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456" r:id="rId2"/>
    <p:sldId id="452" r:id="rId3"/>
    <p:sldId id="268" r:id="rId4"/>
    <p:sldId id="396" r:id="rId5"/>
    <p:sldId id="397" r:id="rId6"/>
    <p:sldId id="398" r:id="rId7"/>
    <p:sldId id="453" r:id="rId8"/>
    <p:sldId id="303" r:id="rId9"/>
    <p:sldId id="304" r:id="rId10"/>
    <p:sldId id="305" r:id="rId11"/>
    <p:sldId id="306" r:id="rId12"/>
    <p:sldId id="307" r:id="rId13"/>
    <p:sldId id="309" r:id="rId14"/>
    <p:sldId id="433" r:id="rId15"/>
    <p:sldId id="434" r:id="rId16"/>
    <p:sldId id="435" r:id="rId17"/>
    <p:sldId id="436" r:id="rId18"/>
    <p:sldId id="450" r:id="rId19"/>
    <p:sldId id="440" r:id="rId20"/>
    <p:sldId id="441" r:id="rId21"/>
    <p:sldId id="444" r:id="rId22"/>
    <p:sldId id="451" r:id="rId23"/>
    <p:sldId id="312" r:id="rId24"/>
    <p:sldId id="313" r:id="rId25"/>
    <p:sldId id="314" r:id="rId26"/>
    <p:sldId id="321" r:id="rId27"/>
    <p:sldId id="438" r:id="rId28"/>
    <p:sldId id="340" r:id="rId29"/>
    <p:sldId id="400" r:id="rId30"/>
    <p:sldId id="341" r:id="rId31"/>
    <p:sldId id="342" r:id="rId32"/>
    <p:sldId id="333" r:id="rId33"/>
    <p:sldId id="343" r:id="rId34"/>
    <p:sldId id="337" r:id="rId35"/>
    <p:sldId id="366" r:id="rId36"/>
    <p:sldId id="364" r:id="rId37"/>
    <p:sldId id="365" r:id="rId38"/>
    <p:sldId id="363" r:id="rId39"/>
    <p:sldId id="345" r:id="rId40"/>
    <p:sldId id="367" r:id="rId41"/>
    <p:sldId id="449" r:id="rId42"/>
    <p:sldId id="455" r:id="rId43"/>
    <p:sldId id="45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80" autoAdjust="0"/>
    <p:restoredTop sz="89242" autoAdjust="0"/>
  </p:normalViewPr>
  <p:slideViewPr>
    <p:cSldViewPr>
      <p:cViewPr varScale="1">
        <p:scale>
          <a:sx n="84" d="100"/>
          <a:sy n="84" d="100"/>
        </p:scale>
        <p:origin x="-1258" y="-62"/>
      </p:cViewPr>
      <p:guideLst>
        <p:guide orient="horz" pos="2160"/>
        <p:guide pos="2880"/>
      </p:guideLst>
    </p:cSldViewPr>
  </p:slideViewPr>
  <p:outlineViewPr>
    <p:cViewPr>
      <p:scale>
        <a:sx n="33" d="100"/>
        <a:sy n="33" d="100"/>
      </p:scale>
      <p:origin x="0" y="15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00D9A-F165-4C0B-A032-28446FB9F9D9}" type="datetimeFigureOut">
              <a:rPr lang="en-US" smtClean="0"/>
              <a:pPr/>
              <a:t>1/29/2014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1BE50A-AA5E-4386-BF6D-6D9F65E279EB}" type="slidenum">
              <a:rPr lang="en-US" smtClean="0"/>
              <a:pPr/>
              <a:t>‹#›</a:t>
            </a:fld>
            <a:endParaRPr lang="en-US"/>
          </a:p>
        </p:txBody>
      </p:sp>
    </p:spTree>
    <p:extLst>
      <p:ext uri="{BB962C8B-B14F-4D97-AF65-F5344CB8AC3E}">
        <p14:creationId xmlns:p14="http://schemas.microsoft.com/office/powerpoint/2010/main" val="172900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D7C52-3781-493A-9168-FBAAD55BF16E}"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2D949-B8E2-4079-848E-EE182B9C4403}" type="slidenum">
              <a:rPr lang="en-US" smtClean="0"/>
              <a:pPr/>
              <a:t>‹#›</a:t>
            </a:fld>
            <a:endParaRPr lang="en-US"/>
          </a:p>
        </p:txBody>
      </p:sp>
    </p:spTree>
    <p:extLst>
      <p:ext uri="{BB962C8B-B14F-4D97-AF65-F5344CB8AC3E}">
        <p14:creationId xmlns:p14="http://schemas.microsoft.com/office/powerpoint/2010/main" val="309962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a:t>
            </a:r>
          </a:p>
          <a:p>
            <a:pPr marL="228600" indent="-228600">
              <a:buAutoNum type="arabicParenBoth"/>
            </a:pPr>
            <a:r>
              <a:rPr lang="en-US" dirty="0" smtClean="0"/>
              <a:t>See the vision of</a:t>
            </a:r>
            <a:r>
              <a:rPr lang="en-US" baseline="0" dirty="0" smtClean="0"/>
              <a:t> a Web of Knowledge (</a:t>
            </a:r>
            <a:r>
              <a:rPr lang="en-US" baseline="0" dirty="0" err="1" smtClean="0"/>
              <a:t>WoK</a:t>
            </a:r>
            <a:r>
              <a:rPr lang="en-US" baseline="0" dirty="0" smtClean="0"/>
              <a:t>) superimposed over historical documents.</a:t>
            </a:r>
          </a:p>
          <a:p>
            <a:pPr marL="228600" indent="-228600">
              <a:buAutoNum type="arabicParenBoth"/>
            </a:pPr>
            <a:r>
              <a:rPr lang="en-US" baseline="0" dirty="0" smtClean="0"/>
              <a:t>Understand what we are trying to do to realize this vision.</a:t>
            </a:r>
          </a:p>
          <a:p>
            <a:pPr marL="685800" lvl="1" indent="-228600">
              <a:buAutoNum type="arabicParenBoth"/>
            </a:pPr>
            <a:r>
              <a:rPr lang="en-US" baseline="0" dirty="0" smtClean="0"/>
              <a:t>Information extraction tools</a:t>
            </a:r>
          </a:p>
          <a:p>
            <a:pPr marL="685800" lvl="1" indent="-228600">
              <a:buAutoNum type="arabicParenBoth"/>
            </a:pPr>
            <a:r>
              <a:rPr lang="en-US" baseline="0" dirty="0" smtClean="0"/>
              <a:t>Query processing tools</a:t>
            </a:r>
          </a:p>
          <a:p>
            <a:pPr marL="685800" lvl="1" indent="-228600">
              <a:buAutoNum type="arabicParenBoth"/>
            </a:pPr>
            <a:r>
              <a:rPr lang="en-US" baseline="0" dirty="0" smtClean="0"/>
              <a:t>Bootstrapping our way into a </a:t>
            </a:r>
            <a:r>
              <a:rPr lang="en-US" baseline="0" dirty="0" err="1" smtClean="0"/>
              <a:t>WoK</a:t>
            </a:r>
            <a:r>
              <a:rPr lang="en-US" baseline="0" dirty="0" smtClean="0"/>
              <a:t> for family history</a:t>
            </a:r>
          </a:p>
          <a:p>
            <a:pPr marL="228600" lvl="0" indent="-228600">
              <a:buAutoNum type="arabicParenBoth"/>
            </a:pPr>
            <a:r>
              <a:rPr lang="en-US" baseline="0" dirty="0" smtClean="0"/>
              <a:t>Ultimate Objective: work of salvation for the dead</a:t>
            </a:r>
          </a:p>
          <a:p>
            <a:pPr marL="228600" lvl="0" indent="-228600">
              <a:buAutoNum type="arabicParenBoth"/>
            </a:pPr>
            <a:endParaRPr lang="en-US" baseline="0" dirty="0" smtClean="0"/>
          </a:p>
          <a:p>
            <a:pPr marL="0" lvl="0" indent="0">
              <a:buNone/>
            </a:pPr>
            <a:r>
              <a:rPr lang="en-US" baseline="0" dirty="0" smtClean="0"/>
              <a:t>Note each in terms of their source:</a:t>
            </a:r>
          </a:p>
          <a:p>
            <a:pPr marL="228600" lvl="0" indent="-228600">
              <a:buAutoNum type="arabicPeriod"/>
            </a:pPr>
            <a:r>
              <a:rPr lang="en-US" baseline="0" dirty="0" smtClean="0"/>
              <a:t>Google, Yahoo, Facebook, Microsoft, </a:t>
            </a:r>
            <a:r>
              <a:rPr lang="en-US" baseline="0" dirty="0" err="1" smtClean="0"/>
              <a:t>Metaweb</a:t>
            </a:r>
            <a:endParaRPr lang="en-US" baseline="0" dirty="0" smtClean="0"/>
          </a:p>
          <a:p>
            <a:pPr marL="228600" lvl="0" indent="-228600">
              <a:buAutoNum type="arabicPeriod"/>
            </a:pPr>
            <a:r>
              <a:rPr lang="en-US" baseline="0" dirty="0" smtClean="0"/>
              <a:t>BYU</a:t>
            </a:r>
          </a:p>
          <a:p>
            <a:pPr marL="228600" lvl="0" indent="-228600">
              <a:buAutoNum type="arabicPeriod"/>
            </a:pPr>
            <a:r>
              <a:rPr lang="en-US" baseline="0" dirty="0" smtClean="0"/>
              <a:t>BYU</a:t>
            </a:r>
          </a:p>
          <a:p>
            <a:pPr marL="228600" lvl="0" indent="-228600">
              <a:buAutoNum type="arabicPeriod"/>
            </a:pPr>
            <a:r>
              <a:rPr lang="en-US" baseline="0" dirty="0" err="1" smtClean="0"/>
              <a:t>FamilySearch</a:t>
            </a:r>
            <a:endParaRPr lang="en-US" baseline="0" dirty="0" smtClean="0"/>
          </a:p>
          <a:p>
            <a:pPr marL="228600" lvl="0" indent="-228600">
              <a:buAutoNum type="arabicPeriod"/>
            </a:pPr>
            <a:endParaRPr lang="en-US" baseline="0" dirty="0" smtClean="0"/>
          </a:p>
          <a:p>
            <a:pPr marL="0" lvl="0" indent="0">
              <a:buNone/>
            </a:pPr>
            <a:r>
              <a:rPr lang="en-US" baseline="0" dirty="0" smtClean="0"/>
              <a:t>Tech transfer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13</a:t>
            </a:fld>
            <a:endParaRPr lang="en-US"/>
          </a:p>
        </p:txBody>
      </p:sp>
    </p:spTree>
    <p:extLst>
      <p:ext uri="{BB962C8B-B14F-4D97-AF65-F5344CB8AC3E}">
        <p14:creationId xmlns:p14="http://schemas.microsoft.com/office/powerpoint/2010/main" val="119215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augmentation to conceptual models</a:t>
            </a:r>
            <a:r>
              <a:rPr lang="en-US" baseline="0" dirty="0" smtClean="0"/>
              <a:t> (later we’ll look at moving conceptual models up the information hierarchy)</a:t>
            </a:r>
            <a:endParaRPr lang="en-US" dirty="0" smtClean="0"/>
          </a:p>
          <a:p>
            <a:r>
              <a:rPr lang="en-US" dirty="0" smtClean="0"/>
              <a:t>Mention the four types:</a:t>
            </a:r>
            <a:r>
              <a:rPr lang="en-US" baseline="0" dirty="0" smtClean="0"/>
              <a:t> lexical object sets ~ named entity recognition, non-lexical object sets ~ ontological commitment; relationship sets; ontology snippets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14</a:t>
            </a:fld>
            <a:endParaRPr lang="en-US"/>
          </a:p>
        </p:txBody>
      </p:sp>
    </p:spTree>
    <p:extLst>
      <p:ext uri="{BB962C8B-B14F-4D97-AF65-F5344CB8AC3E}">
        <p14:creationId xmlns:p14="http://schemas.microsoft.com/office/powerpoint/2010/main" val="341333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FROntIER</a:t>
            </a:r>
            <a:r>
              <a:rPr lang="en-US" dirty="0" smtClean="0"/>
              <a:t> (Fact Recognizer for </a:t>
            </a:r>
            <a:r>
              <a:rPr lang="en-US" dirty="0" err="1" smtClean="0"/>
              <a:t>Ontologies</a:t>
            </a:r>
            <a:r>
              <a:rPr lang="en-US" dirty="0" smtClean="0"/>
              <a:t> with Inference and Entity Resolution)  but could also be: </a:t>
            </a:r>
            <a:r>
              <a:rPr lang="en-US" dirty="0" err="1" smtClean="0"/>
              <a:t>FRamework</a:t>
            </a:r>
            <a:r>
              <a:rPr lang="en-US" baseline="0" dirty="0" smtClean="0"/>
              <a:t> for Ontology-based Information Extraction </a:t>
            </a:r>
            <a:r>
              <a:rPr lang="en-US" baseline="0" smtClean="0"/>
              <a:t>and Reasoning.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User: </a:t>
            </a:r>
          </a:p>
          <a:p>
            <a:pPr marL="228600" indent="-228600">
              <a:buAutoNum type="arabicPeriod"/>
            </a:pPr>
            <a:r>
              <a:rPr lang="en-US" b="1" dirty="0" smtClean="0"/>
              <a:t>View page</a:t>
            </a:r>
          </a:p>
          <a:p>
            <a:pPr marL="228600" indent="-228600">
              <a:buAutoNum type="arabicPeriod"/>
            </a:pPr>
            <a:r>
              <a:rPr lang="en-US" b="1" dirty="0" smtClean="0"/>
              <a:t>Select list</a:t>
            </a:r>
          </a:p>
          <a:p>
            <a:pPr marL="228600" indent="-228600">
              <a:buAutoNum type="arabicPeriod"/>
            </a:pPr>
            <a:r>
              <a:rPr lang="en-US" b="1" dirty="0" smtClean="0"/>
              <a:t>First record</a:t>
            </a:r>
          </a:p>
          <a:p>
            <a:pPr marL="228600" indent="-228600">
              <a:buAutoNum type="arabicPeriod"/>
            </a:pPr>
            <a:r>
              <a:rPr lang="en-US" b="1" dirty="0" smtClean="0"/>
              <a:t>Build</a:t>
            </a:r>
            <a:r>
              <a:rPr lang="en-US" b="1" baseline="0" dirty="0" smtClean="0"/>
              <a:t> form</a:t>
            </a:r>
          </a:p>
          <a:p>
            <a:pPr marL="228600" indent="-228600">
              <a:buAutoNum type="arabicPeriod"/>
            </a:pPr>
            <a:r>
              <a:rPr lang="en-US" b="1" baseline="0" dirty="0" smtClean="0"/>
              <a:t>Click fields</a:t>
            </a:r>
          </a:p>
          <a:p>
            <a:pPr marL="228600" indent="-228600">
              <a:buAutoNum type="arabicPeriod"/>
            </a:pPr>
            <a:r>
              <a:rPr lang="en-US" b="1" baseline="0" dirty="0" smtClean="0"/>
              <a:t>(Form filled in)</a:t>
            </a:r>
          </a:p>
          <a:p>
            <a:pPr marL="228600" indent="-228600">
              <a:buNone/>
            </a:pPr>
            <a:endParaRPr lang="en-US" dirty="0" smtClean="0"/>
          </a:p>
          <a:p>
            <a:r>
              <a:rPr lang="en-US" dirty="0" smtClean="0"/>
              <a:t>Click</a:t>
            </a:r>
            <a:r>
              <a:rPr lang="en-US" baseline="0" dirty="0" smtClean="0"/>
              <a:t> once per field in the order specified by the form.</a:t>
            </a:r>
          </a:p>
          <a:p>
            <a:r>
              <a:rPr lang="en-US" baseline="0" dirty="0" smtClean="0"/>
              <a:t>One record to start the process (in this old approach)</a:t>
            </a:r>
          </a:p>
          <a:p>
            <a:pPr marL="514350" indent="-514350"/>
            <a:endParaRPr lang="en-US" dirty="0" smtClean="0"/>
          </a:p>
          <a:p>
            <a:pPr marL="514350" indent="-514350"/>
            <a:r>
              <a:rPr lang="en-US" dirty="0" smtClean="0"/>
              <a:t>Low-cost:</a:t>
            </a:r>
          </a:p>
          <a:p>
            <a:pPr marL="514350" indent="-514350">
              <a:buFont typeface="Arial" pitchFamily="34" charset="0"/>
              <a:buNone/>
            </a:pPr>
            <a:r>
              <a:rPr lang="en-US" dirty="0" smtClean="0"/>
              <a:t>*</a:t>
            </a:r>
            <a:r>
              <a:rPr lang="en-US" baseline="0" dirty="0" smtClean="0"/>
              <a:t>  </a:t>
            </a:r>
            <a:r>
              <a:rPr lang="en-US" dirty="0" smtClean="0"/>
              <a:t>No knowledge engineering</a:t>
            </a:r>
          </a:p>
          <a:p>
            <a:pPr marL="514350" indent="-514350">
              <a:buFont typeface="Arial" pitchFamily="34" charset="0"/>
              <a:buNone/>
            </a:pPr>
            <a:r>
              <a:rPr lang="en-US" dirty="0" smtClean="0"/>
              <a:t>*  No ML</a:t>
            </a:r>
            <a:r>
              <a:rPr lang="en-US" baseline="0" dirty="0" smtClean="0"/>
              <a:t> </a:t>
            </a:r>
            <a:r>
              <a:rPr lang="en-US" dirty="0" smtClean="0"/>
              <a:t>feature engineering</a:t>
            </a:r>
          </a:p>
          <a:p>
            <a:pPr marL="514350" indent="-514350">
              <a:buFont typeface="Arial" pitchFamily="34" charset="0"/>
              <a:buNone/>
            </a:pPr>
            <a:r>
              <a:rPr lang="en-US" dirty="0" smtClean="0"/>
              <a:t>*</a:t>
            </a:r>
            <a:r>
              <a:rPr lang="en-US" baseline="0" dirty="0" smtClean="0"/>
              <a:t>  </a:t>
            </a:r>
            <a:r>
              <a:rPr lang="en-US" dirty="0" smtClean="0"/>
              <a:t>Semi-supervised</a:t>
            </a:r>
          </a:p>
          <a:p>
            <a:pPr marL="514350" indent="-514350">
              <a:buFont typeface="Arial" pitchFamily="34" charset="0"/>
              <a:buNone/>
            </a:pPr>
            <a:r>
              <a:rPr lang="en-US" dirty="0" smtClean="0"/>
              <a:t>*</a:t>
            </a:r>
            <a:r>
              <a:rPr lang="en-US" baseline="0" dirty="0" smtClean="0"/>
              <a:t>  </a:t>
            </a:r>
            <a:r>
              <a:rPr lang="en-US" dirty="0" smtClean="0"/>
              <a:t>Active learning</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ListReader</a:t>
            </a:r>
            <a:r>
              <a:rPr lang="en-US" baseline="0" dirty="0" smtClean="0"/>
              <a:t> takes over:</a:t>
            </a:r>
            <a:endParaRPr lang="en-US" dirty="0" smtClean="0"/>
          </a:p>
          <a:p>
            <a:r>
              <a:rPr lang="en-US" b="1" dirty="0" smtClean="0"/>
              <a:t>Empty Form </a:t>
            </a:r>
            <a:r>
              <a:rPr lang="en-US" dirty="0" smtClean="0">
                <a:sym typeface="Wingdings" pitchFamily="2" charset="2"/>
              </a:rPr>
              <a:t> </a:t>
            </a:r>
            <a:r>
              <a:rPr lang="en-US" b="1" dirty="0" smtClean="0">
                <a:sym typeface="Wingdings" pitchFamily="2" charset="2"/>
              </a:rPr>
              <a:t>ontology schema</a:t>
            </a:r>
          </a:p>
          <a:p>
            <a:r>
              <a:rPr lang="en-US" b="1" dirty="0" smtClean="0">
                <a:sym typeface="Wingdings" pitchFamily="2" charset="2"/>
              </a:rPr>
              <a:t>Filled-in form + OCR text </a:t>
            </a:r>
            <a:r>
              <a:rPr lang="en-US" dirty="0" smtClean="0">
                <a:sym typeface="Wingdings" pitchFamily="2" charset="2"/>
              </a:rPr>
              <a:t> </a:t>
            </a:r>
            <a:r>
              <a:rPr lang="en-US" b="1" dirty="0" smtClean="0">
                <a:sym typeface="Wingdings" pitchFamily="2" charset="2"/>
              </a:rPr>
              <a:t>labeled</a:t>
            </a:r>
            <a:r>
              <a:rPr lang="en-US" b="1" baseline="0" dirty="0" smtClean="0">
                <a:sym typeface="Wingdings" pitchFamily="2" charset="2"/>
              </a:rPr>
              <a:t> text</a:t>
            </a:r>
          </a:p>
          <a:p>
            <a:r>
              <a:rPr lang="en-US" b="1" baseline="0" dirty="0" smtClean="0">
                <a:sym typeface="Wingdings" pitchFamily="2" charset="2"/>
              </a:rPr>
              <a:t>Induction &amp; execution </a:t>
            </a:r>
            <a:r>
              <a:rPr lang="en-US" baseline="0" dirty="0" smtClean="0">
                <a:sym typeface="Wingdings" pitchFamily="2" charset="2"/>
              </a:rPr>
              <a:t> </a:t>
            </a:r>
            <a:r>
              <a:rPr lang="en-US" b="1" baseline="0" dirty="0" smtClean="0">
                <a:sym typeface="Wingdings" pitchFamily="2" charset="2"/>
              </a:rPr>
              <a:t>more labeled text </a:t>
            </a:r>
            <a:r>
              <a:rPr lang="en-US" baseline="0" dirty="0" smtClean="0">
                <a:sym typeface="Wingdings" pitchFamily="2" charset="2"/>
              </a:rPr>
              <a:t> </a:t>
            </a:r>
            <a:r>
              <a:rPr lang="en-US" b="1" baseline="0" dirty="0" smtClean="0">
                <a:sym typeface="Wingdings" pitchFamily="2" charset="2"/>
              </a:rPr>
              <a:t>predicates</a:t>
            </a:r>
            <a:r>
              <a:rPr lang="en-US" baseline="0" dirty="0" smtClean="0">
                <a:sym typeface="Wingdings" pitchFamily="2" charset="2"/>
              </a:rPr>
              <a:t>  populated ontology</a:t>
            </a:r>
          </a:p>
          <a:p>
            <a:endParaRPr lang="en-US" baseline="0" dirty="0" smtClean="0">
              <a:sym typeface="Wingdings" pitchFamily="2" charset="2"/>
            </a:endParaRPr>
          </a:p>
          <a:p>
            <a:r>
              <a:rPr lang="en-US" baseline="0" dirty="0" err="1" smtClean="0">
                <a:sym typeface="Wingdings" pitchFamily="2" charset="2"/>
              </a:rPr>
              <a:t>Person.BirthDate.Year</a:t>
            </a:r>
            <a:r>
              <a:rPr lang="en-US" baseline="0" dirty="0" smtClean="0">
                <a:sym typeface="Wingdings" pitchFamily="2" charset="2"/>
              </a:rPr>
              <a:t> vs. </a:t>
            </a:r>
            <a:r>
              <a:rPr lang="en-US" baseline="0" dirty="0" err="1" smtClean="0">
                <a:sym typeface="Wingdings" pitchFamily="2" charset="2"/>
              </a:rPr>
              <a:t>Person.DeathDate.Year</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HMM is a model of the </a:t>
            </a:r>
            <a:r>
              <a:rPr lang="en-US" b="1" baseline="0" dirty="0" smtClean="0"/>
              <a:t>joint</a:t>
            </a:r>
            <a:r>
              <a:rPr lang="en-US" baseline="0" dirty="0" smtClean="0"/>
              <a:t> probability of </a:t>
            </a:r>
            <a:r>
              <a:rPr lang="en-US" b="1" baseline="0" dirty="0" smtClean="0"/>
              <a:t>hidden states, transitions, </a:t>
            </a:r>
            <a:r>
              <a:rPr lang="en-US" b="0" baseline="0" dirty="0" smtClean="0"/>
              <a:t>and </a:t>
            </a:r>
            <a:r>
              <a:rPr lang="en-US" b="1" baseline="0" dirty="0" smtClean="0"/>
              <a:t>text emissions</a:t>
            </a:r>
            <a:r>
              <a:rPr lang="en-US" baseline="0" dirty="0" smtClean="0"/>
              <a:t>.  </a:t>
            </a:r>
          </a:p>
          <a:p>
            <a:r>
              <a:rPr lang="en-US" baseline="0" dirty="0" smtClean="0"/>
              <a:t>Hidden states map functionally to labels.</a:t>
            </a:r>
          </a:p>
          <a:p>
            <a:r>
              <a:rPr lang="en-US" baseline="0" dirty="0" smtClean="0"/>
              <a:t> </a:t>
            </a:r>
          </a:p>
          <a:p>
            <a:pPr>
              <a:buNone/>
            </a:pPr>
            <a:r>
              <a:rPr lang="en-US" dirty="0" smtClean="0"/>
              <a:t>Sparse, Noisy Data:</a:t>
            </a:r>
          </a:p>
          <a:p>
            <a:pPr marL="514350" indent="-514350">
              <a:buFont typeface="+mj-lt"/>
              <a:buAutoNum type="arabicPeriod"/>
            </a:pPr>
            <a:r>
              <a:rPr lang="en-US" dirty="0" smtClean="0"/>
              <a:t>Parameter smoothing:  Prior knowledge as non-zero </a:t>
            </a:r>
            <a:r>
              <a:rPr lang="en-US" dirty="0" err="1" smtClean="0"/>
              <a:t>Dirichlet</a:t>
            </a:r>
            <a:r>
              <a:rPr lang="en-US" dirty="0" smtClean="0"/>
              <a:t> priors</a:t>
            </a:r>
          </a:p>
          <a:p>
            <a:pPr marL="514350" indent="-514350">
              <a:buFont typeface="+mj-lt"/>
              <a:buAutoNum type="arabicPeriod"/>
            </a:pPr>
            <a:r>
              <a:rPr lang="en-US" dirty="0" smtClean="0"/>
              <a:t>Emission model parameter tying for shared lexical object sets</a:t>
            </a:r>
          </a:p>
          <a:p>
            <a:pPr marL="514350" indent="-514350">
              <a:buFont typeface="+mj-lt"/>
              <a:buAutoNum type="arabicPeriod"/>
            </a:pPr>
            <a:r>
              <a:rPr lang="en-US" dirty="0" smtClean="0"/>
              <a:t>Cluster field words in </a:t>
            </a:r>
            <a:r>
              <a:rPr lang="en-US" dirty="0" err="1" smtClean="0"/>
              <a:t>emiss</a:t>
            </a:r>
            <a:r>
              <a:rPr lang="en-US" dirty="0" smtClean="0"/>
              <a:t>. model with 5 character classes</a:t>
            </a:r>
          </a:p>
          <a:p>
            <a:pPr marL="514350" indent="-514350">
              <a:buFont typeface="+mj-lt"/>
              <a:buAutoNum type="arabicPeriod"/>
            </a:pPr>
            <a:endParaRPr lang="en-US" dirty="0" smtClean="0"/>
          </a:p>
          <a:p>
            <a:pPr marL="514350" indent="-514350">
              <a:buNone/>
            </a:pPr>
            <a:r>
              <a:rPr lang="en-US" dirty="0" smtClean="0"/>
              <a:t>List Structure:</a:t>
            </a:r>
          </a:p>
          <a:p>
            <a:pPr marL="514350" indent="-514350">
              <a:buFont typeface="+mj-lt"/>
              <a:buAutoNum type="arabicPeriod"/>
            </a:pPr>
            <a:r>
              <a:rPr lang="en-US" dirty="0" smtClean="0"/>
              <a:t>Transition model is fine-grained total order among word states</a:t>
            </a:r>
          </a:p>
          <a:p>
            <a:pPr marL="514350" indent="-514350">
              <a:buFont typeface="+mj-lt"/>
              <a:buAutoNum type="arabicPeriod"/>
            </a:pPr>
            <a:r>
              <a:rPr lang="en-US" dirty="0" smtClean="0"/>
              <a:t>Tr. model is cyclical only at record delimiters</a:t>
            </a:r>
          </a:p>
          <a:p>
            <a:pPr marL="514350" indent="-514350">
              <a:buFont typeface="+mj-lt"/>
              <a:buAutoNum type="arabicPeriod"/>
            </a:pPr>
            <a:r>
              <a:rPr lang="en-US" dirty="0" smtClean="0"/>
              <a:t>Tr. model is a total order: non-zero priors allow for deletions</a:t>
            </a:r>
          </a:p>
          <a:p>
            <a:pPr marL="514350" indent="-514350">
              <a:buFont typeface="+mj-lt"/>
              <a:buAutoNum type="arabicPeriod"/>
            </a:pPr>
            <a:r>
              <a:rPr lang="en-US" dirty="0" smtClean="0"/>
              <a:t>Tr. model has unique “unknown” states to allow for insertions</a:t>
            </a:r>
          </a:p>
          <a:p>
            <a:pPr marL="514350" indent="-514350">
              <a:buFont typeface="+mj-lt"/>
              <a:buAutoNum type="arabicPeriod"/>
            </a:pPr>
            <a:r>
              <a:rPr lang="en-US" dirty="0" smtClean="0"/>
              <a:t>Delimiter state </a:t>
            </a:r>
            <a:r>
              <a:rPr lang="en-US" dirty="0" err="1" smtClean="0"/>
              <a:t>emiss</a:t>
            </a:r>
            <a:r>
              <a:rPr lang="en-US" dirty="0" smtClean="0"/>
              <a:t>. models don’t use word clustering like field states</a:t>
            </a:r>
            <a:endParaRPr lang="en-US" baseline="0" dirty="0" smtClean="0"/>
          </a:p>
          <a:p>
            <a:r>
              <a:rPr lang="en-US" baseline="0" dirty="0" smtClean="0"/>
              <a:t> </a:t>
            </a:r>
          </a:p>
          <a:p>
            <a:endParaRPr lang="en-US" baseline="0" dirty="0" smtClean="0"/>
          </a:p>
          <a:p>
            <a:r>
              <a:rPr lang="en-US" b="1" baseline="0" dirty="0" smtClean="0"/>
              <a:t>Same</a:t>
            </a:r>
            <a:r>
              <a:rPr lang="en-US" baseline="0" dirty="0" smtClean="0"/>
              <a:t> high-level </a:t>
            </a:r>
            <a:r>
              <a:rPr lang="en-US" b="1" baseline="0" dirty="0" smtClean="0"/>
              <a:t>process</a:t>
            </a:r>
            <a:r>
              <a:rPr lang="en-US" baseline="0" dirty="0" smtClean="0"/>
              <a:t>.</a:t>
            </a:r>
          </a:p>
          <a:p>
            <a:r>
              <a:rPr lang="en-US" dirty="0" smtClean="0"/>
              <a:t>Start with first labeled record. </a:t>
            </a:r>
            <a:r>
              <a:rPr lang="en-US" baseline="0" dirty="0" smtClean="0"/>
              <a:t> </a:t>
            </a:r>
          </a:p>
          <a:p>
            <a:r>
              <a:rPr lang="en-US" baseline="0" dirty="0" smtClean="0"/>
              <a:t>One state per word token.  </a:t>
            </a:r>
          </a:p>
          <a:p>
            <a:r>
              <a:rPr lang="en-US" baseline="0" dirty="0" smtClean="0"/>
              <a:t>Each state emits the corresponding text with prob. 1.0.  </a:t>
            </a:r>
          </a:p>
          <a:p>
            <a:r>
              <a:rPr lang="en-US" baseline="0" dirty="0" smtClean="0"/>
              <a:t>Each state transitions to the unique next state with prob. 1.0.  </a:t>
            </a:r>
          </a:p>
          <a:p>
            <a:r>
              <a:rPr lang="en-US" baseline="0" dirty="0" smtClean="0"/>
              <a:t>Generalize and specialize it such a way that it accounts for the sparseness, noisiness, and list-like variations of the data.  </a:t>
            </a:r>
          </a:p>
          <a:p>
            <a:r>
              <a:rPr lang="en-US" baseline="0" dirty="0" smtClean="0"/>
              <a:t>AL</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our labeling task learnable</a:t>
            </a:r>
          </a:p>
          <a:p>
            <a:r>
              <a:rPr lang="en-US" dirty="0" smtClean="0"/>
              <a:t>by the CRF and to ensure a fair test, we tuned its hyper-</a:t>
            </a:r>
          </a:p>
          <a:p>
            <a:r>
              <a:rPr lang="en-US" dirty="0" smtClean="0"/>
              <a:t>parameters and selected an appropriate set of word features.</a:t>
            </a:r>
          </a:p>
          <a:p>
            <a:r>
              <a:rPr lang="en-US" dirty="0" smtClean="0"/>
              <a:t>As test data, we selected and isolated the text of 30 child lists</a:t>
            </a:r>
          </a:p>
          <a:p>
            <a:r>
              <a:rPr lang="en-US" dirty="0" smtClean="0"/>
              <a:t>from throughout The Ely Ancestry</a:t>
            </a:r>
            <a:r>
              <a:rPr lang="en-US" baseline="0" dirty="0" smtClean="0"/>
              <a:t> </a:t>
            </a:r>
            <a:r>
              <a:rPr lang="en-US" dirty="0" smtClean="0"/>
              <a:t>[2] containing a total of</a:t>
            </a:r>
          </a:p>
          <a:p>
            <a:r>
              <a:rPr lang="en-US" dirty="0" smtClean="0"/>
              <a:t>137 records and an average of 10 fields per list. We compute</a:t>
            </a:r>
          </a:p>
          <a:p>
            <a:r>
              <a:rPr lang="en-US" dirty="0" smtClean="0"/>
              <a:t>F-measures for field labels over all word tokens not used as</a:t>
            </a:r>
          </a:p>
          <a:p>
            <a:r>
              <a:rPr lang="en-US" dirty="0" smtClean="0"/>
              <a:t>hand-labeled training data. All reported differences between</a:t>
            </a:r>
          </a:p>
          <a:p>
            <a:r>
              <a:rPr lang="en-US" dirty="0" smtClean="0"/>
              <a:t>CRF and </a:t>
            </a:r>
            <a:r>
              <a:rPr lang="en-US" dirty="0" err="1" smtClean="0"/>
              <a:t>ListReader</a:t>
            </a:r>
            <a:r>
              <a:rPr lang="en-US" dirty="0" smtClean="0"/>
              <a:t> F-measures are statistically significant at</a:t>
            </a:r>
          </a:p>
          <a:p>
            <a:r>
              <a:rPr lang="en-US" dirty="0" smtClean="0"/>
              <a:t>p &lt;</a:t>
            </a:r>
            <a:r>
              <a:rPr lang="en-US" baseline="0" dirty="0" smtClean="0"/>
              <a:t> </a:t>
            </a:r>
            <a:r>
              <a:rPr lang="en-US" dirty="0" smtClean="0"/>
              <a:t>0.01 using both </a:t>
            </a:r>
            <a:r>
              <a:rPr lang="en-US" dirty="0" err="1" smtClean="0"/>
              <a:t>McNemar’s</a:t>
            </a:r>
            <a:r>
              <a:rPr lang="en-US" dirty="0" smtClean="0"/>
              <a:t> test [7] and a paired t-test.</a:t>
            </a:r>
          </a:p>
          <a:p>
            <a:endParaRPr lang="en-US" dirty="0" smtClean="0"/>
          </a:p>
          <a:p>
            <a:r>
              <a:rPr lang="en-US" dirty="0" smtClean="0"/>
              <a:t>To test </a:t>
            </a:r>
            <a:r>
              <a:rPr lang="en-US" dirty="0" err="1" smtClean="0"/>
              <a:t>ListReader’s</a:t>
            </a:r>
            <a:r>
              <a:rPr lang="en-US" dirty="0" smtClean="0"/>
              <a:t> semi-supervised wrapper induction, we</a:t>
            </a:r>
          </a:p>
          <a:p>
            <a:r>
              <a:rPr lang="en-US" dirty="0" smtClean="0"/>
              <a:t>hand-labeled the first record of each list and ran </a:t>
            </a:r>
            <a:r>
              <a:rPr lang="en-US" dirty="0" err="1" smtClean="0"/>
              <a:t>ListReader</a:t>
            </a:r>
            <a:endParaRPr lang="en-US" dirty="0" smtClean="0"/>
          </a:p>
          <a:p>
            <a:r>
              <a:rPr lang="en-US" dirty="0" smtClean="0"/>
              <a:t>separately on it. We compare the results of </a:t>
            </a:r>
            <a:r>
              <a:rPr lang="en-US" dirty="0" err="1" smtClean="0"/>
              <a:t>ListReader</a:t>
            </a:r>
            <a:r>
              <a:rPr lang="en-US" dirty="0" smtClean="0"/>
              <a:t> to the</a:t>
            </a:r>
          </a:p>
          <a:p>
            <a:r>
              <a:rPr lang="en-US" dirty="0" smtClean="0"/>
              <a:t>CRF, also run separately on each list with varying amounts</a:t>
            </a:r>
          </a:p>
          <a:p>
            <a:r>
              <a:rPr lang="en-US" dirty="0" smtClean="0"/>
              <a:t>of training data. Table I shows the results. Hand-labeling just</a:t>
            </a:r>
          </a:p>
          <a:p>
            <a:r>
              <a:rPr lang="en-US" dirty="0" smtClean="0"/>
              <a:t>the first record has a lower cost for the CRF compared to</a:t>
            </a:r>
          </a:p>
          <a:p>
            <a:r>
              <a:rPr lang="en-US" dirty="0" err="1" smtClean="0"/>
              <a:t>ListReader</a:t>
            </a:r>
            <a:r>
              <a:rPr lang="en-US" dirty="0" smtClean="0"/>
              <a:t> (4.4 v. 4.5 labels per list), but the F-measure is</a:t>
            </a:r>
          </a:p>
          <a:p>
            <a:r>
              <a:rPr lang="en-US" dirty="0" smtClean="0"/>
              <a:t>lower. Not until trained with the “three best” records does the</a:t>
            </a:r>
          </a:p>
          <a:p>
            <a:r>
              <a:rPr lang="en-US" dirty="0" smtClean="0"/>
              <a:t>F-measure of the CRF approach that of </a:t>
            </a:r>
            <a:r>
              <a:rPr lang="en-US" dirty="0" err="1" smtClean="0"/>
              <a:t>ListReader</a:t>
            </a:r>
            <a:r>
              <a:rPr lang="en-US" dirty="0" smtClean="0"/>
              <a:t>. Even then</a:t>
            </a:r>
          </a:p>
          <a:p>
            <a:r>
              <a:rPr lang="en-US" dirty="0" smtClean="0"/>
              <a:t>it is still significantly less and at over double the number of</a:t>
            </a:r>
          </a:p>
          <a:p>
            <a:r>
              <a:rPr lang="en-US" dirty="0" smtClean="0"/>
              <a:t>labels plus the effort to select the “three best”—a combination</a:t>
            </a:r>
          </a:p>
          <a:p>
            <a:r>
              <a:rPr lang="en-US" dirty="0" smtClean="0"/>
              <a:t>of a longest (1</a:t>
            </a:r>
            <a:r>
              <a:rPr lang="en-US" baseline="30000" dirty="0" smtClean="0"/>
              <a:t>st</a:t>
            </a:r>
            <a:r>
              <a:rPr lang="en-US" dirty="0" smtClean="0"/>
              <a:t> Best), a least typical (2</a:t>
            </a:r>
            <a:r>
              <a:rPr lang="en-US" baseline="30000" dirty="0" smtClean="0"/>
              <a:t>nd</a:t>
            </a:r>
            <a:r>
              <a:rPr lang="en-US" dirty="0" smtClean="0"/>
              <a:t> Best), and a most</a:t>
            </a:r>
          </a:p>
          <a:p>
            <a:r>
              <a:rPr lang="en-US" dirty="0" smtClean="0"/>
              <a:t>typical (3</a:t>
            </a:r>
            <a:r>
              <a:rPr lang="en-US" baseline="30000" dirty="0" smtClean="0"/>
              <a:t>rd</a:t>
            </a:r>
            <a:r>
              <a:rPr lang="en-US" dirty="0" smtClean="0"/>
              <a:t> Best) record.</a:t>
            </a:r>
          </a:p>
          <a:p>
            <a:endParaRPr lang="en-US" dirty="0" smtClean="0"/>
          </a:p>
          <a:p>
            <a:r>
              <a:rPr lang="en-US" dirty="0" smtClean="0"/>
              <a:t>To evaluate self-supervised learning, we ran </a:t>
            </a:r>
            <a:r>
              <a:rPr lang="en-US" dirty="0" err="1" smtClean="0"/>
              <a:t>ListReader</a:t>
            </a:r>
            <a:r>
              <a:rPr lang="en-US" dirty="0" smtClean="0"/>
              <a:t> on</a:t>
            </a:r>
          </a:p>
          <a:p>
            <a:r>
              <a:rPr lang="en-US" dirty="0" smtClean="0"/>
              <a:t>one of the lists in semi-supervised mode and then executed it</a:t>
            </a:r>
          </a:p>
          <a:p>
            <a:r>
              <a:rPr lang="en-US" dirty="0" smtClean="0"/>
              <a:t>in self-supervised mode on each of the remaining 29 lists. We</a:t>
            </a:r>
          </a:p>
          <a:p>
            <a:r>
              <a:rPr lang="en-US" dirty="0" smtClean="0"/>
              <a:t>were thus able to see how well </a:t>
            </a:r>
            <a:r>
              <a:rPr lang="en-US" dirty="0" err="1" smtClean="0"/>
              <a:t>ListReader</a:t>
            </a:r>
            <a:r>
              <a:rPr lang="en-US" dirty="0" smtClean="0"/>
              <a:t> could use a wrapper</a:t>
            </a:r>
          </a:p>
          <a:p>
            <a:r>
              <a:rPr lang="en-US" dirty="0" smtClean="0"/>
              <a:t>generated for one list to begin wrapper induction for another</a:t>
            </a:r>
          </a:p>
          <a:p>
            <a:r>
              <a:rPr lang="en-US" dirty="0" smtClean="0"/>
              <a:t>list using no more human labeling than for new unique fields</a:t>
            </a:r>
          </a:p>
          <a:p>
            <a:r>
              <a:rPr lang="en-US" dirty="0" smtClean="0"/>
              <a:t>not identified in the first list. For the CRF, we hand-labeled</a:t>
            </a:r>
          </a:p>
          <a:p>
            <a:r>
              <a:rPr lang="en-US" dirty="0" smtClean="0"/>
              <a:t>all records in one list to train it and then executed it on each</a:t>
            </a:r>
          </a:p>
          <a:p>
            <a:r>
              <a:rPr lang="en-US" dirty="0" smtClean="0"/>
              <a:t>of the remaining 29 lists. For both </a:t>
            </a:r>
            <a:r>
              <a:rPr lang="en-US" dirty="0" err="1" smtClean="0"/>
              <a:t>ListReader</a:t>
            </a:r>
            <a:r>
              <a:rPr lang="en-US" dirty="0" smtClean="0"/>
              <a:t> and the CRF,</a:t>
            </a:r>
          </a:p>
          <a:p>
            <a:r>
              <a:rPr lang="en-US" dirty="0" smtClean="0"/>
              <a:t>we repeated the procedure 30 times, using each list in our</a:t>
            </a:r>
          </a:p>
          <a:p>
            <a:r>
              <a:rPr lang="en-US" dirty="0" smtClean="0"/>
              <a:t>test set as a starting list, to compute the averages in Table II.</a:t>
            </a:r>
          </a:p>
          <a:p>
            <a:r>
              <a:rPr lang="en-US" dirty="0" err="1" smtClean="0"/>
              <a:t>ListReader</a:t>
            </a:r>
            <a:r>
              <a:rPr lang="en-US" dirty="0" smtClean="0"/>
              <a:t> achieves a higher F-measure at almost a third the</a:t>
            </a:r>
          </a:p>
          <a:p>
            <a:r>
              <a:rPr lang="en-US" dirty="0" smtClean="0"/>
              <a:t>cost of the CRF.</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23</a:t>
            </a:fld>
            <a:endParaRPr lang="en-US"/>
          </a:p>
        </p:txBody>
      </p:sp>
    </p:spTree>
    <p:extLst>
      <p:ext uri="{BB962C8B-B14F-4D97-AF65-F5344CB8AC3E}">
        <p14:creationId xmlns:p14="http://schemas.microsoft.com/office/powerpoint/2010/main" val="10773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  (The blue </a:t>
            </a:r>
            <a:r>
              <a:rPr lang="en-US" baseline="0" dirty="0" err="1" smtClean="0"/>
              <a:t>regex</a:t>
            </a:r>
            <a:r>
              <a:rPr lang="en-US" baseline="0" dirty="0" smtClean="0"/>
              <a:t> is more complex: </a:t>
            </a:r>
            <a:r>
              <a:rPr lang="en-US" dirty="0" smtClean="0"/>
              <a:t>(\d)\.\s(([A-Z][a-z]{3,6})|[A-Z][a-z][A-Z][a-z]) …)</a:t>
            </a:r>
          </a:p>
          <a:p>
            <a:endParaRPr lang="en-US" dirty="0" smtClean="0"/>
          </a:p>
          <a:p>
            <a:r>
              <a:rPr lang="en-US" dirty="0" smtClean="0"/>
              <a:t>Now,</a:t>
            </a:r>
            <a:r>
              <a:rPr lang="en-US" baseline="0" dirty="0" smtClean="0"/>
              <a:t> for BIG DATA, it’s important that we learn patterns without human-labeled training data and without having human-engineering (specifying the patterns by hand) – to much volume, velocity, variety.</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24</a:t>
            </a:fld>
            <a:endParaRPr lang="en-US"/>
          </a:p>
        </p:txBody>
      </p:sp>
    </p:spTree>
    <p:extLst>
      <p:ext uri="{BB962C8B-B14F-4D97-AF65-F5344CB8AC3E}">
        <p14:creationId xmlns:p14="http://schemas.microsoft.com/office/powerpoint/2010/main" val="10773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25</a:t>
            </a:fld>
            <a:endParaRPr lang="en-US"/>
          </a:p>
        </p:txBody>
      </p:sp>
    </p:spTree>
    <p:extLst>
      <p:ext uri="{BB962C8B-B14F-4D97-AF65-F5344CB8AC3E}">
        <p14:creationId xmlns:p14="http://schemas.microsoft.com/office/powerpoint/2010/main" val="10773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major projects underway to enable user search queries</a:t>
            </a:r>
          </a:p>
          <a:p>
            <a:pPr lvl="1"/>
            <a:r>
              <a:rPr lang="en-US" dirty="0" smtClean="0"/>
              <a:t> Google’s knowledge graph, </a:t>
            </a:r>
            <a:r>
              <a:rPr lang="en-US" dirty="0" err="1" smtClean="0"/>
              <a:t>Dbpedia</a:t>
            </a:r>
            <a:r>
              <a:rPr lang="en-US" dirty="0" smtClean="0"/>
              <a:t>, Yahoo’s “Web of Concepts” initiative [Kumar et al., PODS’09],  Meta-web, others?</a:t>
            </a:r>
          </a:p>
          <a:p>
            <a:pPr lvl="1"/>
            <a:r>
              <a:rPr lang="en-US" dirty="0" smtClean="0"/>
              <a:t>Give a one-slide essence picture of each</a:t>
            </a:r>
          </a:p>
          <a:p>
            <a:r>
              <a:rPr lang="en-US" dirty="0" smtClean="0"/>
              <a:t>Point out the connection to conceptual modeling</a:t>
            </a:r>
          </a:p>
          <a:p>
            <a:pPr lvl="1"/>
            <a:r>
              <a:rPr lang="en-US" dirty="0" smtClean="0"/>
              <a:t>See abstract in ER13 paper</a:t>
            </a:r>
          </a:p>
          <a:p>
            <a:pPr lvl="1"/>
            <a:r>
              <a:rPr lang="en-US" dirty="0" err="1" smtClean="0"/>
              <a:t>Wrt</a:t>
            </a:r>
            <a:r>
              <a:rPr lang="en-US" dirty="0" smtClean="0"/>
              <a:t> veracity: verified conceptualization (in Meadow’s hierarchy)</a:t>
            </a:r>
          </a:p>
          <a:p>
            <a:r>
              <a:rPr lang="en-US" dirty="0" smtClean="0"/>
              <a:t>Transition to our project – the </a:t>
            </a:r>
            <a:r>
              <a:rPr lang="en-US" dirty="0" err="1" smtClean="0"/>
              <a:t>WoK</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26</a:t>
            </a:fld>
            <a:endParaRPr lang="en-US"/>
          </a:p>
        </p:txBody>
      </p:sp>
    </p:spTree>
    <p:extLst>
      <p:ext uri="{BB962C8B-B14F-4D97-AF65-F5344CB8AC3E}">
        <p14:creationId xmlns:p14="http://schemas.microsoft.com/office/powerpoint/2010/main" val="10773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Mary died in 1853.</a:t>
            </a:r>
          </a:p>
          <a:p>
            <a:r>
              <a:rPr lang="en-US" dirty="0" smtClean="0"/>
              <a:t> </a:t>
            </a:r>
          </a:p>
          <a:p>
            <a:r>
              <a:rPr lang="en-US" dirty="0" err="1" smtClean="0"/>
              <a:t>OntoSoar</a:t>
            </a:r>
            <a:r>
              <a:rPr lang="en-US" dirty="0" smtClean="0"/>
              <a:t>:  RUNNING LG PARSER</a:t>
            </a:r>
          </a:p>
          <a:p>
            <a:r>
              <a:rPr lang="en-US" dirty="0" smtClean="0"/>
              <a:t>    +------------</a:t>
            </a:r>
            <a:r>
              <a:rPr lang="en-US" dirty="0" err="1" smtClean="0"/>
              <a:t>Xp</a:t>
            </a:r>
            <a:r>
              <a:rPr lang="en-US" dirty="0" smtClean="0"/>
              <a:t>-----------+</a:t>
            </a:r>
          </a:p>
          <a:p>
            <a:r>
              <a:rPr lang="en-US" dirty="0" smtClean="0"/>
              <a:t>    +---Wd--+--Ss-+-</a:t>
            </a:r>
            <a:r>
              <a:rPr lang="en-US" dirty="0" err="1" smtClean="0"/>
              <a:t>MVp</a:t>
            </a:r>
            <a:r>
              <a:rPr lang="en-US" dirty="0" smtClean="0"/>
              <a:t>+-IN+  |</a:t>
            </a:r>
          </a:p>
          <a:p>
            <a:r>
              <a:rPr lang="en-US" dirty="0" smtClean="0"/>
              <a:t>    |       |     |    |   |  |</a:t>
            </a:r>
          </a:p>
          <a:p>
            <a:r>
              <a:rPr lang="en-US" dirty="0" smtClean="0"/>
              <a:t>LEFT-WALL Mary </a:t>
            </a:r>
            <a:r>
              <a:rPr lang="en-US" dirty="0" err="1" smtClean="0"/>
              <a:t>died.v</a:t>
            </a:r>
            <a:r>
              <a:rPr lang="en-US" dirty="0" smtClean="0"/>
              <a:t> in 1853 .</a:t>
            </a:r>
          </a:p>
          <a:p>
            <a:r>
              <a:rPr lang="en-US" dirty="0" smtClean="0"/>
              <a:t> </a:t>
            </a:r>
          </a:p>
          <a:p>
            <a:r>
              <a:rPr lang="en-US" dirty="0" err="1" smtClean="0"/>
              <a:t>OntoSoar</a:t>
            </a:r>
            <a:r>
              <a:rPr lang="en-US" dirty="0" smtClean="0"/>
              <a:t>:  RUNNING LG SOAR LEXICAL SEMANTICS</a:t>
            </a:r>
          </a:p>
          <a:p>
            <a:r>
              <a:rPr lang="en-US" dirty="0" smtClean="0"/>
              <a:t>...</a:t>
            </a:r>
          </a:p>
          <a:p>
            <a:r>
              <a:rPr lang="en-US" dirty="0" smtClean="0"/>
              <a:t> </a:t>
            </a:r>
          </a:p>
          <a:p>
            <a:r>
              <a:rPr lang="en-US" dirty="0" smtClean="0"/>
              <a:t>in(died,N4)</a:t>
            </a:r>
          </a:p>
          <a:p>
            <a:r>
              <a:rPr lang="en-US" dirty="0" smtClean="0"/>
              <a:t>1853(N4)</a:t>
            </a:r>
          </a:p>
          <a:p>
            <a:r>
              <a:rPr lang="en-US" dirty="0" smtClean="0"/>
              <a:t>Mary(N2)</a:t>
            </a:r>
          </a:p>
          <a:p>
            <a:r>
              <a:rPr lang="en-US" dirty="0" smtClean="0"/>
              <a:t>died(N2)</a:t>
            </a:r>
          </a:p>
          <a:p>
            <a:r>
              <a:rPr lang="en-US" dirty="0" smtClean="0"/>
              <a:t>...</a:t>
            </a:r>
          </a:p>
          <a:p>
            <a:r>
              <a:rPr lang="en-US" dirty="0" smtClean="0"/>
              <a:t> </a:t>
            </a:r>
          </a:p>
          <a:p>
            <a:r>
              <a:rPr lang="en-US" dirty="0" smtClean="0"/>
              <a:t>Person(X1)</a:t>
            </a:r>
          </a:p>
          <a:p>
            <a:r>
              <a:rPr lang="en-US" dirty="0" smtClean="0"/>
              <a:t>Name(X2,"Mary")</a:t>
            </a:r>
          </a:p>
          <a:p>
            <a:r>
              <a:rPr lang="en-US" dirty="0" smtClean="0"/>
              <a:t>Person(X1) has Name(X2)</a:t>
            </a:r>
          </a:p>
          <a:p>
            <a:r>
              <a:rPr lang="en-US" dirty="0" err="1" smtClean="0"/>
              <a:t>DeathDate</a:t>
            </a:r>
            <a:r>
              <a:rPr lang="en-US" dirty="0" smtClean="0"/>
              <a:t>(X3,"1853")</a:t>
            </a:r>
          </a:p>
          <a:p>
            <a:r>
              <a:rPr lang="en-US" dirty="0" smtClean="0"/>
              <a:t>Person(X1) died on </a:t>
            </a:r>
            <a:r>
              <a:rPr lang="en-US" dirty="0" err="1" smtClean="0"/>
              <a:t>DeathDate</a:t>
            </a:r>
            <a:r>
              <a:rPr lang="en-US" dirty="0" smtClean="0"/>
              <a:t>(X3)</a:t>
            </a:r>
          </a:p>
          <a:p>
            <a:r>
              <a:rPr lang="en-US" dirty="0" smtClean="0"/>
              <a:t> </a:t>
            </a:r>
          </a:p>
          <a:p>
            <a:r>
              <a:rPr lang="en-US" dirty="0" smtClean="0"/>
              <a:t>  My next steps will be to get it to work for as broad a range of sentences as possible and do the import and export of OSMX files.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Soar is a cognitive architecture, created by John Laird, Allen Newell, and Paul </a:t>
            </a:r>
            <a:r>
              <a:rPr lang="en-US" baseline="0" dirty="0" err="1" smtClean="0"/>
              <a:t>Rosenbloom</a:t>
            </a:r>
            <a:r>
              <a:rPr lang="en-US" baseline="0" dirty="0" smtClean="0"/>
              <a:t> at Carnegie Mellon University, now maintained by John Laird's research group at the University of Michigan. It is both a view of what cognition is and an implementation of that view through a computer programming architecture for Artificial Intelligence (AI). Since its beginnings in 1983 and its presentation in a paper in 1987, it has been widely used by AI researchers to model different aspects of human behavior.</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28</a:t>
            </a:fld>
            <a:endParaRPr lang="en-US"/>
          </a:p>
        </p:txBody>
      </p:sp>
    </p:spTree>
    <p:extLst>
      <p:ext uri="{BB962C8B-B14F-4D97-AF65-F5344CB8AC3E}">
        <p14:creationId xmlns:p14="http://schemas.microsoft.com/office/powerpoint/2010/main" val="1857653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“was” comes from recognizing the appositive construction.</a:t>
            </a:r>
          </a:p>
          <a:p>
            <a:endParaRPr lang="en-US" dirty="0" smtClean="0"/>
          </a:p>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29</a:t>
            </a:fld>
            <a:endParaRPr lang="en-US"/>
          </a:p>
        </p:txBody>
      </p:sp>
    </p:spTree>
    <p:extLst>
      <p:ext uri="{BB962C8B-B14F-4D97-AF65-F5344CB8AC3E}">
        <p14:creationId xmlns:p14="http://schemas.microsoft.com/office/powerpoint/2010/main" val="1857653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conceptualized,</a:t>
            </a:r>
            <a:r>
              <a:rPr lang="en-US" baseline="0" dirty="0" smtClean="0"/>
              <a:t> lots of interesting things to do.</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30</a:t>
            </a:fld>
            <a:endParaRPr lang="en-US"/>
          </a:p>
        </p:txBody>
      </p:sp>
    </p:spTree>
    <p:extLst>
      <p:ext uri="{BB962C8B-B14F-4D97-AF65-F5344CB8AC3E}">
        <p14:creationId xmlns:p14="http://schemas.microsoft.com/office/powerpoint/2010/main" val="929636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object set has an associated ADT.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32</a:t>
            </a:fld>
            <a:endParaRPr lang="en-US"/>
          </a:p>
        </p:txBody>
      </p:sp>
    </p:spTree>
    <p:extLst>
      <p:ext uri="{BB962C8B-B14F-4D97-AF65-F5344CB8AC3E}">
        <p14:creationId xmlns:p14="http://schemas.microsoft.com/office/powerpoint/2010/main" val="622912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33</a:t>
            </a:fld>
            <a:endParaRPr lang="en-US"/>
          </a:p>
        </p:txBody>
      </p:sp>
    </p:spTree>
    <p:extLst>
      <p:ext uri="{BB962C8B-B14F-4D97-AF65-F5344CB8AC3E}">
        <p14:creationId xmlns:p14="http://schemas.microsoft.com/office/powerpoint/2010/main" val="62291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Note that in the query Cousin is an object set whose elements relate to first cousins in the Person object set, so that when the Person object(s) identified by Donald Lathrop are identified, only the Cousins of these Person object(s) can be filled into the Cousin part of the form.</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39</a:t>
            </a:fld>
            <a:endParaRPr lang="en-US"/>
          </a:p>
        </p:txBody>
      </p:sp>
    </p:spTree>
    <p:extLst>
      <p:ext uri="{BB962C8B-B14F-4D97-AF65-F5344CB8AC3E}">
        <p14:creationId xmlns:p14="http://schemas.microsoft.com/office/powerpoint/2010/main" val="1297568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Open world assumption – thus Gerard Lathrop, because we don’t know when he died.</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40</a:t>
            </a:fld>
            <a:endParaRPr lang="en-US"/>
          </a:p>
        </p:txBody>
      </p:sp>
    </p:spTree>
    <p:extLst>
      <p:ext uri="{BB962C8B-B14F-4D97-AF65-F5344CB8AC3E}">
        <p14:creationId xmlns:p14="http://schemas.microsoft.com/office/powerpoint/2010/main" val="12975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random sample of scanned books,</a:t>
            </a:r>
            <a:r>
              <a:rPr lang="en-US" baseline="0" dirty="0" smtClean="0"/>
              <a:t> </a:t>
            </a:r>
            <a:r>
              <a:rPr lang="en-US" dirty="0" smtClean="0"/>
              <a:t>~17,000</a:t>
            </a:r>
            <a:r>
              <a:rPr lang="en-US" baseline="0" dirty="0" smtClean="0"/>
              <a:t> names of people extracted (along with other information about the people).  In a match with the data which is now in the Consensus Tree (CT), 40% matched, and were already accounted for, for temple work, leaving 60% unaccounted for, with about half of these 60% still alive.  Bottom line 30% are potential temple opportunities (5,100 names to take to the temple from the sample).</a:t>
            </a:r>
          </a:p>
          <a:p>
            <a:endParaRPr lang="en-US" baseline="0" dirty="0" smtClean="0"/>
          </a:p>
          <a:p>
            <a:r>
              <a:rPr lang="en-US" baseline="0" dirty="0" smtClean="0"/>
              <a:t>Increased cost reduction: knowledge engineers involved less and less, making the systems less costly to get running right.</a:t>
            </a:r>
          </a:p>
          <a:p>
            <a:r>
              <a:rPr lang="en-US" baseline="0" dirty="0" smtClean="0"/>
              <a:t>Increased patron involvement: only knowledge engineers are involved in Manual and Supervised Machine Learning; patrons are only involved when the system fills in the form first; then patrons can be involved to check results and fix them if necessary; the increased patron involvement comes from the system being pro-active in notifying patrons of temple opportunities rather than just waiting for them to look for possibilities.</a:t>
            </a:r>
          </a:p>
          <a:p>
            <a:r>
              <a:rPr lang="en-US" baseline="0" dirty="0" smtClean="0"/>
              <a:t>Increased accuracy: accuracy assumed to increase at more sophisticated levels of </a:t>
            </a:r>
            <a:r>
              <a:rPr lang="en-US" baseline="0" smtClean="0"/>
              <a:t>“understanding”.</a:t>
            </a:r>
            <a:endParaRPr lang="en-US" baseline="0" dirty="0" smtClean="0"/>
          </a:p>
          <a:p>
            <a:endParaRPr lang="en-US" baseline="0" dirty="0" smtClean="0"/>
          </a:p>
          <a:p>
            <a:r>
              <a:rPr lang="en-US" baseline="0" dirty="0" smtClean="0"/>
              <a:t>PNTB: Person Name Tree Bank</a:t>
            </a:r>
            <a:endParaRPr lang="en-US" dirty="0" smtClean="0"/>
          </a:p>
          <a:p>
            <a:endParaRPr lang="en-US" dirty="0" smtClean="0"/>
          </a:p>
          <a:p>
            <a:r>
              <a:rPr lang="en-US" dirty="0" smtClean="0"/>
              <a:t>Probabilistic Name Network: Network of names with probabilities</a:t>
            </a:r>
            <a:r>
              <a:rPr lang="en-US" baseline="0" dirty="0" smtClean="0"/>
              <a:t> in both directions; objective: decide match with a search given a name.  Example: if search on Pat, a good match (high probability)  may be either Patrick or Patricia; likewise if search on Patrick, Pat is a reasonable match but Patricia is not.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42</a:t>
            </a:fld>
            <a:endParaRPr lang="en-US"/>
          </a:p>
        </p:txBody>
      </p:sp>
    </p:spTree>
    <p:extLst>
      <p:ext uri="{BB962C8B-B14F-4D97-AF65-F5344CB8AC3E}">
        <p14:creationId xmlns:p14="http://schemas.microsoft.com/office/powerpoint/2010/main" val="275702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  “The Semantic Web” featured in Scientific American in May, 2001.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builds links.</a:t>
            </a:r>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33B279-8F18-4E96-86D6-27BB6D76505C}"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also builds query links.</a:t>
            </a:r>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012291-076F-4A0C-B255-2D33F835569D}"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Selection of best ontology to answer query.</a:t>
            </a:r>
          </a:p>
        </p:txBody>
      </p:sp>
      <p:sp>
        <p:nvSpPr>
          <p:cNvPr id="921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CE6382-D56F-4FDE-85A2-A511FFFE2120}" type="slidenum">
              <a:rPr lang="en-US">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Mockup as designed.  Actual implementation quite close.  The differences point to where we need to add finishing touches.</a:t>
            </a:r>
          </a:p>
          <a:p>
            <a:pPr eaLnBrk="1" hangingPunct="1">
              <a:spcBef>
                <a:spcPct val="0"/>
              </a:spcBef>
            </a:pPr>
            <a:endParaRPr lang="en-US" dirty="0" smtClean="0"/>
          </a:p>
          <a:p>
            <a:pPr eaLnBrk="1" hangingPunct="1">
              <a:spcBef>
                <a:spcPct val="0"/>
              </a:spcBef>
            </a:pPr>
            <a:r>
              <a:rPr lang="en-US" dirty="0" smtClean="0"/>
              <a:t>Note the conceptual modeling is right in the middle – it’s the “glue” that makes all of this work</a:t>
            </a:r>
            <a:r>
              <a:rPr lang="en-US" baseline="0" dirty="0" smtClean="0"/>
              <a:t> – will come back to this main point and show how CM comes to the rescue.</a:t>
            </a:r>
            <a:endParaRPr lang="en-US" dirty="0" smtClean="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6AA0E7-D04E-4561-90DF-A9716ED69D3D}" type="slidenum">
              <a:rPr lang="en-US">
                <a:latin typeface="Calibri" pitchFamily="34" charset="0"/>
              </a:rPr>
              <a:pPr eaLnBrk="1" hangingPunct="1"/>
              <a:t>12</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A5CC8-6B41-4170-845B-4F342422FC27}"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781EF-8CB9-4C97-AFEC-F91BA586D9E2}"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6B423-9566-4D03-9FC0-08E5AF1AD02A}"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F2461-F5B4-4D47-A87E-94D03B109139}"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CEB40-62BD-49D7-8212-2867FADD3F70}"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8DA0F-773E-433A-8816-61DB65601727}"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Toward a WoK for Family History</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FF6673-E707-4772-A5D3-CB6884F6A308}" type="datetime1">
              <a:rPr lang="en-US" smtClean="0"/>
              <a:pPr/>
              <a:t>1/29/2014</a:t>
            </a:fld>
            <a:endParaRPr lang="en-US"/>
          </a:p>
        </p:txBody>
      </p:sp>
      <p:sp>
        <p:nvSpPr>
          <p:cNvPr id="8" name="Footer Placeholder 7"/>
          <p:cNvSpPr>
            <a:spLocks noGrp="1"/>
          </p:cNvSpPr>
          <p:nvPr>
            <p:ph type="ftr" sz="quarter" idx="11"/>
          </p:nvPr>
        </p:nvSpPr>
        <p:spPr/>
        <p:txBody>
          <a:bodyPr/>
          <a:lstStyle/>
          <a:p>
            <a:r>
              <a:rPr lang="en-US" smtClean="0"/>
              <a:t>Toward a WoK for Family History</a:t>
            </a:r>
            <a:endParaRPr lang="en-US"/>
          </a:p>
        </p:txBody>
      </p:sp>
      <p:sp>
        <p:nvSpPr>
          <p:cNvPr id="9" name="Slide Number Placeholder 8"/>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15CD2A-EBD5-4316-A460-F7E1643615A3}" type="datetime1">
              <a:rPr lang="en-US" smtClean="0"/>
              <a:pPr/>
              <a:t>1/29/2014</a:t>
            </a:fld>
            <a:endParaRPr lang="en-US"/>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1374F-92A5-4078-862E-975139947C20}" type="datetime1">
              <a:rPr lang="en-US" smtClean="0"/>
              <a:pPr/>
              <a:t>1/29/2014</a:t>
            </a:fld>
            <a:endParaRPr lang="en-US"/>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E7789-3974-4C31-8248-BCD7E82EDD45}"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Toward a WoK for Family History</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A513-7FA5-490E-99DB-8F623DE42C86}"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Toward a WoK for Family History</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5C7D8-D7F3-4DD2-87EA-3F1B39AC9ACF}" type="datetime1">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Toward a WoK for Family History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F4EF-0227-4244-97D0-C24F74FEC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1.png"/><Relationship Id="rId7" Type="http://schemas.openxmlformats.org/officeDocument/2006/relationships/image" Target="../media/image38.gi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2.gif"/><Relationship Id="rId4" Type="http://schemas.openxmlformats.org/officeDocument/2006/relationships/image" Target="../media/image36.gif"/><Relationship Id="rId9" Type="http://schemas.openxmlformats.org/officeDocument/2006/relationships/image" Target="../media/image39.gif"/></Relationships>
</file>

<file path=ppt/slides/_rels/slide18.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31.png"/><Relationship Id="rId7" Type="http://schemas.openxmlformats.org/officeDocument/2006/relationships/image" Target="../media/image41.gif"/><Relationship Id="rId12" Type="http://schemas.openxmlformats.org/officeDocument/2006/relationships/image" Target="../media/image34.gi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3.gif"/><Relationship Id="rId5" Type="http://schemas.openxmlformats.org/officeDocument/2006/relationships/image" Target="../media/image32.gif"/><Relationship Id="rId10" Type="http://schemas.openxmlformats.org/officeDocument/2006/relationships/image" Target="../media/image38.gif"/><Relationship Id="rId4" Type="http://schemas.openxmlformats.org/officeDocument/2006/relationships/image" Target="../media/image40.gif"/><Relationship Id="rId9"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0"/>
            <a:ext cx="8686800" cy="1470025"/>
          </a:xfrm>
        </p:spPr>
        <p:txBody>
          <a:bodyPr>
            <a:normAutofit fontScale="90000"/>
          </a:bodyPr>
          <a:lstStyle/>
          <a:p>
            <a:r>
              <a:rPr lang="en-US" dirty="0" smtClean="0"/>
              <a:t>A Web of Knowledge for Family History</a:t>
            </a:r>
            <a:br>
              <a:rPr lang="en-US" dirty="0" smtClean="0"/>
            </a:br>
            <a:r>
              <a:rPr lang="en-US" dirty="0" smtClean="0"/>
              <a:t>(Research Directions)</a:t>
            </a:r>
            <a:endParaRPr lang="en-US" dirty="0"/>
          </a:p>
        </p:txBody>
      </p:sp>
      <p:sp>
        <p:nvSpPr>
          <p:cNvPr id="3" name="Subtitle 2"/>
          <p:cNvSpPr>
            <a:spLocks noGrp="1"/>
          </p:cNvSpPr>
          <p:nvPr>
            <p:ph type="subTitle" idx="1"/>
          </p:nvPr>
        </p:nvSpPr>
        <p:spPr>
          <a:xfrm>
            <a:off x="148119" y="3429000"/>
            <a:ext cx="8839200" cy="1143000"/>
          </a:xfrm>
        </p:spPr>
        <p:txBody>
          <a:bodyPr>
            <a:normAutofit/>
          </a:bodyPr>
          <a:lstStyle/>
          <a:p>
            <a:r>
              <a:rPr lang="en-US" sz="1900" dirty="0" smtClean="0">
                <a:solidFill>
                  <a:schemeClr val="tx1"/>
                </a:solidFill>
              </a:rPr>
              <a:t>Elder David W. Embley</a:t>
            </a:r>
          </a:p>
          <a:p>
            <a:r>
              <a:rPr lang="en-US" sz="1900" dirty="0" smtClean="0">
                <a:solidFill>
                  <a:schemeClr val="tx1"/>
                </a:solidFill>
              </a:rPr>
              <a:t>with special thanks to the Data Extraction Research Group at Brigham Young University</a:t>
            </a:r>
          </a:p>
          <a:p>
            <a:r>
              <a:rPr lang="en-US" sz="1900" dirty="0" smtClean="0">
                <a:solidFill>
                  <a:schemeClr val="tx1"/>
                </a:solidFill>
              </a:rPr>
              <a:t>and the </a:t>
            </a:r>
            <a:r>
              <a:rPr lang="en-US" sz="1900" dirty="0" err="1" smtClean="0">
                <a:solidFill>
                  <a:schemeClr val="tx1"/>
                </a:solidFill>
              </a:rPr>
              <a:t>FamilySearch</a:t>
            </a:r>
            <a:r>
              <a:rPr lang="en-US" sz="1900" dirty="0" smtClean="0">
                <a:solidFill>
                  <a:schemeClr val="tx1"/>
                </a:solidFill>
              </a:rPr>
              <a:t> Engineering Research Team</a:t>
            </a:r>
          </a:p>
          <a:p>
            <a:endParaRPr lang="en-US" dirty="0"/>
          </a:p>
        </p:txBody>
      </p:sp>
      <p:pic>
        <p:nvPicPr>
          <p:cNvPr id="4" name="Picture 2" descr="C:\Documents and Settings\David W. Embley\My Documents\WoK\ER13.keynote\Keynote\Presentation\FSMosaicTreeLogo.png"/>
          <p:cNvPicPr>
            <a:picLocks noChangeAspect="1" noChangeArrowheads="1"/>
          </p:cNvPicPr>
          <p:nvPr/>
        </p:nvPicPr>
        <p:blipFill>
          <a:blip r:embed="rId2" cstate="print"/>
          <a:srcRect/>
          <a:stretch>
            <a:fillRect/>
          </a:stretch>
        </p:blipFill>
        <p:spPr bwMode="auto">
          <a:xfrm>
            <a:off x="148119" y="5916544"/>
            <a:ext cx="3328335" cy="865256"/>
          </a:xfrm>
          <a:prstGeom prst="rect">
            <a:avLst/>
          </a:prstGeom>
          <a:noFill/>
        </p:spPr>
      </p:pic>
      <p:sp>
        <p:nvSpPr>
          <p:cNvPr id="5" name="Rectangle 4"/>
          <p:cNvSpPr/>
          <p:nvPr/>
        </p:nvSpPr>
        <p:spPr>
          <a:xfrm>
            <a:off x="1050286" y="5815311"/>
            <a:ext cx="2409654" cy="461665"/>
          </a:xfrm>
          <a:prstGeom prst="rect">
            <a:avLst/>
          </a:prstGeom>
        </p:spPr>
        <p:txBody>
          <a:bodyPr wrap="square">
            <a:spAutoFit/>
          </a:bodyPr>
          <a:lstStyle/>
          <a:p>
            <a:pPr algn="ctr"/>
            <a:r>
              <a:rPr lang="en-US" sz="800" dirty="0" smtClean="0"/>
              <a:t>A service provided by The Church of Jesus Christ of Latter-day Saints. © 2013 by Intellectual Reserve, Inc. All rights reserved.</a:t>
            </a:r>
            <a:endParaRPr lang="en-US" sz="800" dirty="0"/>
          </a:p>
        </p:txBody>
      </p:sp>
      <p:sp>
        <p:nvSpPr>
          <p:cNvPr id="6" name="Slide Number Placeholder 4"/>
          <p:cNvSpPr>
            <a:spLocks noGrp="1"/>
          </p:cNvSpPr>
          <p:nvPr>
            <p:ph type="sldNum" sz="quarter" idx="12"/>
          </p:nvPr>
        </p:nvSpPr>
        <p:spPr>
          <a:xfrm>
            <a:off x="6553200" y="6356350"/>
            <a:ext cx="2133600" cy="365125"/>
          </a:xfrm>
        </p:spPr>
        <p:txBody>
          <a:bodyPr/>
          <a:lstStyle/>
          <a:p>
            <a:fld id="{53EFF4EF-0227-4244-97D0-C24F74FEC9C8}" type="slidenum">
              <a:rPr lang="en-US" smtClean="0"/>
              <a:pPr/>
              <a:t>1</a:t>
            </a:fld>
            <a:endParaRPr lang="en-US" dirty="0"/>
          </a:p>
        </p:txBody>
      </p:sp>
      <p:pic>
        <p:nvPicPr>
          <p:cNvPr id="7" name="Picture 6" descr="DEG.logo.bmp"/>
          <p:cNvPicPr>
            <a:picLocks noChangeAspect="1"/>
          </p:cNvPicPr>
          <p:nvPr/>
        </p:nvPicPr>
        <p:blipFill>
          <a:blip r:embed="rId3" cstate="print"/>
          <a:stretch>
            <a:fillRect/>
          </a:stretch>
        </p:blipFill>
        <p:spPr>
          <a:xfrm>
            <a:off x="7086600" y="5105400"/>
            <a:ext cx="1589081" cy="1752600"/>
          </a:xfrm>
          <a:prstGeom prst="rect">
            <a:avLst/>
          </a:prstGeom>
          <a:noFill/>
        </p:spPr>
      </p:pic>
      <p:sp>
        <p:nvSpPr>
          <p:cNvPr id="8" name="TextBox 7"/>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sp>
        <p:nvSpPr>
          <p:cNvPr id="9" name="TextBox 8"/>
          <p:cNvSpPr txBox="1"/>
          <p:nvPr/>
        </p:nvSpPr>
        <p:spPr>
          <a:xfrm>
            <a:off x="5638800" y="6172200"/>
            <a:ext cx="1699824" cy="338554"/>
          </a:xfrm>
          <a:prstGeom prst="rect">
            <a:avLst/>
          </a:prstGeom>
          <a:noFill/>
        </p:spPr>
        <p:txBody>
          <a:bodyPr wrap="none" rtlCol="0">
            <a:spAutoFit/>
          </a:bodyPr>
          <a:lstStyle/>
          <a:p>
            <a:r>
              <a:rPr lang="en-US" sz="1600" dirty="0" smtClean="0"/>
              <a:t>www.deg.byu.edu</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ontology.D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5" name="Picture 3" descr="ElyPage419.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0487"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0488" name="Picture 11" descr="ontology.NT.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descr="ontology.JP.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4" descr="ElyPage417.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15" descr="ElyPage418.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2" name="Picture 17" descr="ElyPage420.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18" descr="ElyPage421.b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4" name="Picture 19" descr="ElyPage422.b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498"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0499"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502" name="TextBox 24"/>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10</a:t>
            </a:fld>
            <a:endParaRPr lang="en-US"/>
          </a:p>
        </p:txBody>
      </p:sp>
      <p:sp>
        <p:nvSpPr>
          <p:cNvPr id="25" name="Date Placeholder 24"/>
          <p:cNvSpPr>
            <a:spLocks noGrp="1"/>
          </p:cNvSpPr>
          <p:nvPr>
            <p:ph type="dt" sz="half" idx="10"/>
          </p:nvPr>
        </p:nvSpPr>
        <p:spPr/>
        <p:txBody>
          <a:bodyPr/>
          <a:lstStyle/>
          <a:p>
            <a:fld id="{73EEBB83-33E8-4220-BA1D-21BB63AF8148}" type="datetime1">
              <a:rPr lang="en-US" smtClean="0"/>
              <a:pPr/>
              <a:t>1/29/2014</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ontology.DE.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9" name="Picture 3" descr="ElyPage419.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1"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2" name="TextBox 7"/>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1513" name="Picture 11" descr="ontology.NT.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3" descr="ontology.JP.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4" descr="ElyPage417.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6" name="Picture 15" descr="ElyPage418.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7" name="Picture 17" descr="ElyPage420.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8" name="Picture 18" descr="ElyPage421.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9" name="Picture 19" descr="ElyPage422.b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23"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1524"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1527" name="Picture 24" descr="QueryResult3.b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11</a:t>
            </a:fld>
            <a:endParaRPr lang="en-US"/>
          </a:p>
        </p:txBody>
      </p:sp>
      <p:sp>
        <p:nvSpPr>
          <p:cNvPr id="27" name="Date Placeholder 26"/>
          <p:cNvSpPr>
            <a:spLocks noGrp="1"/>
          </p:cNvSpPr>
          <p:nvPr>
            <p:ph type="dt" sz="half" idx="10"/>
          </p:nvPr>
        </p:nvSpPr>
        <p:spPr/>
        <p:txBody>
          <a:bodyPr/>
          <a:lstStyle/>
          <a:p>
            <a:fld id="{F20A50F0-208F-41CD-BFFF-336548C73B8D}" type="datetime1">
              <a:rPr lang="en-US" smtClean="0"/>
              <a:pPr/>
              <a:t>1/29/2014</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2"/>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2531" name="Picture 12" descr="ontology.D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4" name="Picture 3" descr="ElyPage419.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2536"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2537" name="Picture 11" descr="ontology.NT.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ontology.JP.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4" descr="ElyPage417.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0" name="Picture 15" descr="ElyPage418.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1" name="Picture 17" descr="ElyPage420.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2" name="Picture 18" descr="ElyPage421.b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3" name="Picture 19" descr="ElyPage422.b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47"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2548"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657600" y="2743200"/>
            <a:ext cx="3200400" cy="1676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343400" y="5257800"/>
            <a:ext cx="1752600" cy="838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553" name="Picture 28" descr="HighlightedPage3.bmp"/>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0763" y="1947863"/>
            <a:ext cx="29559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33" descr="QueryResult3.bmp"/>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55" name="Picture 34" descr="ReasoningChain3.bmp"/>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163" y="3492500"/>
            <a:ext cx="2698750" cy="1565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12</a:t>
            </a:fld>
            <a:endParaRPr lang="en-US"/>
          </a:p>
        </p:txBody>
      </p:sp>
      <p:sp>
        <p:nvSpPr>
          <p:cNvPr id="33" name="Date Placeholder 32"/>
          <p:cNvSpPr>
            <a:spLocks noGrp="1"/>
          </p:cNvSpPr>
          <p:nvPr>
            <p:ph type="dt" sz="half" idx="10"/>
          </p:nvPr>
        </p:nvSpPr>
        <p:spPr/>
        <p:txBody>
          <a:bodyPr/>
          <a:lstStyle/>
          <a:p>
            <a:fld id="{BE2711F3-BB7E-4E8E-8EC7-850494636864}" type="datetime1">
              <a:rPr lang="en-US" smtClean="0"/>
              <a:pPr/>
              <a:t>1/29/2014</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WoK</a:t>
            </a:r>
            <a:r>
              <a:rPr lang="en-US" dirty="0" smtClean="0"/>
              <a:t>-HD Construction (BYU)</a:t>
            </a:r>
            <a:endParaRPr lang="en-US" dirty="0"/>
          </a:p>
        </p:txBody>
      </p:sp>
      <p:sp>
        <p:nvSpPr>
          <p:cNvPr id="7" name="Content Placeholder 6"/>
          <p:cNvSpPr>
            <a:spLocks noGrp="1"/>
          </p:cNvSpPr>
          <p:nvPr>
            <p:ph idx="1"/>
          </p:nvPr>
        </p:nvSpPr>
        <p:spPr>
          <a:xfrm>
            <a:off x="457200" y="1371600"/>
            <a:ext cx="8534400" cy="4724400"/>
          </a:xfrm>
        </p:spPr>
        <p:txBody>
          <a:bodyPr>
            <a:normAutofit fontScale="92500" lnSpcReduction="10000"/>
          </a:bodyPr>
          <a:lstStyle/>
          <a:p>
            <a:r>
              <a:rPr lang="en-US" dirty="0" smtClean="0"/>
              <a:t>Extraction </a:t>
            </a:r>
            <a:r>
              <a:rPr lang="en-US" dirty="0" err="1" smtClean="0"/>
              <a:t>Ontologies</a:t>
            </a:r>
            <a:endParaRPr lang="en-US" dirty="0" smtClean="0"/>
          </a:p>
          <a:p>
            <a:r>
              <a:rPr lang="en-US" dirty="0" smtClean="0"/>
              <a:t>Mitigating </a:t>
            </a:r>
            <a:r>
              <a:rPr lang="en-US" dirty="0"/>
              <a:t>Velocity, Variety, &amp; </a:t>
            </a:r>
            <a:r>
              <a:rPr lang="en-US" dirty="0" smtClean="0"/>
              <a:t>Volume (of Big Data)</a:t>
            </a:r>
          </a:p>
          <a:p>
            <a:pPr lvl="1"/>
            <a:r>
              <a:rPr lang="en-US" dirty="0" err="1" smtClean="0"/>
              <a:t>OntoES</a:t>
            </a:r>
            <a:r>
              <a:rPr lang="en-US" dirty="0" smtClean="0"/>
              <a:t>/</a:t>
            </a:r>
            <a:r>
              <a:rPr lang="en-US" dirty="0" err="1" smtClean="0"/>
              <a:t>FROntIER</a:t>
            </a:r>
            <a:endParaRPr lang="en-US" dirty="0" smtClean="0"/>
          </a:p>
          <a:p>
            <a:pPr lvl="1"/>
            <a:r>
              <a:rPr lang="en-US" dirty="0" err="1" smtClean="0"/>
              <a:t>ListReader</a:t>
            </a:r>
            <a:endParaRPr lang="en-US" dirty="0" smtClean="0"/>
          </a:p>
          <a:p>
            <a:pPr lvl="1"/>
            <a:r>
              <a:rPr lang="en-US" dirty="0" err="1" smtClean="0"/>
              <a:t>OntoSoar</a:t>
            </a:r>
            <a:endParaRPr lang="en-US" dirty="0" smtClean="0"/>
          </a:p>
          <a:p>
            <a:pPr lvl="1"/>
            <a:r>
              <a:rPr lang="en-US" dirty="0" err="1" smtClean="0"/>
              <a:t>GreenFIE</a:t>
            </a:r>
            <a:r>
              <a:rPr lang="en-US" dirty="0" smtClean="0"/>
              <a:t>-HD/</a:t>
            </a:r>
            <a:r>
              <a:rPr lang="en-US" dirty="0" err="1" smtClean="0"/>
              <a:t>GreenFIELDS</a:t>
            </a:r>
            <a:r>
              <a:rPr lang="en-US" dirty="0" smtClean="0"/>
              <a:t>-HD</a:t>
            </a:r>
            <a:endParaRPr lang="en-US" dirty="0"/>
          </a:p>
          <a:p>
            <a:r>
              <a:rPr lang="en-US" dirty="0" smtClean="0"/>
              <a:t>Assuring Veracity (of Big Data)</a:t>
            </a:r>
          </a:p>
          <a:p>
            <a:pPr lvl="1"/>
            <a:r>
              <a:rPr lang="en-US" dirty="0" smtClean="0"/>
              <a:t>Query processing (with links and reasoning chains)</a:t>
            </a:r>
          </a:p>
          <a:p>
            <a:pPr lvl="1"/>
            <a:r>
              <a:rPr lang="en-US" dirty="0" smtClean="0"/>
              <a:t>Evidence-based conceptual models</a:t>
            </a:r>
          </a:p>
          <a:p>
            <a:r>
              <a:rPr lang="en-US" dirty="0" smtClean="0"/>
              <a:t>Practicalities</a:t>
            </a:r>
            <a:endParaRPr lang="en-US" dirty="0"/>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13</a:t>
            </a:fld>
            <a:endParaRPr lang="en-US" dirty="0"/>
          </a:p>
        </p:txBody>
      </p:sp>
      <p:sp>
        <p:nvSpPr>
          <p:cNvPr id="6" name="Date Placeholder 5"/>
          <p:cNvSpPr>
            <a:spLocks noGrp="1"/>
          </p:cNvSpPr>
          <p:nvPr>
            <p:ph type="dt" sz="half" idx="10"/>
          </p:nvPr>
        </p:nvSpPr>
        <p:spPr/>
        <p:txBody>
          <a:bodyPr/>
          <a:lstStyle/>
          <a:p>
            <a:fld id="{C0924E78-5185-433E-B4B3-42F9D7D19C1F}" type="datetime1">
              <a:rPr lang="en-US" smtClean="0"/>
              <a:pPr/>
              <a:t>1/29/2014</a:t>
            </a:fld>
            <a:endParaRPr lang="en-US"/>
          </a:p>
        </p:txBody>
      </p:sp>
    </p:spTree>
    <p:extLst>
      <p:ext uri="{BB962C8B-B14F-4D97-AF65-F5344CB8AC3E}">
        <p14:creationId xmlns:p14="http://schemas.microsoft.com/office/powerpoint/2010/main" val="342172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OntoES</a:t>
            </a:r>
            <a:r>
              <a:rPr lang="en-US" dirty="0" smtClean="0"/>
              <a:t>: Extraction Ontologies</a:t>
            </a:r>
            <a:endParaRPr lang="en-US" dirty="0"/>
          </a:p>
        </p:txBody>
      </p:sp>
      <p:sp>
        <p:nvSpPr>
          <p:cNvPr id="4" name="Slide Number Placeholder 3"/>
          <p:cNvSpPr>
            <a:spLocks noGrp="1"/>
          </p:cNvSpPr>
          <p:nvPr>
            <p:ph type="sldNum" sz="quarter" idx="12"/>
          </p:nvPr>
        </p:nvSpPr>
        <p:spPr/>
        <p:txBody>
          <a:bodyPr/>
          <a:lstStyle/>
          <a:p>
            <a:fld id="{A59C8B25-36EF-4F12-8F15-0B5709D34B8A}" type="slidenum">
              <a:rPr lang="en-US" smtClean="0"/>
              <a:pPr/>
              <a:t>14</a:t>
            </a:fld>
            <a:endParaRPr lang="en-US"/>
          </a:p>
        </p:txBody>
      </p:sp>
      <p:grpSp>
        <p:nvGrpSpPr>
          <p:cNvPr id="3" name="Group 7"/>
          <p:cNvGrpSpPr/>
          <p:nvPr/>
        </p:nvGrpSpPr>
        <p:grpSpPr>
          <a:xfrm>
            <a:off x="182631" y="2628899"/>
            <a:ext cx="8839202" cy="2852825"/>
            <a:chOff x="152400" y="3810000"/>
            <a:chExt cx="8839202" cy="2852825"/>
          </a:xfrm>
        </p:grpSpPr>
        <p:pic>
          <p:nvPicPr>
            <p:cNvPr id="3074" name="Picture 2" descr="C:\Users\Joseph\Documents\MastersThesis\thesisImages\elyPage419Excer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seph\Documents\MastersThesis\thesisImages\ExtractedPer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361569" y="1226243"/>
            <a:ext cx="6481326" cy="523220"/>
          </a:xfrm>
          <a:prstGeom prst="rect">
            <a:avLst/>
          </a:prstGeom>
          <a:noFill/>
        </p:spPr>
        <p:txBody>
          <a:bodyPr wrap="none" rtlCol="0">
            <a:spAutoFit/>
          </a:bodyPr>
          <a:lstStyle/>
          <a:p>
            <a:pPr algn="ctr"/>
            <a:r>
              <a:rPr lang="en-US" sz="2800" dirty="0" smtClean="0"/>
              <a:t>Linguistically Grounded Conceptual Models</a:t>
            </a:r>
            <a:endParaRPr lang="en-US" sz="2800" dirty="0"/>
          </a:p>
        </p:txBody>
      </p:sp>
      <p:sp>
        <p:nvSpPr>
          <p:cNvPr id="6" name="Footer Placeholder 5"/>
          <p:cNvSpPr>
            <a:spLocks noGrp="1"/>
          </p:cNvSpPr>
          <p:nvPr>
            <p:ph type="ftr" sz="quarter" idx="11"/>
          </p:nvPr>
        </p:nvSpPr>
        <p:spPr/>
        <p:txBody>
          <a:bodyPr/>
          <a:lstStyle/>
          <a:p>
            <a:r>
              <a:rPr lang="en-US" smtClean="0"/>
              <a:t>Toward a WoK for Family History</a:t>
            </a:r>
            <a:endParaRPr lang="en-US"/>
          </a:p>
        </p:txBody>
      </p:sp>
      <p:sp>
        <p:nvSpPr>
          <p:cNvPr id="10" name="Date Placeholder 9"/>
          <p:cNvSpPr>
            <a:spLocks noGrp="1"/>
          </p:cNvSpPr>
          <p:nvPr>
            <p:ph type="dt" sz="half" idx="10"/>
          </p:nvPr>
        </p:nvSpPr>
        <p:spPr/>
        <p:txBody>
          <a:bodyPr/>
          <a:lstStyle/>
          <a:p>
            <a:fld id="{1681D671-E94C-43C3-AB78-340CC5DE1678}" type="datetime1">
              <a:rPr lang="en-US" smtClean="0"/>
              <a:pPr/>
              <a:t>1/29/2014</a:t>
            </a:fld>
            <a:endParaRPr lang="en-US"/>
          </a:p>
        </p:txBody>
      </p:sp>
    </p:spTree>
    <p:extLst>
      <p:ext uri="{BB962C8B-B14F-4D97-AF65-F5344CB8AC3E}">
        <p14:creationId xmlns:p14="http://schemas.microsoft.com/office/powerpoint/2010/main" val="1920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88712" y="6324600"/>
            <a:ext cx="2133600" cy="365125"/>
          </a:xfrm>
        </p:spPr>
        <p:txBody>
          <a:bodyPr/>
          <a:lstStyle/>
          <a:p>
            <a:fld id="{A59C8B25-36EF-4F12-8F15-0B5709D34B8A}" type="slidenum">
              <a:rPr lang="en-US" smtClean="0"/>
              <a:pPr/>
              <a:t>15</a:t>
            </a:fld>
            <a:endParaRPr lang="en-US"/>
          </a:p>
        </p:txBody>
      </p:sp>
      <p:grpSp>
        <p:nvGrpSpPr>
          <p:cNvPr id="5" name="Group 5"/>
          <p:cNvGrpSpPr/>
          <p:nvPr/>
        </p:nvGrpSpPr>
        <p:grpSpPr>
          <a:xfrm>
            <a:off x="149811" y="3223942"/>
            <a:ext cx="8839202" cy="2852825"/>
            <a:chOff x="152400" y="3810000"/>
            <a:chExt cx="8839202" cy="2852825"/>
          </a:xfrm>
        </p:grpSpPr>
        <p:pic>
          <p:nvPicPr>
            <p:cNvPr id="7" name="Picture 2" descr="C:\Users\Joseph\Documents\MastersThesis\thesisImages\elyPage419Excer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oseph\Documents\MastersThesis\thesisImages\ExtractedPer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2435811" y="1636660"/>
            <a:ext cx="5867400" cy="1815882"/>
          </a:xfrm>
          <a:prstGeom prst="rect">
            <a:avLst/>
          </a:prstGeom>
        </p:spPr>
        <p:txBody>
          <a:bodyPr wrap="square">
            <a:spAutoFit/>
          </a:bodyPr>
          <a:lstStyle/>
          <a:p>
            <a:r>
              <a:rPr lang="en-US" sz="1600" dirty="0" err="1" smtClean="0">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external </a:t>
            </a:r>
            <a:r>
              <a:rPr lang="en-US" sz="1600" b="1" dirty="0">
                <a:latin typeface="Times New Roman" pitchFamily="18" charset="0"/>
                <a:cs typeface="Times New Roman" pitchFamily="18" charset="0"/>
              </a:rPr>
              <a:t>representation:</a:t>
            </a:r>
            <a:r>
              <a:rPr lang="en-US" sz="1600" dirty="0">
                <a:latin typeface="Times New Roman" pitchFamily="18" charset="0"/>
                <a:cs typeface="Times New Roman" pitchFamily="18" charset="0"/>
              </a:rPr>
              <a:t> \b[1][6-9]\d\d\b</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left context:</a:t>
            </a:r>
            <a:r>
              <a:rPr lang="en-US" sz="1600" dirty="0">
                <a:latin typeface="Times New Roman" pitchFamily="18" charset="0"/>
                <a:cs typeface="Times New Roman" pitchFamily="18" charset="0"/>
              </a:rPr>
              <a:t> b</a:t>
            </a:r>
            <a:r>
              <a:rPr lang="en-US" sz="1600" dirty="0" smtClean="0">
                <a:latin typeface="Times New Roman" pitchFamily="18" charset="0"/>
                <a:cs typeface="Times New Roman" pitchFamily="18" charset="0"/>
              </a:rPr>
              <a:t>\.\s</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right context:</a:t>
            </a:r>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        …</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2054" name="Picture 6" descr="C:\Users\Joseph\Documents\MastersThesis\thesisImages\highlightedBirthdat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11" y="3223942"/>
            <a:ext cx="4038600" cy="27941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063"/>
          <p:cNvGrpSpPr/>
          <p:nvPr/>
        </p:nvGrpSpPr>
        <p:grpSpPr>
          <a:xfrm>
            <a:off x="1064599" y="3495317"/>
            <a:ext cx="7010012" cy="2489301"/>
            <a:chOff x="1067188" y="4081375"/>
            <a:chExt cx="7010012" cy="2489301"/>
          </a:xfrm>
        </p:grpSpPr>
        <p:cxnSp>
          <p:nvCxnSpPr>
            <p:cNvPr id="46" name="Straight Connector 45"/>
            <p:cNvCxnSpPr/>
            <p:nvPr/>
          </p:nvCxnSpPr>
          <p:spPr>
            <a:xfrm flipH="1">
              <a:off x="1067188" y="4081375"/>
              <a:ext cx="3200012"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067188" y="4233775"/>
              <a:ext cx="5181212" cy="109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067188" y="4233775"/>
              <a:ext cx="7010012" cy="1040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67188" y="4233775"/>
              <a:ext cx="5867012" cy="1333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2" name="Picture 4" descr="C:\Users\Joseph\Documents\MastersThesis\thesisImages\recognizedBirthdates.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8411" y="3300142"/>
            <a:ext cx="4800602" cy="27766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23" name="Date Placeholder 22"/>
          <p:cNvSpPr>
            <a:spLocks noGrp="1"/>
          </p:cNvSpPr>
          <p:nvPr>
            <p:ph type="dt" sz="half" idx="10"/>
          </p:nvPr>
        </p:nvSpPr>
        <p:spPr/>
        <p:txBody>
          <a:bodyPr/>
          <a:lstStyle/>
          <a:p>
            <a:fld id="{42B71275-4A88-40FA-AE04-560B659C0C0A}" type="datetime1">
              <a:rPr lang="en-US" smtClean="0"/>
              <a:pPr/>
              <a:t>1/29/2014</a:t>
            </a:fld>
            <a:endParaRPr lang="en-US"/>
          </a:p>
        </p:txBody>
      </p:sp>
    </p:spTree>
    <p:extLst>
      <p:ext uri="{BB962C8B-B14F-4D97-AF65-F5344CB8AC3E}">
        <p14:creationId xmlns:p14="http://schemas.microsoft.com/office/powerpoint/2010/main" val="186958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7947"/>
            <a:ext cx="8229600" cy="1143000"/>
          </a:xfrm>
        </p:spPr>
        <p:txBody>
          <a:bodyPr>
            <a:normAutofit/>
          </a:bodyPr>
          <a:lstStyle/>
          <a:p>
            <a:r>
              <a:rPr lang="en-US" dirty="0" smtClean="0">
                <a:solidFill>
                  <a:schemeClr val="tx1"/>
                </a:solidFill>
              </a:rPr>
              <a:t>Non-lexical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91301" y="6324600"/>
            <a:ext cx="2133600" cy="365125"/>
          </a:xfrm>
        </p:spPr>
        <p:txBody>
          <a:bodyPr/>
          <a:lstStyle/>
          <a:p>
            <a:fld id="{A59C8B25-36EF-4F12-8F15-0B5709D34B8A}" type="slidenum">
              <a:rPr lang="en-US" smtClean="0"/>
              <a:pPr/>
              <a:t>16</a:t>
            </a:fld>
            <a:endParaRPr lang="en-US"/>
          </a:p>
        </p:txBody>
      </p:sp>
      <p:sp>
        <p:nvSpPr>
          <p:cNvPr id="4" name="Rectangle 3"/>
          <p:cNvSpPr/>
          <p:nvPr/>
        </p:nvSpPr>
        <p:spPr>
          <a:xfrm>
            <a:off x="2819400" y="1643509"/>
            <a:ext cx="3352800" cy="830997"/>
          </a:xfrm>
          <a:prstGeom prst="rect">
            <a:avLst/>
          </a:prstGeom>
        </p:spPr>
        <p:txBody>
          <a:bodyPr wrap="square">
            <a:spAutoFit/>
          </a:bodyPr>
          <a:lstStyle/>
          <a:p>
            <a:r>
              <a:rPr lang="en-US" sz="1600" dirty="0">
                <a:latin typeface="Times New Roman" pitchFamily="18" charset="0"/>
                <a:cs typeface="Times New Roman" pitchFamily="18" charset="0"/>
              </a:rPr>
              <a:t>Person</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object existence rule:</a:t>
            </a:r>
            <a:r>
              <a:rPr lang="en-US" sz="1600" dirty="0">
                <a:latin typeface="Times New Roman" pitchFamily="18" charset="0"/>
                <a:cs typeface="Times New Roman" pitchFamily="18" charset="0"/>
              </a:rPr>
              <a:t> {Name}</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nvGrpSpPr>
          <p:cNvPr id="5" name="Group 4"/>
          <p:cNvGrpSpPr/>
          <p:nvPr/>
        </p:nvGrpSpPr>
        <p:grpSpPr>
          <a:xfrm>
            <a:off x="152400" y="3236506"/>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2"/>
          <p:cNvGrpSpPr/>
          <p:nvPr/>
        </p:nvGrpSpPr>
        <p:grpSpPr>
          <a:xfrm>
            <a:off x="685800" y="3507881"/>
            <a:ext cx="5410200" cy="2489301"/>
            <a:chOff x="685800" y="4081375"/>
            <a:chExt cx="5410200" cy="2489301"/>
          </a:xfrm>
        </p:grpSpPr>
        <p:cxnSp>
          <p:nvCxnSpPr>
            <p:cNvPr id="14" name="Straight Connector 13"/>
            <p:cNvCxnSpPr/>
            <p:nvPr/>
          </p:nvCxnSpPr>
          <p:spPr>
            <a:xfrm flipH="1">
              <a:off x="685800" y="40813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5800" y="4081375"/>
              <a:ext cx="54102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5800" y="4819547"/>
              <a:ext cx="4267200" cy="10002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85800" y="4919575"/>
              <a:ext cx="4267200" cy="109625"/>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85800" y="4919575"/>
              <a:ext cx="41148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5800" y="4919575"/>
              <a:ext cx="51816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85800" y="49195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Joseph\Documents\MastersThesis\thesisImages\highlightedPers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236506"/>
            <a:ext cx="4038600" cy="279410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828800" y="2159288"/>
            <a:ext cx="5867400" cy="830997"/>
          </a:xfrm>
          <a:prstGeom prst="rect">
            <a:avLst/>
          </a:prstGeom>
        </p:spPr>
        <p:txBody>
          <a:bodyPr wrap="square">
            <a:spAutoFit/>
          </a:bodyPr>
          <a:lstStyle/>
          <a:p>
            <a:r>
              <a:rPr lang="en-US" sz="1600" dirty="0">
                <a:solidFill>
                  <a:schemeClr val="accent3"/>
                </a:solidFill>
                <a:latin typeface="Times New Roman" pitchFamily="18" charset="0"/>
                <a:cs typeface="Times New Roman" pitchFamily="18" charset="0"/>
              </a:rPr>
              <a:t>Name</a:t>
            </a:r>
          </a:p>
          <a:p>
            <a:r>
              <a:rPr lang="en-US" sz="1600" dirty="0">
                <a:solidFill>
                  <a:schemeClr val="accent3"/>
                </a:solidFill>
                <a:latin typeface="Times New Roman" pitchFamily="18" charset="0"/>
                <a:cs typeface="Times New Roman" pitchFamily="18" charset="0"/>
              </a:rPr>
              <a:t>        </a:t>
            </a:r>
            <a:r>
              <a:rPr lang="en-US" sz="1600" b="1" dirty="0">
                <a:solidFill>
                  <a:schemeClr val="accent3"/>
                </a:solidFill>
                <a:latin typeface="Times New Roman" pitchFamily="18" charset="0"/>
                <a:cs typeface="Times New Roman" pitchFamily="18" charset="0"/>
              </a:rPr>
              <a:t>external representation:</a:t>
            </a:r>
            <a:r>
              <a:rPr lang="en-US" sz="1600" dirty="0">
                <a:solidFill>
                  <a:schemeClr val="accent3"/>
                </a:solidFill>
                <a:latin typeface="Times New Roman" pitchFamily="18" charset="0"/>
                <a:cs typeface="Times New Roman" pitchFamily="18" charset="0"/>
              </a:rPr>
              <a:t> \b{</a:t>
            </a:r>
            <a:r>
              <a:rPr lang="en-US" sz="1600" dirty="0" err="1">
                <a:solidFill>
                  <a:schemeClr val="accent3"/>
                </a:solidFill>
                <a:latin typeface="Times New Roman" pitchFamily="18" charset="0"/>
                <a:cs typeface="Times New Roman" pitchFamily="18" charset="0"/>
              </a:rPr>
              <a:t>FirstName</a:t>
            </a:r>
            <a:r>
              <a:rPr lang="en-US" sz="1600" dirty="0">
                <a:solidFill>
                  <a:schemeClr val="accent3"/>
                </a:solidFill>
                <a:latin typeface="Times New Roman" pitchFamily="18" charset="0"/>
                <a:cs typeface="Times New Roman" pitchFamily="18" charset="0"/>
              </a:rPr>
              <a:t>}\s{</a:t>
            </a:r>
            <a:r>
              <a:rPr lang="en-US" sz="1600" dirty="0" err="1">
                <a:solidFill>
                  <a:schemeClr val="accent3"/>
                </a:solidFill>
                <a:latin typeface="Times New Roman" pitchFamily="18" charset="0"/>
                <a:cs typeface="Times New Roman" pitchFamily="18" charset="0"/>
              </a:rPr>
              <a:t>LastName</a:t>
            </a:r>
            <a:r>
              <a:rPr lang="en-US" sz="1600" dirty="0">
                <a:solidFill>
                  <a:schemeClr val="accent3"/>
                </a:solidFill>
                <a:latin typeface="Times New Roman" pitchFamily="18" charset="0"/>
                <a:cs typeface="Times New Roman" pitchFamily="18" charset="0"/>
              </a:rPr>
              <a:t>}\</a:t>
            </a:r>
            <a:r>
              <a:rPr lang="en-US" sz="1600" dirty="0" smtClean="0">
                <a:solidFill>
                  <a:schemeClr val="accent3"/>
                </a:solidFill>
                <a:latin typeface="Times New Roman" pitchFamily="18" charset="0"/>
                <a:cs typeface="Times New Roman" pitchFamily="18" charset="0"/>
              </a:rPr>
              <a:t>b</a:t>
            </a:r>
          </a:p>
          <a:p>
            <a:r>
              <a:rPr lang="en-US" sz="1600" dirty="0" smtClean="0">
                <a:solidFill>
                  <a:schemeClr val="accent3"/>
                </a:solidFill>
                <a:latin typeface="Times New Roman" pitchFamily="18" charset="0"/>
                <a:cs typeface="Times New Roman" pitchFamily="18" charset="0"/>
              </a:rPr>
              <a:t>        …</a:t>
            </a:r>
            <a:endParaRPr lang="en-US" sz="1600" dirty="0">
              <a:solidFill>
                <a:schemeClr val="accent3"/>
              </a:solidFill>
              <a:latin typeface="Times New Roman" pitchFamily="18" charset="0"/>
              <a:cs typeface="Times New Roman" pitchFamily="18" charset="0"/>
            </a:endParaRPr>
          </a:p>
        </p:txBody>
      </p:sp>
      <p:pic>
        <p:nvPicPr>
          <p:cNvPr id="11" name="Picture 3" descr="C:\Users\Joseph\Documents\MastersThesis\thesisImages\recognizedName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312706"/>
            <a:ext cx="4800602" cy="277662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Toward a WoK for Family History</a:t>
            </a:r>
            <a:endParaRPr lang="en-US"/>
          </a:p>
        </p:txBody>
      </p:sp>
      <p:sp>
        <p:nvSpPr>
          <p:cNvPr id="26" name="Date Placeholder 25"/>
          <p:cNvSpPr>
            <a:spLocks noGrp="1"/>
          </p:cNvSpPr>
          <p:nvPr>
            <p:ph type="dt" sz="half" idx="10"/>
          </p:nvPr>
        </p:nvSpPr>
        <p:spPr/>
        <p:txBody>
          <a:bodyPr/>
          <a:lstStyle/>
          <a:p>
            <a:fld id="{FC77655A-CAF2-4F19-8775-BD12BA6366F7}" type="datetime1">
              <a:rPr lang="en-US" smtClean="0"/>
              <a:pPr/>
              <a:t>1/29/2014</a:t>
            </a:fld>
            <a:endParaRPr lang="en-US"/>
          </a:p>
        </p:txBody>
      </p:sp>
    </p:spTree>
    <p:extLst>
      <p:ext uri="{BB962C8B-B14F-4D97-AF65-F5344CB8AC3E}">
        <p14:creationId xmlns:p14="http://schemas.microsoft.com/office/powerpoint/2010/main" val="4196863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3226365"/>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Joseph\Documents\MastersThesis\thesisImages\recognizedPersonBirthdat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302565"/>
            <a:ext cx="4762502" cy="27766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350838"/>
            <a:ext cx="8229600" cy="1143000"/>
          </a:xfrm>
        </p:spPr>
        <p:txBody>
          <a:bodyPr/>
          <a:lstStyle/>
          <a:p>
            <a:r>
              <a:rPr lang="en-US" dirty="0" smtClean="0">
                <a:solidFill>
                  <a:schemeClr val="tx1"/>
                </a:solidFill>
              </a:rPr>
              <a:t>Relationship-Set Recognizers</a:t>
            </a:r>
            <a:endParaRPr lang="en-US" dirty="0">
              <a:solidFill>
                <a:schemeClr val="tx1"/>
              </a:solidFill>
            </a:endParaRPr>
          </a:p>
        </p:txBody>
      </p:sp>
      <p:sp>
        <p:nvSpPr>
          <p:cNvPr id="2" name="Slide Number Placeholder 1"/>
          <p:cNvSpPr>
            <a:spLocks noGrp="1"/>
          </p:cNvSpPr>
          <p:nvPr>
            <p:ph type="sldNum" sz="quarter" idx="12"/>
          </p:nvPr>
        </p:nvSpPr>
        <p:spPr>
          <a:xfrm>
            <a:off x="6572251" y="6324600"/>
            <a:ext cx="2133600" cy="365125"/>
          </a:xfrm>
        </p:spPr>
        <p:txBody>
          <a:bodyPr/>
          <a:lstStyle/>
          <a:p>
            <a:fld id="{A59C8B25-36EF-4F12-8F15-0B5709D34B8A}" type="slidenum">
              <a:rPr lang="en-US" smtClean="0"/>
              <a:pPr/>
              <a:t>17</a:t>
            </a:fld>
            <a:endParaRPr lang="en-US"/>
          </a:p>
        </p:txBody>
      </p:sp>
      <p:sp>
        <p:nvSpPr>
          <p:cNvPr id="4" name="Rectangle 3"/>
          <p:cNvSpPr/>
          <p:nvPr/>
        </p:nvSpPr>
        <p:spPr>
          <a:xfrm>
            <a:off x="1600200" y="1785768"/>
            <a:ext cx="6248400" cy="830997"/>
          </a:xfrm>
          <a:prstGeom prst="rect">
            <a:avLst/>
          </a:prstGeom>
        </p:spPr>
        <p:txBody>
          <a:bodyPr wrap="square">
            <a:spAutoFit/>
          </a:bodyPr>
          <a:lstStyle/>
          <a:p>
            <a:r>
              <a:rPr lang="en-US" sz="1600" dirty="0">
                <a:latin typeface="Times New Roman" pitchFamily="18" charset="0"/>
                <a:cs typeface="Times New Roman" pitchFamily="18" charset="0"/>
              </a:rPr>
              <a:t>Person-</a:t>
            </a:r>
            <a:r>
              <a:rPr lang="en-US" sz="1600" dirty="0" err="1">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^\d{1,3}\.\s{Person},\</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a:t>
            </a:r>
            <a:r>
              <a:rPr lang="en-US" sz="1600" dirty="0" err="1">
                <a:latin typeface="Times New Roman" pitchFamily="18" charset="0"/>
                <a:cs typeface="Times New Roman" pitchFamily="18" charset="0"/>
              </a:rPr>
              <a:t>BirthDate</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1" name="Picture 6" descr="C:\Users\Joseph\Documents\MastersThesis\thesisImages\highlightedBirthdat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226365"/>
            <a:ext cx="4038600" cy="27941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226365"/>
            <a:ext cx="4075168" cy="2819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47"/>
          <p:cNvGrpSpPr/>
          <p:nvPr/>
        </p:nvGrpSpPr>
        <p:grpSpPr>
          <a:xfrm>
            <a:off x="685800" y="4335940"/>
            <a:ext cx="4343400" cy="1651101"/>
            <a:chOff x="685800" y="4919575"/>
            <a:chExt cx="4343400" cy="1651101"/>
          </a:xfrm>
        </p:grpSpPr>
        <p:cxnSp>
          <p:nvCxnSpPr>
            <p:cNvPr id="20" name="Straight Connector 19"/>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0" name="Group 28"/>
          <p:cNvGrpSpPr/>
          <p:nvPr/>
        </p:nvGrpSpPr>
        <p:grpSpPr>
          <a:xfrm>
            <a:off x="1067188" y="3650140"/>
            <a:ext cx="5028812" cy="2336901"/>
            <a:chOff x="1067188" y="4233775"/>
            <a:chExt cx="5028812" cy="2336901"/>
          </a:xfrm>
        </p:grpSpPr>
        <p:cxnSp>
          <p:nvCxnSpPr>
            <p:cNvPr id="32" name="Straight Connector 31"/>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685800" y="4235912"/>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3076" name="Picture 4" descr="C:\Users\Joseph\Documents\MastersThesis\thesisImages\recognizedChildBirthdate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100" y="3302565"/>
            <a:ext cx="4724402" cy="27766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Joseph\Documents\MastersThesis\thesisImages\highlightedPerso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3226365"/>
            <a:ext cx="4038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Joseph\Documents\MastersThesis\thesisImages\recognizedChildNames.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000" y="3302565"/>
            <a:ext cx="4800602" cy="277662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Toward a WoK for Family History</a:t>
            </a:r>
            <a:endParaRPr lang="en-US"/>
          </a:p>
        </p:txBody>
      </p:sp>
      <p:sp>
        <p:nvSpPr>
          <p:cNvPr id="31" name="Date Placeholder 30"/>
          <p:cNvSpPr>
            <a:spLocks noGrp="1"/>
          </p:cNvSpPr>
          <p:nvPr>
            <p:ph type="dt" sz="half" idx="10"/>
          </p:nvPr>
        </p:nvSpPr>
        <p:spPr/>
        <p:txBody>
          <a:bodyPr/>
          <a:lstStyle/>
          <a:p>
            <a:fld id="{8D253E2A-E25A-4265-B729-81FC966F6925}" type="datetime1">
              <a:rPr lang="en-US" smtClean="0"/>
              <a:pPr/>
              <a:t>1/29/2014</a:t>
            </a:fld>
            <a:endParaRPr lang="en-US"/>
          </a:p>
        </p:txBody>
      </p:sp>
    </p:spTree>
    <p:extLst>
      <p:ext uri="{BB962C8B-B14F-4D97-AF65-F5344CB8AC3E}">
        <p14:creationId xmlns:p14="http://schemas.microsoft.com/office/powerpoint/2010/main" val="367326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109"/>
            <a:ext cx="8229600" cy="1143000"/>
          </a:xfrm>
        </p:spPr>
        <p:txBody>
          <a:bodyPr/>
          <a:lstStyle/>
          <a:p>
            <a:r>
              <a:rPr lang="en-US" dirty="0" smtClean="0">
                <a:solidFill>
                  <a:schemeClr val="tx1"/>
                </a:solidFill>
              </a:rPr>
              <a:t>Ontology-Snippet Recognizers</a:t>
            </a:r>
            <a:endParaRPr lang="en-US" dirty="0">
              <a:solidFill>
                <a:schemeClr val="tx1"/>
              </a:solidFill>
            </a:endParaRPr>
          </a:p>
        </p:txBody>
      </p:sp>
      <p:sp>
        <p:nvSpPr>
          <p:cNvPr id="2" name="Slide Number Placeholder 1"/>
          <p:cNvSpPr>
            <a:spLocks noGrp="1"/>
          </p:cNvSpPr>
          <p:nvPr>
            <p:ph type="sldNum" sz="quarter" idx="12"/>
          </p:nvPr>
        </p:nvSpPr>
        <p:spPr>
          <a:xfrm>
            <a:off x="6573523" y="6324600"/>
            <a:ext cx="2133600" cy="365125"/>
          </a:xfrm>
        </p:spPr>
        <p:txBody>
          <a:bodyPr/>
          <a:lstStyle/>
          <a:p>
            <a:fld id="{A59C8B25-36EF-4F12-8F15-0B5709D34B8A}" type="slidenum">
              <a:rPr lang="en-US" smtClean="0"/>
              <a:pPr/>
              <a:t>18</a:t>
            </a:fld>
            <a:endParaRPr lang="en-US"/>
          </a:p>
        </p:txBody>
      </p:sp>
      <p:sp>
        <p:nvSpPr>
          <p:cNvPr id="4" name="Rectangle 3"/>
          <p:cNvSpPr/>
          <p:nvPr/>
        </p:nvSpPr>
        <p:spPr>
          <a:xfrm>
            <a:off x="1143000" y="1767419"/>
            <a:ext cx="7086600" cy="830997"/>
          </a:xfrm>
          <a:prstGeom prst="rect">
            <a:avLst/>
          </a:prstGeom>
        </p:spPr>
        <p:txBody>
          <a:bodyPr wrap="square">
            <a:spAutoFit/>
          </a:bodyPr>
          <a:lstStyle/>
          <a:p>
            <a:r>
              <a:rPr lang="en-US" sz="1600" dirty="0" err="1">
                <a:latin typeface="Times New Roman" pitchFamily="18" charset="0"/>
                <a:cs typeface="Times New Roman" pitchFamily="18" charset="0"/>
              </a:rPr>
              <a:t>ChildRecord</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^(\d{1,3})\.\s+([A-Z]\w+\s[A-Z]\w+) </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\.\s([1][6-9]\d\d))?(,\</a:t>
            </a:r>
            <a:r>
              <a:rPr lang="en-US" sz="1600" dirty="0" err="1">
                <a:latin typeface="Times New Roman" pitchFamily="18" charset="0"/>
                <a:cs typeface="Times New Roman" pitchFamily="18" charset="0"/>
              </a:rPr>
              <a:t>sd</a:t>
            </a:r>
            <a:r>
              <a:rPr lang="en-US" sz="1600" dirty="0">
                <a:latin typeface="Times New Roman" pitchFamily="18" charset="0"/>
                <a:cs typeface="Times New Roman" pitchFamily="18" charset="0"/>
              </a:rPr>
              <a:t>\.\s([1][6-9]\d\d</a:t>
            </a:r>
            <a:r>
              <a:rPr lang="en-US" sz="1600" dirty="0" smtClean="0">
                <a:latin typeface="Times New Roman" pitchFamily="18" charset="0"/>
                <a:cs typeface="Times New Roman" pitchFamily="18" charset="0"/>
              </a:rPr>
              <a:t>))?\.</a:t>
            </a:r>
          </a:p>
        </p:txBody>
      </p:sp>
      <p:grpSp>
        <p:nvGrpSpPr>
          <p:cNvPr id="5" name="Group 4"/>
          <p:cNvGrpSpPr/>
          <p:nvPr/>
        </p:nvGrpSpPr>
        <p:grpSpPr>
          <a:xfrm>
            <a:off x="152400" y="3225492"/>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a14="http://schemas.microsoft.com/office/drawing/2010/main">
                  <a:solidFill>
                    <a:srgbClr val="FFFFFF"/>
                  </a:solidFill>
                </a14:hiddenFill>
              </a:ext>
            </a:extLst>
          </p:spPr>
        </p:pic>
      </p:grpSp>
      <p:pic>
        <p:nvPicPr>
          <p:cNvPr id="4099" name="Picture 3" descr="C:\Users\Joseph\Documents\MastersThesis\thesisImages\recognizedChildList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Joseph\Documents\MastersThesis\thesisImages\highlightedBirthdat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225492"/>
            <a:ext cx="4038600" cy="27941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225492"/>
            <a:ext cx="4075168" cy="28194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685800" y="4335067"/>
            <a:ext cx="4343400" cy="1651101"/>
            <a:chOff x="685800" y="4919575"/>
            <a:chExt cx="4343400" cy="1651101"/>
          </a:xfrm>
        </p:grpSpPr>
        <p:cxnSp>
          <p:nvCxnSpPr>
            <p:cNvPr id="27" name="Straight Connector 26"/>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67188" y="3649267"/>
            <a:ext cx="5028812" cy="2336901"/>
            <a:chOff x="1067188" y="4233775"/>
            <a:chExt cx="5028812" cy="2336901"/>
          </a:xfrm>
        </p:grpSpPr>
        <p:cxnSp>
          <p:nvCxnSpPr>
            <p:cNvPr id="34" name="Straight Connector 33"/>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H="1">
            <a:off x="685800" y="4235039"/>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4100" name="Picture 4" descr="C:\Users\Joseph\Documents\MastersThesis\thesisImages\recognizedChildNumber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2000" y="3530292"/>
            <a:ext cx="5829300" cy="2438400"/>
            <a:chOff x="762000" y="7239000"/>
            <a:chExt cx="5829300" cy="2438400"/>
          </a:xfrm>
        </p:grpSpPr>
        <p:cxnSp>
          <p:nvCxnSpPr>
            <p:cNvPr id="119" name="Straight Connector 118"/>
            <p:cNvCxnSpPr/>
            <p:nvPr/>
          </p:nvCxnSpPr>
          <p:spPr>
            <a:xfrm flipH="1">
              <a:off x="762000" y="8001000"/>
              <a:ext cx="3962400" cy="990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000" y="8153400"/>
              <a:ext cx="3962400" cy="838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2000" y="8991600"/>
              <a:ext cx="3962400" cy="9789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838200" y="8991600"/>
              <a:ext cx="3962400" cy="304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838200" y="8991600"/>
              <a:ext cx="3962400" cy="457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838200" y="8991600"/>
              <a:ext cx="3962400" cy="609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838200" y="8991600"/>
              <a:ext cx="3962400" cy="685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2057400" y="7239000"/>
              <a:ext cx="4114800" cy="762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057400" y="7239000"/>
              <a:ext cx="4419600" cy="1905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2057400" y="7239000"/>
              <a:ext cx="4533900" cy="2133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4101" name="Picture 5" descr="C:\Users\Joseph\Documents\MastersThesis\thesisImages\recognizedDeathdate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Joseph\Documents\MastersThesis\thesisImages\recognizedChildNames.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000" y="3301692"/>
            <a:ext cx="4800602" cy="2776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Joseph\Documents\MastersThesis\thesisImages\recognizedChildBirthdates.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9100" y="3301692"/>
            <a:ext cx="4724402" cy="27766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oseph\Documents\MastersThesis\thesisImages\highlightedSnippe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3198073"/>
            <a:ext cx="4074155" cy="284681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Joseph\Documents\MastersThesis\thesisImages\highlightedPerson.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3225492"/>
            <a:ext cx="4038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Toward a WoK for Family History</a:t>
            </a:r>
            <a:endParaRPr lang="en-US"/>
          </a:p>
        </p:txBody>
      </p:sp>
      <p:sp>
        <p:nvSpPr>
          <p:cNvPr id="45" name="Date Placeholder 44"/>
          <p:cNvSpPr>
            <a:spLocks noGrp="1"/>
          </p:cNvSpPr>
          <p:nvPr>
            <p:ph type="dt" sz="half" idx="10"/>
          </p:nvPr>
        </p:nvSpPr>
        <p:spPr/>
        <p:txBody>
          <a:bodyPr/>
          <a:lstStyle/>
          <a:p>
            <a:fld id="{305D8776-0F74-4476-902C-2516C7F56DBB}" type="datetime1">
              <a:rPr lang="en-US" smtClean="0"/>
              <a:pPr/>
              <a:t>1/29/2014</a:t>
            </a:fld>
            <a:endParaRPr lang="en-US"/>
          </a:p>
        </p:txBody>
      </p:sp>
    </p:spTree>
    <p:extLst>
      <p:ext uri="{BB962C8B-B14F-4D97-AF65-F5344CB8AC3E}">
        <p14:creationId xmlns:p14="http://schemas.microsoft.com/office/powerpoint/2010/main" val="3752779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endParaRPr lang="en-US" dirty="0" smtClean="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7" name="TextBox 56"/>
          <p:cNvSpPr txBox="1"/>
          <p:nvPr/>
        </p:nvSpPr>
        <p:spPr>
          <a:xfrm>
            <a:off x="1676400" y="5486400"/>
            <a:ext cx="5921814" cy="646331"/>
          </a:xfrm>
          <a:prstGeom prst="rect">
            <a:avLst/>
          </a:prstGeom>
          <a:noFill/>
        </p:spPr>
        <p:txBody>
          <a:bodyPr wrap="none" rtlCol="0">
            <a:spAutoFit/>
          </a:bodyPr>
          <a:lstStyle/>
          <a:p>
            <a:r>
              <a:rPr lang="en-US" dirty="0" smtClean="0">
                <a:solidFill>
                  <a:srgbClr val="FF0000"/>
                </a:solidFill>
              </a:rPr>
              <a:t>\n(\d)\.\s([A-Z][a-z]{5})\s([A-Z][a-z]{5})\s([A-Z][a-z]{6})\</a:t>
            </a:r>
            <a:r>
              <a:rPr lang="en-US" dirty="0" err="1" smtClean="0">
                <a:solidFill>
                  <a:srgbClr val="FF0000"/>
                </a:solidFill>
              </a:rPr>
              <a:t>sb</a:t>
            </a:r>
            <a:r>
              <a:rPr lang="en-US" dirty="0" smtClean="0">
                <a:solidFill>
                  <a:srgbClr val="FF0000"/>
                </a:solidFill>
              </a:rPr>
              <a:t>\.</a:t>
            </a:r>
          </a:p>
          <a:p>
            <a:r>
              <a:rPr lang="en-US" dirty="0" smtClean="0">
                <a:solidFill>
                  <a:srgbClr val="FF0000"/>
                </a:solidFill>
              </a:rPr>
              <a:t>(\d{4}),\</a:t>
            </a:r>
            <a:r>
              <a:rPr lang="en-US" dirty="0" err="1" smtClean="0">
                <a:solidFill>
                  <a:srgbClr val="FF0000"/>
                </a:solidFill>
              </a:rPr>
              <a:t>sd</a:t>
            </a:r>
            <a:r>
              <a:rPr lang="en-US" dirty="0" smtClean="0">
                <a:solidFill>
                  <a:srgbClr val="FF0000"/>
                </a:solidFill>
              </a:rPr>
              <a:t>\.\s(\d{4}),\</a:t>
            </a:r>
            <a:r>
              <a:rPr lang="en-US" dirty="0" err="1" smtClean="0">
                <a:solidFill>
                  <a:srgbClr val="FF0000"/>
                </a:solidFill>
              </a:rPr>
              <a:t>sm</a:t>
            </a:r>
            <a:r>
              <a:rPr lang="en-US" dirty="0" smtClean="0">
                <a:solidFill>
                  <a:srgbClr val="FF0000"/>
                </a:solidFill>
              </a:rPr>
              <a:t>\.\s([A-Z][a-z]{8})\s([A-Z][a-z]{7})\.\n</a:t>
            </a:r>
            <a:endParaRPr lang="en-US" dirty="0">
              <a:solidFill>
                <a:srgbClr val="FF0000"/>
              </a:solidFill>
            </a:endParaRPr>
          </a:p>
        </p:txBody>
      </p:sp>
      <p:grpSp>
        <p:nvGrpSpPr>
          <p:cNvPr id="61" name="Group 60"/>
          <p:cNvGrpSpPr/>
          <p:nvPr/>
        </p:nvGrpSpPr>
        <p:grpSpPr>
          <a:xfrm>
            <a:off x="304800" y="1524000"/>
            <a:ext cx="8529372" cy="3581400"/>
            <a:chOff x="309828" y="1828800"/>
            <a:chExt cx="8529372" cy="3581400"/>
          </a:xfrm>
        </p:grpSpPr>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309828" y="2286001"/>
              <a:ext cx="3972370" cy="3124199"/>
            </a:xfrm>
            <a:prstGeom prst="rect">
              <a:avLst/>
            </a:prstGeom>
            <a:noFill/>
            <a:ln>
              <a:solidFill>
                <a:schemeClr val="accent1"/>
              </a:solidFill>
            </a:ln>
          </p:spPr>
        </p:pic>
        <p:pic>
          <p:nvPicPr>
            <p:cNvPr id="26" name="Picture 2" descr="C:\My Dropbox\Projects\School\Writing\ListReaderPrototype\1_ICDAR_2013\Images\ElyPage154.PNG"/>
            <p:cNvPicPr>
              <a:picLocks noChangeAspect="1" noChangeArrowheads="1"/>
            </p:cNvPicPr>
            <p:nvPr/>
          </p:nvPicPr>
          <p:blipFill>
            <a:blip r:embed="rId4" cstate="print"/>
            <a:srcRect t="47547"/>
            <a:stretch>
              <a:fillRect/>
            </a:stretch>
          </p:blipFill>
          <p:spPr bwMode="auto">
            <a:xfrm>
              <a:off x="4572000" y="2895600"/>
              <a:ext cx="4267200" cy="1639039"/>
            </a:xfrm>
            <a:prstGeom prst="rect">
              <a:avLst/>
            </a:prstGeom>
            <a:noFill/>
            <a:ln>
              <a:solidFill>
                <a:schemeClr val="accent1"/>
              </a:solidFill>
            </a:ln>
          </p:spPr>
        </p:pic>
        <p:cxnSp>
          <p:nvCxnSpPr>
            <p:cNvPr id="12" name="Straight Arrow Connector 11"/>
            <p:cNvCxnSpPr/>
            <p:nvPr/>
          </p:nvCxnSpPr>
          <p:spPr>
            <a:xfrm flipH="1">
              <a:off x="3429000" y="358140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2056" y="3473531"/>
              <a:ext cx="571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ounded Rectangle 7"/>
            <p:cNvSpPr/>
            <p:nvPr/>
          </p:nvSpPr>
          <p:spPr>
            <a:xfrm>
              <a:off x="5146674" y="3473531"/>
              <a:ext cx="3905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ounded Rectangle 8"/>
            <p:cNvSpPr/>
            <p:nvPr/>
          </p:nvSpPr>
          <p:spPr>
            <a:xfrm>
              <a:off x="5565775" y="3473531"/>
              <a:ext cx="38100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5981700" y="3473531"/>
              <a:ext cx="4000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ounded Rectangle 10"/>
            <p:cNvSpPr/>
            <p:nvPr/>
          </p:nvSpPr>
          <p:spPr>
            <a:xfrm>
              <a:off x="6578600" y="3473531"/>
              <a:ext cx="2095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Rounded Rectangle 12"/>
            <p:cNvSpPr/>
            <p:nvPr/>
          </p:nvSpPr>
          <p:spPr>
            <a:xfrm>
              <a:off x="7423150" y="3473531"/>
              <a:ext cx="4889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ounded Rectangle 13"/>
            <p:cNvSpPr/>
            <p:nvPr/>
          </p:nvSpPr>
          <p:spPr>
            <a:xfrm>
              <a:off x="6988174" y="3473531"/>
              <a:ext cx="20637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ounded Rectangle 14"/>
            <p:cNvSpPr/>
            <p:nvPr/>
          </p:nvSpPr>
          <p:spPr>
            <a:xfrm>
              <a:off x="7940674" y="3473531"/>
              <a:ext cx="4032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TextBox 15"/>
            <p:cNvSpPr txBox="1"/>
            <p:nvPr/>
          </p:nvSpPr>
          <p:spPr>
            <a:xfrm>
              <a:off x="1600200" y="1828800"/>
              <a:ext cx="1447800" cy="307777"/>
            </a:xfrm>
            <a:prstGeom prst="rect">
              <a:avLst/>
            </a:prstGeom>
            <a:noFill/>
          </p:spPr>
          <p:txBody>
            <a:bodyPr wrap="square" rtlCol="0">
              <a:spAutoFit/>
            </a:bodyPr>
            <a:lstStyle/>
            <a:p>
              <a:pPr marL="342900" indent="-342900" algn="ctr"/>
              <a:r>
                <a:rPr lang="en-US" sz="1400" dirty="0" err="1" smtClean="0"/>
                <a:t>ListReader</a:t>
              </a:r>
              <a:r>
                <a:rPr lang="en-US" sz="1400" dirty="0" smtClean="0"/>
                <a:t> Form</a:t>
              </a:r>
            </a:p>
          </p:txBody>
        </p:sp>
        <p:sp>
          <p:nvSpPr>
            <p:cNvPr id="17" name="TextBox 16"/>
            <p:cNvSpPr txBox="1"/>
            <p:nvPr/>
          </p:nvSpPr>
          <p:spPr>
            <a:xfrm>
              <a:off x="6172200" y="2438400"/>
              <a:ext cx="1066800" cy="307777"/>
            </a:xfrm>
            <a:prstGeom prst="rect">
              <a:avLst/>
            </a:prstGeom>
            <a:noFill/>
          </p:spPr>
          <p:txBody>
            <a:bodyPr wrap="square" rtlCol="0">
              <a:spAutoFit/>
            </a:bodyPr>
            <a:lstStyle/>
            <a:p>
              <a:pPr marL="342900" indent="-342900" algn="ctr"/>
              <a:r>
                <a:rPr lang="en-US" sz="1400" dirty="0" smtClean="0"/>
                <a:t>OCR Text</a:t>
              </a:r>
            </a:p>
          </p:txBody>
        </p:sp>
        <p:cxnSp>
          <p:nvCxnSpPr>
            <p:cNvPr id="18" name="Straight Arrow Connector 17"/>
            <p:cNvCxnSpPr/>
            <p:nvPr/>
          </p:nvCxnSpPr>
          <p:spPr>
            <a:xfrm>
              <a:off x="3429000" y="4038600"/>
              <a:ext cx="144780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029200" y="3632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Rounded Rectangle 21"/>
            <p:cNvSpPr/>
            <p:nvPr/>
          </p:nvSpPr>
          <p:spPr>
            <a:xfrm>
              <a:off x="5026025" y="3756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ounded Rectangle 22"/>
            <p:cNvSpPr/>
            <p:nvPr/>
          </p:nvSpPr>
          <p:spPr>
            <a:xfrm>
              <a:off x="5029200" y="388945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ounded Rectangle 23"/>
            <p:cNvSpPr/>
            <p:nvPr/>
          </p:nvSpPr>
          <p:spPr>
            <a:xfrm>
              <a:off x="5029200" y="4013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a:off x="5029200" y="4140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Rounded Rectangle 26"/>
            <p:cNvSpPr/>
            <p:nvPr/>
          </p:nvSpPr>
          <p:spPr>
            <a:xfrm>
              <a:off x="5022850" y="4267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ounded Rectangle 27"/>
            <p:cNvSpPr/>
            <p:nvPr/>
          </p:nvSpPr>
          <p:spPr>
            <a:xfrm>
              <a:off x="5026025" y="4391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ounded Rectangle 28"/>
            <p:cNvSpPr/>
            <p:nvPr/>
          </p:nvSpPr>
          <p:spPr>
            <a:xfrm>
              <a:off x="5162550" y="3613231"/>
              <a:ext cx="469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ounded Rectangle 29"/>
            <p:cNvSpPr/>
            <p:nvPr/>
          </p:nvSpPr>
          <p:spPr>
            <a:xfrm>
              <a:off x="5153025" y="3746581"/>
              <a:ext cx="2984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Rounded Rectangle 30"/>
            <p:cNvSpPr/>
            <p:nvPr/>
          </p:nvSpPr>
          <p:spPr>
            <a:xfrm>
              <a:off x="5149850" y="3873581"/>
              <a:ext cx="3016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Rounded Rectangle 31"/>
            <p:cNvSpPr/>
            <p:nvPr/>
          </p:nvSpPr>
          <p:spPr>
            <a:xfrm>
              <a:off x="5156200" y="4003756"/>
              <a:ext cx="2698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Rounded Rectangle 32"/>
            <p:cNvSpPr/>
            <p:nvPr/>
          </p:nvSpPr>
          <p:spPr>
            <a:xfrm>
              <a:off x="5156200" y="4130756"/>
              <a:ext cx="3143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Rounded Rectangle 34"/>
            <p:cNvSpPr/>
            <p:nvPr/>
          </p:nvSpPr>
          <p:spPr>
            <a:xfrm>
              <a:off x="5153025"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6" name="Rounded Rectangle 35"/>
            <p:cNvSpPr/>
            <p:nvPr/>
          </p:nvSpPr>
          <p:spPr>
            <a:xfrm>
              <a:off x="5153025" y="4387931"/>
              <a:ext cx="479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Rounded Rectangle 36"/>
            <p:cNvSpPr/>
            <p:nvPr/>
          </p:nvSpPr>
          <p:spPr>
            <a:xfrm>
              <a:off x="5600700"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Rounded Rectangle 37"/>
            <p:cNvSpPr/>
            <p:nvPr/>
          </p:nvSpPr>
          <p:spPr>
            <a:xfrm>
              <a:off x="6042026" y="4257756"/>
              <a:ext cx="3238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Rounded Rectangle 38"/>
            <p:cNvSpPr/>
            <p:nvPr/>
          </p:nvSpPr>
          <p:spPr>
            <a:xfrm>
              <a:off x="5670551" y="4387931"/>
              <a:ext cx="688974"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Rounded Rectangle 39"/>
            <p:cNvSpPr/>
            <p:nvPr/>
          </p:nvSpPr>
          <p:spPr>
            <a:xfrm>
              <a:off x="5480050" y="3873581"/>
              <a:ext cx="3778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Rounded Rectangle 40"/>
            <p:cNvSpPr/>
            <p:nvPr/>
          </p:nvSpPr>
          <p:spPr>
            <a:xfrm>
              <a:off x="5819775" y="3622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2" name="Rounded Rectangle 41"/>
            <p:cNvSpPr/>
            <p:nvPr/>
          </p:nvSpPr>
          <p:spPr>
            <a:xfrm>
              <a:off x="6235700" y="3622756"/>
              <a:ext cx="2127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ounded Rectangle 42"/>
            <p:cNvSpPr/>
            <p:nvPr/>
          </p:nvSpPr>
          <p:spPr>
            <a:xfrm>
              <a:off x="5638800" y="3752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Rounded Rectangle 43"/>
            <p:cNvSpPr/>
            <p:nvPr/>
          </p:nvSpPr>
          <p:spPr>
            <a:xfrm>
              <a:off x="6934200" y="3616406"/>
              <a:ext cx="4095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Rounded Rectangle 44"/>
            <p:cNvSpPr/>
            <p:nvPr/>
          </p:nvSpPr>
          <p:spPr>
            <a:xfrm>
              <a:off x="5673725" y="4133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Rounded Rectangle 45"/>
            <p:cNvSpPr/>
            <p:nvPr/>
          </p:nvSpPr>
          <p:spPr>
            <a:xfrm>
              <a:off x="5629275" y="4003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7" name="Rounded Rectangle 46"/>
            <p:cNvSpPr/>
            <p:nvPr/>
          </p:nvSpPr>
          <p:spPr>
            <a:xfrm>
              <a:off x="6045200" y="3886200"/>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8" name="Rounded Rectangle 47"/>
            <p:cNvSpPr/>
            <p:nvPr/>
          </p:nvSpPr>
          <p:spPr>
            <a:xfrm>
              <a:off x="7181850" y="3873500"/>
              <a:ext cx="3683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Rounded Rectangle 48"/>
            <p:cNvSpPr/>
            <p:nvPr/>
          </p:nvSpPr>
          <p:spPr>
            <a:xfrm>
              <a:off x="6096000" y="41338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Rounded Rectangle 49"/>
            <p:cNvSpPr/>
            <p:nvPr/>
          </p:nvSpPr>
          <p:spPr>
            <a:xfrm>
              <a:off x="6886575" y="3873500"/>
              <a:ext cx="2635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1" name="Rounded Rectangle 50"/>
            <p:cNvSpPr/>
            <p:nvPr/>
          </p:nvSpPr>
          <p:spPr>
            <a:xfrm>
              <a:off x="6448425" y="3876675"/>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Rounded Rectangle 51"/>
            <p:cNvSpPr/>
            <p:nvPr/>
          </p:nvSpPr>
          <p:spPr>
            <a:xfrm>
              <a:off x="6057900" y="3752850"/>
              <a:ext cx="215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3" name="Rounded Rectangle 52"/>
            <p:cNvSpPr/>
            <p:nvPr/>
          </p:nvSpPr>
          <p:spPr>
            <a:xfrm>
              <a:off x="7369175" y="3609975"/>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4" name="Rounded Rectangle 53"/>
            <p:cNvSpPr/>
            <p:nvPr/>
          </p:nvSpPr>
          <p:spPr>
            <a:xfrm>
              <a:off x="6565900" y="44005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Rounded Rectangle 54"/>
            <p:cNvSpPr/>
            <p:nvPr/>
          </p:nvSpPr>
          <p:spPr>
            <a:xfrm>
              <a:off x="65627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6" name="Rounded Rectangle 55"/>
            <p:cNvSpPr/>
            <p:nvPr/>
          </p:nvSpPr>
          <p:spPr>
            <a:xfrm>
              <a:off x="69818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Rounded Rectangle 57"/>
            <p:cNvSpPr/>
            <p:nvPr/>
          </p:nvSpPr>
          <p:spPr>
            <a:xfrm>
              <a:off x="6686550" y="3621882"/>
              <a:ext cx="2127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59" name="Date Placeholder 58"/>
          <p:cNvSpPr>
            <a:spLocks noGrp="1"/>
          </p:cNvSpPr>
          <p:nvPr>
            <p:ph type="dt" sz="half" idx="10"/>
          </p:nvPr>
        </p:nvSpPr>
        <p:spPr/>
        <p:txBody>
          <a:bodyPr/>
          <a:lstStyle/>
          <a:p>
            <a:fld id="{E9C9A33A-CEF1-49EE-8110-16DC5B2D2FE6}" type="datetime1">
              <a:rPr lang="en-US" smtClean="0"/>
              <a:pPr/>
              <a:t>1/29/2014</a:t>
            </a:fld>
            <a:endParaRPr lang="en-US"/>
          </a:p>
        </p:txBody>
      </p:sp>
      <p:sp>
        <p:nvSpPr>
          <p:cNvPr id="60" name="Footer Placeholder 59"/>
          <p:cNvSpPr>
            <a:spLocks noGrp="1"/>
          </p:cNvSpPr>
          <p:nvPr>
            <p:ph type="ftr" sz="quarter" idx="11"/>
          </p:nvPr>
        </p:nvSpPr>
        <p:spPr/>
        <p:txBody>
          <a:bodyPr/>
          <a:lstStyle/>
          <a:p>
            <a:r>
              <a:rPr lang="en-US" smtClean="0"/>
              <a:t>Toward a WoK for Family History</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81000" y="1676400"/>
            <a:ext cx="8534400" cy="3962400"/>
          </a:xfrm>
        </p:spPr>
        <p:txBody>
          <a:bodyPr>
            <a:normAutofit/>
          </a:bodyPr>
          <a:lstStyle/>
          <a:p>
            <a:pPr marL="514350" indent="-514350">
              <a:buFont typeface="+mj-lt"/>
              <a:buAutoNum type="arabicPeriod"/>
            </a:pPr>
            <a:r>
              <a:rPr lang="en-US" dirty="0" smtClean="0"/>
              <a:t>Web conceptualization initiatives</a:t>
            </a:r>
          </a:p>
          <a:p>
            <a:pPr marL="514350" indent="-514350">
              <a:buFont typeface="+mj-lt"/>
              <a:buAutoNum type="arabicPeriod"/>
            </a:pPr>
            <a:r>
              <a:rPr lang="en-US" dirty="0" smtClean="0"/>
              <a:t>The vision of a Web of Knowledge (</a:t>
            </a:r>
            <a:r>
              <a:rPr lang="en-US" dirty="0" err="1" smtClean="0"/>
              <a:t>WoK</a:t>
            </a:r>
            <a:r>
              <a:rPr lang="en-US" dirty="0" smtClean="0"/>
              <a:t>) superimposed over Historical Documents (HD)</a:t>
            </a:r>
          </a:p>
          <a:p>
            <a:pPr marL="514350" indent="-514350">
              <a:buFont typeface="+mj-lt"/>
              <a:buAutoNum type="arabicPeriod"/>
            </a:pPr>
            <a:r>
              <a:rPr lang="en-US" dirty="0" smtClean="0"/>
              <a:t>Realizing the </a:t>
            </a:r>
            <a:r>
              <a:rPr lang="en-US" dirty="0" err="1" smtClean="0"/>
              <a:t>WoK</a:t>
            </a:r>
            <a:r>
              <a:rPr lang="en-US" dirty="0" smtClean="0"/>
              <a:t>-HD vision</a:t>
            </a:r>
          </a:p>
          <a:p>
            <a:pPr marL="914400" lvl="1" indent="-514350"/>
            <a:r>
              <a:rPr lang="en-US" dirty="0" smtClean="0"/>
              <a:t>Information extraction tools</a:t>
            </a:r>
          </a:p>
          <a:p>
            <a:pPr marL="914400" lvl="1" indent="-514350"/>
            <a:r>
              <a:rPr lang="en-US" dirty="0" smtClean="0"/>
              <a:t>Query processing tools</a:t>
            </a:r>
          </a:p>
          <a:p>
            <a:pPr marL="514350" indent="-514350">
              <a:buFont typeface="+mj-lt"/>
              <a:buAutoNum type="arabicPeriod"/>
            </a:pPr>
            <a:r>
              <a:rPr lang="en-US" dirty="0" err="1" smtClean="0"/>
              <a:t>FamilySearch</a:t>
            </a:r>
            <a:r>
              <a:rPr lang="en-US" dirty="0" smtClean="0"/>
              <a:t> and the </a:t>
            </a:r>
            <a:r>
              <a:rPr lang="en-US" dirty="0" err="1" smtClean="0"/>
              <a:t>WoK</a:t>
            </a:r>
            <a:r>
              <a:rPr lang="en-US" dirty="0" smtClean="0"/>
              <a:t>-HD</a:t>
            </a:r>
          </a:p>
        </p:txBody>
      </p:sp>
      <p:sp>
        <p:nvSpPr>
          <p:cNvPr id="4" name="Date Placeholder 3"/>
          <p:cNvSpPr>
            <a:spLocks noGrp="1"/>
          </p:cNvSpPr>
          <p:nvPr>
            <p:ph type="dt" sz="half" idx="10"/>
          </p:nvPr>
        </p:nvSpPr>
        <p:spPr/>
        <p:txBody>
          <a:bodyPr/>
          <a:lstStyle/>
          <a:p>
            <a:fld id="{81EE7711-BA35-486C-BC84-4A57A893562A}"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33800"/>
            <a:ext cx="172001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endParaRPr lang="en-US" dirty="0" smtClean="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517787" y="1243478"/>
            <a:ext cx="4201293" cy="3304243"/>
          </a:xfrm>
          <a:prstGeom prst="rect">
            <a:avLst/>
          </a:prstGeom>
          <a:noFill/>
          <a:ln>
            <a:solidFill>
              <a:schemeClr val="accent1"/>
            </a:solidFill>
          </a:ln>
        </p:spPr>
      </p:pic>
      <p:pic>
        <p:nvPicPr>
          <p:cNvPr id="1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5029200" y="1624478"/>
            <a:ext cx="3522428" cy="1828800"/>
          </a:xfrm>
          <a:prstGeom prst="rect">
            <a:avLst/>
          </a:prstGeom>
          <a:noFill/>
          <a:ln>
            <a:solidFill>
              <a:schemeClr val="accent1"/>
            </a:solidFill>
          </a:ln>
        </p:spPr>
      </p:pic>
      <p:cxnSp>
        <p:nvCxnSpPr>
          <p:cNvPr id="12" name="Straight Arrow Connector 11"/>
          <p:cNvCxnSpPr/>
          <p:nvPr/>
        </p:nvCxnSpPr>
        <p:spPr>
          <a:xfrm flipV="1">
            <a:off x="4038600" y="2767478"/>
            <a:ext cx="914400" cy="2286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My Dropbox\Projects\School\Presentations\Presenting at CPMS SRC\Images\FirstRecordLabeled 2.png"/>
          <p:cNvPicPr>
            <a:picLocks noChangeAspect="1" noChangeArrowheads="1"/>
          </p:cNvPicPr>
          <p:nvPr/>
        </p:nvPicPr>
        <p:blipFill>
          <a:blip r:embed="rId5" cstate="print"/>
          <a:srcRect/>
          <a:stretch>
            <a:fillRect/>
          </a:stretch>
        </p:blipFill>
        <p:spPr bwMode="auto">
          <a:xfrm>
            <a:off x="2057400" y="4914461"/>
            <a:ext cx="5562600" cy="1434417"/>
          </a:xfrm>
          <a:prstGeom prst="rect">
            <a:avLst/>
          </a:prstGeom>
          <a:noFill/>
          <a:ln>
            <a:solidFill>
              <a:schemeClr val="accent1"/>
            </a:solidFill>
          </a:ln>
        </p:spPr>
      </p:pic>
      <p:cxnSp>
        <p:nvCxnSpPr>
          <p:cNvPr id="17" name="Straight Arrow Connector 16"/>
          <p:cNvCxnSpPr/>
          <p:nvPr/>
        </p:nvCxnSpPr>
        <p:spPr>
          <a:xfrm>
            <a:off x="3276600" y="4596278"/>
            <a:ext cx="152400" cy="4174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7400" y="3593486"/>
            <a:ext cx="633984" cy="12313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324600" y="3910478"/>
            <a:ext cx="1752600" cy="914400"/>
          </a:xfrm>
          <a:prstGeom prst="rect">
            <a:avLst/>
          </a:prstGeom>
        </p:spPr>
        <p:txBody>
          <a:bodyPr vert="horz" lIns="91440" tIns="45720" rIns="91440" bIns="45720" rtlCol="0">
            <a:normAutofit fontScale="32500" lnSpcReduction="20000"/>
          </a:bodyPr>
          <a:lstStyle/>
          <a:p>
            <a:pPr marL="514350" lvl="0" indent="-514350">
              <a:spcBef>
                <a:spcPct val="20000"/>
              </a:spcBef>
              <a:defRPr/>
            </a:pPr>
            <a:r>
              <a:rPr lang="en-US" sz="3200" i="1" dirty="0" smtClean="0"/>
              <a:t>           Child</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indent="-514350">
              <a:spcBef>
                <a:spcPct val="20000"/>
              </a:spcBef>
              <a:defRPr/>
            </a:pPr>
            <a:r>
              <a:rPr lang="en-US" sz="3200" i="1" dirty="0" smtClean="0"/>
              <a:t>        Person</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lvl="0" indent="-514350">
              <a:spcBef>
                <a:spcPct val="20000"/>
              </a:spcBef>
              <a:defRPr/>
            </a:pPr>
            <a:r>
              <a:rPr lang="en-US" sz="3200" i="1" dirty="0" smtClean="0"/>
              <a:t>     Child-</a:t>
            </a:r>
            <a:r>
              <a:rPr lang="en-US" sz="3200" i="1" dirty="0" err="1" smtClean="0"/>
              <a:t>ChildNumber</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dirty="0" smtClean="0">
                <a:solidFill>
                  <a:schemeClr val="accent6">
                    <a:lumMod val="75000"/>
                  </a:schemeClr>
                </a:solidFill>
              </a:rPr>
              <a:t>1</a:t>
            </a:r>
            <a:r>
              <a:rPr lang="en-US" sz="3200" dirty="0" smtClean="0"/>
              <a:t>”)</a:t>
            </a:r>
          </a:p>
          <a:p>
            <a:pPr marL="514350" indent="-514350">
              <a:spcBef>
                <a:spcPct val="20000"/>
              </a:spcBef>
              <a:defRPr/>
            </a:pPr>
            <a:r>
              <a:rPr lang="en-US" sz="3200" i="1" dirty="0" smtClean="0"/>
              <a:t>  Child-Name</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i="1" dirty="0" smtClean="0">
                <a:solidFill>
                  <a:schemeClr val="accent1"/>
                </a:solidFill>
              </a:rPr>
              <a:t>n</a:t>
            </a:r>
            <a:r>
              <a:rPr lang="en-US" sz="3200" baseline="-25000" dirty="0" smtClean="0">
                <a:solidFill>
                  <a:schemeClr val="accent1"/>
                </a:solidFill>
              </a:rPr>
              <a:t>1</a:t>
            </a:r>
            <a:r>
              <a:rPr lang="en-US" sz="3200" dirty="0" smtClean="0"/>
              <a:t>)</a:t>
            </a:r>
          </a:p>
          <a:p>
            <a:pPr marL="514350" indent="-514350">
              <a:spcBef>
                <a:spcPct val="20000"/>
              </a:spcBef>
              <a:defRPr/>
            </a:pPr>
            <a:r>
              <a:rPr lang="en-US" sz="3200" dirty="0" smtClean="0"/>
              <a:t>…</a:t>
            </a:r>
          </a:p>
        </p:txBody>
      </p:sp>
      <p:sp>
        <p:nvSpPr>
          <p:cNvPr id="13" name="Rectangle 12"/>
          <p:cNvSpPr/>
          <p:nvPr/>
        </p:nvSpPr>
        <p:spPr>
          <a:xfrm>
            <a:off x="2071607" y="2386478"/>
            <a:ext cx="2735943" cy="338554"/>
          </a:xfrm>
          <a:prstGeom prst="rect">
            <a:avLst/>
          </a:prstGeom>
        </p:spPr>
        <p:txBody>
          <a:bodyPr wrap="square">
            <a:spAutoFit/>
          </a:bodyPr>
          <a:lstStyle/>
          <a:p>
            <a:r>
              <a:rPr lang="en-US" sz="800" dirty="0" smtClean="0">
                <a:solidFill>
                  <a:srgbClr val="00B050"/>
                </a:solidFill>
              </a:rPr>
              <a:t>\n(\d)\.\s([A-Z][a-z]{5})\s([A-Z][a-z]{5})\s([A-Z][a-z]{6})\</a:t>
            </a:r>
            <a:r>
              <a:rPr lang="en-US" sz="800" dirty="0" err="1" smtClean="0">
                <a:solidFill>
                  <a:srgbClr val="00B050"/>
                </a:solidFill>
              </a:rPr>
              <a:t>sb</a:t>
            </a:r>
            <a:r>
              <a:rPr lang="en-US" sz="800" dirty="0" smtClean="0">
                <a:solidFill>
                  <a:srgbClr val="00B050"/>
                </a:solidFill>
              </a:rPr>
              <a:t>\.</a:t>
            </a:r>
          </a:p>
          <a:p>
            <a:r>
              <a:rPr lang="en-US" sz="800" dirty="0" smtClean="0">
                <a:solidFill>
                  <a:srgbClr val="00B050"/>
                </a:solidFill>
              </a:rPr>
              <a:t>(\d{4}),\</a:t>
            </a:r>
            <a:r>
              <a:rPr lang="en-US" sz="800" dirty="0" err="1" smtClean="0">
                <a:solidFill>
                  <a:srgbClr val="00B050"/>
                </a:solidFill>
              </a:rPr>
              <a:t>sd</a:t>
            </a:r>
            <a:r>
              <a:rPr lang="en-US" sz="800" dirty="0" smtClean="0">
                <a:solidFill>
                  <a:srgbClr val="00B050"/>
                </a:solidFill>
              </a:rPr>
              <a:t>\.\s(\d{4}),\</a:t>
            </a:r>
            <a:r>
              <a:rPr lang="en-US" sz="800" dirty="0" err="1" smtClean="0">
                <a:solidFill>
                  <a:srgbClr val="00B050"/>
                </a:solidFill>
              </a:rPr>
              <a:t>sm</a:t>
            </a:r>
            <a:r>
              <a:rPr lang="en-US" sz="800" dirty="0" smtClean="0">
                <a:solidFill>
                  <a:srgbClr val="00B050"/>
                </a:solidFill>
              </a:rPr>
              <a:t>\.\s([A-Z][a-z]{8})\s([A-Z][a-z]{7})\.\n</a:t>
            </a:r>
            <a:endParaRPr lang="en-US" sz="800" dirty="0">
              <a:solidFill>
                <a:srgbClr val="00B050"/>
              </a:solidFill>
            </a:endParaRPr>
          </a:p>
        </p:txBody>
      </p:sp>
      <p:sp>
        <p:nvSpPr>
          <p:cNvPr id="15" name="Date Placeholder 14"/>
          <p:cNvSpPr>
            <a:spLocks noGrp="1"/>
          </p:cNvSpPr>
          <p:nvPr>
            <p:ph type="dt" sz="half" idx="10"/>
          </p:nvPr>
        </p:nvSpPr>
        <p:spPr/>
        <p:txBody>
          <a:bodyPr/>
          <a:lstStyle/>
          <a:p>
            <a:fld id="{B620CC6A-501B-49A5-9AF2-548CE969A31C}" type="datetime1">
              <a:rPr lang="en-US" smtClean="0"/>
              <a:pPr/>
              <a:t>1/29/2014</a:t>
            </a:fld>
            <a:endParaRPr lang="en-US"/>
          </a:p>
        </p:txBody>
      </p:sp>
      <p:sp>
        <p:nvSpPr>
          <p:cNvPr id="16" name="Footer Placeholder 15"/>
          <p:cNvSpPr>
            <a:spLocks noGrp="1"/>
          </p:cNvSpPr>
          <p:nvPr>
            <p:ph type="ftr" sz="quarter" idx="11"/>
          </p:nvPr>
        </p:nvSpPr>
        <p:spPr/>
        <p:txBody>
          <a:bodyPr/>
          <a:lstStyle/>
          <a:p>
            <a:r>
              <a:rPr lang="en-US" smtClean="0"/>
              <a:t>Toward a WoK for Family History</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r>
              <a:rPr lang="en-US" dirty="0" smtClean="0">
                <a:latin typeface="Kalinga" pitchFamily="34" charset="0"/>
                <a:cs typeface="Kalinga" pitchFamily="34" charset="0"/>
              </a:rPr>
              <a:t>: HMM Induction</a:t>
            </a:r>
            <a:endParaRPr lang="en-US" dirty="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3074" name="Picture 2" descr="C:\My Dropbox\Projects\School\Presentations\2013.08 ICDAR-HIP\Images\HMM1.png"/>
          <p:cNvPicPr>
            <a:picLocks noChangeAspect="1" noChangeArrowheads="1"/>
          </p:cNvPicPr>
          <p:nvPr/>
        </p:nvPicPr>
        <p:blipFill>
          <a:blip r:embed="rId3" cstate="print"/>
          <a:srcRect/>
          <a:stretch>
            <a:fillRect/>
          </a:stretch>
        </p:blipFill>
        <p:spPr bwMode="auto">
          <a:xfrm>
            <a:off x="0" y="2401569"/>
            <a:ext cx="9145588" cy="1865631"/>
          </a:xfrm>
          <a:prstGeom prst="rect">
            <a:avLst/>
          </a:prstGeom>
          <a:noFill/>
        </p:spPr>
      </p:pic>
      <p:pic>
        <p:nvPicPr>
          <p:cNvPr id="3075" name="Picture 3" descr="C:\My Dropbox\Projects\School\Presentations\2013.08 ICDAR-HIP\Images\HMM2.png"/>
          <p:cNvPicPr>
            <a:picLocks noChangeAspect="1" noChangeArrowheads="1"/>
          </p:cNvPicPr>
          <p:nvPr/>
        </p:nvPicPr>
        <p:blipFill>
          <a:blip r:embed="rId4" cstate="print"/>
          <a:srcRect/>
          <a:stretch>
            <a:fillRect/>
          </a:stretch>
        </p:blipFill>
        <p:spPr bwMode="auto">
          <a:xfrm>
            <a:off x="4854580" y="4191000"/>
            <a:ext cx="3792140" cy="1981200"/>
          </a:xfrm>
          <a:prstGeom prst="rect">
            <a:avLst/>
          </a:prstGeom>
          <a:noFill/>
        </p:spPr>
      </p:pic>
      <p:pic>
        <p:nvPicPr>
          <p:cNvPr id="3076" name="Picture 4" descr="C:\My Dropbox\Projects\School\Presentations\2013.08 ICDAR-HIP\Images\List from Paper.png"/>
          <p:cNvPicPr>
            <a:picLocks noChangeAspect="1" noChangeArrowheads="1"/>
          </p:cNvPicPr>
          <p:nvPr/>
        </p:nvPicPr>
        <p:blipFill>
          <a:blip r:embed="rId5" cstate="print"/>
          <a:srcRect/>
          <a:stretch>
            <a:fillRect/>
          </a:stretch>
        </p:blipFill>
        <p:spPr bwMode="auto">
          <a:xfrm>
            <a:off x="617145" y="4476270"/>
            <a:ext cx="3124200" cy="1428655"/>
          </a:xfrm>
          <a:prstGeom prst="rect">
            <a:avLst/>
          </a:prstGeom>
          <a:noFill/>
        </p:spPr>
      </p:pic>
      <p:pic>
        <p:nvPicPr>
          <p:cNvPr id="1026" name="Picture 2" descr="C:\My Dropbox\Projects\School\Presentations\2013.08 ICDAR-HIP\Images\HMM Math.png"/>
          <p:cNvPicPr>
            <a:picLocks noChangeAspect="1" noChangeArrowheads="1"/>
          </p:cNvPicPr>
          <p:nvPr/>
        </p:nvPicPr>
        <p:blipFill>
          <a:blip r:embed="rId6" cstate="print"/>
          <a:srcRect/>
          <a:stretch>
            <a:fillRect/>
          </a:stretch>
        </p:blipFill>
        <p:spPr bwMode="auto">
          <a:xfrm>
            <a:off x="1812585" y="1447800"/>
            <a:ext cx="5533920" cy="762000"/>
          </a:xfrm>
          <a:prstGeom prst="rect">
            <a:avLst/>
          </a:prstGeom>
          <a:noFill/>
        </p:spPr>
      </p:pic>
      <p:cxnSp>
        <p:nvCxnSpPr>
          <p:cNvPr id="8" name="Straight Arrow Connector 7"/>
          <p:cNvCxnSpPr/>
          <p:nvPr/>
        </p:nvCxnSpPr>
        <p:spPr>
          <a:xfrm>
            <a:off x="4731945" y="3124200"/>
            <a:ext cx="1143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7945" y="5181600"/>
            <a:ext cx="1828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760145" y="4114800"/>
            <a:ext cx="762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10188" y="4502210"/>
            <a:ext cx="1453415" cy="19572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18" name="Rounded Rectangle 17"/>
          <p:cNvSpPr/>
          <p:nvPr/>
        </p:nvSpPr>
        <p:spPr>
          <a:xfrm>
            <a:off x="1499461" y="5073316"/>
            <a:ext cx="350520" cy="173254"/>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20" name="TextBox 19"/>
          <p:cNvSpPr txBox="1"/>
          <p:nvPr/>
        </p:nvSpPr>
        <p:spPr>
          <a:xfrm>
            <a:off x="2293545" y="4191000"/>
            <a:ext cx="838200" cy="307777"/>
          </a:xfrm>
          <a:prstGeom prst="rect">
            <a:avLst/>
          </a:prstGeom>
          <a:noFill/>
        </p:spPr>
        <p:txBody>
          <a:bodyPr wrap="square" rtlCol="0">
            <a:spAutoFit/>
          </a:bodyPr>
          <a:lstStyle/>
          <a:p>
            <a:pPr marL="342900" indent="-342900"/>
            <a:r>
              <a:rPr lang="en-US" sz="1400" dirty="0" smtClean="0"/>
              <a:t>Initialize</a:t>
            </a:r>
          </a:p>
        </p:txBody>
      </p:sp>
      <p:sp>
        <p:nvSpPr>
          <p:cNvPr id="21" name="TextBox 20"/>
          <p:cNvSpPr txBox="1"/>
          <p:nvPr/>
        </p:nvSpPr>
        <p:spPr>
          <a:xfrm>
            <a:off x="3741345" y="4343400"/>
            <a:ext cx="1828800" cy="523220"/>
          </a:xfrm>
          <a:prstGeom prst="rect">
            <a:avLst/>
          </a:prstGeom>
          <a:noFill/>
        </p:spPr>
        <p:txBody>
          <a:bodyPr wrap="square" rtlCol="0">
            <a:spAutoFit/>
          </a:bodyPr>
          <a:lstStyle/>
          <a:p>
            <a:pPr marL="342900" indent="-342900"/>
            <a:r>
              <a:rPr lang="en-US" sz="1400" dirty="0" smtClean="0"/>
              <a:t> Active Learning</a:t>
            </a:r>
          </a:p>
          <a:p>
            <a:pPr marL="342900" indent="-342900"/>
            <a:r>
              <a:rPr lang="en-US" sz="1400" dirty="0" smtClean="0"/>
              <a:t>(Novelty Detection)</a:t>
            </a:r>
          </a:p>
        </p:txBody>
      </p:sp>
      <p:sp>
        <p:nvSpPr>
          <p:cNvPr id="15" name="Date Placeholder 14"/>
          <p:cNvSpPr>
            <a:spLocks noGrp="1"/>
          </p:cNvSpPr>
          <p:nvPr>
            <p:ph type="dt" sz="half" idx="10"/>
          </p:nvPr>
        </p:nvSpPr>
        <p:spPr/>
        <p:txBody>
          <a:bodyPr/>
          <a:lstStyle/>
          <a:p>
            <a:fld id="{764ED0E1-F66C-43D2-B003-1E5CB1A000C9}" type="datetime1">
              <a:rPr lang="en-US" smtClean="0"/>
              <a:pPr/>
              <a:t>1/29/2014</a:t>
            </a:fld>
            <a:endParaRPr lang="en-US"/>
          </a:p>
        </p:txBody>
      </p:sp>
      <p:sp>
        <p:nvSpPr>
          <p:cNvPr id="16" name="Footer Placeholder 15"/>
          <p:cNvSpPr>
            <a:spLocks noGrp="1"/>
          </p:cNvSpPr>
          <p:nvPr>
            <p:ph type="ftr" sz="quarter" idx="11"/>
          </p:nvPr>
        </p:nvSpPr>
        <p:spPr/>
        <p:txBody>
          <a:bodyPr/>
          <a:lstStyle/>
          <a:p>
            <a:r>
              <a:rPr lang="en-US" smtClean="0"/>
              <a:t>Toward a WoK for Family History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r>
              <a:rPr lang="en-US" dirty="0" smtClean="0">
                <a:latin typeface="Kalinga" pitchFamily="34" charset="0"/>
                <a:cs typeface="Kalinga" pitchFamily="34" charset="0"/>
              </a:rPr>
              <a:t> Accuracy &amp; Cost</a:t>
            </a:r>
            <a:endParaRPr lang="en-US" dirty="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Date Placeholder 4"/>
          <p:cNvSpPr>
            <a:spLocks noGrp="1"/>
          </p:cNvSpPr>
          <p:nvPr>
            <p:ph type="dt" sz="half" idx="10"/>
          </p:nvPr>
        </p:nvSpPr>
        <p:spPr/>
        <p:txBody>
          <a:bodyPr/>
          <a:lstStyle/>
          <a:p>
            <a:fld id="{201CD206-534F-475A-8CE9-FA276DD99938}"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Toward a WoK for Family History</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54" y="1371600"/>
            <a:ext cx="675887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241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err="1" smtClean="0"/>
              <a:t>ListReader</a:t>
            </a:r>
            <a:r>
              <a:rPr lang="en-US" baseline="30000" dirty="0" smtClean="0"/>
              <a:t>++</a:t>
            </a:r>
            <a:endParaRPr lang="en-US" baseline="30000" dirty="0"/>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23</a:t>
            </a:fld>
            <a:endParaRPr lang="en-US"/>
          </a:p>
        </p:txBody>
      </p:sp>
      <p:sp>
        <p:nvSpPr>
          <p:cNvPr id="3" name="TextBox 2"/>
          <p:cNvSpPr txBox="1"/>
          <p:nvPr/>
        </p:nvSpPr>
        <p:spPr>
          <a:xfrm>
            <a:off x="2665060" y="152400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2665060" y="1828800"/>
            <a:ext cx="28194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9350" y="3223409"/>
            <a:ext cx="362331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87920" y="4267200"/>
            <a:ext cx="35585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84110" y="4572000"/>
            <a:ext cx="34099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7920" y="2667000"/>
            <a:ext cx="34061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5060" y="21336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7920" y="2918609"/>
            <a:ext cx="2573628"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87920" y="3482489"/>
            <a:ext cx="27965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0300" y="37338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03160" y="4865370"/>
            <a:ext cx="2933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99350" y="5105400"/>
            <a:ext cx="240411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8"/>
          <p:cNvSpPr>
            <a:spLocks noGrp="1"/>
          </p:cNvSpPr>
          <p:nvPr>
            <p:ph type="dt" sz="half" idx="10"/>
          </p:nvPr>
        </p:nvSpPr>
        <p:spPr/>
        <p:txBody>
          <a:bodyPr/>
          <a:lstStyle/>
          <a:p>
            <a:fld id="{A0AB98AD-4A17-496C-8ED3-406A52507F7B}" type="datetime1">
              <a:rPr lang="en-US" smtClean="0"/>
              <a:pPr/>
              <a:t>1/29/2014</a:t>
            </a:fld>
            <a:endParaRPr lang="en-US"/>
          </a:p>
        </p:txBody>
      </p:sp>
    </p:spTree>
    <p:extLst>
      <p:ext uri="{BB962C8B-B14F-4D97-AF65-F5344CB8AC3E}">
        <p14:creationId xmlns:p14="http://schemas.microsoft.com/office/powerpoint/2010/main" val="1196251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ListReader</a:t>
            </a:r>
            <a:r>
              <a:rPr lang="en-US" baseline="30000" dirty="0"/>
              <a:t>++</a:t>
            </a:r>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24</a:t>
            </a:fld>
            <a:endParaRPr lang="en-US"/>
          </a:p>
        </p:txBody>
      </p:sp>
      <p:sp>
        <p:nvSpPr>
          <p:cNvPr id="3" name="TextBox 2"/>
          <p:cNvSpPr txBox="1"/>
          <p:nvPr/>
        </p:nvSpPr>
        <p:spPr>
          <a:xfrm>
            <a:off x="3048000" y="1524000"/>
            <a:ext cx="3212739" cy="3970318"/>
          </a:xfrm>
          <a:prstGeom prst="rect">
            <a:avLst/>
          </a:prstGeom>
          <a:noFill/>
        </p:spPr>
        <p:txBody>
          <a:bodyPr wrap="none" rtlCol="0">
            <a:spAutoFit/>
          </a:bodyPr>
          <a:lstStyle/>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 .</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 </a:t>
            </a:r>
            <a:r>
              <a:rPr lang="en-US" dirty="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i8##.</a:t>
            </a:r>
            <a:endParaRPr lang="en-US" dirty="0"/>
          </a:p>
          <a:p>
            <a:r>
              <a:rPr lang="en-US" dirty="0"/>
              <a:t>#</a:t>
            </a:r>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p:txBody>
      </p:sp>
      <p:sp>
        <p:nvSpPr>
          <p:cNvPr id="6" name="Rectangle 5"/>
          <p:cNvSpPr/>
          <p:nvPr/>
        </p:nvSpPr>
        <p:spPr>
          <a:xfrm>
            <a:off x="3048000" y="1828800"/>
            <a:ext cx="29718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2290" y="3223409"/>
            <a:ext cx="29394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42672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7050" y="4572000"/>
            <a:ext cx="29527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70860" y="26670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0" y="2133600"/>
            <a:ext cx="22117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0860" y="291860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0860" y="348248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63240" y="3733800"/>
            <a:ext cx="21965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86100" y="4865370"/>
            <a:ext cx="21736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82290" y="5105400"/>
            <a:ext cx="217745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87368" y="5692589"/>
            <a:ext cx="5197257" cy="338554"/>
          </a:xfrm>
          <a:prstGeom prst="rect">
            <a:avLst/>
          </a:prstGeom>
          <a:noFill/>
        </p:spPr>
        <p:txBody>
          <a:bodyPr wrap="none" rtlCol="0">
            <a:spAutoFit/>
          </a:bodyPr>
          <a:lstStyle/>
          <a:p>
            <a:r>
              <a:rPr lang="en-US" sz="1600" dirty="0" smtClean="0">
                <a:solidFill>
                  <a:srgbClr val="FF0000"/>
                </a:solidFill>
              </a:rPr>
              <a:t>^(\d)\.\s([A-Z][a-z]{3,7})\s([A-Z][a-z]{4,9}),\</a:t>
            </a:r>
            <a:r>
              <a:rPr lang="en-US" sz="1600" dirty="0" err="1" smtClean="0">
                <a:solidFill>
                  <a:srgbClr val="FF0000"/>
                </a:solidFill>
              </a:rPr>
              <a:t>sb</a:t>
            </a:r>
            <a:r>
              <a:rPr lang="en-US" sz="1600" dirty="0" smtClean="0">
                <a:solidFill>
                  <a:srgbClr val="FF0000"/>
                </a:solidFill>
              </a:rPr>
              <a:t>\.\s([i1]8\d\d)$</a:t>
            </a:r>
            <a:endParaRPr lang="en-US" sz="1600" dirty="0">
              <a:solidFill>
                <a:srgbClr val="FF0000"/>
              </a:solidFill>
            </a:endParaRPr>
          </a:p>
        </p:txBody>
      </p:sp>
      <p:sp>
        <p:nvSpPr>
          <p:cNvPr id="7" name="TextBox 6"/>
          <p:cNvSpPr txBox="1"/>
          <p:nvPr/>
        </p:nvSpPr>
        <p:spPr>
          <a:xfrm>
            <a:off x="310628" y="6061921"/>
            <a:ext cx="8550739" cy="338554"/>
          </a:xfrm>
          <a:prstGeom prst="rect">
            <a:avLst/>
          </a:prstGeom>
          <a:noFill/>
        </p:spPr>
        <p:txBody>
          <a:bodyPr wrap="none" rtlCol="0">
            <a:spAutoFit/>
          </a:bodyPr>
          <a:lstStyle/>
          <a:p>
            <a:r>
              <a:rPr lang="pl-PL" sz="1600" dirty="0">
                <a:solidFill>
                  <a:srgbClr val="0070C0"/>
                </a:solidFill>
              </a:rPr>
              <a:t>^(\d)\.\s</a:t>
            </a:r>
            <a:r>
              <a:rPr lang="pl-PL" sz="1600" dirty="0" smtClean="0">
                <a:solidFill>
                  <a:srgbClr val="0070C0"/>
                </a:solidFill>
              </a:rPr>
              <a:t>(</a:t>
            </a:r>
            <a:r>
              <a:rPr lang="en-US" sz="1600" dirty="0" smtClean="0">
                <a:solidFill>
                  <a:srgbClr val="0070C0"/>
                </a:solidFill>
              </a:rPr>
              <a:t>([A-Z][a-z][A-Z][a-z]{5})|(</a:t>
            </a:r>
            <a:r>
              <a:rPr lang="pl-PL" sz="1600" dirty="0" smtClean="0">
                <a:solidFill>
                  <a:srgbClr val="0070C0"/>
                </a:solidFill>
              </a:rPr>
              <a:t>[A-Z</a:t>
            </a:r>
            <a:r>
              <a:rPr lang="pl-PL" sz="1600" dirty="0">
                <a:solidFill>
                  <a:srgbClr val="0070C0"/>
                </a:solidFill>
              </a:rPr>
              <a:t>][a-z]{3,7</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a:t>
            </a:r>
            <a:r>
              <a:rPr lang="pl-PL" sz="1600" dirty="0">
                <a:solidFill>
                  <a:srgbClr val="0070C0"/>
                </a:solidFill>
              </a:rPr>
              <a:t>s([A-Z][a-z]{4,9}),\</a:t>
            </a:r>
            <a:r>
              <a:rPr lang="pl-PL" sz="1600" dirty="0" smtClean="0">
                <a:solidFill>
                  <a:srgbClr val="0070C0"/>
                </a:solidFill>
              </a:rPr>
              <a:t>sb</a:t>
            </a:r>
            <a:r>
              <a:rPr lang="en-US" sz="1600" dirty="0" smtClean="0">
                <a:solidFill>
                  <a:srgbClr val="0070C0"/>
                </a:solidFill>
              </a:rPr>
              <a:t>[</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\s(18\d\d)</a:t>
            </a:r>
            <a:r>
              <a:rPr lang="en-US" sz="1600" dirty="0" smtClean="0">
                <a:solidFill>
                  <a:srgbClr val="0070C0"/>
                </a:solidFill>
              </a:rPr>
              <a:t>\sd.\s(18\d\d)\.$</a:t>
            </a:r>
            <a:endParaRPr lang="pl-PL" sz="1600" dirty="0">
              <a:solidFill>
                <a:srgbClr val="0070C0"/>
              </a:solidFill>
            </a:endParaRPr>
          </a:p>
        </p:txBody>
      </p:sp>
      <p:sp>
        <p:nvSpPr>
          <p:cNvPr id="21" name="TextBox 20"/>
          <p:cNvSpPr txBox="1"/>
          <p:nvPr/>
        </p:nvSpPr>
        <p:spPr>
          <a:xfrm>
            <a:off x="1676400" y="990600"/>
            <a:ext cx="5828903" cy="523220"/>
          </a:xfrm>
          <a:prstGeom prst="rect">
            <a:avLst/>
          </a:prstGeom>
          <a:noFill/>
        </p:spPr>
        <p:txBody>
          <a:bodyPr wrap="none" rtlCol="0">
            <a:spAutoFit/>
          </a:bodyPr>
          <a:lstStyle/>
          <a:p>
            <a:r>
              <a:rPr lang="en-US" sz="2800" dirty="0" smtClean="0"/>
              <a:t>Conflate symbols and induce grammar</a:t>
            </a:r>
            <a:endParaRPr lang="en-US" sz="2800" dirty="0"/>
          </a:p>
        </p:txBody>
      </p:sp>
      <p:sp>
        <p:nvSpPr>
          <p:cNvPr id="22" name="Date Placeholder 21"/>
          <p:cNvSpPr>
            <a:spLocks noGrp="1"/>
          </p:cNvSpPr>
          <p:nvPr>
            <p:ph type="dt" sz="half" idx="10"/>
          </p:nvPr>
        </p:nvSpPr>
        <p:spPr/>
        <p:txBody>
          <a:bodyPr/>
          <a:lstStyle/>
          <a:p>
            <a:fld id="{A43D4979-584C-43A8-B5BA-BF751D9AD056}" type="datetime1">
              <a:rPr lang="en-US" smtClean="0"/>
              <a:pPr/>
              <a:t>1/29/2014</a:t>
            </a:fld>
            <a:endParaRPr lang="en-US"/>
          </a:p>
        </p:txBody>
      </p:sp>
    </p:spTree>
    <p:extLst>
      <p:ext uri="{BB962C8B-B14F-4D97-AF65-F5344CB8AC3E}">
        <p14:creationId xmlns:p14="http://schemas.microsoft.com/office/powerpoint/2010/main" val="19281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ListReader</a:t>
            </a:r>
            <a:r>
              <a:rPr lang="en-US" baseline="30000" dirty="0"/>
              <a:t>++</a:t>
            </a:r>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25</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38600" y="2000250"/>
            <a:ext cx="7620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Documents and Settings\David W. Embley\My Documents\WoK\ER13.keynote\Keynote\Presentation\Child.MaryEly.PNG"/>
          <p:cNvPicPr>
            <a:picLocks noChangeAspect="1" noChangeArrowheads="1"/>
          </p:cNvPicPr>
          <p:nvPr/>
        </p:nvPicPr>
        <p:blipFill>
          <a:blip r:embed="rId3" cstate="print"/>
          <a:srcRect/>
          <a:stretch>
            <a:fillRect/>
          </a:stretch>
        </p:blipFill>
        <p:spPr bwMode="auto">
          <a:xfrm>
            <a:off x="457200" y="2057400"/>
            <a:ext cx="3524250" cy="2905125"/>
          </a:xfrm>
          <a:prstGeom prst="rect">
            <a:avLst/>
          </a:prstGeom>
          <a:noFill/>
        </p:spPr>
      </p:pic>
      <p:sp>
        <p:nvSpPr>
          <p:cNvPr id="13" name="Date Placeholder 12"/>
          <p:cNvSpPr>
            <a:spLocks noGrp="1"/>
          </p:cNvSpPr>
          <p:nvPr>
            <p:ph type="dt" sz="half" idx="10"/>
          </p:nvPr>
        </p:nvSpPr>
        <p:spPr/>
        <p:txBody>
          <a:bodyPr/>
          <a:lstStyle/>
          <a:p>
            <a:fld id="{65FBD8F3-066B-45F4-B346-529BB1278912}" type="datetime1">
              <a:rPr lang="en-US" smtClean="0"/>
              <a:pPr/>
              <a:t>1/29/2014</a:t>
            </a:fld>
            <a:endParaRPr lang="en-US"/>
          </a:p>
        </p:txBody>
      </p:sp>
    </p:spTree>
    <p:extLst>
      <p:ext uri="{BB962C8B-B14F-4D97-AF65-F5344CB8AC3E}">
        <p14:creationId xmlns:p14="http://schemas.microsoft.com/office/powerpoint/2010/main" val="1865445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ListReader</a:t>
            </a:r>
            <a:r>
              <a:rPr lang="en-US" baseline="30000" dirty="0"/>
              <a:t>++</a:t>
            </a:r>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26</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91066" y="2300053"/>
            <a:ext cx="762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67400" y="2133600"/>
            <a:ext cx="728272"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0" y="1828800"/>
            <a:ext cx="18288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1" y="2133600"/>
            <a:ext cx="647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2133600"/>
            <a:ext cx="1524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4200" y="2133600"/>
            <a:ext cx="4572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C:\Documents and Settings\David W. Embley\My Documents\WoK\ER13.keynote\Keynote\Presentation\Child.GerardLathrop.PNG"/>
          <p:cNvPicPr>
            <a:picLocks noChangeAspect="1" noChangeArrowheads="1"/>
          </p:cNvPicPr>
          <p:nvPr/>
        </p:nvPicPr>
        <p:blipFill>
          <a:blip r:embed="rId3" cstate="print"/>
          <a:srcRect/>
          <a:stretch>
            <a:fillRect/>
          </a:stretch>
        </p:blipFill>
        <p:spPr bwMode="auto">
          <a:xfrm>
            <a:off x="482263" y="2088161"/>
            <a:ext cx="3457575" cy="2876550"/>
          </a:xfrm>
          <a:prstGeom prst="rect">
            <a:avLst/>
          </a:prstGeom>
          <a:noFill/>
        </p:spPr>
      </p:pic>
      <p:sp>
        <p:nvSpPr>
          <p:cNvPr id="18" name="Date Placeholder 17"/>
          <p:cNvSpPr>
            <a:spLocks noGrp="1"/>
          </p:cNvSpPr>
          <p:nvPr>
            <p:ph type="dt" sz="half" idx="10"/>
          </p:nvPr>
        </p:nvSpPr>
        <p:spPr/>
        <p:txBody>
          <a:bodyPr/>
          <a:lstStyle/>
          <a:p>
            <a:fld id="{F838CD9B-DB5F-4DB0-ACD6-5A273F71DC0E}" type="datetime1">
              <a:rPr lang="en-US" smtClean="0"/>
              <a:pPr/>
              <a:t>1/29/2014</a:t>
            </a:fld>
            <a:endParaRPr lang="en-US"/>
          </a:p>
        </p:txBody>
      </p:sp>
    </p:spTree>
    <p:extLst>
      <p:ext uri="{BB962C8B-B14F-4D97-AF65-F5344CB8AC3E}">
        <p14:creationId xmlns:p14="http://schemas.microsoft.com/office/powerpoint/2010/main" val="1865445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OntoSoar</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27</a:t>
            </a:fld>
            <a:endParaRPr lang="en-US"/>
          </a:p>
        </p:txBody>
      </p:sp>
      <p:sp>
        <p:nvSpPr>
          <p:cNvPr id="5" name="TextBox 4"/>
          <p:cNvSpPr txBox="1"/>
          <p:nvPr/>
        </p:nvSpPr>
        <p:spPr>
          <a:xfrm>
            <a:off x="457200" y="1219200"/>
            <a:ext cx="2632452" cy="1200329"/>
          </a:xfrm>
          <a:prstGeom prst="rect">
            <a:avLst/>
          </a:prstGeom>
          <a:noFill/>
        </p:spPr>
        <p:txBody>
          <a:bodyPr wrap="none" rtlCol="0">
            <a:spAutoFit/>
          </a:bodyPr>
          <a:lstStyle/>
          <a:p>
            <a:r>
              <a:rPr lang="en-US" dirty="0" smtClean="0"/>
              <a:t>+--------------</a:t>
            </a:r>
            <a:r>
              <a:rPr lang="en-US" dirty="0" err="1" smtClean="0"/>
              <a:t>Xp</a:t>
            </a:r>
            <a:r>
              <a:rPr lang="en-US" dirty="0" smtClean="0"/>
              <a:t>-------------+</a:t>
            </a:r>
          </a:p>
          <a:p>
            <a:r>
              <a:rPr lang="en-US" dirty="0" smtClean="0"/>
              <a:t>+Wd+--Ss-+</a:t>
            </a:r>
            <a:r>
              <a:rPr lang="en-US" dirty="0" err="1" smtClean="0"/>
              <a:t>MVp+IN</a:t>
            </a:r>
            <a:r>
              <a:rPr lang="en-US" dirty="0" smtClean="0"/>
              <a:t>-+     |</a:t>
            </a:r>
          </a:p>
          <a:p>
            <a:r>
              <a:rPr lang="en-US" dirty="0" smtClean="0"/>
              <a:t>|      |         |        |      |    |</a:t>
            </a:r>
          </a:p>
          <a:p>
            <a:r>
              <a:rPr lang="en-US" dirty="0" smtClean="0"/>
              <a:t>^  Mary  </a:t>
            </a:r>
            <a:r>
              <a:rPr lang="en-US" dirty="0" err="1" smtClean="0"/>
              <a:t>died.v</a:t>
            </a:r>
            <a:r>
              <a:rPr lang="en-US" dirty="0" smtClean="0"/>
              <a:t>  in  1853 .</a:t>
            </a:r>
            <a:endParaRPr lang="en-US" dirty="0"/>
          </a:p>
        </p:txBody>
      </p:sp>
      <p:sp>
        <p:nvSpPr>
          <p:cNvPr id="6" name="TextBox 5"/>
          <p:cNvSpPr txBox="1"/>
          <p:nvPr/>
        </p:nvSpPr>
        <p:spPr>
          <a:xfrm>
            <a:off x="1295400" y="3352800"/>
            <a:ext cx="1236236" cy="1200329"/>
          </a:xfrm>
          <a:prstGeom prst="rect">
            <a:avLst/>
          </a:prstGeom>
          <a:noFill/>
        </p:spPr>
        <p:txBody>
          <a:bodyPr wrap="none" rtlCol="0">
            <a:spAutoFit/>
          </a:bodyPr>
          <a:lstStyle/>
          <a:p>
            <a:r>
              <a:rPr lang="en-US" dirty="0" smtClean="0"/>
              <a:t>in(died,N4)</a:t>
            </a:r>
          </a:p>
          <a:p>
            <a:r>
              <a:rPr lang="en-US" dirty="0" smtClean="0"/>
              <a:t>1853(N4)</a:t>
            </a:r>
          </a:p>
          <a:p>
            <a:r>
              <a:rPr lang="en-US" dirty="0" smtClean="0"/>
              <a:t>Mary(N2)</a:t>
            </a:r>
          </a:p>
          <a:p>
            <a:r>
              <a:rPr lang="en-US" dirty="0" smtClean="0"/>
              <a:t>died(N2)</a:t>
            </a:r>
          </a:p>
        </p:txBody>
      </p:sp>
      <p:sp>
        <p:nvSpPr>
          <p:cNvPr id="7" name="TextBox 6"/>
          <p:cNvSpPr txBox="1"/>
          <p:nvPr/>
        </p:nvSpPr>
        <p:spPr>
          <a:xfrm>
            <a:off x="944880" y="4770120"/>
            <a:ext cx="3400996" cy="1477328"/>
          </a:xfrm>
          <a:prstGeom prst="rect">
            <a:avLst/>
          </a:prstGeom>
          <a:noFill/>
        </p:spPr>
        <p:txBody>
          <a:bodyPr wrap="none" rtlCol="0">
            <a:spAutoFit/>
          </a:bodyPr>
          <a:lstStyle/>
          <a:p>
            <a:r>
              <a:rPr lang="en-US" dirty="0" smtClean="0"/>
              <a:t>Person(X1)</a:t>
            </a:r>
          </a:p>
          <a:p>
            <a:r>
              <a:rPr lang="en-US" dirty="0" smtClean="0"/>
              <a:t>Name(X2,"Mary")</a:t>
            </a:r>
          </a:p>
          <a:p>
            <a:r>
              <a:rPr lang="en-US" dirty="0" smtClean="0"/>
              <a:t>Person(X1) has Name(X2)</a:t>
            </a:r>
          </a:p>
          <a:p>
            <a:r>
              <a:rPr lang="en-US" dirty="0" err="1" smtClean="0"/>
              <a:t>DeathDate</a:t>
            </a:r>
            <a:r>
              <a:rPr lang="en-US" dirty="0" smtClean="0"/>
              <a:t>(X3,"1853")</a:t>
            </a:r>
          </a:p>
          <a:p>
            <a:r>
              <a:rPr lang="en-US" dirty="0" smtClean="0"/>
              <a:t>Person(X1) died on </a:t>
            </a:r>
            <a:r>
              <a:rPr lang="en-US" dirty="0" err="1" smtClean="0"/>
              <a:t>DeathDate</a:t>
            </a:r>
            <a:r>
              <a:rPr lang="en-US" dirty="0" smtClean="0"/>
              <a:t>(X3)</a:t>
            </a:r>
            <a:endParaRPr lang="en-US" dirty="0"/>
          </a:p>
        </p:txBody>
      </p:sp>
      <p:sp>
        <p:nvSpPr>
          <p:cNvPr id="8" name="Date Placeholder 7"/>
          <p:cNvSpPr>
            <a:spLocks noGrp="1"/>
          </p:cNvSpPr>
          <p:nvPr>
            <p:ph type="dt" sz="half" idx="10"/>
          </p:nvPr>
        </p:nvSpPr>
        <p:spPr/>
        <p:txBody>
          <a:bodyPr/>
          <a:lstStyle/>
          <a:p>
            <a:fld id="{F044C458-C5CA-4B0E-BB6B-F76953A8E349}" type="datetime1">
              <a:rPr lang="en-US" smtClean="0"/>
              <a:pPr/>
              <a:t>1/29/2014</a:t>
            </a:fld>
            <a:endParaRPr lang="en-US"/>
          </a:p>
        </p:txBody>
      </p:sp>
      <p:pic>
        <p:nvPicPr>
          <p:cNvPr id="9" name="Picture 3" descr="C:\Users\Joseph\Documents\MastersThesis\thesisImages\Extracted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47800"/>
            <a:ext cx="4074155" cy="2819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9200" y="4419600"/>
            <a:ext cx="3258328" cy="1477328"/>
          </a:xfrm>
          <a:prstGeom prst="rect">
            <a:avLst/>
          </a:prstGeom>
          <a:noFill/>
        </p:spPr>
        <p:txBody>
          <a:bodyPr wrap="none" rtlCol="0">
            <a:spAutoFit/>
          </a:bodyPr>
          <a:lstStyle/>
          <a:p>
            <a:r>
              <a:rPr lang="en-US" dirty="0" smtClean="0"/>
              <a:t>Person(…)</a:t>
            </a:r>
          </a:p>
          <a:p>
            <a:r>
              <a:rPr lang="en-US" dirty="0" smtClean="0"/>
              <a:t>Name(…)</a:t>
            </a:r>
          </a:p>
          <a:p>
            <a:r>
              <a:rPr lang="en-US" dirty="0" smtClean="0"/>
              <a:t>Person(…) has Name(…)</a:t>
            </a:r>
          </a:p>
          <a:p>
            <a:r>
              <a:rPr lang="en-US" dirty="0" err="1" smtClean="0"/>
              <a:t>DeathDate</a:t>
            </a:r>
            <a:r>
              <a:rPr lang="en-US" dirty="0" smtClean="0"/>
              <a:t>(…)</a:t>
            </a:r>
          </a:p>
          <a:p>
            <a:r>
              <a:rPr lang="en-US" dirty="0" smtClean="0"/>
              <a:t>Person(…) died on </a:t>
            </a:r>
            <a:r>
              <a:rPr lang="en-US" dirty="0" err="1" smtClean="0"/>
              <a:t>DeathDate</a:t>
            </a:r>
            <a:r>
              <a:rPr lang="en-US" dirty="0" smtClean="0"/>
              <a:t>(…)</a:t>
            </a:r>
            <a:endParaRPr lang="en-US" dirty="0"/>
          </a:p>
        </p:txBody>
      </p:sp>
      <p:sp>
        <p:nvSpPr>
          <p:cNvPr id="11" name="TextBox 10"/>
          <p:cNvSpPr txBox="1"/>
          <p:nvPr/>
        </p:nvSpPr>
        <p:spPr>
          <a:xfrm>
            <a:off x="6664191" y="1863738"/>
            <a:ext cx="548548" cy="584775"/>
          </a:xfrm>
          <a:prstGeom prst="rect">
            <a:avLst/>
          </a:prstGeom>
          <a:noFill/>
        </p:spPr>
        <p:txBody>
          <a:bodyPr wrap="none" rtlCol="0">
            <a:spAutoFit/>
          </a:bodyPr>
          <a:lstStyle/>
          <a:p>
            <a:r>
              <a:rPr lang="en-US" sz="1600" dirty="0" smtClean="0">
                <a:solidFill>
                  <a:srgbClr val="FF0000"/>
                </a:solidFill>
              </a:rPr>
              <a:t>died</a:t>
            </a:r>
          </a:p>
          <a:p>
            <a:r>
              <a:rPr lang="en-US" sz="1600" dirty="0" smtClean="0">
                <a:solidFill>
                  <a:srgbClr val="FF0000"/>
                </a:solidFill>
              </a:rPr>
              <a:t>on</a:t>
            </a:r>
            <a:endParaRPr lang="en-US" sz="1600" dirty="0">
              <a:solidFill>
                <a:srgbClr val="FF0000"/>
              </a:solidFill>
            </a:endParaRPr>
          </a:p>
        </p:txBody>
      </p:sp>
      <p:cxnSp>
        <p:nvCxnSpPr>
          <p:cNvPr id="13" name="Straight Connector 12"/>
          <p:cNvCxnSpPr/>
          <p:nvPr/>
        </p:nvCxnSpPr>
        <p:spPr>
          <a:xfrm rot="5400000" flipH="1" flipV="1">
            <a:off x="6477794" y="2109922"/>
            <a:ext cx="457200" cy="158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485900" y="2857500"/>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 y="2667000"/>
            <a:ext cx="612668" cy="369332"/>
          </a:xfrm>
          <a:prstGeom prst="rect">
            <a:avLst/>
          </a:prstGeom>
          <a:noFill/>
        </p:spPr>
        <p:txBody>
          <a:bodyPr wrap="none" rtlCol="0">
            <a:spAutoFit/>
          </a:bodyPr>
          <a:lstStyle/>
          <a:p>
            <a:r>
              <a:rPr lang="en-US" b="1" dirty="0" smtClean="0">
                <a:solidFill>
                  <a:srgbClr val="00B050"/>
                </a:solidFill>
              </a:rPr>
              <a:t>Soar</a:t>
            </a:r>
            <a:endParaRPr lang="en-US" b="1" dirty="0">
              <a:solidFill>
                <a:srgbClr val="00B050"/>
              </a:solidFill>
            </a:endParaRPr>
          </a:p>
        </p:txBody>
      </p:sp>
      <p:cxnSp>
        <p:nvCxnSpPr>
          <p:cNvPr id="22" name="Straight Connector 21"/>
          <p:cNvCxnSpPr/>
          <p:nvPr/>
        </p:nvCxnSpPr>
        <p:spPr>
          <a:xfrm rot="5400000">
            <a:off x="6211094" y="43807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05600" y="4343400"/>
            <a:ext cx="881780" cy="369332"/>
          </a:xfrm>
          <a:prstGeom prst="rect">
            <a:avLst/>
          </a:prstGeom>
          <a:noFill/>
        </p:spPr>
        <p:txBody>
          <a:bodyPr wrap="none" rtlCol="0">
            <a:spAutoFit/>
          </a:bodyPr>
          <a:lstStyle/>
          <a:p>
            <a:r>
              <a:rPr lang="en-US" b="1" dirty="0" err="1" smtClean="0">
                <a:solidFill>
                  <a:srgbClr val="00B050"/>
                </a:solidFill>
              </a:rPr>
              <a:t>OntoES</a:t>
            </a:r>
            <a:endParaRPr lang="en-US" b="1" dirty="0">
              <a:solidFill>
                <a:srgbClr val="00B050"/>
              </a:solidFill>
            </a:endParaRPr>
          </a:p>
        </p:txBody>
      </p:sp>
      <p:cxnSp>
        <p:nvCxnSpPr>
          <p:cNvPr id="25" name="Straight Connector 24"/>
          <p:cNvCxnSpPr>
            <a:stCxn id="6" idx="3"/>
          </p:cNvCxnSpPr>
          <p:nvPr/>
        </p:nvCxnSpPr>
        <p:spPr>
          <a:xfrm>
            <a:off x="2531636" y="3952965"/>
            <a:ext cx="744964" cy="8476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3276600" y="4724400"/>
            <a:ext cx="1600200" cy="76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800600"/>
            <a:ext cx="381000" cy="38100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28</a:t>
            </a:fld>
            <a:endParaRPr lang="en-US"/>
          </a:p>
        </p:txBody>
      </p:sp>
      <p:pic>
        <p:nvPicPr>
          <p:cNvPr id="53249" name="Picture 1" descr="C:\Documents and Settings\David W. Embley\My Documents\WoK\ER13.keynote\Keynote\Presentation\EmmaGobleTextSnippet.PNG"/>
          <p:cNvPicPr>
            <a:picLocks noChangeAspect="1" noChangeArrowheads="1"/>
          </p:cNvPicPr>
          <p:nvPr/>
        </p:nvPicPr>
        <p:blipFill>
          <a:blip r:embed="rId3" cstate="print"/>
          <a:srcRect/>
          <a:stretch>
            <a:fillRect/>
          </a:stretch>
        </p:blipFill>
        <p:spPr bwMode="auto">
          <a:xfrm>
            <a:off x="381000" y="1447800"/>
            <a:ext cx="8470232" cy="1676400"/>
          </a:xfrm>
          <a:prstGeom prst="rect">
            <a:avLst/>
          </a:prstGeom>
          <a:noFill/>
        </p:spPr>
      </p:pic>
      <p:sp>
        <p:nvSpPr>
          <p:cNvPr id="8" name="Oval 7"/>
          <p:cNvSpPr/>
          <p:nvPr/>
        </p:nvSpPr>
        <p:spPr>
          <a:xfrm>
            <a:off x="228600" y="1779270"/>
            <a:ext cx="2590800" cy="20193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 y="2388870"/>
            <a:ext cx="1447800" cy="1828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2617470"/>
            <a:ext cx="457200" cy="1447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7691" y="3810000"/>
            <a:ext cx="2736850" cy="19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3733800"/>
            <a:ext cx="3581400" cy="6858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1779270"/>
            <a:ext cx="1981200" cy="2286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21480" y="2571750"/>
            <a:ext cx="2514600" cy="24765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5105400"/>
            <a:ext cx="1447800" cy="66358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1727835"/>
            <a:ext cx="5105400" cy="280036"/>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37195" y="1676399"/>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1981201"/>
            <a:ext cx="6278880" cy="2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181224" y="1981199"/>
            <a:ext cx="2476500" cy="30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3999" y="2785110"/>
            <a:ext cx="3638550" cy="24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679" y="2579369"/>
            <a:ext cx="1341121"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181224" y="2676525"/>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60995" y="2552701"/>
            <a:ext cx="2476500"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906" y="5029200"/>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Date Placeholder 22"/>
          <p:cNvSpPr>
            <a:spLocks noGrp="1"/>
          </p:cNvSpPr>
          <p:nvPr>
            <p:ph type="dt" sz="half" idx="10"/>
          </p:nvPr>
        </p:nvSpPr>
        <p:spPr/>
        <p:txBody>
          <a:bodyPr/>
          <a:lstStyle/>
          <a:p>
            <a:fld id="{AF1E27A3-572E-4D58-9670-EC58EFCF4449}" type="datetime1">
              <a:rPr lang="en-US" smtClean="0"/>
              <a:pPr/>
              <a:t>1/29/2014</a:t>
            </a:fld>
            <a:endParaRPr lang="en-US"/>
          </a:p>
        </p:txBody>
      </p:sp>
    </p:spTree>
    <p:extLst>
      <p:ext uri="{BB962C8B-B14F-4D97-AF65-F5344CB8AC3E}">
        <p14:creationId xmlns:p14="http://schemas.microsoft.com/office/powerpoint/2010/main" val="1932479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29</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444" y="1570549"/>
            <a:ext cx="2467463" cy="176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12242" y="1868134"/>
            <a:ext cx="4060727" cy="1169551"/>
          </a:xfrm>
          <a:prstGeom prst="rect">
            <a:avLst/>
          </a:prstGeom>
          <a:noFill/>
        </p:spPr>
        <p:txBody>
          <a:bodyPr wrap="none" rtlCol="0">
            <a:spAutoFit/>
          </a:bodyPr>
          <a:lstStyle/>
          <a:p>
            <a:r>
              <a:rPr lang="en-US" sz="1400" dirty="0" smtClean="0"/>
              <a:t>+---------------------------------</a:t>
            </a:r>
            <a:r>
              <a:rPr lang="en-US" sz="1400" dirty="0" err="1" smtClean="0"/>
              <a:t>Xp</a:t>
            </a:r>
            <a:r>
              <a:rPr lang="en-US" sz="1400" dirty="0" smtClean="0"/>
              <a:t>------------------------------+</a:t>
            </a:r>
          </a:p>
          <a:p>
            <a:r>
              <a:rPr lang="en-US" sz="1400" dirty="0" smtClean="0"/>
              <a:t>|                   +--------</a:t>
            </a:r>
            <a:r>
              <a:rPr lang="en-US" sz="1400" dirty="0" err="1" smtClean="0"/>
              <a:t>Ost</a:t>
            </a:r>
            <a:r>
              <a:rPr lang="en-US" sz="1400" dirty="0" smtClean="0"/>
              <a:t>--------+            +-----</a:t>
            </a:r>
            <a:r>
              <a:rPr lang="en-US" sz="1400" dirty="0" err="1" smtClean="0"/>
              <a:t>Js</a:t>
            </a:r>
            <a:r>
              <a:rPr lang="en-US" sz="1400" dirty="0" smtClean="0"/>
              <a:t>-----+     |</a:t>
            </a:r>
          </a:p>
          <a:p>
            <a:r>
              <a:rPr lang="en-US" sz="1400" dirty="0" smtClean="0"/>
              <a:t>+-</a:t>
            </a:r>
            <a:r>
              <a:rPr lang="en-US" sz="1400" dirty="0" err="1" smtClean="0"/>
              <a:t>Wd</a:t>
            </a:r>
            <a:r>
              <a:rPr lang="en-US" sz="1400" dirty="0" smtClean="0"/>
              <a:t>-+-</a:t>
            </a:r>
            <a:r>
              <a:rPr lang="en-US" sz="1400" dirty="0" err="1" smtClean="0"/>
              <a:t>Ss</a:t>
            </a:r>
            <a:r>
              <a:rPr lang="en-US" sz="1400" dirty="0" smtClean="0"/>
              <a:t>-+          +-----A-----+--</a:t>
            </a:r>
            <a:r>
              <a:rPr lang="en-US" sz="1400" dirty="0" err="1" smtClean="0"/>
              <a:t>Mp</a:t>
            </a:r>
            <a:r>
              <a:rPr lang="en-US" sz="1400" dirty="0" smtClean="0"/>
              <a:t>---+  +---DG--+     |</a:t>
            </a:r>
          </a:p>
          <a:p>
            <a:r>
              <a:rPr lang="en-US" sz="1400" dirty="0" smtClean="0"/>
              <a:t>|         |       |         |                |             |   |             |     |</a:t>
            </a:r>
          </a:p>
          <a:p>
            <a:r>
              <a:rPr lang="en-US" sz="1400" dirty="0" smtClean="0"/>
              <a:t>^ Emma </a:t>
            </a:r>
            <a:r>
              <a:rPr lang="en-US" sz="1400" dirty="0" err="1" smtClean="0"/>
              <a:t>was.v</a:t>
            </a:r>
            <a:r>
              <a:rPr lang="en-US" sz="1400" dirty="0" smtClean="0"/>
              <a:t> </a:t>
            </a:r>
            <a:r>
              <a:rPr lang="en-US" sz="1400" dirty="0" err="1" smtClean="0"/>
              <a:t>official.a</a:t>
            </a:r>
            <a:r>
              <a:rPr lang="en-US" sz="1400" dirty="0" smtClean="0"/>
              <a:t> </a:t>
            </a:r>
            <a:r>
              <a:rPr lang="en-US" sz="1400" dirty="0" err="1" smtClean="0"/>
              <a:t>historian.n</a:t>
            </a:r>
            <a:r>
              <a:rPr lang="en-US" sz="1400" dirty="0" smtClean="0"/>
              <a:t> of the NYCDAR .</a:t>
            </a:r>
            <a:endParaRPr lang="en-US" sz="1400" dirty="0"/>
          </a:p>
        </p:txBody>
      </p:sp>
      <p:sp>
        <p:nvSpPr>
          <p:cNvPr id="17" name="TextBox 16"/>
          <p:cNvSpPr txBox="1"/>
          <p:nvPr/>
        </p:nvSpPr>
        <p:spPr>
          <a:xfrm>
            <a:off x="1784666" y="4095700"/>
            <a:ext cx="1254959" cy="1169551"/>
          </a:xfrm>
          <a:prstGeom prst="rect">
            <a:avLst/>
          </a:prstGeom>
          <a:noFill/>
        </p:spPr>
        <p:txBody>
          <a:bodyPr wrap="none" rtlCol="0">
            <a:spAutoFit/>
          </a:bodyPr>
          <a:lstStyle/>
          <a:p>
            <a:r>
              <a:rPr lang="en-US" sz="1400" dirty="0" smtClean="0"/>
              <a:t>“of”(x1,x2)</a:t>
            </a:r>
          </a:p>
          <a:p>
            <a:r>
              <a:rPr lang="en-US" sz="1400" dirty="0" smtClean="0"/>
              <a:t>“NYCDAR”(x2)</a:t>
            </a:r>
          </a:p>
          <a:p>
            <a:r>
              <a:rPr lang="en-US" sz="1400" dirty="0" smtClean="0"/>
              <a:t>“Emma”(x1)</a:t>
            </a:r>
          </a:p>
          <a:p>
            <a:r>
              <a:rPr lang="en-US" sz="1400" dirty="0" smtClean="0"/>
              <a:t>“historian”(x1)</a:t>
            </a:r>
          </a:p>
          <a:p>
            <a:r>
              <a:rPr lang="en-US" sz="1400" dirty="0" smtClean="0"/>
              <a:t>“official”(x1)</a:t>
            </a:r>
            <a:endParaRPr lang="en-US" sz="1400" dirty="0"/>
          </a:p>
        </p:txBody>
      </p:sp>
      <p:sp>
        <p:nvSpPr>
          <p:cNvPr id="20" name="TextBox 19"/>
          <p:cNvSpPr txBox="1"/>
          <p:nvPr/>
        </p:nvSpPr>
        <p:spPr>
          <a:xfrm>
            <a:off x="5823683" y="4251148"/>
            <a:ext cx="2173224" cy="954107"/>
          </a:xfrm>
          <a:prstGeom prst="rect">
            <a:avLst/>
          </a:prstGeom>
          <a:noFill/>
        </p:spPr>
        <p:txBody>
          <a:bodyPr wrap="none" rtlCol="0">
            <a:spAutoFit/>
          </a:bodyPr>
          <a:lstStyle/>
          <a:p>
            <a:r>
              <a:rPr lang="en-US" sz="1400" dirty="0" smtClean="0"/>
              <a:t>Name(“Emma”)</a:t>
            </a:r>
          </a:p>
          <a:p>
            <a:r>
              <a:rPr lang="en-US" sz="1400" dirty="0"/>
              <a:t>Officer(“historian</a:t>
            </a:r>
            <a:r>
              <a:rPr lang="en-US" sz="1400" dirty="0" smtClean="0"/>
              <a:t>”)</a:t>
            </a:r>
            <a:endParaRPr lang="en-US" sz="1400" dirty="0"/>
          </a:p>
          <a:p>
            <a:r>
              <a:rPr lang="en-US" sz="1400" dirty="0" smtClean="0"/>
              <a:t>Organization(“NYCDAR”)</a:t>
            </a:r>
          </a:p>
          <a:p>
            <a:r>
              <a:rPr lang="en-US" sz="1400" dirty="0" smtClean="0"/>
              <a:t>Person–Name(y1,“Emma”) </a:t>
            </a:r>
          </a:p>
        </p:txBody>
      </p:sp>
      <p:cxnSp>
        <p:nvCxnSpPr>
          <p:cNvPr id="24" name="Straight Connector 23"/>
          <p:cNvCxnSpPr/>
          <p:nvPr/>
        </p:nvCxnSpPr>
        <p:spPr>
          <a:xfrm flipH="1">
            <a:off x="2412145" y="4405037"/>
            <a:ext cx="4060373" cy="275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12145" y="4680475"/>
            <a:ext cx="4804443" cy="3663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87036" y="4473388"/>
            <a:ext cx="4241949" cy="340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flipV="1">
            <a:off x="2687036" y="4643717"/>
            <a:ext cx="3785482" cy="2437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19" name="Straight Connector 9218"/>
          <p:cNvCxnSpPr/>
          <p:nvPr/>
        </p:nvCxnSpPr>
        <p:spPr>
          <a:xfrm flipV="1">
            <a:off x="2268071" y="3953436"/>
            <a:ext cx="144074"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a:off x="2412145" y="3953436"/>
            <a:ext cx="71079"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7" name="Straight Connector 9226"/>
          <p:cNvCxnSpPr/>
          <p:nvPr/>
        </p:nvCxnSpPr>
        <p:spPr>
          <a:xfrm flipV="1">
            <a:off x="2687036" y="5089371"/>
            <a:ext cx="539741" cy="3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9" name="Straight Connector 9228"/>
          <p:cNvCxnSpPr/>
          <p:nvPr/>
        </p:nvCxnSpPr>
        <p:spPr>
          <a:xfrm flipH="1" flipV="1">
            <a:off x="2841812" y="4975413"/>
            <a:ext cx="384965" cy="11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1" name="Straight Connector 9230"/>
          <p:cNvCxnSpPr/>
          <p:nvPr/>
        </p:nvCxnSpPr>
        <p:spPr>
          <a:xfrm flipH="1" flipV="1">
            <a:off x="2687036" y="4728201"/>
            <a:ext cx="539741" cy="361170"/>
          </a:xfrm>
          <a:prstGeom prst="line">
            <a:avLst/>
          </a:prstGeom>
        </p:spPr>
        <p:style>
          <a:lnRef idx="1">
            <a:schemeClr val="accent1"/>
          </a:lnRef>
          <a:fillRef idx="0">
            <a:schemeClr val="accent1"/>
          </a:fillRef>
          <a:effectRef idx="0">
            <a:schemeClr val="accent1"/>
          </a:effectRef>
          <a:fontRef idx="minor">
            <a:schemeClr val="tx1"/>
          </a:fontRef>
        </p:style>
      </p:cxnSp>
      <p:sp>
        <p:nvSpPr>
          <p:cNvPr id="9234" name="TextBox 9233"/>
          <p:cNvSpPr txBox="1"/>
          <p:nvPr/>
        </p:nvSpPr>
        <p:spPr>
          <a:xfrm>
            <a:off x="6647623" y="3584104"/>
            <a:ext cx="868956" cy="369332"/>
          </a:xfrm>
          <a:prstGeom prst="rect">
            <a:avLst/>
          </a:prstGeom>
          <a:noFill/>
        </p:spPr>
        <p:txBody>
          <a:bodyPr wrap="none" rtlCol="0">
            <a:spAutoFit/>
          </a:bodyPr>
          <a:lstStyle/>
          <a:p>
            <a:r>
              <a:rPr lang="en-US" dirty="0" err="1" smtClean="0">
                <a:solidFill>
                  <a:srgbClr val="00B050"/>
                </a:solidFill>
              </a:rPr>
              <a:t>OntoES</a:t>
            </a:r>
            <a:endParaRPr lang="en-US" dirty="0">
              <a:solidFill>
                <a:srgbClr val="00B050"/>
              </a:solidFill>
            </a:endParaRPr>
          </a:p>
        </p:txBody>
      </p:sp>
      <p:sp>
        <p:nvSpPr>
          <p:cNvPr id="9235" name="TextBox 9234"/>
          <p:cNvSpPr txBox="1"/>
          <p:nvPr/>
        </p:nvSpPr>
        <p:spPr>
          <a:xfrm>
            <a:off x="1676400" y="3276600"/>
            <a:ext cx="603050" cy="369332"/>
          </a:xfrm>
          <a:prstGeom prst="rect">
            <a:avLst/>
          </a:prstGeom>
          <a:noFill/>
        </p:spPr>
        <p:txBody>
          <a:bodyPr wrap="none" rtlCol="0">
            <a:spAutoFit/>
          </a:bodyPr>
          <a:lstStyle/>
          <a:p>
            <a:r>
              <a:rPr lang="en-US" dirty="0" smtClean="0">
                <a:solidFill>
                  <a:srgbClr val="00B050"/>
                </a:solidFill>
              </a:rPr>
              <a:t>Soar</a:t>
            </a:r>
            <a:endParaRPr lang="en-US" dirty="0">
              <a:solidFill>
                <a:srgbClr val="00B050"/>
              </a:solidFill>
            </a:endParaRPr>
          </a:p>
        </p:txBody>
      </p:sp>
      <p:sp>
        <p:nvSpPr>
          <p:cNvPr id="9239" name="TextBox 9238"/>
          <p:cNvSpPr txBox="1"/>
          <p:nvPr/>
        </p:nvSpPr>
        <p:spPr>
          <a:xfrm>
            <a:off x="1636109" y="5804275"/>
            <a:ext cx="5861476" cy="369332"/>
          </a:xfrm>
          <a:prstGeom prst="rect">
            <a:avLst/>
          </a:prstGeom>
          <a:noFill/>
        </p:spPr>
        <p:txBody>
          <a:bodyPr wrap="none" rtlCol="0">
            <a:spAutoFit/>
          </a:bodyPr>
          <a:lstStyle/>
          <a:p>
            <a:r>
              <a:rPr lang="en-US" dirty="0" smtClean="0"/>
              <a:t>Person-Officer-Organization(y1,“official </a:t>
            </a:r>
            <a:r>
              <a:rPr lang="en-US" dirty="0" err="1" smtClean="0"/>
              <a:t>historian”,“NYCDAR</a:t>
            </a:r>
            <a:r>
              <a:rPr lang="en-US" dirty="0" smtClean="0"/>
              <a:t>”)</a:t>
            </a:r>
          </a:p>
        </p:txBody>
      </p:sp>
      <p:sp>
        <p:nvSpPr>
          <p:cNvPr id="25" name="Date Placeholder 24"/>
          <p:cNvSpPr>
            <a:spLocks noGrp="1"/>
          </p:cNvSpPr>
          <p:nvPr>
            <p:ph type="dt" sz="half" idx="10"/>
          </p:nvPr>
        </p:nvSpPr>
        <p:spPr/>
        <p:txBody>
          <a:bodyPr/>
          <a:lstStyle/>
          <a:p>
            <a:fld id="{A477A454-227B-4E5F-BB61-4FCD4B9AE701}" type="datetime1">
              <a:rPr lang="en-US" smtClean="0"/>
              <a:pPr/>
              <a:t>1/29/2014</a:t>
            </a:fld>
            <a:endParaRPr lang="en-US"/>
          </a:p>
        </p:txBody>
      </p:sp>
      <p:cxnSp>
        <p:nvCxnSpPr>
          <p:cNvPr id="27" name="Straight Connector 26"/>
          <p:cNvCxnSpPr/>
          <p:nvPr/>
        </p:nvCxnSpPr>
        <p:spPr>
          <a:xfrm rot="5400000">
            <a:off x="6287294" y="3847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077494" y="5371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020094" y="3466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2145" y="3953436"/>
            <a:ext cx="330460" cy="4516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1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96"/>
            <a:ext cx="8229600" cy="1143000"/>
          </a:xfrm>
        </p:spPr>
        <p:txBody>
          <a:bodyPr>
            <a:normAutofit/>
          </a:bodyPr>
          <a:lstStyle/>
          <a:p>
            <a:r>
              <a:rPr lang="en-US" dirty="0" smtClean="0"/>
              <a:t>Toward a Web of Knowledge</a:t>
            </a:r>
            <a:endParaRPr lang="en-US" dirty="0"/>
          </a:p>
        </p:txBody>
      </p:sp>
      <p:sp>
        <p:nvSpPr>
          <p:cNvPr id="3" name="Content Placeholder 2"/>
          <p:cNvSpPr>
            <a:spLocks noGrp="1"/>
          </p:cNvSpPr>
          <p:nvPr>
            <p:ph idx="1"/>
          </p:nvPr>
        </p:nvSpPr>
        <p:spPr>
          <a:xfrm>
            <a:off x="457200" y="1066800"/>
            <a:ext cx="8229600" cy="5334000"/>
          </a:xfrm>
        </p:spPr>
        <p:txBody>
          <a:bodyPr>
            <a:normAutofit fontScale="92500" lnSpcReduction="10000"/>
          </a:bodyPr>
          <a:lstStyle/>
          <a:p>
            <a:r>
              <a:rPr lang="en-US" dirty="0" smtClean="0"/>
              <a:t>Conceptualization of the Web</a:t>
            </a:r>
          </a:p>
          <a:p>
            <a:pPr lvl="1"/>
            <a:r>
              <a:rPr lang="en-US" dirty="0" smtClean="0"/>
              <a:t>Semantic search as well as keyword search</a:t>
            </a:r>
          </a:p>
          <a:p>
            <a:pPr lvl="1"/>
            <a:r>
              <a:rPr lang="en-US" dirty="0" smtClean="0"/>
              <a:t>World-wide knowledge sharing</a:t>
            </a:r>
          </a:p>
          <a:p>
            <a:r>
              <a:rPr lang="en-US" dirty="0" smtClean="0"/>
              <a:t>Examples:</a:t>
            </a:r>
          </a:p>
          <a:p>
            <a:pPr lvl="1"/>
            <a:r>
              <a:rPr lang="en-US" dirty="0" smtClean="0"/>
              <a:t>Conceptual Graphs</a:t>
            </a:r>
          </a:p>
          <a:p>
            <a:pPr lvl="2"/>
            <a:r>
              <a:rPr lang="en-US" dirty="0" smtClean="0"/>
              <a:t>Google’s Knowledge Graph</a:t>
            </a:r>
          </a:p>
          <a:p>
            <a:pPr lvl="2"/>
            <a:r>
              <a:rPr lang="en-US" dirty="0"/>
              <a:t>Yahoo!’s Web of Objects</a:t>
            </a:r>
          </a:p>
          <a:p>
            <a:pPr lvl="2"/>
            <a:r>
              <a:rPr lang="en-US" dirty="0" err="1" smtClean="0"/>
              <a:t>Facebook’s</a:t>
            </a:r>
            <a:r>
              <a:rPr lang="en-US" dirty="0" smtClean="0"/>
              <a:t> Graph Search</a:t>
            </a:r>
          </a:p>
          <a:p>
            <a:pPr lvl="2"/>
            <a:r>
              <a:rPr lang="en-US" dirty="0" smtClean="0"/>
              <a:t>Microsoft’s/</a:t>
            </a:r>
            <a:r>
              <a:rPr lang="en-US" dirty="0" err="1" smtClean="0"/>
              <a:t>Bing’s</a:t>
            </a:r>
            <a:r>
              <a:rPr lang="en-US" dirty="0" smtClean="0"/>
              <a:t> Satori Knowledge Base</a:t>
            </a:r>
          </a:p>
          <a:p>
            <a:pPr lvl="1"/>
            <a:r>
              <a:rPr lang="en-US" dirty="0" err="1" smtClean="0"/>
              <a:t>Metaweb</a:t>
            </a:r>
            <a:endParaRPr lang="en-US" dirty="0"/>
          </a:p>
          <a:p>
            <a:r>
              <a:rPr lang="en-US" dirty="0" smtClean="0"/>
              <a:t>A Web of Knowledge superimposed</a:t>
            </a:r>
          </a:p>
          <a:p>
            <a:pPr>
              <a:buNone/>
            </a:pPr>
            <a:r>
              <a:rPr lang="en-US" dirty="0" smtClean="0"/>
              <a:t>    over historical documents (</a:t>
            </a:r>
            <a:r>
              <a:rPr lang="en-US" dirty="0" err="1" smtClean="0"/>
              <a:t>WoK</a:t>
            </a:r>
            <a:r>
              <a:rPr lang="en-US" dirty="0" smtClean="0"/>
              <a:t>-HD)</a:t>
            </a:r>
          </a:p>
        </p:txBody>
      </p:sp>
      <p:sp>
        <p:nvSpPr>
          <p:cNvPr id="4" name="Footer Placeholder 3"/>
          <p:cNvSpPr>
            <a:spLocks noGrp="1"/>
          </p:cNvSpPr>
          <p:nvPr>
            <p:ph type="ftr" sz="quarter" idx="11"/>
          </p:nvPr>
        </p:nvSpPr>
        <p:spPr/>
        <p:txBody>
          <a:bodyPr/>
          <a:lstStyle/>
          <a:p>
            <a:r>
              <a:rPr lang="en-US" smtClean="0"/>
              <a:t>Toward a WoK for Family History</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3</a:t>
            </a:fld>
            <a:endParaRPr lang="en-US" dirty="0"/>
          </a:p>
        </p:txBody>
      </p:sp>
      <p:pic>
        <p:nvPicPr>
          <p:cNvPr id="158722" name="Picture 2" descr="http://www.cs.rpi.edu/%7Ehendler/Image1.gif"/>
          <p:cNvPicPr>
            <a:picLocks noChangeAspect="1" noChangeArrowheads="1"/>
          </p:cNvPicPr>
          <p:nvPr/>
        </p:nvPicPr>
        <p:blipFill>
          <a:blip r:embed="rId3" cstate="print"/>
          <a:srcRect/>
          <a:stretch>
            <a:fillRect/>
          </a:stretch>
        </p:blipFill>
        <p:spPr bwMode="auto">
          <a:xfrm>
            <a:off x="5181600" y="1752600"/>
            <a:ext cx="3743325" cy="2495551"/>
          </a:xfrm>
          <a:prstGeom prst="rect">
            <a:avLst/>
          </a:prstGeom>
          <a:noFill/>
        </p:spPr>
      </p:pic>
      <p:sp>
        <p:nvSpPr>
          <p:cNvPr id="158724" name="AutoShape 4"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blogs.bmj.com/bmj-journals-development-blog/files/2010/12/semantic-web.jpg"/>
          <p:cNvPicPr>
            <a:picLocks noChangeAspect="1" noChangeArrowheads="1"/>
          </p:cNvPicPr>
          <p:nvPr/>
        </p:nvPicPr>
        <p:blipFill>
          <a:blip r:embed="rId4" cstate="print"/>
          <a:srcRect/>
          <a:stretch>
            <a:fillRect/>
          </a:stretch>
        </p:blipFill>
        <p:spPr bwMode="auto">
          <a:xfrm>
            <a:off x="6705600" y="4572000"/>
            <a:ext cx="1676400" cy="1676400"/>
          </a:xfrm>
          <a:prstGeom prst="rect">
            <a:avLst/>
          </a:prstGeom>
          <a:noFill/>
        </p:spPr>
      </p:pic>
      <p:sp>
        <p:nvSpPr>
          <p:cNvPr id="10" name="Date Placeholder 9"/>
          <p:cNvSpPr>
            <a:spLocks noGrp="1"/>
          </p:cNvSpPr>
          <p:nvPr>
            <p:ph type="dt" sz="half" idx="10"/>
          </p:nvPr>
        </p:nvSpPr>
        <p:spPr/>
        <p:txBody>
          <a:bodyPr/>
          <a:lstStyle/>
          <a:p>
            <a:fld id="{A911A08F-81A0-40BF-920E-A5E451FF42CB}" type="datetime1">
              <a:rPr lang="en-US" smtClean="0"/>
              <a:pPr/>
              <a:t>1/29/2014</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Extraction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Canonicalization</a:t>
            </a:r>
          </a:p>
          <a:p>
            <a:r>
              <a:rPr lang="en-US" dirty="0" smtClean="0"/>
              <a:t>Reasoning</a:t>
            </a:r>
          </a:p>
          <a:p>
            <a:pPr lvl="1"/>
            <a:r>
              <a:rPr lang="en-US" dirty="0" smtClean="0"/>
              <a:t>Extraction of implied assertions</a:t>
            </a:r>
          </a:p>
          <a:p>
            <a:pPr lvl="1"/>
            <a:r>
              <a:rPr lang="en-US" dirty="0" smtClean="0"/>
              <a:t>Generation of implied assertions</a:t>
            </a:r>
          </a:p>
          <a:p>
            <a:pPr lvl="1"/>
            <a:r>
              <a:rPr lang="en-US" dirty="0" smtClean="0"/>
              <a:t>Object identity resolution</a:t>
            </a:r>
          </a:p>
          <a:p>
            <a:r>
              <a:rPr lang="en-US" dirty="0" smtClean="0"/>
              <a:t>Free-form query processing</a:t>
            </a:r>
          </a:p>
          <a:p>
            <a:r>
              <a:rPr lang="en-US" dirty="0" smtClean="0"/>
              <a:t>Form-based advanced query processing</a:t>
            </a:r>
            <a:endParaRPr lang="en-US" dirty="0"/>
          </a:p>
        </p:txBody>
      </p:sp>
      <p:sp>
        <p:nvSpPr>
          <p:cNvPr id="4" name="Footer Placeholder 3"/>
          <p:cNvSpPr>
            <a:spLocks noGrp="1"/>
          </p:cNvSpPr>
          <p:nvPr>
            <p:ph type="ftr" sz="quarter" idx="11"/>
          </p:nvPr>
        </p:nvSpPr>
        <p:spPr/>
        <p:txBody>
          <a:bodyPr/>
          <a:lstStyle/>
          <a:p>
            <a:r>
              <a:rPr lang="en-US" smtClean="0"/>
              <a:t>Toward a WoK for Family History</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30</a:t>
            </a:fld>
            <a:endParaRPr lang="en-US" dirty="0"/>
          </a:p>
        </p:txBody>
      </p:sp>
      <p:sp>
        <p:nvSpPr>
          <p:cNvPr id="7" name="Date Placeholder 6"/>
          <p:cNvSpPr>
            <a:spLocks noGrp="1"/>
          </p:cNvSpPr>
          <p:nvPr>
            <p:ph type="dt" sz="half" idx="10"/>
          </p:nvPr>
        </p:nvSpPr>
        <p:spPr/>
        <p:txBody>
          <a:bodyPr/>
          <a:lstStyle/>
          <a:p>
            <a:fld id="{43C39677-0A55-4EF9-9848-0FEA7F301882}" type="datetime1">
              <a:rPr lang="en-US" smtClean="0"/>
              <a:pPr/>
              <a:t>1/29/2014</a:t>
            </a:fld>
            <a:endParaRPr lang="en-US"/>
          </a:p>
        </p:txBody>
      </p:sp>
    </p:spTree>
    <p:extLst>
      <p:ext uri="{BB962C8B-B14F-4D97-AF65-F5344CB8AC3E}">
        <p14:creationId xmlns:p14="http://schemas.microsoft.com/office/powerpoint/2010/main" val="4153802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Canonicalization for Lexical Object Sets</a:t>
            </a:r>
            <a:endParaRPr lang="en-US" dirty="0">
              <a:solidFill>
                <a:schemeClr val="tx1"/>
              </a:solidFill>
            </a:endParaRPr>
          </a:p>
        </p:txBody>
      </p:sp>
      <p:sp>
        <p:nvSpPr>
          <p:cNvPr id="2" name="Content Placeholder 1"/>
          <p:cNvSpPr>
            <a:spLocks noGrp="1"/>
          </p:cNvSpPr>
          <p:nvPr>
            <p:ph idx="1"/>
          </p:nvPr>
        </p:nvSpPr>
        <p:spPr>
          <a:xfrm>
            <a:off x="457200" y="1600200"/>
            <a:ext cx="8229600" cy="4717473"/>
          </a:xfrm>
        </p:spPr>
        <p:txBody>
          <a:bodyPr>
            <a:normAutofit/>
          </a:bodyPr>
          <a:lstStyle/>
          <a:p>
            <a:r>
              <a:rPr lang="en-US" dirty="0" smtClean="0">
                <a:solidFill>
                  <a:schemeClr val="tx2"/>
                </a:solidFill>
              </a:rPr>
              <a:t>Data:</a:t>
            </a:r>
          </a:p>
          <a:p>
            <a:pPr lvl="1"/>
            <a:r>
              <a:rPr lang="en-US" dirty="0" smtClean="0">
                <a:solidFill>
                  <a:schemeClr val="tx2"/>
                </a:solidFill>
              </a:rPr>
              <a:t>“Easter 1832</a:t>
            </a:r>
            <a:r>
              <a:rPr lang="en-US" dirty="0">
                <a:solidFill>
                  <a:schemeClr val="tx2"/>
                </a:solidFill>
              </a:rPr>
              <a:t>” </a:t>
            </a:r>
            <a:r>
              <a:rPr lang="en-US" dirty="0" smtClean="0">
                <a:solidFill>
                  <a:schemeClr val="tx2"/>
                </a:solidFill>
                <a:sym typeface="Symbol"/>
              </a:rPr>
              <a:t></a:t>
            </a:r>
            <a:r>
              <a:rPr lang="en-US" dirty="0" smtClean="0">
                <a:solidFill>
                  <a:schemeClr val="tx2"/>
                </a:solidFill>
              </a:rPr>
              <a:t> </a:t>
            </a:r>
            <a:r>
              <a:rPr lang="en-US" i="1" dirty="0" err="1" smtClean="0">
                <a:solidFill>
                  <a:schemeClr val="tx2"/>
                </a:solidFill>
              </a:rPr>
              <a:t>JulianDate</a:t>
            </a:r>
            <a:r>
              <a:rPr lang="en-US" dirty="0" smtClean="0">
                <a:solidFill>
                  <a:schemeClr val="tx2"/>
                </a:solidFill>
              </a:rPr>
              <a:t>(1832113)</a:t>
            </a:r>
          </a:p>
          <a:p>
            <a:pPr lvl="1"/>
            <a:r>
              <a:rPr lang="en-US" i="1" dirty="0" err="1">
                <a:solidFill>
                  <a:schemeClr val="tx2"/>
                </a:solidFill>
              </a:rPr>
              <a:t>JulianDate</a:t>
            </a:r>
            <a:r>
              <a:rPr lang="en-US" dirty="0">
                <a:solidFill>
                  <a:schemeClr val="tx2"/>
                </a:solidFill>
              </a:rPr>
              <a:t>(1832113</a:t>
            </a:r>
            <a:r>
              <a:rPr lang="en-US" dirty="0" smtClean="0">
                <a:solidFill>
                  <a:schemeClr val="tx2"/>
                </a:solidFill>
              </a:rPr>
              <a:t>)</a:t>
            </a:r>
            <a:r>
              <a:rPr lang="en-US" dirty="0">
                <a:solidFill>
                  <a:schemeClr val="tx2"/>
                </a:solidFill>
                <a:sym typeface="Symbol"/>
              </a:rPr>
              <a:t> </a:t>
            </a:r>
            <a:r>
              <a:rPr lang="en-US" dirty="0" smtClean="0">
                <a:solidFill>
                  <a:schemeClr val="tx2"/>
                </a:solidFill>
                <a:sym typeface="Symbol"/>
              </a:rPr>
              <a:t> 22 Apr 1832</a:t>
            </a:r>
            <a:endParaRPr lang="en-US" dirty="0" smtClean="0">
              <a:solidFill>
                <a:schemeClr val="tx2"/>
              </a:solidFill>
            </a:endParaRPr>
          </a:p>
          <a:p>
            <a:pPr lvl="1"/>
            <a:r>
              <a:rPr lang="en-US" dirty="0" smtClean="0">
                <a:solidFill>
                  <a:schemeClr val="tx2"/>
                </a:solidFill>
              </a:rPr>
              <a:t>“Boonton, N.J.” </a:t>
            </a:r>
            <a:r>
              <a:rPr lang="en-US" dirty="0" smtClean="0">
                <a:solidFill>
                  <a:schemeClr val="tx2"/>
                </a:solidFill>
                <a:sym typeface="Symbol"/>
              </a:rPr>
              <a:t></a:t>
            </a:r>
            <a:r>
              <a:rPr lang="en-US" dirty="0" smtClean="0">
                <a:solidFill>
                  <a:schemeClr val="tx2"/>
                </a:solidFill>
              </a:rPr>
              <a:t> “Boonton, NJ, USA”</a:t>
            </a:r>
          </a:p>
          <a:p>
            <a:pPr>
              <a:buNone/>
            </a:pPr>
            <a:endParaRPr lang="en-US" dirty="0" smtClean="0">
              <a:solidFill>
                <a:schemeClr val="tx2"/>
              </a:solidFill>
            </a:endParaRPr>
          </a:p>
          <a:p>
            <a:r>
              <a:rPr lang="en-US" dirty="0" smtClean="0">
                <a:solidFill>
                  <a:schemeClr val="tx2"/>
                </a:solidFill>
                <a:sym typeface="Symbol"/>
              </a:rPr>
              <a:t>Operations:</a:t>
            </a:r>
          </a:p>
          <a:p>
            <a:pPr lvl="1"/>
            <a:r>
              <a:rPr lang="en-US" dirty="0" smtClean="0">
                <a:solidFill>
                  <a:schemeClr val="tx2"/>
                </a:solidFill>
                <a:sym typeface="Symbol"/>
              </a:rPr>
              <a:t>before(Date</a:t>
            </a:r>
            <a:r>
              <a:rPr lang="en-US" baseline="-25000" dirty="0" smtClean="0">
                <a:solidFill>
                  <a:schemeClr val="tx2"/>
                </a:solidFill>
                <a:sym typeface="Symbol"/>
              </a:rPr>
              <a:t>1</a:t>
            </a:r>
            <a:r>
              <a:rPr lang="en-US" dirty="0" smtClean="0">
                <a:solidFill>
                  <a:schemeClr val="tx2"/>
                </a:solidFill>
                <a:sym typeface="Symbol"/>
              </a:rPr>
              <a:t>, </a:t>
            </a:r>
            <a:r>
              <a:rPr lang="en-US" dirty="0">
                <a:solidFill>
                  <a:schemeClr val="tx2"/>
                </a:solidFill>
                <a:sym typeface="Symbol"/>
              </a:rPr>
              <a:t>D</a:t>
            </a:r>
            <a:r>
              <a:rPr lang="en-US" dirty="0" smtClean="0">
                <a:solidFill>
                  <a:schemeClr val="tx2"/>
                </a:solidFill>
                <a:sym typeface="Symbol"/>
              </a:rPr>
              <a:t>ate</a:t>
            </a:r>
            <a:r>
              <a:rPr lang="en-US" baseline="-25000" dirty="0" smtClean="0">
                <a:solidFill>
                  <a:schemeClr val="tx2"/>
                </a:solidFill>
                <a:sym typeface="Symbol"/>
              </a:rPr>
              <a:t>2</a:t>
            </a:r>
            <a:r>
              <a:rPr lang="en-US" dirty="0" smtClean="0">
                <a:solidFill>
                  <a:schemeClr val="tx2"/>
                </a:solidFill>
                <a:sym typeface="Symbol"/>
              </a:rPr>
              <a:t>): Boolean</a:t>
            </a:r>
          </a:p>
          <a:p>
            <a:pPr lvl="1"/>
            <a:r>
              <a:rPr lang="en-US" dirty="0" err="1" smtClean="0">
                <a:solidFill>
                  <a:schemeClr val="tx2"/>
                </a:solidFill>
              </a:rPr>
              <a:t>probabilityMale</a:t>
            </a:r>
            <a:r>
              <a:rPr lang="en-US" dirty="0" smtClean="0">
                <a:solidFill>
                  <a:schemeClr val="tx2"/>
                </a:solidFill>
              </a:rPr>
              <a:t>(Name): 0.0..1.0</a:t>
            </a:r>
          </a:p>
        </p:txBody>
      </p:sp>
      <p:sp>
        <p:nvSpPr>
          <p:cNvPr id="4" name="Slide Number Placeholder 3"/>
          <p:cNvSpPr>
            <a:spLocks noGrp="1"/>
          </p:cNvSpPr>
          <p:nvPr>
            <p:ph type="sldNum" sz="quarter" idx="12"/>
          </p:nvPr>
        </p:nvSpPr>
        <p:spPr/>
        <p:txBody>
          <a:bodyPr/>
          <a:lstStyle/>
          <a:p>
            <a:fld id="{A59C8B25-36EF-4F12-8F15-0B5709D34B8A}" type="slidenum">
              <a:rPr lang="en-US" smtClean="0"/>
              <a:pPr/>
              <a:t>31</a:t>
            </a:fld>
            <a:endParaRPr lang="en-US"/>
          </a:p>
        </p:txBody>
      </p:sp>
      <p:sp>
        <p:nvSpPr>
          <p:cNvPr id="5" name="Footer Placeholder 3"/>
          <p:cNvSpPr>
            <a:spLocks noGrp="1"/>
          </p:cNvSpPr>
          <p:nvPr>
            <p:ph type="ftr" sz="quarter" idx="11"/>
          </p:nvPr>
        </p:nvSpPr>
        <p:spPr>
          <a:xfrm>
            <a:off x="3124200" y="6356350"/>
            <a:ext cx="2895600" cy="365125"/>
          </a:xfrm>
        </p:spPr>
        <p:txBody>
          <a:bodyPr/>
          <a:lstStyle/>
          <a:p>
            <a:r>
              <a:rPr lang="en-US" smtClean="0"/>
              <a:t>Toward a WoK for Family History</a:t>
            </a:r>
            <a:endParaRPr lang="en-US" dirty="0"/>
          </a:p>
        </p:txBody>
      </p:sp>
      <p:sp>
        <p:nvSpPr>
          <p:cNvPr id="6" name="Date Placeholder 5"/>
          <p:cNvSpPr>
            <a:spLocks noGrp="1"/>
          </p:cNvSpPr>
          <p:nvPr>
            <p:ph type="dt" sz="half" idx="10"/>
          </p:nvPr>
        </p:nvSpPr>
        <p:spPr/>
        <p:txBody>
          <a:bodyPr/>
          <a:lstStyle/>
          <a:p>
            <a:fld id="{34912499-28E9-4914-BF9E-70A82FE0098E}" type="datetime1">
              <a:rPr lang="en-US" smtClean="0"/>
              <a:pPr/>
              <a:t>1/29/2014</a:t>
            </a:fld>
            <a:endParaRPr lang="en-US"/>
          </a:p>
        </p:txBody>
      </p:sp>
    </p:spTree>
    <p:extLst>
      <p:ext uri="{BB962C8B-B14F-4D97-AF65-F5344CB8AC3E}">
        <p14:creationId xmlns:p14="http://schemas.microsoft.com/office/powerpoint/2010/main" val="3654508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32</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231" y="2057400"/>
            <a:ext cx="4419600" cy="2697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seph\Documents\MastersThesis\thesisImages\ExtractedPer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81200"/>
            <a:ext cx="3810000" cy="2636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136924" y="2362200"/>
            <a:ext cx="762000" cy="0"/>
          </a:xfrm>
          <a:prstGeom prst="straightConnector1">
            <a:avLst/>
          </a:prstGeom>
          <a:ln w="101600" cap="flat">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17756" y="1524000"/>
            <a:ext cx="1600200" cy="369332"/>
          </a:xfrm>
          <a:prstGeom prst="rect">
            <a:avLst/>
          </a:prstGeom>
          <a:noFill/>
        </p:spPr>
        <p:txBody>
          <a:bodyPr wrap="square" rtlCol="0">
            <a:spAutoFit/>
          </a:bodyPr>
          <a:lstStyle/>
          <a:p>
            <a:r>
              <a:rPr lang="en-US" dirty="0"/>
              <a:t>A</a:t>
            </a:r>
            <a:r>
              <a:rPr lang="en-US" dirty="0" smtClean="0"/>
              <a:t>uthor’s </a:t>
            </a:r>
            <a:r>
              <a:rPr lang="en-US" dirty="0"/>
              <a:t>V</a:t>
            </a:r>
            <a:r>
              <a:rPr lang="en-US" dirty="0" smtClean="0"/>
              <a:t>iew</a:t>
            </a:r>
            <a:endParaRPr lang="en-US" dirty="0"/>
          </a:p>
        </p:txBody>
      </p:sp>
      <p:sp>
        <p:nvSpPr>
          <p:cNvPr id="8" name="TextBox 7"/>
          <p:cNvSpPr txBox="1"/>
          <p:nvPr/>
        </p:nvSpPr>
        <p:spPr>
          <a:xfrm>
            <a:off x="6511031" y="1524000"/>
            <a:ext cx="1447800" cy="369332"/>
          </a:xfrm>
          <a:prstGeom prst="rect">
            <a:avLst/>
          </a:prstGeom>
          <a:noFill/>
        </p:spPr>
        <p:txBody>
          <a:bodyPr wrap="square" rtlCol="0">
            <a:spAutoFit/>
          </a:bodyPr>
          <a:lstStyle/>
          <a:p>
            <a:r>
              <a:rPr lang="en-US" dirty="0" smtClean="0"/>
              <a:t>Desired </a:t>
            </a:r>
            <a:r>
              <a:rPr lang="en-US" dirty="0"/>
              <a:t>V</a:t>
            </a:r>
            <a:r>
              <a:rPr lang="en-US" dirty="0" smtClean="0"/>
              <a:t>iew</a:t>
            </a:r>
            <a:endParaRPr lang="en-US" dirty="0"/>
          </a:p>
        </p:txBody>
      </p:sp>
      <p:sp>
        <p:nvSpPr>
          <p:cNvPr id="7" name="Footer Placeholder 6"/>
          <p:cNvSpPr>
            <a:spLocks noGrp="1"/>
          </p:cNvSpPr>
          <p:nvPr>
            <p:ph type="ftr" sz="quarter" idx="11"/>
          </p:nvPr>
        </p:nvSpPr>
        <p:spPr/>
        <p:txBody>
          <a:bodyPr/>
          <a:lstStyle/>
          <a:p>
            <a:r>
              <a:rPr lang="en-US" smtClean="0"/>
              <a:t>Toward a WoK for Family History</a:t>
            </a:r>
            <a:endParaRPr lang="en-US"/>
          </a:p>
        </p:txBody>
      </p:sp>
      <p:sp>
        <p:nvSpPr>
          <p:cNvPr id="9" name="Oval 8"/>
          <p:cNvSpPr/>
          <p:nvPr/>
        </p:nvSpPr>
        <p:spPr>
          <a:xfrm>
            <a:off x="152400" y="2743200"/>
            <a:ext cx="762000" cy="5563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29831" y="2984091"/>
            <a:ext cx="1981200" cy="2087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80285" y="2747050"/>
            <a:ext cx="816746" cy="4495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0" y="4158426"/>
            <a:ext cx="824514"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 y="5410200"/>
            <a:ext cx="3169650" cy="923330"/>
          </a:xfrm>
          <a:prstGeom prst="rect">
            <a:avLst/>
          </a:prstGeom>
          <a:noFill/>
        </p:spPr>
        <p:txBody>
          <a:bodyPr wrap="none" rtlCol="0">
            <a:spAutoFit/>
          </a:bodyPr>
          <a:lstStyle/>
          <a:p>
            <a:r>
              <a:rPr lang="en-US" dirty="0" smtClean="0"/>
              <a:t>Maria Jennings … daughter of …</a:t>
            </a:r>
          </a:p>
          <a:p>
            <a:r>
              <a:rPr lang="en-US" dirty="0" smtClean="0"/>
              <a:t>William Gerard Lathrop</a:t>
            </a:r>
          </a:p>
          <a:p>
            <a:endParaRPr lang="en-US" dirty="0"/>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433878"/>
            <a:ext cx="1079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298606" y="5022010"/>
            <a:ext cx="1681679" cy="369332"/>
          </a:xfrm>
          <a:prstGeom prst="rect">
            <a:avLst/>
          </a:prstGeom>
          <a:noFill/>
        </p:spPr>
        <p:txBody>
          <a:bodyPr wrap="none" rtlCol="0">
            <a:spAutoFit/>
          </a:bodyPr>
          <a:lstStyle/>
          <a:p>
            <a:r>
              <a:rPr lang="en-US" dirty="0" smtClean="0">
                <a:solidFill>
                  <a:srgbClr val="FF0000"/>
                </a:solidFill>
              </a:rPr>
              <a:t>Gender: Female</a:t>
            </a:r>
            <a:endParaRPr lang="en-US" dirty="0">
              <a:solidFill>
                <a:srgbClr val="FF0000"/>
              </a:solidFill>
            </a:endParaRPr>
          </a:p>
        </p:txBody>
      </p:sp>
      <p:sp>
        <p:nvSpPr>
          <p:cNvPr id="16" name="TextBox 15"/>
          <p:cNvSpPr txBox="1"/>
          <p:nvPr/>
        </p:nvSpPr>
        <p:spPr>
          <a:xfrm>
            <a:off x="5655955" y="5391342"/>
            <a:ext cx="2577950" cy="1200329"/>
          </a:xfrm>
          <a:prstGeom prst="rect">
            <a:avLst/>
          </a:prstGeom>
          <a:noFill/>
        </p:spPr>
        <p:txBody>
          <a:bodyPr wrap="none" rtlCol="0">
            <a:spAutoFit/>
          </a:bodyPr>
          <a:lstStyle/>
          <a:p>
            <a:r>
              <a:rPr lang="en-US" dirty="0" smtClean="0">
                <a:solidFill>
                  <a:schemeClr val="tx2"/>
                </a:solidFill>
              </a:rPr>
              <a:t>Name:</a:t>
            </a:r>
          </a:p>
          <a:p>
            <a:r>
              <a:rPr lang="en-US" dirty="0">
                <a:solidFill>
                  <a:schemeClr val="tx2"/>
                </a:solidFill>
              </a:rPr>
              <a:t> </a:t>
            </a:r>
            <a:r>
              <a:rPr lang="en-US" dirty="0" smtClean="0">
                <a:solidFill>
                  <a:schemeClr val="tx2"/>
                </a:solidFill>
              </a:rPr>
              <a:t>    </a:t>
            </a:r>
            <a:r>
              <a:rPr lang="en-US" dirty="0" err="1" smtClean="0">
                <a:solidFill>
                  <a:schemeClr val="tx2"/>
                </a:solidFill>
              </a:rPr>
              <a:t>GivenName</a:t>
            </a:r>
            <a:r>
              <a:rPr lang="en-US" dirty="0" smtClean="0">
                <a:solidFill>
                  <a:schemeClr val="tx2"/>
                </a:solidFill>
              </a:rPr>
              <a:t>:   Maria</a:t>
            </a:r>
          </a:p>
          <a:p>
            <a:r>
              <a:rPr lang="en-US" dirty="0">
                <a:solidFill>
                  <a:schemeClr val="tx2"/>
                </a:solidFill>
              </a:rPr>
              <a:t> </a:t>
            </a:r>
            <a:r>
              <a:rPr lang="en-US" dirty="0" smtClean="0">
                <a:solidFill>
                  <a:schemeClr val="tx2"/>
                </a:solidFill>
              </a:rPr>
              <a:t>                             Jennings</a:t>
            </a:r>
          </a:p>
          <a:p>
            <a:r>
              <a:rPr lang="en-US" dirty="0">
                <a:solidFill>
                  <a:schemeClr val="tx2"/>
                </a:solidFill>
              </a:rPr>
              <a:t> </a:t>
            </a:r>
            <a:r>
              <a:rPr lang="en-US" dirty="0" smtClean="0">
                <a:solidFill>
                  <a:schemeClr val="tx2"/>
                </a:solidFill>
              </a:rPr>
              <a:t>     Surname:       Lathrop</a:t>
            </a:r>
            <a:endParaRPr lang="en-US" dirty="0">
              <a:solidFill>
                <a:schemeClr val="tx2"/>
              </a:solidFill>
            </a:endParaRPr>
          </a:p>
        </p:txBody>
      </p:sp>
      <p:sp>
        <p:nvSpPr>
          <p:cNvPr id="18" name="Date Placeholder 17"/>
          <p:cNvSpPr>
            <a:spLocks noGrp="1"/>
          </p:cNvSpPr>
          <p:nvPr>
            <p:ph type="dt" sz="half" idx="10"/>
          </p:nvPr>
        </p:nvSpPr>
        <p:spPr/>
        <p:txBody>
          <a:bodyPr/>
          <a:lstStyle/>
          <a:p>
            <a:fld id="{38484E8D-BD76-400A-A06E-B9F82C335B05}" type="datetime1">
              <a:rPr lang="en-US" smtClean="0"/>
              <a:pPr/>
              <a:t>1/29/2014</a:t>
            </a:fld>
            <a:endParaRPr lang="en-US"/>
          </a:p>
        </p:txBody>
      </p:sp>
    </p:spTree>
    <p:extLst>
      <p:ext uri="{BB962C8B-B14F-4D97-AF65-F5344CB8AC3E}">
        <p14:creationId xmlns:p14="http://schemas.microsoft.com/office/powerpoint/2010/main" val="4266256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33</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57975"/>
            <a:ext cx="4419600" cy="26973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Toward a WoK for Family History</a:t>
            </a:r>
            <a:endParaRPr lang="en-US"/>
          </a:p>
        </p:txBody>
      </p:sp>
      <p:sp>
        <p:nvSpPr>
          <p:cNvPr id="17" name="Oval 16"/>
          <p:cNvSpPr/>
          <p:nvPr/>
        </p:nvSpPr>
        <p:spPr>
          <a:xfrm>
            <a:off x="2667000" y="2972375"/>
            <a:ext cx="914400" cy="19050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58013">
            <a:off x="2562135" y="2667575"/>
            <a:ext cx="2819400" cy="73907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60198" y="2233711"/>
            <a:ext cx="2585067" cy="1477328"/>
          </a:xfrm>
          <a:prstGeom prst="rect">
            <a:avLst/>
          </a:prstGeom>
          <a:noFill/>
        </p:spPr>
        <p:txBody>
          <a:bodyPr wrap="none" rtlCol="0">
            <a:spAutoFit/>
          </a:bodyPr>
          <a:lstStyle/>
          <a:p>
            <a:r>
              <a:rPr lang="en-US" dirty="0" smtClean="0">
                <a:solidFill>
                  <a:srgbClr val="FF0000"/>
                </a:solidFill>
              </a:rPr>
              <a:t>Maria Jennings Lathrop …</a:t>
            </a:r>
          </a:p>
          <a:p>
            <a:r>
              <a:rPr lang="en-US" dirty="0" smtClean="0">
                <a:solidFill>
                  <a:srgbClr val="FF0000"/>
                </a:solidFill>
              </a:rPr>
              <a:t>child of …</a:t>
            </a:r>
          </a:p>
          <a:p>
            <a:r>
              <a:rPr lang="en-US" dirty="0" smtClean="0">
                <a:solidFill>
                  <a:srgbClr val="FF0000"/>
                </a:solidFill>
              </a:rPr>
              <a:t>William Gerard Lathrop …</a:t>
            </a:r>
          </a:p>
          <a:p>
            <a:r>
              <a:rPr lang="en-US" dirty="0" smtClean="0">
                <a:solidFill>
                  <a:srgbClr val="FF0000"/>
                </a:solidFill>
              </a:rPr>
              <a:t>son of …</a:t>
            </a:r>
          </a:p>
          <a:p>
            <a:r>
              <a:rPr lang="en-US" dirty="0" smtClean="0">
                <a:solidFill>
                  <a:srgbClr val="FF0000"/>
                </a:solidFill>
              </a:rPr>
              <a:t>Mary Ely … Female</a:t>
            </a:r>
            <a:endParaRPr lang="en-US" dirty="0">
              <a:solidFill>
                <a:srgbClr val="FF0000"/>
              </a:solidFill>
            </a:endParaRPr>
          </a:p>
        </p:txBody>
      </p:sp>
      <p:sp>
        <p:nvSpPr>
          <p:cNvPr id="20" name="TextBox 19"/>
          <p:cNvSpPr txBox="1"/>
          <p:nvPr/>
        </p:nvSpPr>
        <p:spPr>
          <a:xfrm>
            <a:off x="6248400" y="3737841"/>
            <a:ext cx="538930" cy="523220"/>
          </a:xfrm>
          <a:prstGeom prst="rect">
            <a:avLst/>
          </a:prstGeom>
          <a:noFill/>
        </p:spPr>
        <p:txBody>
          <a:bodyPr wrap="none" rtlCol="0">
            <a:spAutoFit/>
          </a:bodyPr>
          <a:lstStyle/>
          <a:p>
            <a:r>
              <a:rPr lang="en-US" sz="2800" dirty="0" smtClean="0">
                <a:solidFill>
                  <a:srgbClr val="FF0000"/>
                </a:solidFill>
                <a:sym typeface="Symbol"/>
              </a:rPr>
              <a:t></a:t>
            </a:r>
            <a:endParaRPr lang="en-US" sz="2800" dirty="0">
              <a:solidFill>
                <a:srgbClr val="FF0000"/>
              </a:solidFill>
            </a:endParaRPr>
          </a:p>
        </p:txBody>
      </p:sp>
      <p:sp>
        <p:nvSpPr>
          <p:cNvPr id="21" name="TextBox 20"/>
          <p:cNvSpPr txBox="1"/>
          <p:nvPr/>
        </p:nvSpPr>
        <p:spPr>
          <a:xfrm>
            <a:off x="5915670" y="4329085"/>
            <a:ext cx="2749086" cy="646331"/>
          </a:xfrm>
          <a:prstGeom prst="rect">
            <a:avLst/>
          </a:prstGeom>
          <a:noFill/>
        </p:spPr>
        <p:txBody>
          <a:bodyPr wrap="none" rtlCol="0">
            <a:spAutoFit/>
          </a:bodyPr>
          <a:lstStyle/>
          <a:p>
            <a:r>
              <a:rPr lang="en-US" dirty="0" smtClean="0">
                <a:solidFill>
                  <a:srgbClr val="FF0000"/>
                </a:solidFill>
              </a:rPr>
              <a:t>Mary Ely … grandmother of</a:t>
            </a:r>
          </a:p>
          <a:p>
            <a:r>
              <a:rPr lang="en-US" dirty="0" smtClean="0">
                <a:solidFill>
                  <a:srgbClr val="FF0000"/>
                </a:solidFill>
              </a:rPr>
              <a:t>… Maria Jennings Lathrop</a:t>
            </a:r>
          </a:p>
        </p:txBody>
      </p:sp>
      <p:sp>
        <p:nvSpPr>
          <p:cNvPr id="11" name="Date Placeholder 10"/>
          <p:cNvSpPr>
            <a:spLocks noGrp="1"/>
          </p:cNvSpPr>
          <p:nvPr>
            <p:ph type="dt" sz="half" idx="10"/>
          </p:nvPr>
        </p:nvSpPr>
        <p:spPr/>
        <p:txBody>
          <a:bodyPr/>
          <a:lstStyle/>
          <a:p>
            <a:fld id="{5B9B7C44-DED5-4E7E-809B-4BAF5C24DD4C}" type="datetime1">
              <a:rPr lang="en-US" smtClean="0"/>
              <a:pPr/>
              <a:t>1/29/2014</a:t>
            </a:fld>
            <a:endParaRPr lang="en-US"/>
          </a:p>
        </p:txBody>
      </p:sp>
    </p:spTree>
    <p:extLst>
      <p:ext uri="{BB962C8B-B14F-4D97-AF65-F5344CB8AC3E}">
        <p14:creationId xmlns:p14="http://schemas.microsoft.com/office/powerpoint/2010/main" val="301349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Object Identity Resolution</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A59C8B25-36EF-4F12-8F15-0B5709D34B8A}" type="slidenum">
              <a:rPr lang="en-US" smtClean="0"/>
              <a:pPr/>
              <a:t>34</a:t>
            </a:fld>
            <a:endParaRPr lang="en-US"/>
          </a:p>
        </p:txBody>
      </p:sp>
      <p:pic>
        <p:nvPicPr>
          <p:cNvPr id="4098" name="Picture 2" descr="C:\Users\Joseph\Documents\MastersThesis\thesisImages\disambiguateMaryE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799" y="3415197"/>
            <a:ext cx="4800603" cy="27973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2" name="Picture 2" descr="C:\Users\Joseph\Documents\MastersThesis\thesisImages\disambiguateMaryEl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799" y="3415197"/>
            <a:ext cx="4800603" cy="27973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flipV="1">
            <a:off x="3048001" y="3415197"/>
            <a:ext cx="1981200" cy="228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048001" y="3416685"/>
            <a:ext cx="1752600" cy="989112"/>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29119" y="3262797"/>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15" name="Straight Connector 14"/>
          <p:cNvCxnSpPr/>
          <p:nvPr/>
        </p:nvCxnSpPr>
        <p:spPr>
          <a:xfrm flipH="1">
            <a:off x="3048001" y="4405797"/>
            <a:ext cx="1752600" cy="990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48001" y="5015398"/>
            <a:ext cx="1676400" cy="380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21562" y="5241020"/>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23" name="Straight Connector 22"/>
          <p:cNvCxnSpPr/>
          <p:nvPr/>
        </p:nvCxnSpPr>
        <p:spPr>
          <a:xfrm flipH="1">
            <a:off x="1219201" y="3643797"/>
            <a:ext cx="3810000" cy="761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219201" y="4405797"/>
            <a:ext cx="3505200" cy="609601"/>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4100" name="Rectangle 4099"/>
          <p:cNvSpPr/>
          <p:nvPr/>
        </p:nvSpPr>
        <p:spPr>
          <a:xfrm>
            <a:off x="374074" y="4245462"/>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0.995030</a:t>
            </a:r>
            <a:endParaRPr 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700" y="1318490"/>
            <a:ext cx="2995243" cy="18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e Placeholder 17"/>
          <p:cNvSpPr>
            <a:spLocks noGrp="1"/>
          </p:cNvSpPr>
          <p:nvPr>
            <p:ph type="dt" sz="half" idx="10"/>
          </p:nvPr>
        </p:nvSpPr>
        <p:spPr/>
        <p:txBody>
          <a:bodyPr/>
          <a:lstStyle/>
          <a:p>
            <a:fld id="{62C87CEE-0A04-4A89-9615-6943349FF39B}" type="datetime1">
              <a:rPr lang="en-US" smtClean="0"/>
              <a:pPr/>
              <a:t>1/29/2014</a:t>
            </a:fld>
            <a:endParaRPr lang="en-US"/>
          </a:p>
        </p:txBody>
      </p:sp>
    </p:spTree>
    <p:extLst>
      <p:ext uri="{BB962C8B-B14F-4D97-AF65-F5344CB8AC3E}">
        <p14:creationId xmlns:p14="http://schemas.microsoft.com/office/powerpoint/2010/main" val="3614788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35</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90402732-046F-4CBE-955E-DEAE63567B57}" type="datetime1">
              <a:rPr lang="en-US" smtClean="0"/>
              <a:pPr/>
              <a:t>1/29/2014</a:t>
            </a:fld>
            <a:endParaRPr lang="en-US"/>
          </a:p>
        </p:txBody>
      </p:sp>
    </p:spTree>
    <p:extLst>
      <p:ext uri="{BB962C8B-B14F-4D97-AF65-F5344CB8AC3E}">
        <p14:creationId xmlns:p14="http://schemas.microsoft.com/office/powerpoint/2010/main" val="457455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36</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
        <p:nvSpPr>
          <p:cNvPr id="11" name="Date Placeholder 10"/>
          <p:cNvSpPr>
            <a:spLocks noGrp="1"/>
          </p:cNvSpPr>
          <p:nvPr>
            <p:ph type="dt" sz="half" idx="10"/>
          </p:nvPr>
        </p:nvSpPr>
        <p:spPr/>
        <p:txBody>
          <a:bodyPr/>
          <a:lstStyle/>
          <a:p>
            <a:fld id="{50493F87-73DB-426C-BAE1-6072CEB935A9}" type="datetime1">
              <a:rPr lang="en-US" smtClean="0"/>
              <a:pPr/>
              <a:t>1/29/2014</a:t>
            </a:fld>
            <a:endParaRPr lang="en-US"/>
          </a:p>
        </p:txBody>
      </p:sp>
    </p:spTree>
    <p:extLst>
      <p:ext uri="{BB962C8B-B14F-4D97-AF65-F5344CB8AC3E}">
        <p14:creationId xmlns:p14="http://schemas.microsoft.com/office/powerpoint/2010/main" val="3822833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37</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2999" y="2286000"/>
            <a:ext cx="821059" cy="369332"/>
          </a:xfrm>
          <a:prstGeom prst="rect">
            <a:avLst/>
          </a:prstGeom>
          <a:noFill/>
        </p:spPr>
        <p:txBody>
          <a:bodyPr wrap="none" rtlCol="0">
            <a:spAutoFit/>
          </a:bodyPr>
          <a:lstStyle/>
          <a:p>
            <a:r>
              <a:rPr lang="en-US" dirty="0" smtClean="0">
                <a:solidFill>
                  <a:srgbClr val="FF0000"/>
                </a:solidFill>
              </a:rPr>
              <a:t>= 1838</a:t>
            </a:r>
            <a:endParaRPr lang="en-US" dirty="0">
              <a:solidFill>
                <a:srgbClr val="FF0000"/>
              </a:solidFill>
            </a:endParaRPr>
          </a:p>
        </p:txBody>
      </p:sp>
      <p:sp>
        <p:nvSpPr>
          <p:cNvPr id="13" name="Oval 12"/>
          <p:cNvSpPr/>
          <p:nvPr/>
        </p:nvSpPr>
        <p:spPr>
          <a:xfrm>
            <a:off x="4059558" y="3429000"/>
            <a:ext cx="19812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00B0F0"/>
                </a:solidFill>
              </a:rPr>
              <a:t>G</a:t>
            </a:r>
            <a:r>
              <a:rPr lang="en-US" u="sng" dirty="0" smtClean="0">
                <a:solidFill>
                  <a:srgbClr val="00B0F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
        <p:nvSpPr>
          <p:cNvPr id="17" name="Date Placeholder 16"/>
          <p:cNvSpPr>
            <a:spLocks noGrp="1"/>
          </p:cNvSpPr>
          <p:nvPr>
            <p:ph type="dt" sz="half" idx="10"/>
          </p:nvPr>
        </p:nvSpPr>
        <p:spPr/>
        <p:txBody>
          <a:bodyPr/>
          <a:lstStyle/>
          <a:p>
            <a:fld id="{425CDB7E-3D98-4DC3-8BDB-5AA83AB28E41}" type="datetime1">
              <a:rPr lang="en-US" smtClean="0"/>
              <a:pPr/>
              <a:t>1/29/2014</a:t>
            </a:fld>
            <a:endParaRPr lang="en-US"/>
          </a:p>
        </p:txBody>
      </p:sp>
    </p:spTree>
    <p:extLst>
      <p:ext uri="{BB962C8B-B14F-4D97-AF65-F5344CB8AC3E}">
        <p14:creationId xmlns:p14="http://schemas.microsoft.com/office/powerpoint/2010/main" val="3702032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38</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7030A0"/>
                </a:solidFill>
              </a:rPr>
              <a:t>G</a:t>
            </a:r>
            <a:r>
              <a:rPr lang="en-US" u="sng" dirty="0" smtClean="0">
                <a:solidFill>
                  <a:srgbClr val="7030A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298331"/>
            <a:ext cx="31877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flipV="1">
            <a:off x="3581400" y="2784231"/>
            <a:ext cx="2209800" cy="6173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91200" y="2702197"/>
            <a:ext cx="609600" cy="82034"/>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8" y="4419600"/>
            <a:ext cx="5166479" cy="1477328"/>
          </a:xfrm>
          <a:prstGeom prst="rect">
            <a:avLst/>
          </a:prstGeom>
          <a:noFill/>
        </p:spPr>
        <p:txBody>
          <a:bodyPr wrap="none" rtlCol="0">
            <a:spAutoFit/>
          </a:bodyPr>
          <a:lstStyle/>
          <a:p>
            <a:r>
              <a:rPr lang="en-US" dirty="0" smtClean="0">
                <a:solidFill>
                  <a:srgbClr val="7030A0"/>
                </a:solidFill>
              </a:rPr>
              <a:t>“Gerard Lathrop McKenzie” because:</a:t>
            </a:r>
          </a:p>
          <a:p>
            <a:r>
              <a:rPr lang="en-US" dirty="0" smtClean="0">
                <a:solidFill>
                  <a:srgbClr val="7030A0"/>
                </a:solidFill>
              </a:rPr>
              <a:t>Person(Person</a:t>
            </a:r>
            <a:r>
              <a:rPr lang="en-US" baseline="-25000" dirty="0" smtClean="0">
                <a:solidFill>
                  <a:srgbClr val="7030A0"/>
                </a:solidFill>
              </a:rPr>
              <a:t>11</a:t>
            </a:r>
            <a:r>
              <a:rPr lang="en-US" dirty="0" smtClean="0">
                <a:solidFill>
                  <a:srgbClr val="7030A0"/>
                </a:solidFill>
              </a:rPr>
              <a:t>) has </a:t>
            </a:r>
            <a:r>
              <a:rPr lang="en-US" dirty="0" err="1" smtClean="0">
                <a:solidFill>
                  <a:srgbClr val="7030A0"/>
                </a:solidFill>
              </a:rPr>
              <a:t>GivenName</a:t>
            </a:r>
            <a:r>
              <a:rPr lang="en-US" dirty="0" smtClean="0">
                <a:solidFill>
                  <a:srgbClr val="7030A0"/>
                </a:solidFill>
              </a:rPr>
              <a:t> (“Gerard Lathrop”)</a:t>
            </a:r>
          </a:p>
          <a:p>
            <a:r>
              <a:rPr lang="en-US" dirty="0">
                <a:solidFill>
                  <a:srgbClr val="7030A0"/>
                </a:solidFill>
              </a:rPr>
              <a:t>a</a:t>
            </a:r>
            <a:r>
              <a:rPr lang="en-US" dirty="0" smtClean="0">
                <a:solidFill>
                  <a:srgbClr val="7030A0"/>
                </a:solidFill>
              </a:rPr>
              <a:t>nd Child(Person</a:t>
            </a:r>
            <a:r>
              <a:rPr lang="en-US" baseline="-25000" dirty="0" smtClean="0">
                <a:solidFill>
                  <a:srgbClr val="7030A0"/>
                </a:solidFill>
              </a:rPr>
              <a:t>11</a:t>
            </a:r>
            <a:r>
              <a:rPr lang="en-US" dirty="0" smtClean="0">
                <a:solidFill>
                  <a:srgbClr val="7030A0"/>
                </a:solidFill>
              </a:rPr>
              <a:t>) of Person(Person</a:t>
            </a:r>
            <a:r>
              <a:rPr lang="en-US" baseline="-25000" dirty="0" smtClean="0">
                <a:solidFill>
                  <a:srgbClr val="7030A0"/>
                </a:solidFill>
              </a:rPr>
              <a:t>9</a:t>
            </a:r>
            <a:r>
              <a:rPr lang="en-US" dirty="0" smtClean="0">
                <a:solidFill>
                  <a:srgbClr val="7030A0"/>
                </a:solidFill>
              </a:rPr>
              <a:t>)</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Gender(“Male”)</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Surname(“McKenzie”) </a:t>
            </a:r>
            <a:endParaRPr lang="en-US" dirty="0">
              <a:solidFill>
                <a:srgbClr val="7030A0"/>
              </a:solidFill>
            </a:endParaRPr>
          </a:p>
        </p:txBody>
      </p:sp>
      <p:sp>
        <p:nvSpPr>
          <p:cNvPr id="11" name="Date Placeholder 10"/>
          <p:cNvSpPr>
            <a:spLocks noGrp="1"/>
          </p:cNvSpPr>
          <p:nvPr>
            <p:ph type="dt" sz="half" idx="10"/>
          </p:nvPr>
        </p:nvSpPr>
        <p:spPr/>
        <p:txBody>
          <a:bodyPr/>
          <a:lstStyle/>
          <a:p>
            <a:fld id="{FE5B020C-E9C5-4888-A6A6-0163F59C1AAF}" type="datetime1">
              <a:rPr lang="en-US" smtClean="0"/>
              <a:pPr/>
              <a:t>1/29/2014</a:t>
            </a:fld>
            <a:endParaRPr lang="en-US"/>
          </a:p>
        </p:txBody>
      </p:sp>
    </p:spTree>
    <p:extLst>
      <p:ext uri="{BB962C8B-B14F-4D97-AF65-F5344CB8AC3E}">
        <p14:creationId xmlns:p14="http://schemas.microsoft.com/office/powerpoint/2010/main" val="2848581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39</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 name="Picture 2" descr="C:\Users\Joseph\Documents\MastersThesis\thesisImages\GenealogicalPers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a14="http://schemas.microsoft.com/office/drawing/2010/main">
                <a:solidFill>
                  <a:srgbClr val="FFFFFF"/>
                </a:solidFill>
              </a14:hiddenFill>
            </a:ext>
          </a:extLst>
        </p:spPr>
      </p:pic>
      <p:sp>
        <p:nvSpPr>
          <p:cNvPr id="9" name="Arc 8"/>
          <p:cNvSpPr/>
          <p:nvPr/>
        </p:nvSpPr>
        <p:spPr>
          <a:xfrm>
            <a:off x="6019800" y="3733800"/>
            <a:ext cx="914400" cy="2156530"/>
          </a:xfrm>
          <a:prstGeom prst="arc">
            <a:avLst>
              <a:gd name="adj1" fmla="val 17058338"/>
              <a:gd name="adj2" fmla="val 1537339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0" y="3848072"/>
            <a:ext cx="816249" cy="369332"/>
          </a:xfrm>
          <a:prstGeom prst="rect">
            <a:avLst/>
          </a:prstGeom>
          <a:noFill/>
        </p:spPr>
        <p:txBody>
          <a:bodyPr wrap="none" rtlCol="0">
            <a:spAutoFit/>
          </a:bodyPr>
          <a:lstStyle/>
          <a:p>
            <a:r>
              <a:rPr lang="en-US" dirty="0" smtClean="0">
                <a:solidFill>
                  <a:srgbClr val="FF0000"/>
                </a:solidFill>
              </a:rPr>
              <a:t>Cousin</a:t>
            </a:r>
            <a:endParaRPr lang="en-US" dirty="0">
              <a:solidFill>
                <a:srgbClr val="FF0000"/>
              </a:solidFill>
            </a:endParaRPr>
          </a:p>
        </p:txBody>
      </p:sp>
      <p:pic>
        <p:nvPicPr>
          <p:cNvPr id="5123" name="Picture 3" descr="C:\Users\embley\Documents\ER13.keynote\Keynote\Presentation\CousinQue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47" y="1952563"/>
            <a:ext cx="3432932" cy="4160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fld id="{F5B4F3DA-D7EA-48D8-9C75-C011F2327107}" type="datetime1">
              <a:rPr lang="en-US" smtClean="0"/>
              <a:pPr/>
              <a:t>1/29/2014</a:t>
            </a:fld>
            <a:endParaRPr lang="en-US"/>
          </a:p>
        </p:txBody>
      </p:sp>
    </p:spTree>
    <p:extLst>
      <p:ext uri="{BB962C8B-B14F-4D97-AF65-F5344CB8AC3E}">
        <p14:creationId xmlns:p14="http://schemas.microsoft.com/office/powerpoint/2010/main" val="1910917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4</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282" y="4648200"/>
            <a:ext cx="172371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670" y="3676649"/>
            <a:ext cx="1377529" cy="13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603131"/>
            <a:ext cx="148107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676400"/>
            <a:ext cx="2028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542" y="1193006"/>
            <a:ext cx="2800346" cy="2921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43000" y="3124200"/>
            <a:ext cx="2103909" cy="707886"/>
          </a:xfrm>
          <a:prstGeom prst="rect">
            <a:avLst/>
          </a:prstGeom>
          <a:noFill/>
        </p:spPr>
        <p:txBody>
          <a:bodyPr wrap="none" rtlCol="0">
            <a:spAutoFit/>
          </a:bodyPr>
          <a:lstStyle/>
          <a:p>
            <a:r>
              <a:rPr lang="en-US" sz="4000" dirty="0" smtClean="0"/>
              <a:t>Boston  ?</a:t>
            </a:r>
            <a:endParaRPr lang="en-US" sz="4000" dirty="0"/>
          </a:p>
        </p:txBody>
      </p:sp>
      <p:sp>
        <p:nvSpPr>
          <p:cNvPr id="12" name="Date Placeholder 11"/>
          <p:cNvSpPr>
            <a:spLocks noGrp="1"/>
          </p:cNvSpPr>
          <p:nvPr>
            <p:ph type="dt" sz="half" idx="10"/>
          </p:nvPr>
        </p:nvSpPr>
        <p:spPr/>
        <p:txBody>
          <a:bodyPr/>
          <a:lstStyle/>
          <a:p>
            <a:fld id="{4D12BA10-38BA-4D79-AADB-71DA50AA2DAC}" type="datetime1">
              <a:rPr lang="en-US" smtClean="0"/>
              <a:pPr/>
              <a:t>1/29/2014</a:t>
            </a:fld>
            <a:endParaRPr lang="en-US"/>
          </a:p>
        </p:txBody>
      </p:sp>
    </p:spTree>
    <p:extLst>
      <p:ext uri="{BB962C8B-B14F-4D97-AF65-F5344CB8AC3E}">
        <p14:creationId xmlns:p14="http://schemas.microsoft.com/office/powerpoint/2010/main" val="1508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40</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146" name="Picture 2" descr="C:\Users\embley\Documents\ER13.keynote\Keynote\Presentation\CousinQueryResu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3005325" cy="4645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23797" y="5867400"/>
            <a:ext cx="538930" cy="707886"/>
          </a:xfrm>
          <a:prstGeom prst="rect">
            <a:avLst/>
          </a:prstGeom>
          <a:noFill/>
        </p:spPr>
        <p:txBody>
          <a:bodyPr wrap="none" rtlCol="0">
            <a:spAutoFit/>
          </a:bodyPr>
          <a:lstStyle/>
          <a:p>
            <a:r>
              <a:rPr lang="en-US" sz="4000" dirty="0" smtClean="0"/>
              <a:t>…</a:t>
            </a:r>
            <a:endParaRPr lang="en-US" sz="4000" dirty="0"/>
          </a:p>
        </p:txBody>
      </p:sp>
      <p:sp>
        <p:nvSpPr>
          <p:cNvPr id="14" name="TextBox 13"/>
          <p:cNvSpPr txBox="1"/>
          <p:nvPr/>
        </p:nvSpPr>
        <p:spPr>
          <a:xfrm>
            <a:off x="4869402" y="2166153"/>
            <a:ext cx="3848169" cy="3970318"/>
          </a:xfrm>
          <a:prstGeom prst="rect">
            <a:avLst/>
          </a:prstGeom>
          <a:noFill/>
        </p:spPr>
        <p:txBody>
          <a:bodyPr wrap="none" rtlCol="0">
            <a:spAutoFit/>
          </a:bodyPr>
          <a:lstStyle/>
          <a:p>
            <a:r>
              <a:rPr lang="en-US" dirty="0" smtClean="0"/>
              <a:t>… </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9" name="Date Placeholder 8"/>
          <p:cNvSpPr>
            <a:spLocks noGrp="1"/>
          </p:cNvSpPr>
          <p:nvPr>
            <p:ph type="dt" sz="half" idx="10"/>
          </p:nvPr>
        </p:nvSpPr>
        <p:spPr/>
        <p:txBody>
          <a:bodyPr/>
          <a:lstStyle/>
          <a:p>
            <a:fld id="{E102912D-D6AE-4C42-A69D-DB975EEFCFAC}" type="datetime1">
              <a:rPr lang="en-US" smtClean="0"/>
              <a:pPr/>
              <a:t>1/29/2014</a:t>
            </a:fld>
            <a:endParaRPr lang="en-US"/>
          </a:p>
        </p:txBody>
      </p:sp>
    </p:spTree>
    <p:extLst>
      <p:ext uri="{BB962C8B-B14F-4D97-AF65-F5344CB8AC3E}">
        <p14:creationId xmlns:p14="http://schemas.microsoft.com/office/powerpoint/2010/main" val="2790699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5"/>
          <p:cNvGrpSpPr/>
          <p:nvPr/>
        </p:nvGrpSpPr>
        <p:grpSpPr>
          <a:xfrm>
            <a:off x="6477000" y="1676400"/>
            <a:ext cx="1219200" cy="643354"/>
            <a:chOff x="5821110" y="1447800"/>
            <a:chExt cx="1219200" cy="643354"/>
          </a:xfrm>
        </p:grpSpPr>
        <p:sp>
          <p:nvSpPr>
            <p:cNvPr id="4" name="TextBox 3"/>
            <p:cNvSpPr txBox="1"/>
            <p:nvPr/>
          </p:nvSpPr>
          <p:spPr>
            <a:xfrm>
              <a:off x="5821110" y="1447800"/>
              <a:ext cx="514885" cy="584775"/>
            </a:xfrm>
            <a:prstGeom prst="rect">
              <a:avLst/>
            </a:prstGeom>
            <a:noFill/>
          </p:spPr>
          <p:txBody>
            <a:bodyPr wrap="none" rtlCol="0">
              <a:spAutoFit/>
            </a:bodyPr>
            <a:lstStyle/>
            <a:p>
              <a:r>
                <a:rPr lang="en-US" sz="3200" dirty="0" smtClean="0"/>
                <a:t>Q</a:t>
              </a:r>
              <a:endParaRPr lang="en-US" sz="3200" baseline="-25000" dirty="0"/>
            </a:p>
          </p:txBody>
        </p:sp>
        <p:sp>
          <p:nvSpPr>
            <p:cNvPr id="12" name="Rectangle 11"/>
            <p:cNvSpPr/>
            <p:nvPr/>
          </p:nvSpPr>
          <p:spPr>
            <a:xfrm>
              <a:off x="6202110" y="1752600"/>
              <a:ext cx="838200" cy="338554"/>
            </a:xfrm>
            <a:prstGeom prst="rect">
              <a:avLst/>
            </a:prstGeom>
          </p:spPr>
          <p:txBody>
            <a:bodyPr wrap="square">
              <a:spAutoFit/>
            </a:bodyPr>
            <a:lstStyle/>
            <a:p>
              <a:r>
                <a:rPr lang="ko-KR" altLang="en-US" sz="1600" b="1" dirty="0" smtClean="0"/>
                <a:t>한국어</a:t>
              </a:r>
              <a:endParaRPr lang="en-US" sz="1600" b="1" dirty="0"/>
            </a:p>
          </p:txBody>
        </p:sp>
      </p:grpSp>
      <p:cxnSp>
        <p:nvCxnSpPr>
          <p:cNvPr id="19" name="Straight Arrow Connector 18"/>
          <p:cNvCxnSpPr/>
          <p:nvPr/>
        </p:nvCxnSpPr>
        <p:spPr>
          <a:xfrm>
            <a:off x="7010400" y="2286000"/>
            <a:ext cx="0" cy="6096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 y="1752600"/>
            <a:ext cx="2438400" cy="646331"/>
          </a:xfrm>
          <a:prstGeom prst="rect">
            <a:avLst/>
          </a:prstGeom>
          <a:noFill/>
          <a:ln>
            <a:solidFill>
              <a:schemeClr val="tx1"/>
            </a:solidFill>
          </a:ln>
        </p:spPr>
        <p:txBody>
          <a:bodyPr wrap="square" rtlCol="0">
            <a:spAutoFit/>
          </a:bodyPr>
          <a:lstStyle/>
          <a:p>
            <a:r>
              <a:rPr lang="en-US" dirty="0" smtClean="0"/>
              <a:t>people who died on</a:t>
            </a:r>
          </a:p>
          <a:p>
            <a:r>
              <a:rPr lang="en-US" dirty="0" smtClean="0"/>
              <a:t>14 November 2013</a:t>
            </a:r>
          </a:p>
        </p:txBody>
      </p:sp>
      <p:grpSp>
        <p:nvGrpSpPr>
          <p:cNvPr id="111" name="Group 110"/>
          <p:cNvGrpSpPr/>
          <p:nvPr/>
        </p:nvGrpSpPr>
        <p:grpSpPr>
          <a:xfrm>
            <a:off x="2819400" y="1524000"/>
            <a:ext cx="3352800" cy="646331"/>
            <a:chOff x="2667000" y="1752600"/>
            <a:chExt cx="3352800" cy="646331"/>
          </a:xfrm>
        </p:grpSpPr>
        <p:sp>
          <p:nvSpPr>
            <p:cNvPr id="18" name="TextBox 17"/>
            <p:cNvSpPr txBox="1"/>
            <p:nvPr/>
          </p:nvSpPr>
          <p:spPr>
            <a:xfrm>
              <a:off x="2667000" y="1752600"/>
              <a:ext cx="3352800" cy="646331"/>
            </a:xfrm>
            <a:prstGeom prst="rect">
              <a:avLst/>
            </a:prstGeom>
            <a:noFill/>
            <a:ln>
              <a:solidFill>
                <a:schemeClr val="tx1"/>
              </a:solidFill>
            </a:ln>
          </p:spPr>
          <p:txBody>
            <a:bodyPr wrap="square" rtlCol="0">
              <a:spAutoFit/>
            </a:bodyPr>
            <a:lstStyle/>
            <a:p>
              <a:r>
                <a:rPr lang="en-US" dirty="0" smtClean="0"/>
                <a:t> Deceased Name     Death Date         </a:t>
              </a:r>
            </a:p>
            <a:p>
              <a:r>
                <a:rPr lang="en-US" dirty="0" smtClean="0"/>
                <a:t> </a:t>
              </a:r>
              <a:r>
                <a:rPr lang="en-US" u="sng" dirty="0" err="1" smtClean="0">
                  <a:solidFill>
                    <a:schemeClr val="accent1"/>
                  </a:solidFill>
                </a:rPr>
                <a:t>Seunglim</a:t>
              </a:r>
              <a:r>
                <a:rPr lang="en-US" u="sng" dirty="0" smtClean="0">
                  <a:solidFill>
                    <a:schemeClr val="accent1"/>
                  </a:solidFill>
                </a:rPr>
                <a:t> </a:t>
              </a:r>
              <a:r>
                <a:rPr lang="en-US" u="sng" dirty="0" err="1" smtClean="0">
                  <a:solidFill>
                    <a:schemeClr val="accent1"/>
                  </a:solidFill>
                </a:rPr>
                <a:t>Ji</a:t>
              </a:r>
              <a:r>
                <a:rPr lang="en-US" dirty="0" smtClean="0"/>
                <a:t>              </a:t>
              </a:r>
              <a:r>
                <a:rPr lang="en-US" u="sng" dirty="0" smtClean="0">
                  <a:solidFill>
                    <a:schemeClr val="accent1"/>
                  </a:solidFill>
                </a:rPr>
                <a:t>Nov. 14, 2013</a:t>
              </a:r>
              <a:endParaRPr lang="en-US" u="sng" dirty="0">
                <a:solidFill>
                  <a:schemeClr val="accent1"/>
                </a:solidFill>
              </a:endParaRPr>
            </a:p>
          </p:txBody>
        </p:sp>
        <p:cxnSp>
          <p:nvCxnSpPr>
            <p:cNvPr id="22" name="Straight Connector 21"/>
            <p:cNvCxnSpPr/>
            <p:nvPr/>
          </p:nvCxnSpPr>
          <p:spPr>
            <a:xfrm>
              <a:off x="2743200" y="2057400"/>
              <a:ext cx="3124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8" name="Straight Arrow Connector 117"/>
          <p:cNvCxnSpPr/>
          <p:nvPr/>
        </p:nvCxnSpPr>
        <p:spPr>
          <a:xfrm>
            <a:off x="2133600" y="4800600"/>
            <a:ext cx="0" cy="6858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28601" y="2362200"/>
            <a:ext cx="175259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Can 121"/>
          <p:cNvSpPr/>
          <p:nvPr/>
        </p:nvSpPr>
        <p:spPr>
          <a:xfrm>
            <a:off x="1371600" y="5562600"/>
            <a:ext cx="14478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English</a:t>
            </a:r>
            <a:endParaRPr lang="en-US" sz="2000" dirty="0"/>
          </a:p>
        </p:txBody>
      </p:sp>
      <p:sp>
        <p:nvSpPr>
          <p:cNvPr id="26" name="Title 25"/>
          <p:cNvSpPr>
            <a:spLocks noGrp="1"/>
          </p:cNvSpPr>
          <p:nvPr>
            <p:ph type="title"/>
          </p:nvPr>
        </p:nvSpPr>
        <p:spPr/>
        <p:txBody>
          <a:bodyPr/>
          <a:lstStyle/>
          <a:p>
            <a:r>
              <a:rPr lang="en-US" dirty="0" smtClean="0"/>
              <a:t>Multi-Lingual Query Processing</a:t>
            </a:r>
            <a:endParaRPr lang="en-US" dirty="0"/>
          </a:p>
        </p:txBody>
      </p:sp>
      <p:sp>
        <p:nvSpPr>
          <p:cNvPr id="116" name="Date Placeholder 115"/>
          <p:cNvSpPr>
            <a:spLocks noGrp="1"/>
          </p:cNvSpPr>
          <p:nvPr>
            <p:ph type="dt" sz="half" idx="10"/>
          </p:nvPr>
        </p:nvSpPr>
        <p:spPr/>
        <p:txBody>
          <a:bodyPr/>
          <a:lstStyle/>
          <a:p>
            <a:fld id="{AC40BB6C-62BE-4845-B9ED-D5D7524C3E20}"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41</a:t>
            </a:fld>
            <a:endParaRPr lang="en-US"/>
          </a:p>
        </p:txBody>
      </p:sp>
      <p:sp>
        <p:nvSpPr>
          <p:cNvPr id="25" name="Rectangle 24"/>
          <p:cNvSpPr/>
          <p:nvPr/>
        </p:nvSpPr>
        <p:spPr>
          <a:xfrm>
            <a:off x="5791200" y="4876800"/>
            <a:ext cx="3124200" cy="1785104"/>
          </a:xfrm>
          <a:prstGeom prst="rect">
            <a:avLst/>
          </a:prstGeom>
        </p:spPr>
        <p:txBody>
          <a:bodyPr wrap="square">
            <a:spAutoFit/>
          </a:bodyPr>
          <a:lstStyle/>
          <a:p>
            <a:r>
              <a:rPr lang="en-US" altLang="ko-KR" sz="1000" dirty="0" smtClean="0"/>
              <a:t>2013.11.15 03:28 </a:t>
            </a:r>
          </a:p>
          <a:p>
            <a:r>
              <a:rPr lang="ko-KR" altLang="en-US" sz="1000" b="1" dirty="0" smtClean="0"/>
              <a:t>지승림</a:t>
            </a:r>
            <a:r>
              <a:rPr lang="en-US" altLang="ko-KR" sz="1000" dirty="0" smtClean="0"/>
              <a:t>(64) </a:t>
            </a:r>
            <a:r>
              <a:rPr lang="ko-KR" altLang="en-US" sz="1000" dirty="0" smtClean="0"/>
              <a:t>알티캐스트 회장이 </a:t>
            </a:r>
            <a:r>
              <a:rPr lang="en-US" altLang="ko-KR" sz="1000" dirty="0" smtClean="0"/>
              <a:t>14</a:t>
            </a:r>
            <a:r>
              <a:rPr lang="ko-KR" altLang="en-US" sz="1000" dirty="0" smtClean="0"/>
              <a:t>일 새벽 별세했다</a:t>
            </a:r>
            <a:r>
              <a:rPr lang="en-US" altLang="ko-KR" sz="1000" dirty="0" smtClean="0"/>
              <a:t>. </a:t>
            </a:r>
            <a:br>
              <a:rPr lang="en-US" altLang="ko-KR" sz="1000" dirty="0" smtClean="0"/>
            </a:br>
            <a:r>
              <a:rPr lang="ko-KR" altLang="en-US" sz="1000" dirty="0" smtClean="0"/>
              <a:t>고인은 </a:t>
            </a:r>
            <a:r>
              <a:rPr lang="en-US" altLang="ko-KR" sz="1000" dirty="0" smtClean="0"/>
              <a:t>2000</a:t>
            </a:r>
            <a:r>
              <a:rPr lang="ko-KR" altLang="en-US" sz="1000" dirty="0" smtClean="0"/>
              <a:t>년 디지털 방송 관련 벤처기업인 알티캐스트의 대표이사로 자리를 옮겼으며</a:t>
            </a:r>
            <a:r>
              <a:rPr lang="en-US" altLang="ko-KR" sz="1000" dirty="0" smtClean="0"/>
              <a:t>, </a:t>
            </a:r>
            <a:r>
              <a:rPr lang="ko-KR" altLang="en-US" sz="1000" dirty="0" smtClean="0"/>
              <a:t>이명박 전 대통령 선거 캠프의 주요 멤버로 활동하기도 했다</a:t>
            </a:r>
            <a:r>
              <a:rPr lang="en-US" altLang="ko-KR" sz="1000" dirty="0" smtClean="0"/>
              <a:t>. </a:t>
            </a:r>
            <a:r>
              <a:rPr lang="ko-KR" altLang="en-US" sz="1000" dirty="0" smtClean="0"/>
              <a:t>지난해 초 뇌졸중으로 갑자기 쓰러진 뒤 </a:t>
            </a:r>
            <a:r>
              <a:rPr lang="en-US" altLang="ko-KR" sz="1000" dirty="0" smtClean="0"/>
              <a:t>2</a:t>
            </a:r>
            <a:r>
              <a:rPr lang="ko-KR" altLang="en-US" sz="1000" dirty="0" smtClean="0"/>
              <a:t>년 가까이 투병했다</a:t>
            </a:r>
            <a:r>
              <a:rPr lang="en-US" altLang="ko-KR" sz="1000" dirty="0" smtClean="0"/>
              <a:t>. </a:t>
            </a:r>
            <a:r>
              <a:rPr lang="ko-KR" altLang="en-US" sz="1000" dirty="0" smtClean="0"/>
              <a:t>유족으로는 지성열</a:t>
            </a:r>
            <a:r>
              <a:rPr lang="en-US" altLang="ko-KR" sz="1000" dirty="0" smtClean="0"/>
              <a:t>(</a:t>
            </a:r>
            <a:r>
              <a:rPr lang="ko-KR" altLang="en-US" sz="1000" dirty="0" smtClean="0"/>
              <a:t>휴맥스 대리</a:t>
            </a:r>
            <a:r>
              <a:rPr lang="en-US" altLang="ko-KR" sz="1000" dirty="0" smtClean="0"/>
              <a:t>) · </a:t>
            </a:r>
            <a:r>
              <a:rPr lang="ko-KR" altLang="en-US" sz="1000" dirty="0" smtClean="0"/>
              <a:t>성민</a:t>
            </a:r>
            <a:r>
              <a:rPr lang="en-US" altLang="ko-KR" sz="1000" dirty="0" smtClean="0"/>
              <a:t>(</a:t>
            </a:r>
            <a:r>
              <a:rPr lang="ko-KR" altLang="en-US" sz="1000" dirty="0" smtClean="0"/>
              <a:t>삼성전자 대리</a:t>
            </a:r>
            <a:r>
              <a:rPr lang="en-US" altLang="ko-KR" sz="1000" dirty="0" smtClean="0"/>
              <a:t>) </a:t>
            </a:r>
            <a:r>
              <a:rPr lang="ko-KR" altLang="en-US" sz="1000" dirty="0" smtClean="0"/>
              <a:t>형제가 있다</a:t>
            </a:r>
            <a:r>
              <a:rPr lang="en-US" altLang="ko-KR" sz="1000" dirty="0" smtClean="0"/>
              <a:t>. </a:t>
            </a:r>
            <a:r>
              <a:rPr lang="ko-KR" altLang="en-US" sz="1000" dirty="0" smtClean="0"/>
              <a:t>빈소는 삼성서울병원</a:t>
            </a:r>
            <a:r>
              <a:rPr lang="en-US" altLang="ko-KR" sz="1000" dirty="0" smtClean="0"/>
              <a:t>, </a:t>
            </a:r>
            <a:r>
              <a:rPr lang="ko-KR" altLang="en-US" sz="1000" dirty="0" smtClean="0"/>
              <a:t>발인은 </a:t>
            </a:r>
            <a:r>
              <a:rPr lang="en-US" altLang="ko-KR" sz="1000" dirty="0" smtClean="0"/>
              <a:t>16</a:t>
            </a:r>
            <a:r>
              <a:rPr lang="ko-KR" altLang="en-US" sz="1000" dirty="0" smtClean="0"/>
              <a:t>일 오전 </a:t>
            </a:r>
            <a:r>
              <a:rPr lang="en-US" altLang="ko-KR" sz="1000" dirty="0" smtClean="0"/>
              <a:t>7</a:t>
            </a:r>
            <a:r>
              <a:rPr lang="ko-KR" altLang="en-US" sz="1000" dirty="0" smtClean="0"/>
              <a:t>시</a:t>
            </a:r>
            <a:r>
              <a:rPr lang="en-US" altLang="ko-KR" sz="1000" dirty="0" smtClean="0"/>
              <a:t>30</a:t>
            </a:r>
            <a:r>
              <a:rPr lang="ko-KR" altLang="en-US" sz="1000" dirty="0" smtClean="0"/>
              <a:t>분</a:t>
            </a:r>
            <a:r>
              <a:rPr lang="en-US" altLang="ko-KR" sz="1000" dirty="0" smtClean="0"/>
              <a:t>. (02)3410-6914</a:t>
            </a:r>
          </a:p>
          <a:p>
            <a:r>
              <a:rPr lang="en-US" altLang="ko-KR" sz="1000" dirty="0" smtClean="0"/>
              <a:t> </a:t>
            </a:r>
            <a:endParaRPr lang="en-US" altLang="ko-KR" sz="1000" dirty="0"/>
          </a:p>
        </p:txBody>
      </p:sp>
      <p:pic>
        <p:nvPicPr>
          <p:cNvPr id="18434" name="Picture 2" descr="&#10; 지승림 알티캐스트 회장 사진&#10;"/>
          <p:cNvPicPr>
            <a:picLocks noChangeAspect="1" noChangeArrowheads="1"/>
          </p:cNvPicPr>
          <p:nvPr/>
        </p:nvPicPr>
        <p:blipFill>
          <a:blip r:embed="rId3" cstate="print"/>
          <a:srcRect/>
          <a:stretch>
            <a:fillRect/>
          </a:stretch>
        </p:blipFill>
        <p:spPr bwMode="auto">
          <a:xfrm>
            <a:off x="4114800" y="4876800"/>
            <a:ext cx="1066800" cy="1466851"/>
          </a:xfrm>
          <a:prstGeom prst="rect">
            <a:avLst/>
          </a:prstGeom>
          <a:noFill/>
        </p:spPr>
      </p:pic>
      <p:pic>
        <p:nvPicPr>
          <p:cNvPr id="18435" name="Picture 3"/>
          <p:cNvPicPr>
            <a:picLocks noChangeAspect="1" noChangeArrowheads="1"/>
          </p:cNvPicPr>
          <p:nvPr/>
        </p:nvPicPr>
        <p:blipFill>
          <a:blip r:embed="rId4" cstate="print"/>
          <a:srcRect/>
          <a:stretch>
            <a:fillRect/>
          </a:stretch>
        </p:blipFill>
        <p:spPr bwMode="auto">
          <a:xfrm>
            <a:off x="4927908" y="2971800"/>
            <a:ext cx="4063692" cy="1752600"/>
          </a:xfrm>
          <a:prstGeom prst="rect">
            <a:avLst/>
          </a:prstGeom>
          <a:noFill/>
          <a:ln w="9525">
            <a:noFill/>
            <a:miter lim="800000"/>
            <a:headEnd/>
            <a:tailEnd/>
          </a:ln>
        </p:spPr>
      </p:pic>
      <p:cxnSp>
        <p:nvCxnSpPr>
          <p:cNvPr id="47" name="Straight Connector 139"/>
          <p:cNvCxnSpPr/>
          <p:nvPr/>
        </p:nvCxnSpPr>
        <p:spPr>
          <a:xfrm flipH="1">
            <a:off x="5029202" y="3886200"/>
            <a:ext cx="1904998" cy="137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867400" y="3886200"/>
            <a:ext cx="304800"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3886200"/>
            <a:ext cx="1752600" cy="12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172200" y="3200400"/>
            <a:ext cx="2286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019800" y="3200400"/>
            <a:ext cx="9906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315200" y="3200400"/>
            <a:ext cx="533400" cy="2667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019800" y="3200400"/>
            <a:ext cx="18288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086600" y="3352800"/>
            <a:ext cx="1371600" cy="2667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248400" y="3657600"/>
            <a:ext cx="2438400" cy="2514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257800" y="4114800"/>
            <a:ext cx="1828800" cy="2057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1" name="Picture 3" descr="D:\ObituaryOntologyEnglish.png"/>
          <p:cNvPicPr>
            <a:picLocks noChangeAspect="1" noChangeArrowheads="1"/>
          </p:cNvPicPr>
          <p:nvPr/>
        </p:nvPicPr>
        <p:blipFill>
          <a:blip r:embed="rId5" cstate="print"/>
          <a:srcRect/>
          <a:stretch>
            <a:fillRect/>
          </a:stretch>
        </p:blipFill>
        <p:spPr bwMode="auto">
          <a:xfrm>
            <a:off x="0" y="2941478"/>
            <a:ext cx="4111134" cy="1782922"/>
          </a:xfrm>
          <a:prstGeom prst="rect">
            <a:avLst/>
          </a:prstGeom>
          <a:noFill/>
        </p:spPr>
      </p:pic>
      <p:cxnSp>
        <p:nvCxnSpPr>
          <p:cNvPr id="92" name="Straight Connector 91"/>
          <p:cNvCxnSpPr/>
          <p:nvPr/>
        </p:nvCxnSpPr>
        <p:spPr>
          <a:xfrm flipH="1">
            <a:off x="914400" y="2362200"/>
            <a:ext cx="76200" cy="137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477000" y="3200400"/>
            <a:ext cx="7620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371602" y="2057400"/>
            <a:ext cx="45719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257300" y="2057400"/>
            <a:ext cx="3429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28600" y="2057400"/>
            <a:ext cx="6858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3400" y="2057400"/>
            <a:ext cx="1447800" cy="990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3400" y="2057400"/>
            <a:ext cx="14478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0" y="3048000"/>
            <a:ext cx="954107" cy="307777"/>
          </a:xfrm>
          <a:prstGeom prst="rect">
            <a:avLst/>
          </a:prstGeom>
          <a:noFill/>
        </p:spPr>
        <p:txBody>
          <a:bodyPr wrap="none" rtlCol="0">
            <a:spAutoFit/>
          </a:bodyPr>
          <a:lstStyle/>
          <a:p>
            <a:r>
              <a:rPr lang="en-US" sz="1400" dirty="0" smtClean="0">
                <a:solidFill>
                  <a:srgbClr val="FF0000"/>
                </a:solidFill>
              </a:rPr>
              <a:t>= 2013318</a:t>
            </a:r>
            <a:endParaRPr lang="en-US" sz="1400" dirty="0">
              <a:solidFill>
                <a:srgbClr val="FF0000"/>
              </a:solidFill>
            </a:endParaRPr>
          </a:p>
        </p:txBody>
      </p:sp>
      <p:cxnSp>
        <p:nvCxnSpPr>
          <p:cNvPr id="15" name="Straight Connector 14"/>
          <p:cNvCxnSpPr/>
          <p:nvPr/>
        </p:nvCxnSpPr>
        <p:spPr>
          <a:xfrm>
            <a:off x="4191000" y="3733800"/>
            <a:ext cx="1143000" cy="1588"/>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90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3711433"/>
              </p:ext>
            </p:extLst>
          </p:nvPr>
        </p:nvGraphicFramePr>
        <p:xfrm>
          <a:off x="1114741" y="1066800"/>
          <a:ext cx="6997533" cy="3653960"/>
        </p:xfrm>
        <a:graphic>
          <a:graphicData uri="http://schemas.openxmlformats.org/drawingml/2006/table">
            <a:tbl>
              <a:tblPr firstRow="1" bandRow="1">
                <a:tableStyleId>{5C22544A-7EE6-4342-B048-85BDC9FD1C3A}</a:tableStyleId>
              </a:tblPr>
              <a:tblGrid>
                <a:gridCol w="1676400"/>
                <a:gridCol w="1061879"/>
                <a:gridCol w="1118827"/>
                <a:gridCol w="1540227"/>
                <a:gridCol w="1600200"/>
              </a:tblGrid>
              <a:tr h="35200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Level of Sophistication</a:t>
                      </a:r>
                      <a:endParaRPr lang="en-US" dirty="0"/>
                    </a:p>
                  </a:txBody>
                  <a:tcPr/>
                </a:tc>
                <a:tc gridSpan="4">
                  <a:txBody>
                    <a:bodyPr/>
                    <a:lstStyle/>
                    <a:p>
                      <a:pPr algn="ctr"/>
                      <a:r>
                        <a:rPr lang="en-US" dirty="0" smtClean="0"/>
                        <a:t>Rule Creation Method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2350">
                <a:tc vMerge="1">
                  <a:txBody>
                    <a:bodyPr/>
                    <a:lstStyle/>
                    <a:p>
                      <a:endParaRPr lang="en-US"/>
                    </a:p>
                  </a:txBody>
                  <a:tcPr/>
                </a:tc>
                <a:tc rowSpan="2">
                  <a:txBody>
                    <a:bodyPr/>
                    <a:lstStyle/>
                    <a:p>
                      <a:pPr algn="ctr"/>
                      <a:r>
                        <a:rPr lang="en-US" sz="1400" dirty="0" smtClean="0"/>
                        <a:t>Manual</a:t>
                      </a:r>
                      <a:endParaRPr lang="en-US" sz="1400" dirty="0"/>
                    </a:p>
                  </a:txBody>
                  <a:tcPr/>
                </a:tc>
                <a:tc gridSpan="2">
                  <a:txBody>
                    <a:bodyPr/>
                    <a:lstStyle/>
                    <a:p>
                      <a:pPr algn="ctr"/>
                      <a:r>
                        <a:rPr lang="en-US" sz="1400" dirty="0" smtClean="0"/>
                        <a:t>Machine Learning</a:t>
                      </a:r>
                      <a:endParaRPr lang="en-US" sz="1400" dirty="0"/>
                    </a:p>
                  </a:txBody>
                  <a:tcPr/>
                </a:tc>
                <a:tc hMerge="1">
                  <a:txBody>
                    <a:bodyPr/>
                    <a:lstStyle/>
                    <a:p>
                      <a:pPr algn="ctr"/>
                      <a:endParaRPr lang="en-US" sz="1400" dirty="0"/>
                    </a:p>
                  </a:txBody>
                  <a:tcPr/>
                </a:tc>
                <a:tc rowSpan="2">
                  <a:txBody>
                    <a:bodyPr/>
                    <a:lstStyle/>
                    <a:p>
                      <a:pPr algn="ctr"/>
                      <a:r>
                        <a:rPr lang="en-US" sz="1400" dirty="0" smtClean="0"/>
                        <a:t>Unsupervised ML</a:t>
                      </a:r>
                    </a:p>
                    <a:p>
                      <a:pPr algn="ctr"/>
                      <a:r>
                        <a:rPr lang="en-US" sz="1400" dirty="0" smtClean="0"/>
                        <a:t>or Pre-engineered</a:t>
                      </a:r>
                      <a:endParaRPr lang="en-US" sz="1400" dirty="0"/>
                    </a:p>
                  </a:txBody>
                  <a:tcPr/>
                </a:tc>
              </a:tr>
              <a:tr h="30235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pPr algn="ctr"/>
                      <a:endParaRPr lang="en-US" sz="1400" dirty="0"/>
                    </a:p>
                  </a:txBody>
                  <a:tcPr/>
                </a:tc>
                <a:tc>
                  <a:txBody>
                    <a:bodyPr/>
                    <a:lstStyle/>
                    <a:p>
                      <a:pPr algn="ctr"/>
                      <a:r>
                        <a:rPr lang="en-US" sz="1400" dirty="0" smtClean="0"/>
                        <a:t>Supervised</a:t>
                      </a:r>
                      <a:endParaRPr lang="en-US" sz="1400" dirty="0"/>
                    </a:p>
                  </a:txBody>
                  <a:tcPr/>
                </a:tc>
                <a:tc>
                  <a:txBody>
                    <a:bodyPr/>
                    <a:lstStyle/>
                    <a:p>
                      <a:pPr algn="ctr"/>
                      <a:r>
                        <a:rPr lang="en-US" sz="1400" dirty="0" smtClean="0"/>
                        <a:t>Semi-supervised</a:t>
                      </a:r>
                      <a:endParaRPr lang="en-US" sz="1400" dirty="0"/>
                    </a:p>
                  </a:txBody>
                  <a:tcPr/>
                </a:tc>
                <a:tc vMerge="1">
                  <a:txBody>
                    <a:bodyPr/>
                    <a:lstStyle/>
                    <a:p>
                      <a:pPr algn="ctr"/>
                      <a:endParaRPr lang="en-US" sz="1400" dirty="0"/>
                    </a:p>
                  </a:txBody>
                  <a:tcPr/>
                </a:tc>
              </a:tr>
              <a:tr h="521864">
                <a:tc>
                  <a:txBody>
                    <a:bodyPr/>
                    <a:lstStyle/>
                    <a:p>
                      <a:r>
                        <a:rPr lang="en-US" sz="1400" dirty="0" smtClean="0"/>
                        <a:t>1. Raw Patterns</a:t>
                      </a:r>
                      <a:r>
                        <a:rPr lang="en-US" sz="1400" baseline="0" dirty="0" smtClean="0"/>
                        <a:t> in Text</a:t>
                      </a:r>
                      <a:endParaRPr lang="en-US" sz="1400" dirty="0"/>
                    </a:p>
                  </a:txBody>
                  <a:tcPr/>
                </a:tc>
                <a:tc>
                  <a:txBody>
                    <a:bodyPr/>
                    <a:lstStyle/>
                    <a:p>
                      <a:r>
                        <a:rPr lang="en-US" sz="1400" dirty="0" err="1" smtClean="0"/>
                        <a:t>OntoES</a:t>
                      </a:r>
                      <a:endParaRPr lang="en-US" sz="1400" dirty="0" smtClean="0"/>
                    </a:p>
                    <a:p>
                      <a:r>
                        <a:rPr lang="en-US" sz="1400" dirty="0" err="1" smtClean="0"/>
                        <a:t>FROntIER</a:t>
                      </a:r>
                      <a:endParaRPr lang="en-US" sz="1400" dirty="0"/>
                    </a:p>
                  </a:txBody>
                  <a:tcPr/>
                </a:tc>
                <a:tc>
                  <a:txBody>
                    <a:bodyPr/>
                    <a:lstStyle/>
                    <a:p>
                      <a:r>
                        <a:rPr lang="en-US" sz="1400" dirty="0" err="1" smtClean="0"/>
                        <a:t>EntityRecog</a:t>
                      </a:r>
                      <a:r>
                        <a:rPr lang="en-US" sz="1400" dirty="0" smtClean="0"/>
                        <a:t> </a:t>
                      </a:r>
                      <a:endParaRPr lang="en-US" sz="1400" dirty="0"/>
                    </a:p>
                  </a:txBody>
                  <a:tcPr/>
                </a:tc>
                <a:tc>
                  <a:txBody>
                    <a:bodyPr/>
                    <a:lstStyle/>
                    <a:p>
                      <a:r>
                        <a:rPr lang="en-US" sz="1400" dirty="0" err="1" smtClean="0"/>
                        <a:t>GreenFIE</a:t>
                      </a:r>
                      <a:r>
                        <a:rPr lang="en-US" sz="1400" dirty="0" smtClean="0"/>
                        <a:t>-HD</a:t>
                      </a:r>
                      <a:endParaRPr lang="en-US" sz="1400" dirty="0"/>
                    </a:p>
                  </a:txBody>
                  <a:tcPr/>
                </a:tc>
                <a:tc>
                  <a:txBody>
                    <a:bodyPr/>
                    <a:lstStyle/>
                    <a:p>
                      <a:endParaRPr lang="en-US"/>
                    </a:p>
                  </a:txBody>
                  <a:tcPr/>
                </a:tc>
              </a:tr>
              <a:tr h="568072">
                <a:tc>
                  <a:txBody>
                    <a:bodyPr/>
                    <a:lstStyle/>
                    <a:p>
                      <a:r>
                        <a:rPr lang="en-US" sz="1400" dirty="0" smtClean="0"/>
                        <a:t>2. Generalized Text Patterns</a:t>
                      </a:r>
                      <a:endParaRPr lang="en-US" sz="1400" dirty="0"/>
                    </a:p>
                  </a:txBody>
                  <a:tcPr/>
                </a:tc>
                <a:tc>
                  <a:txBody>
                    <a:bodyPr/>
                    <a:lstStyle/>
                    <a:p>
                      <a:r>
                        <a:rPr lang="en-US" sz="1400" dirty="0" err="1" smtClean="0"/>
                        <a:t>OntoES</a:t>
                      </a:r>
                      <a:endParaRPr lang="en-US" sz="1400" dirty="0" smtClean="0"/>
                    </a:p>
                    <a:p>
                      <a:r>
                        <a:rPr lang="en-US" sz="1400" dirty="0" err="1" smtClean="0"/>
                        <a:t>FROntIER</a:t>
                      </a:r>
                      <a:endParaRPr lang="en-US" sz="1400" dirty="0"/>
                    </a:p>
                  </a:txBody>
                  <a:tcPr/>
                </a:tc>
                <a:tc>
                  <a:txBody>
                    <a:bodyPr/>
                    <a:lstStyle/>
                    <a:p>
                      <a:r>
                        <a:rPr lang="en-US" sz="1400" dirty="0" err="1" smtClean="0"/>
                        <a:t>EntityRecog</a:t>
                      </a:r>
                      <a:endParaRPr lang="en-US" sz="1400" dirty="0"/>
                    </a:p>
                  </a:txBody>
                  <a:tcPr/>
                </a:tc>
                <a:tc>
                  <a:txBody>
                    <a:bodyPr/>
                    <a:lstStyle/>
                    <a:p>
                      <a:r>
                        <a:rPr lang="en-US" sz="1400" dirty="0" err="1" smtClean="0"/>
                        <a:t>GreenFIE</a:t>
                      </a:r>
                      <a:r>
                        <a:rPr lang="en-US" sz="1400" dirty="0" smtClean="0"/>
                        <a:t>-HD</a:t>
                      </a:r>
                      <a:endParaRPr lang="en-US" sz="1400" dirty="0"/>
                    </a:p>
                  </a:txBody>
                  <a:tcPr/>
                </a:tc>
                <a:tc>
                  <a:txBody>
                    <a:bodyPr/>
                    <a:lstStyle/>
                    <a:p>
                      <a:endParaRPr lang="en-US" sz="1400" dirty="0"/>
                    </a:p>
                  </a:txBody>
                  <a:tcPr/>
                </a:tc>
              </a:tr>
              <a:tr h="521864">
                <a:tc>
                  <a:txBody>
                    <a:bodyPr/>
                    <a:lstStyle/>
                    <a:p>
                      <a:r>
                        <a:rPr lang="en-US" sz="1400" dirty="0" smtClean="0"/>
                        <a:t>3. Linguistics</a:t>
                      </a:r>
                    </a:p>
                    <a:p>
                      <a:r>
                        <a:rPr lang="en-US" sz="1400" dirty="0" smtClean="0"/>
                        <a:t>(syntax/semantics)</a:t>
                      </a:r>
                      <a:endParaRPr lang="en-US" sz="1400" dirty="0"/>
                    </a:p>
                  </a:txBody>
                  <a:tcPr/>
                </a:tc>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PNTB</a:t>
                      </a:r>
                    </a:p>
                  </a:txBody>
                  <a:tcPr/>
                </a:tc>
                <a:tc>
                  <a:txBody>
                    <a:bodyPr/>
                    <a:lstStyle/>
                    <a:p>
                      <a:endParaRPr lang="en-US"/>
                    </a:p>
                  </a:txBody>
                  <a:tcPr/>
                </a:tc>
                <a:tc>
                  <a:txBody>
                    <a:bodyPr/>
                    <a:lstStyle/>
                    <a:p>
                      <a:r>
                        <a:rPr lang="en-US" sz="1400" dirty="0" err="1" smtClean="0"/>
                        <a:t>OntoSoar</a:t>
                      </a:r>
                      <a:endParaRPr lang="en-US" sz="1400" dirty="0"/>
                    </a:p>
                  </a:txBody>
                  <a:tcPr/>
                </a:tc>
              </a:tr>
              <a:tr h="544936">
                <a:tc>
                  <a:txBody>
                    <a:bodyPr/>
                    <a:lstStyle/>
                    <a:p>
                      <a:r>
                        <a:rPr lang="en-US" sz="1400" dirty="0" smtClean="0"/>
                        <a:t>4. Ontological</a:t>
                      </a:r>
                    </a:p>
                    <a:p>
                      <a:r>
                        <a:rPr lang="en-US" sz="1400" dirty="0" smtClean="0"/>
                        <a:t>Commitment</a:t>
                      </a:r>
                      <a:endParaRPr lang="en-US" sz="1400" dirty="0"/>
                    </a:p>
                  </a:txBody>
                  <a:tcPr/>
                </a:tc>
                <a:tc>
                  <a:txBody>
                    <a:bodyPr/>
                    <a:lstStyle/>
                    <a:p>
                      <a:r>
                        <a:rPr lang="en-US" sz="1400" dirty="0" err="1" smtClean="0"/>
                        <a:t>FROntIER</a:t>
                      </a:r>
                      <a:endParaRPr lang="en-US" sz="1400" dirty="0" smtClean="0"/>
                    </a:p>
                    <a:p>
                      <a:r>
                        <a:rPr lang="en-US" sz="1400" dirty="0" err="1" smtClean="0"/>
                        <a:t>ProbNNet</a:t>
                      </a:r>
                      <a:endParaRPr lang="en-US" sz="1400" dirty="0"/>
                    </a:p>
                  </a:txBody>
                  <a:tcPr/>
                </a:tc>
                <a:tc>
                  <a:txBody>
                    <a:bodyPr/>
                    <a:lstStyle/>
                    <a:p>
                      <a:r>
                        <a:rPr lang="en-US" sz="1400" dirty="0" err="1" smtClean="0"/>
                        <a:t>ProbNNet</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GreenFIE</a:t>
                      </a:r>
                      <a:r>
                        <a:rPr lang="en-US" sz="1400" dirty="0" smtClean="0"/>
                        <a:t>-HD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ListReader</a:t>
                      </a:r>
                      <a:r>
                        <a:rPr lang="en-US" sz="1400" baseline="300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OntoSoar</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ListReader</a:t>
                      </a:r>
                      <a:r>
                        <a:rPr lang="en-US" sz="1400" baseline="30000" dirty="0" smtClean="0"/>
                        <a:t>++</a:t>
                      </a:r>
                    </a:p>
                  </a:txBody>
                  <a:tcPr/>
                </a:tc>
              </a:tr>
              <a:tr h="521864">
                <a:tc>
                  <a:txBody>
                    <a:bodyPr/>
                    <a:lstStyle/>
                    <a:p>
                      <a:r>
                        <a:rPr lang="en-US" sz="1400" dirty="0" smtClean="0"/>
                        <a:t>5. Pragmatics </a:t>
                      </a:r>
                      <a:r>
                        <a:rPr lang="en-US" sz="1400" smtClean="0"/>
                        <a:t>(reasoning)</a:t>
                      </a:r>
                      <a:endParaRPr lang="en-US" sz="1400" dirty="0"/>
                    </a:p>
                  </a:txBody>
                  <a:tcPr/>
                </a:tc>
                <a:tc>
                  <a:txBody>
                    <a:bodyPr/>
                    <a:lstStyle/>
                    <a:p>
                      <a:r>
                        <a:rPr lang="en-US" sz="1400" dirty="0" err="1" smtClean="0"/>
                        <a:t>FROntIER</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PNTB</a:t>
                      </a:r>
                    </a:p>
                  </a:txBody>
                  <a:tcPr/>
                </a:tc>
                <a:tc>
                  <a:txBody>
                    <a:bodyPr/>
                    <a:lstStyle/>
                    <a:p>
                      <a:r>
                        <a:rPr lang="en-US" sz="1400" dirty="0" err="1" smtClean="0"/>
                        <a:t>GreenFIELDS</a:t>
                      </a:r>
                      <a:r>
                        <a:rPr lang="en-US" sz="1400" dirty="0" smtClean="0"/>
                        <a:t>-HD</a:t>
                      </a:r>
                      <a:endParaRPr lang="en-US" sz="1400" dirty="0"/>
                    </a:p>
                  </a:txBody>
                  <a:tcPr/>
                </a:tc>
                <a:tc>
                  <a:txBody>
                    <a:bodyPr/>
                    <a:lstStyle/>
                    <a:p>
                      <a:r>
                        <a:rPr lang="en-US" sz="1400" dirty="0" err="1" smtClean="0"/>
                        <a:t>GreenFIELDS</a:t>
                      </a:r>
                      <a:r>
                        <a:rPr lang="en-US" sz="1400" dirty="0" smtClean="0"/>
                        <a:t>-HD</a:t>
                      </a:r>
                      <a:endParaRPr lang="en-US" sz="1400" dirty="0"/>
                    </a:p>
                  </a:txBody>
                  <a:tcPr/>
                </a:tc>
              </a:tr>
            </a:tbl>
          </a:graphicData>
        </a:graphic>
      </p:graphicFrame>
      <p:sp>
        <p:nvSpPr>
          <p:cNvPr id="8" name="TextBox 7"/>
          <p:cNvSpPr txBox="1"/>
          <p:nvPr/>
        </p:nvSpPr>
        <p:spPr>
          <a:xfrm>
            <a:off x="466253" y="5133200"/>
            <a:ext cx="3429000" cy="1200329"/>
          </a:xfrm>
          <a:prstGeom prst="rect">
            <a:avLst/>
          </a:prstGeom>
          <a:noFill/>
        </p:spPr>
        <p:txBody>
          <a:bodyPr wrap="square" rtlCol="0">
            <a:spAutoFit/>
          </a:bodyPr>
          <a:lstStyle/>
          <a:p>
            <a:r>
              <a:rPr lang="en-US" dirty="0" smtClean="0"/>
              <a:t>Application Initiatives:</a:t>
            </a:r>
          </a:p>
          <a:p>
            <a:pPr>
              <a:buFont typeface="Arial" pitchFamily="34" charset="0"/>
              <a:buChar char="•"/>
            </a:pPr>
            <a:r>
              <a:rPr lang="en-US" dirty="0" smtClean="0"/>
              <a:t> </a:t>
            </a:r>
            <a:r>
              <a:rPr lang="en-US" dirty="0"/>
              <a:t>Scanned Books (100,000+ </a:t>
            </a:r>
            <a:r>
              <a:rPr lang="en-US" dirty="0" smtClean="0"/>
              <a:t>books, </a:t>
            </a:r>
          </a:p>
          <a:p>
            <a:r>
              <a:rPr lang="en-US" dirty="0"/>
              <a:t> </a:t>
            </a:r>
            <a:r>
              <a:rPr lang="en-US" dirty="0" smtClean="0"/>
              <a:t>  est. 30% temple opportunities)</a:t>
            </a:r>
            <a:endParaRPr lang="en-US" dirty="0"/>
          </a:p>
          <a:p>
            <a:pPr>
              <a:buFont typeface="Arial" pitchFamily="34" charset="0"/>
              <a:buChar char="•"/>
            </a:pPr>
            <a:r>
              <a:rPr lang="en-US" dirty="0" smtClean="0"/>
              <a:t> Obituaries (71 million +) </a:t>
            </a:r>
            <a:endParaRPr lang="en-US" dirty="0"/>
          </a:p>
        </p:txBody>
      </p:sp>
      <p:sp>
        <p:nvSpPr>
          <p:cNvPr id="9" name="TextBox 8"/>
          <p:cNvSpPr txBox="1"/>
          <p:nvPr/>
        </p:nvSpPr>
        <p:spPr>
          <a:xfrm>
            <a:off x="5257800" y="5410199"/>
            <a:ext cx="3581400" cy="923330"/>
          </a:xfrm>
          <a:prstGeom prst="rect">
            <a:avLst/>
          </a:prstGeom>
          <a:noFill/>
        </p:spPr>
        <p:txBody>
          <a:bodyPr wrap="square" rtlCol="0">
            <a:spAutoFit/>
          </a:bodyPr>
          <a:lstStyle/>
          <a:p>
            <a:r>
              <a:rPr lang="en-US" dirty="0" smtClean="0"/>
              <a:t>Status:</a:t>
            </a:r>
          </a:p>
          <a:p>
            <a:pPr>
              <a:buFont typeface="Arial" pitchFamily="34" charset="0"/>
              <a:buChar char="•"/>
            </a:pPr>
            <a:r>
              <a:rPr lang="en-US" dirty="0" smtClean="0"/>
              <a:t> Ground </a:t>
            </a:r>
            <a:r>
              <a:rPr lang="en-US" dirty="0" err="1" smtClean="0"/>
              <a:t>truthing</a:t>
            </a:r>
            <a:r>
              <a:rPr lang="en-US" dirty="0" smtClean="0"/>
              <a:t> &amp; tool testing</a:t>
            </a:r>
          </a:p>
          <a:p>
            <a:pPr>
              <a:buFont typeface="Arial" pitchFamily="34" charset="0"/>
              <a:buChar char="•"/>
            </a:pPr>
            <a:r>
              <a:rPr lang="en-US" dirty="0" smtClean="0"/>
              <a:t> Working toward:  </a:t>
            </a:r>
            <a:r>
              <a:rPr lang="en-US" dirty="0" err="1" smtClean="0"/>
              <a:t>GreenFIELDS</a:t>
            </a:r>
            <a:r>
              <a:rPr lang="en-US" dirty="0" smtClean="0"/>
              <a:t>-HD</a:t>
            </a:r>
            <a:endParaRPr lang="en-US" dirty="0"/>
          </a:p>
        </p:txBody>
      </p:sp>
      <p:sp>
        <p:nvSpPr>
          <p:cNvPr id="10" name="Title 9"/>
          <p:cNvSpPr>
            <a:spLocks noGrp="1"/>
          </p:cNvSpPr>
          <p:nvPr>
            <p:ph type="title"/>
          </p:nvPr>
        </p:nvSpPr>
        <p:spPr>
          <a:xfrm>
            <a:off x="533400" y="-152400"/>
            <a:ext cx="8229600" cy="1143000"/>
          </a:xfrm>
        </p:spPr>
        <p:txBody>
          <a:bodyPr>
            <a:normAutofit/>
          </a:bodyPr>
          <a:lstStyle/>
          <a:p>
            <a:r>
              <a:rPr lang="en-US" dirty="0" smtClean="0"/>
              <a:t>Projects</a:t>
            </a:r>
            <a:endParaRPr lang="en-US" dirty="0"/>
          </a:p>
        </p:txBody>
      </p:sp>
      <p:cxnSp>
        <p:nvCxnSpPr>
          <p:cNvPr id="3" name="Straight Arrow Connector 2"/>
          <p:cNvCxnSpPr/>
          <p:nvPr/>
        </p:nvCxnSpPr>
        <p:spPr>
          <a:xfrm>
            <a:off x="2514600" y="914400"/>
            <a:ext cx="5715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3200" y="533400"/>
            <a:ext cx="2482474" cy="369332"/>
          </a:xfrm>
          <a:prstGeom prst="rect">
            <a:avLst/>
          </a:prstGeom>
          <a:noFill/>
        </p:spPr>
        <p:txBody>
          <a:bodyPr wrap="none" rtlCol="0">
            <a:spAutoFit/>
          </a:bodyPr>
          <a:lstStyle/>
          <a:p>
            <a:r>
              <a:rPr lang="en-US" dirty="0" smtClean="0">
                <a:solidFill>
                  <a:srgbClr val="FF0000"/>
                </a:solidFill>
              </a:rPr>
              <a:t>increased cost reduction</a:t>
            </a:r>
            <a:endParaRPr lang="en-US" dirty="0">
              <a:solidFill>
                <a:srgbClr val="FF0000"/>
              </a:solidFill>
            </a:endParaRPr>
          </a:p>
        </p:txBody>
      </p:sp>
      <p:cxnSp>
        <p:nvCxnSpPr>
          <p:cNvPr id="14" name="Straight Arrow Connector 13"/>
          <p:cNvCxnSpPr/>
          <p:nvPr/>
        </p:nvCxnSpPr>
        <p:spPr>
          <a:xfrm>
            <a:off x="954395" y="1180824"/>
            <a:ext cx="0" cy="3810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654" y="5222805"/>
            <a:ext cx="956028" cy="11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8915CD2A-EBD5-4316-A460-F7E1643615A3}" type="datetime1">
              <a:rPr lang="en-US" smtClean="0"/>
              <a:pPr/>
              <a:t>1/29/2014</a:t>
            </a:fld>
            <a:endParaRPr lang="en-US" dirty="0"/>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11" name="Slide Number Placeholder 10"/>
          <p:cNvSpPr>
            <a:spLocks noGrp="1"/>
          </p:cNvSpPr>
          <p:nvPr>
            <p:ph type="sldNum" sz="quarter" idx="12"/>
          </p:nvPr>
        </p:nvSpPr>
        <p:spPr/>
        <p:txBody>
          <a:bodyPr/>
          <a:lstStyle/>
          <a:p>
            <a:fld id="{53EFF4EF-0227-4244-97D0-C24F74FEC9C8}" type="slidenum">
              <a:rPr lang="en-US" smtClean="0"/>
              <a:pPr/>
              <a:t>42</a:t>
            </a:fld>
            <a:endParaRPr lang="en-US"/>
          </a:p>
        </p:txBody>
      </p:sp>
      <p:cxnSp>
        <p:nvCxnSpPr>
          <p:cNvPr id="15" name="Straight Arrow Connector 14"/>
          <p:cNvCxnSpPr/>
          <p:nvPr/>
        </p:nvCxnSpPr>
        <p:spPr>
          <a:xfrm flipV="1">
            <a:off x="4986682" y="4948534"/>
            <a:ext cx="3285938" cy="44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4721" y="4948534"/>
            <a:ext cx="2986780" cy="369332"/>
          </a:xfrm>
          <a:prstGeom prst="rect">
            <a:avLst/>
          </a:prstGeom>
          <a:noFill/>
        </p:spPr>
        <p:txBody>
          <a:bodyPr wrap="none" rtlCol="0">
            <a:spAutoFit/>
          </a:bodyPr>
          <a:lstStyle/>
          <a:p>
            <a:r>
              <a:rPr lang="en-US" dirty="0">
                <a:solidFill>
                  <a:srgbClr val="FF0000"/>
                </a:solidFill>
              </a:rPr>
              <a:t>i</a:t>
            </a:r>
            <a:r>
              <a:rPr lang="en-US" dirty="0" smtClean="0">
                <a:solidFill>
                  <a:srgbClr val="FF0000"/>
                </a:solidFill>
              </a:rPr>
              <a:t>ncreased patron involvement</a:t>
            </a:r>
            <a:endParaRPr lang="en-US" dirty="0">
              <a:solidFill>
                <a:srgbClr val="FF0000"/>
              </a:solidFill>
            </a:endParaRPr>
          </a:p>
        </p:txBody>
      </p:sp>
      <p:sp>
        <p:nvSpPr>
          <p:cNvPr id="21" name="TextBox 20"/>
          <p:cNvSpPr txBox="1"/>
          <p:nvPr/>
        </p:nvSpPr>
        <p:spPr>
          <a:xfrm>
            <a:off x="-318859" y="3466824"/>
            <a:ext cx="1961050" cy="369332"/>
          </a:xfrm>
          <a:prstGeom prst="rect">
            <a:avLst/>
          </a:prstGeom>
          <a:noFill/>
          <a:scene3d>
            <a:camera prst="orthographicFront">
              <a:rot lat="0" lon="0" rev="5400000"/>
            </a:camera>
            <a:lightRig rig="threePt" dir="t"/>
          </a:scene3d>
        </p:spPr>
        <p:txBody>
          <a:bodyPr wrap="none" rtlCol="0">
            <a:spAutoFit/>
          </a:bodyPr>
          <a:lstStyle/>
          <a:p>
            <a:r>
              <a:rPr lang="en-US" dirty="0">
                <a:solidFill>
                  <a:srgbClr val="FF0000"/>
                </a:solidFill>
              </a:rPr>
              <a:t>i</a:t>
            </a:r>
            <a:r>
              <a:rPr lang="en-US" dirty="0" smtClean="0">
                <a:solidFill>
                  <a:srgbClr val="FF0000"/>
                </a:solidFill>
              </a:rPr>
              <a:t>ncreased accuracy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76400"/>
            <a:ext cx="8229600" cy="3962400"/>
          </a:xfrm>
        </p:spPr>
        <p:txBody>
          <a:bodyPr/>
          <a:lstStyle/>
          <a:p>
            <a:r>
              <a:rPr lang="en-US" dirty="0" smtClean="0"/>
              <a:t>Ultimate objective: temple work</a:t>
            </a:r>
          </a:p>
          <a:p>
            <a:endParaRPr lang="en-US" dirty="0" smtClean="0"/>
          </a:p>
          <a:p>
            <a:r>
              <a:rPr lang="en-US" dirty="0" smtClean="0"/>
              <a:t>An enabling vision: </a:t>
            </a:r>
            <a:r>
              <a:rPr lang="en-US" dirty="0" err="1" smtClean="0"/>
              <a:t>WoK</a:t>
            </a:r>
            <a:r>
              <a:rPr lang="en-US" dirty="0" smtClean="0"/>
              <a:t>-HD</a:t>
            </a:r>
          </a:p>
          <a:p>
            <a:pPr lvl="1"/>
            <a:r>
              <a:rPr lang="en-US" dirty="0" smtClean="0"/>
              <a:t>Automated information extraction &amp; organization</a:t>
            </a:r>
          </a:p>
          <a:p>
            <a:pPr lvl="1"/>
            <a:r>
              <a:rPr lang="en-US" dirty="0" smtClean="0"/>
              <a:t>Support for search &amp; verification of information</a:t>
            </a:r>
          </a:p>
          <a:p>
            <a:pPr marL="0" indent="0">
              <a:buNone/>
            </a:pPr>
            <a:endParaRPr lang="en-US" dirty="0" smtClean="0"/>
          </a:p>
          <a:p>
            <a:r>
              <a:rPr lang="en-US" dirty="0" smtClean="0"/>
              <a:t>Current efforts: Prototype system construction</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BF2F2461-F5B4-4D47-A87E-94D03B109139}"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Toward a WoK for Family History</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43</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525" y="1295400"/>
            <a:ext cx="1524000" cy="189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282" y="4648200"/>
            <a:ext cx="172371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670" y="3676649"/>
            <a:ext cx="1377529" cy="13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603131"/>
            <a:ext cx="148107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676400"/>
            <a:ext cx="2028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542" y="1193006"/>
            <a:ext cx="2800346" cy="2921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ate Placeholder 12"/>
          <p:cNvSpPr>
            <a:spLocks noGrp="1"/>
          </p:cNvSpPr>
          <p:nvPr>
            <p:ph type="dt" sz="half" idx="10"/>
          </p:nvPr>
        </p:nvSpPr>
        <p:spPr/>
        <p:txBody>
          <a:bodyPr/>
          <a:lstStyle/>
          <a:p>
            <a:fld id="{E189D491-B67E-4B5A-94C5-916C4A39AD4D}" type="datetime1">
              <a:rPr lang="en-US" smtClean="0"/>
              <a:pPr/>
              <a:t>1/29/2014</a:t>
            </a:fld>
            <a:endParaRPr lang="en-US"/>
          </a:p>
        </p:txBody>
      </p:sp>
    </p:spTree>
    <p:extLst>
      <p:ext uri="{BB962C8B-B14F-4D97-AF65-F5344CB8AC3E}">
        <p14:creationId xmlns:p14="http://schemas.microsoft.com/office/powerpoint/2010/main" val="85502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Toward a WoK for Family History</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 y="1066800"/>
            <a:ext cx="2155581" cy="173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embley\Documents\ER13.keynote\Keynote\Presentation\BostonDBPar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1676400"/>
            <a:ext cx="3143989" cy="337661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3429000" y="2743200"/>
            <a:ext cx="22860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2743200"/>
            <a:ext cx="32766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06719" y="2933700"/>
            <a:ext cx="47082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06719" y="2933700"/>
            <a:ext cx="60036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8081" y="3657600"/>
            <a:ext cx="3673719"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3581400"/>
            <a:ext cx="411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324600" y="2133600"/>
            <a:ext cx="381000" cy="609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00400" y="2057400"/>
            <a:ext cx="3124200" cy="76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400800" y="1934421"/>
            <a:ext cx="609600" cy="9992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200400" y="1828800"/>
            <a:ext cx="3200400" cy="10562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200400" y="2209800"/>
            <a:ext cx="4953000" cy="1600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4118124-6D0B-4510-9680-CCEAC852B0DB}" type="datetime1">
              <a:rPr lang="en-US" smtClean="0"/>
              <a:pPr/>
              <a:t>1/29/2014</a:t>
            </a:fld>
            <a:endParaRPr lang="en-US"/>
          </a:p>
        </p:txBody>
      </p:sp>
    </p:spTree>
    <p:extLst>
      <p:ext uri="{BB962C8B-B14F-4D97-AF65-F5344CB8AC3E}">
        <p14:creationId xmlns:p14="http://schemas.microsoft.com/office/powerpoint/2010/main" val="33296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WoK</a:t>
            </a:r>
            <a:r>
              <a:rPr lang="en-US" dirty="0" smtClean="0"/>
              <a:t>-HD</a:t>
            </a:r>
            <a:endParaRPr lang="en-US" dirty="0"/>
          </a:p>
        </p:txBody>
      </p:sp>
      <p:sp>
        <p:nvSpPr>
          <p:cNvPr id="3" name="Date Placeholder 2"/>
          <p:cNvSpPr>
            <a:spLocks noGrp="1"/>
          </p:cNvSpPr>
          <p:nvPr>
            <p:ph type="dt" sz="half" idx="10"/>
          </p:nvPr>
        </p:nvSpPr>
        <p:spPr/>
        <p:txBody>
          <a:bodyPr/>
          <a:lstStyle/>
          <a:p>
            <a:fld id="{8915CD2A-EBD5-4316-A460-F7E1643615A3}" type="datetime1">
              <a:rPr lang="en-US" smtClean="0"/>
              <a:pPr/>
              <a:t>1/29/2014</a:t>
            </a:fld>
            <a:endParaRPr lang="en-US"/>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a:t>
            </a:fld>
            <a:endParaRPr lang="en-US"/>
          </a:p>
        </p:txBody>
      </p:sp>
      <p:pic>
        <p:nvPicPr>
          <p:cNvPr id="1026" name="Picture 2" descr="C:\Documents and Settings\David W. Embley\My Documents\FHResearchTeam.proposals\SaltLakeTemple.jpg"/>
          <p:cNvPicPr>
            <a:picLocks noChangeAspect="1" noChangeArrowheads="1"/>
          </p:cNvPicPr>
          <p:nvPr/>
        </p:nvPicPr>
        <p:blipFill>
          <a:blip r:embed="rId2" cstate="print"/>
          <a:srcRect/>
          <a:stretch>
            <a:fillRect/>
          </a:stretch>
        </p:blipFill>
        <p:spPr bwMode="auto">
          <a:xfrm>
            <a:off x="838201" y="1219201"/>
            <a:ext cx="1828800" cy="2265770"/>
          </a:xfrm>
          <a:prstGeom prst="rect">
            <a:avLst/>
          </a:prstGeom>
          <a:noFill/>
        </p:spPr>
      </p:pic>
      <p:pic>
        <p:nvPicPr>
          <p:cNvPr id="8" name="Picture 2" descr="C:\Documents and Settings\David W. Embley\My Documents\FROntIER\WilliamGerardLathropFamily.PNG"/>
          <p:cNvPicPr>
            <a:picLocks noChangeAspect="1" noChangeArrowheads="1"/>
          </p:cNvPicPr>
          <p:nvPr/>
        </p:nvPicPr>
        <p:blipFill>
          <a:blip r:embed="rId3" cstate="print"/>
          <a:srcRect/>
          <a:stretch>
            <a:fillRect/>
          </a:stretch>
        </p:blipFill>
        <p:spPr bwMode="auto">
          <a:xfrm>
            <a:off x="304800" y="4495800"/>
            <a:ext cx="5334000" cy="1636253"/>
          </a:xfrm>
          <a:prstGeom prst="rect">
            <a:avLst/>
          </a:prstGeom>
          <a:noFill/>
          <a:ln w="28575">
            <a:noFill/>
          </a:ln>
        </p:spPr>
      </p:pic>
      <p:pic>
        <p:nvPicPr>
          <p:cNvPr id="9" name="Picture 2" descr="C:\Users\Joseph\Documents\MastersThesis\thesisImages\GenealogicalPers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447800"/>
            <a:ext cx="4419600" cy="269734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3886200" y="2743200"/>
            <a:ext cx="2514600" cy="152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724400" y="2743200"/>
            <a:ext cx="1676400" cy="152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43200" y="1905000"/>
            <a:ext cx="3657600" cy="685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3962400"/>
            <a:ext cx="463588" cy="369332"/>
          </a:xfrm>
          <a:prstGeom prst="rect">
            <a:avLst/>
          </a:prstGeom>
          <a:noFill/>
        </p:spPr>
        <p:txBody>
          <a:bodyPr wrap="none" rtlCol="0">
            <a:spAutoFit/>
          </a:bodyPr>
          <a:lstStyle/>
          <a:p>
            <a:r>
              <a:rPr lang="en-US" dirty="0" smtClean="0">
                <a:solidFill>
                  <a:srgbClr val="FF0000"/>
                </a:solidFill>
              </a:rPr>
              <a:t>. .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ontology.D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7" name="Picture 3" descr="ElyPage419.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8"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8439"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18440" name="Picture 11" descr="ontology.NT.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ontology.JP.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4" descr="ElyPage417.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15" descr="ElyPage418.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4" name="Picture 17" descr="ElyPage420.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5" name="Picture 18" descr="ElyPage421.b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6" name="Picture 19" descr="ElyPage422.b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50"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8451"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8</a:t>
            </a:fld>
            <a:endParaRPr lang="en-US"/>
          </a:p>
        </p:txBody>
      </p:sp>
      <p:sp>
        <p:nvSpPr>
          <p:cNvPr id="23" name="Date Placeholder 22"/>
          <p:cNvSpPr>
            <a:spLocks noGrp="1"/>
          </p:cNvSpPr>
          <p:nvPr>
            <p:ph type="dt" sz="half" idx="10"/>
          </p:nvPr>
        </p:nvSpPr>
        <p:spPr/>
        <p:txBody>
          <a:bodyPr/>
          <a:lstStyle/>
          <a:p>
            <a:fld id="{4BF3E93F-1367-40AA-ACB0-145C5EFC70B8}" type="datetime1">
              <a:rPr lang="en-US" smtClean="0"/>
              <a:pPr/>
              <a:t>1/29/2014</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ontology.D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1" name="Picture 3" descr="ElyPage419.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3"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4" name="TextBox 7"/>
          <p:cNvSpPr txBox="1">
            <a:spLocks noChangeArrowheads="1"/>
          </p:cNvSpPr>
          <p:nvPr/>
        </p:nvSpPr>
        <p:spPr bwMode="auto">
          <a:xfrm>
            <a:off x="3200400" y="1828800"/>
            <a:ext cx="25987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19465" name="Picture 11" descr="ontology.NT.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ontology.JP.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ElyPage417.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8" name="Picture 15" descr="ElyPage418.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9" name="Picture 17" descr="ElyPage420.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70" name="Picture 18" descr="ElyPage421.b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71" name="Picture 19" descr="ElyPage422.b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475"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9476"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143500" y="2247900"/>
            <a:ext cx="914400" cy="685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286000" y="2133600"/>
            <a:ext cx="25908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2514600" y="2133600"/>
            <a:ext cx="28956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Toward a WoK for Family History</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9</a:t>
            </a:fld>
            <a:endParaRPr lang="en-US"/>
          </a:p>
        </p:txBody>
      </p:sp>
      <p:sp>
        <p:nvSpPr>
          <p:cNvPr id="28" name="Date Placeholder 27"/>
          <p:cNvSpPr>
            <a:spLocks noGrp="1"/>
          </p:cNvSpPr>
          <p:nvPr>
            <p:ph type="dt" sz="half" idx="10"/>
          </p:nvPr>
        </p:nvSpPr>
        <p:spPr/>
        <p:txBody>
          <a:bodyPr/>
          <a:lstStyle/>
          <a:p>
            <a:fld id="{087953DC-0014-4AC5-844F-954E6A0CE911}" type="datetime1">
              <a:rPr lang="en-US" smtClean="0"/>
              <a:pPr/>
              <a:t>1/29/2014</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10260</TotalTime>
  <Words>4402</Words>
  <Application>Microsoft Office PowerPoint</Application>
  <PresentationFormat>On-screen Show (4:3)</PresentationFormat>
  <Paragraphs>713</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 Web of Knowledge for Family History (Research Directions)</vt:lpstr>
      <vt:lpstr>Outline</vt:lpstr>
      <vt:lpstr>Toward a Web of Knowledge</vt:lpstr>
      <vt:lpstr>Metaweb</vt:lpstr>
      <vt:lpstr>Metaweb</vt:lpstr>
      <vt:lpstr>Metaweb</vt:lpstr>
      <vt:lpstr>WoK-HD</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Construction (BYU)</vt:lpstr>
      <vt:lpstr>OntoES: Extraction Ontologies</vt:lpstr>
      <vt:lpstr>Lexical Object-Set Recognizers</vt:lpstr>
      <vt:lpstr>Non-lexical Object-Set Recognizers</vt:lpstr>
      <vt:lpstr>Relationship-Set Recognizers</vt:lpstr>
      <vt:lpstr>Ontology-Snippet Recognizers</vt:lpstr>
      <vt:lpstr>ListReader</vt:lpstr>
      <vt:lpstr>ListReader</vt:lpstr>
      <vt:lpstr>ListReader: HMM Induction</vt:lpstr>
      <vt:lpstr>ListReader Accuracy &amp; Cost</vt:lpstr>
      <vt:lpstr>ListReader++</vt:lpstr>
      <vt:lpstr>ListReader++</vt:lpstr>
      <vt:lpstr>ListReader++</vt:lpstr>
      <vt:lpstr>ListReader++</vt:lpstr>
      <vt:lpstr>OntoSoar</vt:lpstr>
      <vt:lpstr>OntoSoar Recognizers</vt:lpstr>
      <vt:lpstr>OntoSoar Recognizers</vt:lpstr>
      <vt:lpstr>Beyond Extraction</vt:lpstr>
      <vt:lpstr>Canonicalization for Lexical Object Sets</vt:lpstr>
      <vt:lpstr>Implied Assertions</vt:lpstr>
      <vt:lpstr>Implied Assertions</vt:lpstr>
      <vt:lpstr>Object Identity Resolution</vt:lpstr>
      <vt:lpstr>Free-Form Query Processing</vt:lpstr>
      <vt:lpstr>Free-Form Query Processing</vt:lpstr>
      <vt:lpstr>Free-Form Query Processing</vt:lpstr>
      <vt:lpstr>Free-Form Query Processing</vt:lpstr>
      <vt:lpstr>Form-Based Advanced Query Processing</vt:lpstr>
      <vt:lpstr>Form-Based Advanced Query Processing</vt:lpstr>
      <vt:lpstr>Multi-Lingual Query Processing</vt:lpstr>
      <vt:lpstr>Projects</vt:lpstr>
      <vt:lpstr>Summary</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 Conceptual Modeling to the Rescue</dc:title>
  <dc:creator>David W. Embley</dc:creator>
  <cp:lastModifiedBy>David Wayne Embley</cp:lastModifiedBy>
  <cp:revision>851</cp:revision>
  <dcterms:created xsi:type="dcterms:W3CDTF">2013-08-22T16:13:59Z</dcterms:created>
  <dcterms:modified xsi:type="dcterms:W3CDTF">2014-01-29T17:27:50Z</dcterms:modified>
</cp:coreProperties>
</file>