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4"/>
  </p:notesMasterIdLst>
  <p:sldIdLst>
    <p:sldId id="367" r:id="rId3"/>
    <p:sldId id="361" r:id="rId4"/>
    <p:sldId id="295" r:id="rId5"/>
    <p:sldId id="259" r:id="rId6"/>
    <p:sldId id="273" r:id="rId7"/>
    <p:sldId id="275" r:id="rId8"/>
    <p:sldId id="274" r:id="rId9"/>
    <p:sldId id="277" r:id="rId10"/>
    <p:sldId id="260" r:id="rId11"/>
    <p:sldId id="261" r:id="rId12"/>
    <p:sldId id="283" r:id="rId13"/>
    <p:sldId id="279" r:id="rId14"/>
    <p:sldId id="292" r:id="rId15"/>
    <p:sldId id="282" r:id="rId16"/>
    <p:sldId id="281" r:id="rId17"/>
    <p:sldId id="280" r:id="rId18"/>
    <p:sldId id="263" r:id="rId19"/>
    <p:sldId id="284" r:id="rId20"/>
    <p:sldId id="285" r:id="rId21"/>
    <p:sldId id="286" r:id="rId22"/>
    <p:sldId id="266" r:id="rId23"/>
    <p:sldId id="288" r:id="rId24"/>
    <p:sldId id="287" r:id="rId25"/>
    <p:sldId id="267" r:id="rId26"/>
    <p:sldId id="289" r:id="rId27"/>
    <p:sldId id="272" r:id="rId28"/>
    <p:sldId id="271" r:id="rId29"/>
    <p:sldId id="293" r:id="rId30"/>
    <p:sldId id="368" r:id="rId31"/>
    <p:sldId id="369" r:id="rId32"/>
    <p:sldId id="329" r:id="rId33"/>
    <p:sldId id="330" r:id="rId34"/>
    <p:sldId id="300" r:id="rId35"/>
    <p:sldId id="313" r:id="rId36"/>
    <p:sldId id="305" r:id="rId37"/>
    <p:sldId id="345" r:id="rId38"/>
    <p:sldId id="346" r:id="rId39"/>
    <p:sldId id="347" r:id="rId40"/>
    <p:sldId id="348" r:id="rId41"/>
    <p:sldId id="349" r:id="rId42"/>
    <p:sldId id="350" r:id="rId43"/>
    <p:sldId id="309" r:id="rId44"/>
    <p:sldId id="356" r:id="rId45"/>
    <p:sldId id="312" r:id="rId46"/>
    <p:sldId id="331" r:id="rId47"/>
    <p:sldId id="314" r:id="rId48"/>
    <p:sldId id="352" r:id="rId49"/>
    <p:sldId id="370" r:id="rId50"/>
    <p:sldId id="371" r:id="rId51"/>
    <p:sldId id="363" r:id="rId52"/>
    <p:sldId id="360" r:id="rId53"/>
    <p:sldId id="332" r:id="rId54"/>
    <p:sldId id="337" r:id="rId55"/>
    <p:sldId id="358" r:id="rId56"/>
    <p:sldId id="338" r:id="rId57"/>
    <p:sldId id="336" r:id="rId58"/>
    <p:sldId id="365" r:id="rId59"/>
    <p:sldId id="333" r:id="rId60"/>
    <p:sldId id="325" r:id="rId61"/>
    <p:sldId id="353" r:id="rId62"/>
    <p:sldId id="342" r:id="rId63"/>
    <p:sldId id="344" r:id="rId64"/>
    <p:sldId id="297" r:id="rId65"/>
    <p:sldId id="334" r:id="rId66"/>
    <p:sldId id="354" r:id="rId67"/>
    <p:sldId id="359" r:id="rId68"/>
    <p:sldId id="327" r:id="rId69"/>
    <p:sldId id="343" r:id="rId70"/>
    <p:sldId id="328" r:id="rId71"/>
    <p:sldId id="270" r:id="rId72"/>
    <p:sldId id="36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42" autoAdjust="0"/>
    <p:restoredTop sz="89714" autoAdjust="0"/>
  </p:normalViewPr>
  <p:slideViewPr>
    <p:cSldViewPr>
      <p:cViewPr varScale="1">
        <p:scale>
          <a:sx n="98" d="100"/>
          <a:sy n="98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6413-210A-4939-8F40-FA4E52D69E4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CF6C-51B3-4446-929D-F731EB4C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40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</a:t>
            </a:r>
            <a:r>
              <a:rPr lang="en-US" baseline="0" dirty="0" smtClean="0"/>
              <a:t> would be better here – do we have older pictures of our research group?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indexing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Populated</a:t>
            </a:r>
            <a:r>
              <a:rPr lang="en-US" baseline="0" dirty="0" smtClean="0"/>
              <a:t> object and relationship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Declaration of reasoning</a:t>
            </a:r>
            <a:r>
              <a:rPr lang="en-US" baseline="0" dirty="0" smtClean="0"/>
              <a:t>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Reasoning rules yields new object and relationship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new data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builds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 total: 27,528</a:t>
            </a:r>
          </a:p>
          <a:p>
            <a:r>
              <a:rPr lang="en-US" dirty="0" smtClean="0"/>
              <a:t>Each page took</a:t>
            </a:r>
            <a:r>
              <a:rPr lang="en-US" baseline="0" dirty="0" smtClean="0"/>
              <a:t> an average of about 18 seconds, so the entire job took roughly 4 hours of CPU time to process (4 hours 9 min, when estimated using 18 seconds per page on the 100 pages sampled).  Run on Marylou, processing 10 pages at a time in parallel.  ?? So, wall-clock time should be 240 minutes / 10 = 24 minutes.  (Does the 18 seconds include the time to do the </a:t>
            </a:r>
            <a:r>
              <a:rPr lang="en-US" baseline="0" dirty="0" err="1" smtClean="0"/>
              <a:t>inferencing</a:t>
            </a:r>
            <a:r>
              <a:rPr lang="en-US" baseline="0" dirty="0" smtClean="0"/>
              <a:t>?  yes)</a:t>
            </a:r>
          </a:p>
          <a:p>
            <a:r>
              <a:rPr lang="en-US" baseline="0" dirty="0" smtClean="0"/>
              <a:t>Person-Name facts not counted (miscommunication about whether they were wanted)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Failures of name recognizer: (1) names weren’t in dictionary</a:t>
            </a:r>
            <a:r>
              <a:rPr lang="en-US" baseline="0" dirty="0" smtClean="0"/>
              <a:t> (occasionally due to OCR errors)</a:t>
            </a:r>
            <a:r>
              <a:rPr lang="en-US" dirty="0" smtClean="0"/>
              <a:t>, (2) names such as the month “May” that are in the name dictionary, (3) relationship set recognizers such as “son of” or “born</a:t>
            </a:r>
            <a:r>
              <a:rPr lang="en-US" baseline="0" dirty="0" smtClean="0"/>
              <a:t> on” that “forced” the system to pick out a name, which it sometimes did incorrectly.  Layout expectations: expected “children:” but not “children of” (switch for no apparent reason), window extent for relationships such as “children:”, “son of”, and “daughter of” turned out to be longer than expected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modified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heuristics to find the objects that subsume the one found using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relphrase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expression. This mostly solves the problem of the final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relphrase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having a huge OR statement where it will recognize an arbitrary value in that OR statement (and it usually chooses a shorter one). Here are the results with object sets included (as a side note, I also flattened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to a single line which solved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any character not picking up newline characters):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0.85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0.9230769230769231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0.8275862068965517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Precision: 0.835499557913351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0.9807692307692307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0.8571428571428571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0.8571428571428571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0.25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0.75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Recall: 0.7847985347985348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F-measure: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0.9107142857142857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0.923076923076923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0.888888888888889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0.3333333333333333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0.7868852459016394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F-measure: 0.8032790012810503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correct extracted facts: 143.0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number of extracted facts: 165.0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number of facts: 172.0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results for just the relationships: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0.9230769230769231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0.8275862068965517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Precision: 0.7667992926613616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0.8571428571428571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0.25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0.75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Recall: 0.6880952380952381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F-measure: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0.888888888888889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0.75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0.8333333333333334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0.3333333333333333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0.7868852459016394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F-measure: 0.718488160291439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correct extracted facts: 64.0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number of extracted facts: 77.0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number of facts: 88.0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results of the second test page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page 649, actual page 479)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0.5932203389830508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0.6428571428571429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Precision: 0.7670096852300243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0.8536585365853658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0.7777777777777778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0.4166666666666667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Recall: 0.6997628726287263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F-measure: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Name, 0.6999999999999998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0.8750000000000001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0.5625000000000001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0.888888888888889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0.45454545454545453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0.3076923076923077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F-measure: 0.7235783313908314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correct extracted facts: 79.0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number of extracted facts: 119.0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number of facts: 119.0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results of just the relationships: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0.6428571428571429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Precision: 0.7085714285714285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0.5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0.4166666666666667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Recall: 0.5933333333333333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F-measure: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born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0.5625000000000001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Person[1:*] died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[1:*], 1.0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Son[1:*] of Person[1:*], 0.888888888888889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Daughter[1:*] of Person[1:*], 0.45454545454545453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Child[1:*] has parent Person[1:*], 0.3076923076923077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F-measure: 0.6427253302253302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correct extracted facts: 28.0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number of extracted facts: 44.0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number of facts: 58.0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Old Slide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Implementation Status:</a:t>
            </a:r>
          </a:p>
          <a:p>
            <a:r>
              <a:rPr lang="en-US" dirty="0" smtClean="0"/>
              <a:t>Full line works (but is fragile &amp; needs finishing touches)</a:t>
            </a:r>
          </a:p>
          <a:p>
            <a:r>
              <a:rPr lang="en-US" dirty="0" err="1" smtClean="0"/>
              <a:t>HyKSS</a:t>
            </a:r>
            <a:r>
              <a:rPr lang="en-US" dirty="0" smtClean="0"/>
              <a:t> integrated (but not all features)</a:t>
            </a:r>
          </a:p>
          <a:p>
            <a:r>
              <a:rPr lang="en-US" dirty="0" smtClean="0"/>
              <a:t>Scalability:</a:t>
            </a:r>
          </a:p>
          <a:p>
            <a:r>
              <a:rPr lang="en-US" dirty="0" smtClean="0"/>
              <a:t>Handcrafted extraction ontologies &amp; reasoning rules        (worth the work for certain applications)</a:t>
            </a:r>
          </a:p>
          <a:p>
            <a:r>
              <a:rPr lang="en-US" dirty="0" err="1" smtClean="0"/>
              <a:t>ListReader</a:t>
            </a:r>
            <a:r>
              <a:rPr lang="en-US" dirty="0" smtClean="0"/>
              <a:t> (plus bootstrapping for lists and general extraction)</a:t>
            </a:r>
          </a:p>
          <a:p>
            <a:r>
              <a:rPr lang="en-US" dirty="0" smtClean="0"/>
              <a:t>Optimization (especially for query processing)</a:t>
            </a:r>
          </a:p>
          <a:p>
            <a:r>
              <a:rPr lang="en-US" dirty="0" smtClean="0"/>
              <a:t>Integration:</a:t>
            </a:r>
          </a:p>
          <a:p>
            <a:r>
              <a:rPr lang="en-US" dirty="0" smtClean="0"/>
              <a:t>Mapping extraction ontologies to domain ontologies</a:t>
            </a:r>
          </a:p>
          <a:p>
            <a:r>
              <a:rPr lang="en-US" dirty="0" smtClean="0"/>
              <a:t>Object identity for people and places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needs to be done to make the vision practical:</a:t>
            </a:r>
          </a:p>
          <a:p>
            <a:r>
              <a:rPr lang="en-US" dirty="0" smtClean="0"/>
              <a:t>(a) Automate as much as possible the construction of fact extractors.</a:t>
            </a:r>
          </a:p>
          <a:p>
            <a:r>
              <a:rPr lang="en-US" dirty="0" smtClean="0"/>
              <a:t>(b) Build tools to clean and organize facts, including information</a:t>
            </a:r>
          </a:p>
          <a:p>
            <a:r>
              <a:rPr lang="en-US" dirty="0" smtClean="0"/>
              <a:t>integration and object-identity resolution.</a:t>
            </a:r>
          </a:p>
          <a:p>
            <a:r>
              <a:rPr lang="en-US" dirty="0" smtClean="0"/>
              <a:t>(c) Enhance and optimize hybrid keyword and semantic search.</a:t>
            </a:r>
          </a:p>
          <a:p>
            <a:r>
              <a:rPr lang="en-US" dirty="0" smtClean="0"/>
              <a:t>(d) Enable multilingual fact extraction and query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 as much as possible the construction of fact extractors.</a:t>
            </a:r>
          </a:p>
          <a:p>
            <a:endParaRPr lang="en-US" dirty="0" smtClean="0"/>
          </a:p>
          <a:p>
            <a:r>
              <a:rPr lang="en-US" dirty="0" smtClean="0"/>
              <a:t>Documents: here, assume family histories</a:t>
            </a:r>
          </a:p>
          <a:p>
            <a:endParaRPr lang="en-US" dirty="0" smtClean="0"/>
          </a:p>
          <a:p>
            <a:r>
              <a:rPr lang="en-US" dirty="0" smtClean="0"/>
              <a:t>Focus on semi-structured elements of a document first.</a:t>
            </a:r>
          </a:p>
          <a:p>
            <a:r>
              <a:rPr lang="en-US" dirty="0" smtClean="0"/>
              <a:t>When starting from scratch, system watches user and learns patterns, takes over, and also begins to build extraction ontologies.</a:t>
            </a:r>
          </a:p>
          <a:p>
            <a:r>
              <a:rPr lang="en-US" dirty="0" smtClean="0"/>
              <a:t>Bootstrapping: make use of extraction ontologies to automate the learning of other semi-structured elements.  Continue building extraction ontologies.</a:t>
            </a:r>
          </a:p>
          <a:p>
            <a:r>
              <a:rPr lang="en-US" dirty="0" smtClean="0"/>
              <a:t>Extract from non-semi-structured text synergistically.</a:t>
            </a:r>
          </a:p>
          <a:p>
            <a:r>
              <a:rPr lang="en-US" dirty="0" smtClean="0"/>
              <a:t>When continuing in the same domain (not starting from scratch):</a:t>
            </a:r>
          </a:p>
          <a:p>
            <a:r>
              <a:rPr lang="en-US" dirty="0" smtClean="0"/>
              <a:t>the system makes use of prior knowledge and works synergistically with the user from the beginning.</a:t>
            </a:r>
          </a:p>
          <a:p>
            <a:r>
              <a:rPr lang="en-US" dirty="0" smtClean="0"/>
              <a:t>To avoid over learning, it adjusts its extraction ontologies for the particular task at hand, not assuming that everything it has learned applies</a:t>
            </a:r>
          </a:p>
          <a:p>
            <a:r>
              <a:rPr lang="en-US" dirty="0" smtClean="0"/>
              <a:t>Separately, it also contributes to domain knowledge by continuing to build domain-level extraction ontologies.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256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base list finding on whether a wrapper can be generated.</a:t>
            </a:r>
          </a:p>
          <a:p>
            <a:r>
              <a:rPr lang="en-US" dirty="0" smtClean="0"/>
              <a:t>Can base wrapper generation on best-labeled record.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214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learn plain-text</a:t>
            </a:r>
            <a:r>
              <a:rPr lang="en-US" baseline="0" dirty="0" smtClean="0"/>
              <a:t> patterns “on the go” by seeing which patterns repeat.  (In essence, create tailored Hurst patterns for a particular document collection or domain.)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938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learn plain-text</a:t>
            </a:r>
            <a:r>
              <a:rPr lang="en-US" baseline="0" dirty="0" smtClean="0"/>
              <a:t> patterns “on the go” by seeing which patterns repeat.  (In essence, create tailored Hurst patterns for a particular document collection or domain.)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93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also builds query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worked on</a:t>
            </a:r>
            <a:r>
              <a:rPr lang="en-US" baseline="0" dirty="0" smtClean="0"/>
              <a:t> tables w/o sibling tables, turning their facts into RDF: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Some tables can be interpreted automatically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Others with simple aid of a user clicking in upper-left and lower-right of the grid data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267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“Easy” when can “easily” interpret: get meta-model and instances.  (Although still not easy to handle free-form queries – must somehow augment, perhaps with </a:t>
            </a:r>
            <a:r>
              <a:rPr lang="en-US" dirty="0" err="1" smtClean="0"/>
              <a:t>WordNet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Preprocess a collection of relational databases</a:t>
            </a:r>
          </a:p>
          <a:p>
            <a:r>
              <a:rPr lang="en-US" dirty="0" smtClean="0"/>
              <a:t>Reverse-engineer schemas to conceptual models</a:t>
            </a:r>
          </a:p>
          <a:p>
            <a:r>
              <a:rPr lang="en-US" dirty="0" smtClean="0"/>
              <a:t>Add recognizers</a:t>
            </a:r>
          </a:p>
          <a:p>
            <a:r>
              <a:rPr lang="en-US" dirty="0" smtClean="0"/>
              <a:t>Process queries</a:t>
            </a:r>
          </a:p>
          <a:p>
            <a:r>
              <a:rPr lang="en-US" dirty="0" smtClean="0"/>
              <a:t>Generate SQL queries for </a:t>
            </a:r>
            <a:r>
              <a:rPr lang="en-US" dirty="0" err="1" smtClean="0"/>
              <a:t>HyKSS</a:t>
            </a:r>
            <a:r>
              <a:rPr lang="en-US" dirty="0" smtClean="0"/>
              <a:t>-generated SPARQL queries over virtual RDF triple stores</a:t>
            </a:r>
          </a:p>
          <a:p>
            <a:r>
              <a:rPr lang="en-US" dirty="0" smtClean="0"/>
              <a:t>Execute SQL queries and return results for </a:t>
            </a:r>
            <a:r>
              <a:rPr lang="en-US" dirty="0" err="1" smtClean="0"/>
              <a:t>HyKSS</a:t>
            </a:r>
            <a:r>
              <a:rPr lang="en-US" dirty="0" smtClean="0"/>
              <a:t> ranking and display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tools to clean and organize facts, including information</a:t>
            </a:r>
          </a:p>
          <a:p>
            <a:r>
              <a:rPr lang="en-US" dirty="0" smtClean="0"/>
              <a:t>integration and object-identity resolution.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699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393B148-AC3B-40EB-9069-9811519D8A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393B148-AC3B-40EB-9069-9811519D8A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Accurate conceptualizations tend</a:t>
            </a:r>
            <a:r>
              <a:rPr lang="en-US" baseline="0" dirty="0" smtClean="0"/>
              <a:t> to help in the integration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Logic based on localized custom appears to be necessary here – sometimes difficult to capture computationally.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8DEA4F-3CAE-4459-8E44-68289FB447E7}" type="slidenum">
              <a:rPr lang="en-US"/>
              <a:pPr/>
              <a:t>59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 can say that this is the project in which we worked on accurate query processing and advanced query processing</a:t>
            </a:r>
          </a:p>
          <a:p>
            <a:r>
              <a:rPr lang="en-US" dirty="0" smtClean="0"/>
              <a:t>(although</a:t>
            </a:r>
            <a:r>
              <a:rPr lang="en-US" baseline="0" dirty="0" smtClean="0"/>
              <a:t> I should also say that it’s a work in progress).</a:t>
            </a:r>
          </a:p>
          <a:p>
            <a:r>
              <a:rPr lang="en-US" baseline="0" dirty="0" smtClean="0"/>
              <a:t>I can also say that it’s this project that has begun to point to us some issues and possible solutions for query processing performance.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Execute all</a:t>
            </a:r>
          </a:p>
          <a:p>
            <a:r>
              <a:rPr lang="en-US" dirty="0" smtClean="0"/>
              <a:t>Eliminate one if no results</a:t>
            </a:r>
          </a:p>
          <a:p>
            <a:r>
              <a:rPr lang="en-US" dirty="0" smtClean="0"/>
              <a:t>Give both answers, say if A then </a:t>
            </a:r>
            <a:r>
              <a:rPr lang="en-US" dirty="0" err="1" smtClean="0"/>
              <a:t>Aanswer</a:t>
            </a:r>
            <a:r>
              <a:rPr lang="en-US" dirty="0" smtClean="0"/>
              <a:t> and if B then </a:t>
            </a:r>
            <a:r>
              <a:rPr lang="en-US" dirty="0" err="1" smtClean="0"/>
              <a:t>Banswer</a:t>
            </a:r>
            <a:endParaRPr lang="en-US" dirty="0" smtClean="0"/>
          </a:p>
          <a:p>
            <a:r>
              <a:rPr lang="en-US" dirty="0" smtClean="0"/>
              <a:t>Ask the user to disambiguate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711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Enhance and optimize hybrid keyword and semantic search.</a:t>
            </a:r>
          </a:p>
          <a:p>
            <a:endParaRPr lang="en-US" dirty="0" smtClean="0"/>
          </a:p>
          <a:p>
            <a:r>
              <a:rPr lang="en-US" dirty="0" smtClean="0"/>
              <a:t>Optimizations to mention (?)</a:t>
            </a:r>
          </a:p>
          <a:p>
            <a:r>
              <a:rPr lang="en-US" dirty="0" smtClean="0"/>
              <a:t>Materialized views (might work well for historical facts)  A data warehouse organization might be possible, where new facts are included in the view automatically</a:t>
            </a:r>
          </a:p>
          <a:p>
            <a:r>
              <a:rPr lang="en-US" dirty="0" smtClean="0"/>
              <a:t>Others have worked on and are currently working on SPARQL query optimization (e.g., see view paper I’m reading – lots of examples)</a:t>
            </a:r>
          </a:p>
          <a:p>
            <a:r>
              <a:rPr lang="en-US" dirty="0" smtClean="0"/>
              <a:t>Our thoughts on semantic indexing (index entire sets denoted by regular expressions, to the extent possible)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6580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multilingual fact extraction and query processing.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12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of best ontology to answer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Umedia</a:t>
            </a:r>
            <a:r>
              <a:rPr lang="en-US" baseline="0" dirty="0" smtClean="0"/>
              <a:t> Station is in which City?  YT tells me it’s Osaka.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298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doesn’t matter what language, many app domains are the same</a:t>
            </a:r>
          </a:p>
          <a:p>
            <a:r>
              <a:rPr lang="en-US" dirty="0" smtClean="0"/>
              <a:t>Multilingual </a:t>
            </a:r>
            <a:r>
              <a:rPr lang="en-US" dirty="0" err="1" smtClean="0"/>
              <a:t>ontologies</a:t>
            </a:r>
            <a:r>
              <a:rPr lang="en-US" dirty="0" smtClean="0"/>
              <a:t> leverages this point – models the world in a</a:t>
            </a:r>
          </a:p>
          <a:p>
            <a:r>
              <a:rPr lang="en-US" dirty="0" smtClean="0"/>
              <a:t>    language-independent manner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independent model (English, although could use symbols (e.g., man/woman symbols for Gender) and a mixture of languages.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Condolence calls in Korean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Obit ontology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+ update for condolence calls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+ extraction example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+ English query about condolence calls 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Gender references in French (we can always get them and get them correct)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a web of knowledge superimposed over historical documents is.</a:t>
            </a:r>
          </a:p>
          <a:p>
            <a:r>
              <a:rPr lang="en-US" dirty="0" smtClean="0"/>
              <a:t>2. How to automate the process of superimposing a web of knowledge</a:t>
            </a:r>
          </a:p>
          <a:p>
            <a:r>
              <a:rPr lang="en-US" dirty="0" smtClean="0"/>
              <a:t>over historical documents:</a:t>
            </a:r>
          </a:p>
          <a:p>
            <a:r>
              <a:rPr lang="en-US" dirty="0" smtClean="0"/>
              <a:t>(a) Construct extraction ontologies that can automatically extract</a:t>
            </a:r>
          </a:p>
          <a:p>
            <a:r>
              <a:rPr lang="en-US" dirty="0" smtClean="0"/>
              <a:t>information from historical documents.</a:t>
            </a:r>
          </a:p>
          <a:p>
            <a:r>
              <a:rPr lang="en-US" dirty="0" smtClean="0"/>
              <a:t>(b) Preprocess historical documents, building links from conceptual-</a:t>
            </a:r>
          </a:p>
          <a:p>
            <a:r>
              <a:rPr lang="en-US" dirty="0" err="1" smtClean="0"/>
              <a:t>izations</a:t>
            </a:r>
            <a:r>
              <a:rPr lang="en-US" dirty="0" smtClean="0"/>
              <a:t> in the web of knowledge to facts in historical documents.</a:t>
            </a:r>
          </a:p>
          <a:p>
            <a:r>
              <a:rPr lang="en-US" dirty="0" smtClean="0"/>
              <a:t>(c) Define inference rules, and preprocess extracted facts to obtain</a:t>
            </a:r>
          </a:p>
          <a:p>
            <a:r>
              <a:rPr lang="en-US" dirty="0" smtClean="0"/>
              <a:t>implied facts.</a:t>
            </a:r>
          </a:p>
          <a:p>
            <a:r>
              <a:rPr lang="en-US" dirty="0" smtClean="0"/>
              <a:t>(d) Using extraction ontologies, interpret user queries, return results,</a:t>
            </a:r>
          </a:p>
          <a:p>
            <a:r>
              <a:rPr lang="en-US" dirty="0" smtClean="0"/>
              <a:t>and provide result justifications.</a:t>
            </a:r>
          </a:p>
          <a:p>
            <a:r>
              <a:rPr lang="en-US" dirty="0" smtClean="0"/>
              <a:t>3. The status of a prototype implementation along with some </a:t>
            </a:r>
            <a:r>
              <a:rPr lang="en-US" dirty="0" err="1" smtClean="0"/>
              <a:t>experimen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tal</a:t>
            </a:r>
            <a:r>
              <a:rPr lang="en-US" dirty="0" smtClean="0"/>
              <a:t> results.</a:t>
            </a:r>
          </a:p>
          <a:p>
            <a:r>
              <a:rPr lang="en-US" dirty="0" smtClean="0"/>
              <a:t>4. What needs to be done to make the vision practical:</a:t>
            </a:r>
          </a:p>
          <a:p>
            <a:r>
              <a:rPr lang="en-US" dirty="0" smtClean="0"/>
              <a:t>(a) Automate as much as possible the construction of fact extractors.</a:t>
            </a:r>
          </a:p>
          <a:p>
            <a:r>
              <a:rPr lang="en-US" dirty="0" smtClean="0"/>
              <a:t>(b) Build tools to clean and organize facts, including information</a:t>
            </a:r>
          </a:p>
          <a:p>
            <a:r>
              <a:rPr lang="en-US" dirty="0" smtClean="0"/>
              <a:t>integration and object-identity resolution.</a:t>
            </a:r>
          </a:p>
          <a:p>
            <a:r>
              <a:rPr lang="en-US" dirty="0" smtClean="0"/>
              <a:t>(c)  Enhance and optimize hybrid keyword and semantic search.</a:t>
            </a:r>
          </a:p>
          <a:p>
            <a:r>
              <a:rPr lang="en-US" dirty="0" smtClean="0"/>
              <a:t>(d) Enable multilingual fact extraction and query processing.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84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Mockup as designed.  Actual implementation quite close.</a:t>
            </a:r>
            <a:r>
              <a:rPr lang="en-US" baseline="0" dirty="0" smtClean="0"/>
              <a:t>  The differences point to where we need to add </a:t>
            </a:r>
            <a:r>
              <a:rPr lang="en-US" baseline="0" smtClean="0"/>
              <a:t>finishing touches.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r>
              <a:rPr lang="en-US" baseline="0" dirty="0" smtClean="0"/>
              <a:t> initial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Facts.  Demo: Query screen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Implied Facts.</a:t>
            </a:r>
            <a:r>
              <a:rPr lang="en-US" baseline="0" dirty="0" smtClean="0"/>
              <a:t>  </a:t>
            </a:r>
            <a:r>
              <a:rPr lang="en-US" dirty="0" smtClean="0"/>
              <a:t>Demo: Query screen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begins the explanation of how it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C826-4E08-4A06-A2B8-087A1112E737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BB37-86D7-4212-831E-E1DF3378CBCE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0253-B821-4EFE-95D9-9B79DCD2E7A5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BE05A-48B3-4A12-A134-5CFDFEB139EA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C3825-5747-4765-B6E4-123C0ED4D6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17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E1DBA-6585-4D68-B5B4-73D2252BDA2F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C28E3-B132-4564-9935-1F8205EB4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4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65E0A-177A-4A80-87DF-B75AEF12B1EE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6207E-62C3-43B5-9691-F7BC0AD20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5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A2E43-080F-4C42-8450-C1EE5EE256CE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C16B-A9FE-4E10-8C7E-340E2EDA31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5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2FCAA-4A44-4FB7-841E-05AF6962D1CC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81D65-29C4-4A2C-B362-61904EF552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6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81568-2F7D-4F08-AC2E-72DA7068A296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099D6-E727-4F15-92C3-99A29F05F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96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92A45-95BE-43B1-87E0-F3ADC9305967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1098F-75E2-40E8-8394-A38ACD23F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9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A12B2-4411-423D-8917-9E5143E195BD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C0BDF-97A9-49DD-962D-302BA06146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0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33DF-C9CC-459E-9D8E-120D57248845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7E228-819B-48D5-808C-87C01B0D4723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45F4-AEE2-45CC-B6B2-904FDD2DA7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63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6AAA8-A589-4338-AF74-7D579A5BC69F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CF9F9-4249-411C-8058-004660BB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22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7A5DC-6E50-48E7-A711-C04C158DB659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4EE83-1B94-4087-97BB-77FF43DD10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73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92BFF-FAAD-43F7-B884-CA8800DDB406}" type="datetime1">
              <a:rPr lang="en-US" smtClean="0">
                <a:solidFill>
                  <a:srgbClr val="000000"/>
                </a:solidFill>
              </a:rPr>
              <a:pPr/>
              <a:t>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88ACF-78EB-4799-8260-63986EF2AB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764B-1C20-47D3-999D-D131F90F2455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EF6E-A429-4378-A67B-D0B8EAF0D5DE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1D5A-28B8-4113-A04B-A57F04F1DB10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42FB-C282-4FB5-AE6A-8FA289F8F44A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26C-8653-486D-B0C8-8D99904C4844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E0EC-E6A3-4186-99AC-194C28720D5A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7647-DE43-453B-A68B-2CDDC94A02B8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5CA7-ED06-4302-9482-9F376C4D8D73}" type="datetime1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FD01-2660-4EF0-B460-C0E240B7C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D9B43-DFF7-4D54-825D-B87E6C58F7A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2/2/2012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8B5C0D-4E28-4397-9D25-8C84AA0F5A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3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2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1.tif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54.tif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53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81200"/>
            <a:ext cx="55626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Web of Knowledge for </a:t>
            </a:r>
            <a:br>
              <a:rPr lang="en-US" dirty="0" smtClean="0"/>
            </a:br>
            <a:r>
              <a:rPr lang="en-US" dirty="0" smtClean="0"/>
              <a:t>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495800"/>
            <a:ext cx="5029200" cy="685800"/>
          </a:xfrm>
        </p:spPr>
        <p:txBody>
          <a:bodyPr/>
          <a:lstStyle/>
          <a:p>
            <a:r>
              <a:rPr lang="en-US" dirty="0" smtClean="0"/>
              <a:t>David W. </a:t>
            </a:r>
            <a:r>
              <a:rPr lang="en-US" dirty="0" err="1" smtClean="0"/>
              <a:t>Embley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133600"/>
            <a:ext cx="2365390" cy="23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4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for Facts &amp; Implied Facts</a:t>
            </a:r>
            <a:endParaRPr lang="en-US" dirty="0"/>
          </a:p>
        </p:txBody>
      </p:sp>
      <p:pic>
        <p:nvPicPr>
          <p:cNvPr id="4" name="Picture 3" descr="MaryElyDeathda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79238" cy="4711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for Facts &amp; Implied Facts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352800"/>
            <a:ext cx="586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Animation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Extraction query, results, highlighting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Reasoned Query, results, reasoning chain, highlighting</a:t>
            </a:r>
            <a:endParaRPr lang="en-US" dirty="0"/>
          </a:p>
        </p:txBody>
      </p:sp>
      <p:pic>
        <p:nvPicPr>
          <p:cNvPr id="6" name="Picture 5" descr="MaryE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81999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7" name="Picture 6" descr="DataGrameEditor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653" y="4615997"/>
            <a:ext cx="2528847" cy="17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493819" y="3796146"/>
            <a:ext cx="2923311" cy="872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870364" y="3186548"/>
            <a:ext cx="3574472" cy="14824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618510" y="4184073"/>
            <a:ext cx="2105891" cy="6096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ataGrameEditor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653" y="4615997"/>
            <a:ext cx="2528847" cy="17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  <p:pic>
        <p:nvPicPr>
          <p:cNvPr id="9" name="Picture 8" descr="PersonIdentifiedByName.relationship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14400"/>
            <a:ext cx="3687155" cy="519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Fact Extraction</a:t>
            </a:r>
            <a:endParaRPr lang="en-US" dirty="0"/>
          </a:p>
        </p:txBody>
      </p:sp>
      <p:pic>
        <p:nvPicPr>
          <p:cNvPr id="5" name="Picture 4" descr="WorkbenchForExtractedFac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99853" cy="5016407"/>
          </a:xfrm>
          <a:prstGeom prst="rect">
            <a:avLst/>
          </a:prstGeom>
        </p:spPr>
      </p:pic>
      <p:pic>
        <p:nvPicPr>
          <p:cNvPr id="8" name="Picture 7" descr="SonOfPerson.relationsh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62475"/>
            <a:ext cx="3465793" cy="2295525"/>
          </a:xfrm>
          <a:prstGeom prst="rect">
            <a:avLst/>
          </a:prstGeom>
        </p:spPr>
      </p:pic>
      <p:pic>
        <p:nvPicPr>
          <p:cNvPr id="9" name="Picture 8" descr="PersonIdentifiedByName.relationship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14400"/>
            <a:ext cx="3687155" cy="51958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250425" y="4778477"/>
            <a:ext cx="1143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4898923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75187" y="4800601"/>
            <a:ext cx="2131142" cy="13273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-800099" y="4295467"/>
            <a:ext cx="3016045" cy="6194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02542" y="2964426"/>
            <a:ext cx="980768" cy="162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2039" y="4704735"/>
            <a:ext cx="442451" cy="154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5" name="Picture 4" descr="GrandchildRul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62" y="1752600"/>
            <a:ext cx="6201508" cy="1981200"/>
          </a:xfrm>
          <a:prstGeom prst="rect">
            <a:avLst/>
          </a:prstGeom>
        </p:spPr>
      </p:pic>
      <p:pic>
        <p:nvPicPr>
          <p:cNvPr id="6" name="Picture 5" descr="GrandchildRelationshipRul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298" y="3962400"/>
            <a:ext cx="717659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  <p:pic>
        <p:nvPicPr>
          <p:cNvPr id="5" name="Picture 4" descr="GrandchildOfPersonInstanc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48952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293812"/>
            <a:ext cx="50292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Enabling Search for Facts and Implied Facts by Automating the Construction of a Web of Knowledge for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495800"/>
            <a:ext cx="5029200" cy="685800"/>
          </a:xfrm>
        </p:spPr>
        <p:txBody>
          <a:bodyPr/>
          <a:lstStyle/>
          <a:p>
            <a:r>
              <a:rPr lang="en-US" dirty="0" smtClean="0"/>
              <a:t>David W. </a:t>
            </a:r>
            <a:r>
              <a:rPr lang="en-US" dirty="0" err="1" smtClean="0"/>
              <a:t>Embley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133600"/>
            <a:ext cx="2365390" cy="239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Reasoning for Implied Facts</a:t>
            </a:r>
            <a:endParaRPr lang="en-US" dirty="0"/>
          </a:p>
        </p:txBody>
      </p:sp>
      <p:pic>
        <p:nvPicPr>
          <p:cNvPr id="4" name="Picture 3" descr="FamilyGrandchi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586457" cy="5279187"/>
          </a:xfrm>
          <a:prstGeom prst="rect">
            <a:avLst/>
          </a:prstGeom>
        </p:spPr>
      </p:pic>
      <p:pic>
        <p:nvPicPr>
          <p:cNvPr id="5" name="Picture 4" descr="GrandchildOfPersonInstanc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489520" cy="5553075"/>
          </a:xfrm>
          <a:prstGeom prst="rect">
            <a:avLst/>
          </a:prstGeom>
        </p:spPr>
      </p:pic>
      <p:pic>
        <p:nvPicPr>
          <p:cNvPr id="6" name="Picture 5" descr="NameInstance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143000"/>
            <a:ext cx="430224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pic>
        <p:nvPicPr>
          <p:cNvPr id="6" name="Picture 5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10000"/>
            <a:ext cx="1371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286000"/>
            <a:ext cx="35814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ndchildOntologyAlo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572" y="1800665"/>
            <a:ext cx="3635215" cy="356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Interpretation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83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“Mary Ely” grandchild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10000"/>
            <a:ext cx="1371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286000"/>
            <a:ext cx="35814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569527" y="2438399"/>
            <a:ext cx="1011383" cy="817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53892" y="3546764"/>
            <a:ext cx="1759527" cy="1399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3124200"/>
            <a:ext cx="60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2057400"/>
            <a:ext cx="609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4953000"/>
            <a:ext cx="83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5756567" y="2389912"/>
            <a:ext cx="1052943" cy="90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876801" y="4627419"/>
            <a:ext cx="94210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47855" y="3325091"/>
            <a:ext cx="1122218" cy="831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SPARQL Query</a:t>
            </a:r>
            <a:endParaRPr lang="en-US" dirty="0"/>
          </a:p>
        </p:txBody>
      </p:sp>
      <p:pic>
        <p:nvPicPr>
          <p:cNvPr id="4" name="Picture 3" descr="SPARQL.vi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372225" cy="4648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4267200"/>
            <a:ext cx="2438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4419600"/>
            <a:ext cx="2819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572000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50292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SPARQL Query</a:t>
            </a:r>
            <a:endParaRPr lang="en-US" dirty="0"/>
          </a:p>
        </p:txBody>
      </p:sp>
      <p:pic>
        <p:nvPicPr>
          <p:cNvPr id="4" name="Picture 3" descr="SPARQL.vi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372225" cy="4648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48768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47800" y="5334000"/>
            <a:ext cx="33528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63529" y="3834581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pic>
        <p:nvPicPr>
          <p:cNvPr id="4" name="Picture 3" descr="MaryElyGrandchi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81999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Processing</a:t>
            </a:r>
            <a:br>
              <a:rPr lang="en-US" dirty="0" smtClean="0"/>
            </a:br>
            <a:r>
              <a:rPr lang="en-US" dirty="0" smtClean="0"/>
              <a:t>the Ely Ancestry (all 830 Pages)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Number of facts extracted: 22,251</a:t>
            </a:r>
          </a:p>
          <a:p>
            <a:pPr lvl="1"/>
            <a:r>
              <a:rPr lang="en-US" dirty="0" smtClean="0"/>
              <a:t>8,740 Person-</a:t>
            </a:r>
            <a:r>
              <a:rPr lang="en-US" dirty="0" err="1" smtClean="0"/>
              <a:t>Birthdate</a:t>
            </a:r>
            <a:r>
              <a:rPr lang="en-US" dirty="0" smtClean="0"/>
              <a:t> facts</a:t>
            </a:r>
          </a:p>
          <a:p>
            <a:pPr lvl="1"/>
            <a:r>
              <a:rPr lang="en-US" dirty="0" smtClean="0"/>
              <a:t>3,803 Person-</a:t>
            </a:r>
            <a:r>
              <a:rPr lang="en-US" dirty="0" err="1" smtClean="0"/>
              <a:t>Deathdate</a:t>
            </a:r>
            <a:r>
              <a:rPr lang="en-US" dirty="0" smtClean="0"/>
              <a:t> facts</a:t>
            </a:r>
          </a:p>
          <a:p>
            <a:pPr lvl="1"/>
            <a:r>
              <a:rPr lang="en-US" dirty="0" smtClean="0"/>
              <a:t>9,708 children facts, including</a:t>
            </a:r>
          </a:p>
          <a:p>
            <a:pPr lvl="2"/>
            <a:r>
              <a:rPr lang="en-US" dirty="0" smtClean="0"/>
              <a:t>5,020 Child-has-parent-Person facts</a:t>
            </a:r>
          </a:p>
          <a:p>
            <a:pPr lvl="2"/>
            <a:r>
              <a:rPr lang="en-US" dirty="0" smtClean="0"/>
              <a:t>2,394 Son-of-Person facts</a:t>
            </a:r>
          </a:p>
          <a:p>
            <a:pPr lvl="2"/>
            <a:r>
              <a:rPr lang="en-US" dirty="0" smtClean="0"/>
              <a:t>2,294 Daughter-of-Person facts</a:t>
            </a:r>
          </a:p>
          <a:p>
            <a:r>
              <a:rPr lang="en-US" dirty="0" smtClean="0"/>
              <a:t>Number of implied grandchild facts inferred: 5,277</a:t>
            </a:r>
          </a:p>
          <a:p>
            <a:r>
              <a:rPr lang="en-US" dirty="0" smtClean="0"/>
              <a:t>Processing time:</a:t>
            </a:r>
          </a:p>
          <a:p>
            <a:pPr lvl="1"/>
            <a:r>
              <a:rPr lang="en-US" dirty="0" smtClean="0"/>
              <a:t>~18 seconds per page</a:t>
            </a:r>
          </a:p>
          <a:p>
            <a:pPr lvl="1"/>
            <a:r>
              <a:rPr lang="en-US" dirty="0" smtClean="0"/>
              <a:t>CPU time: ~4 hours</a:t>
            </a:r>
          </a:p>
          <a:p>
            <a:pPr lvl="1"/>
            <a:r>
              <a:rPr lang="en-US" dirty="0" smtClean="0"/>
              <a:t>Processing 10 in parallel: ~24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Processing</a:t>
            </a:r>
            <a:br>
              <a:rPr lang="en-US" dirty="0" smtClean="0"/>
            </a:br>
            <a:r>
              <a:rPr lang="en-US" dirty="0" smtClean="0"/>
              <a:t>the Ely Ancestry (all 830 Pages)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333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Precision: .52                                                                             </a:t>
            </a:r>
            <a:r>
              <a:rPr lang="en-US" sz="2100" dirty="0" smtClean="0"/>
              <a:t>(by randomly selecting &amp; checking 100 of the 22,251 facts)</a:t>
            </a:r>
          </a:p>
          <a:p>
            <a:r>
              <a:rPr lang="en-US" dirty="0" smtClean="0"/>
              <a:t>Recall: .33 &amp; Precision: .40                                                      </a:t>
            </a:r>
            <a:r>
              <a:rPr lang="en-US" sz="2100" dirty="0" smtClean="0"/>
              <a:t>(by randomly selecting  and checking 2 fact-filled family pages)</a:t>
            </a:r>
          </a:p>
          <a:p>
            <a:r>
              <a:rPr lang="en-US" dirty="0" smtClean="0"/>
              <a:t>Errors:</a:t>
            </a:r>
          </a:p>
          <a:p>
            <a:pPr lvl="1"/>
            <a:r>
              <a:rPr lang="en-US" dirty="0" smtClean="0"/>
              <a:t>Name recognizer</a:t>
            </a:r>
          </a:p>
          <a:p>
            <a:pPr lvl="1"/>
            <a:r>
              <a:rPr lang="en-US" dirty="0" smtClean="0"/>
              <a:t>Text pattern expectations</a:t>
            </a:r>
          </a:p>
          <a:p>
            <a:pPr lvl="1"/>
            <a:r>
              <a:rPr lang="en-US" dirty="0" smtClean="0"/>
              <a:t>OCR</a:t>
            </a:r>
          </a:p>
          <a:p>
            <a:r>
              <a:rPr lang="en-US" dirty="0" smtClean="0"/>
              <a:t>Varying accuracy (for pages checked)</a:t>
            </a:r>
          </a:p>
          <a:p>
            <a:pPr lvl="1"/>
            <a:r>
              <a:rPr lang="en-US" dirty="0" smtClean="0"/>
              <a:t>Recall: .11, Precision: .11 </a:t>
            </a:r>
            <a:r>
              <a:rPr lang="en-US" sz="2100" dirty="0" smtClean="0"/>
              <a:t>(bad combination of all problems)</a:t>
            </a:r>
          </a:p>
          <a:p>
            <a:pPr lvl="1"/>
            <a:r>
              <a:rPr lang="en-US" dirty="0" smtClean="0"/>
              <a:t>Recall: .50, Precision: .68 </a:t>
            </a:r>
            <a:r>
              <a:rPr lang="en-US" sz="2100" dirty="0" smtClean="0"/>
              <a:t>(some problems, but closer to expectations)</a:t>
            </a:r>
          </a:p>
          <a:p>
            <a:pPr lvl="1"/>
            <a:r>
              <a:rPr lang="en-US" dirty="0" smtClean="0"/>
              <a:t>Recall: .59, Precision: .71 </a:t>
            </a:r>
            <a:r>
              <a:rPr lang="en-US" sz="2100" dirty="0" smtClean="0"/>
              <a:t>(10 pages, mostly as expected)</a:t>
            </a:r>
          </a:p>
          <a:p>
            <a:pPr lvl="1"/>
            <a:r>
              <a:rPr lang="en-US" dirty="0" smtClean="0"/>
              <a:t>Recall: .91, Precision: .94 </a:t>
            </a:r>
            <a:r>
              <a:rPr lang="en-US" sz="2100" dirty="0" smtClean="0"/>
              <a:t>(tuned, no problems except a few OCR errors)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Results after adding Recognizers for Relationship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Name: 			0.91</a:t>
            </a:r>
          </a:p>
          <a:p>
            <a:r>
              <a:rPr lang="en-US" dirty="0" err="1" smtClean="0"/>
              <a:t>Birthdate</a:t>
            </a:r>
            <a:r>
              <a:rPr lang="en-US" dirty="0" smtClean="0"/>
              <a:t>: 			0.92</a:t>
            </a:r>
          </a:p>
          <a:p>
            <a:r>
              <a:rPr lang="en-US" dirty="0" err="1" smtClean="0"/>
              <a:t>Deathdate</a:t>
            </a:r>
            <a:r>
              <a:rPr lang="en-US" dirty="0" smtClean="0"/>
              <a:t>: 			1.00</a:t>
            </a:r>
          </a:p>
          <a:p>
            <a:r>
              <a:rPr lang="en-US" dirty="0" smtClean="0"/>
              <a:t>Person born on </a:t>
            </a:r>
            <a:r>
              <a:rPr lang="en-US" dirty="0" err="1" smtClean="0"/>
              <a:t>Birthdate</a:t>
            </a:r>
            <a:r>
              <a:rPr lang="en-US" dirty="0" smtClean="0"/>
              <a:t>: 	0.89</a:t>
            </a:r>
          </a:p>
          <a:p>
            <a:r>
              <a:rPr lang="en-US" dirty="0" smtClean="0"/>
              <a:t>Person died on </a:t>
            </a:r>
            <a:r>
              <a:rPr lang="en-US" dirty="0" err="1" smtClean="0"/>
              <a:t>Deathdate</a:t>
            </a:r>
            <a:r>
              <a:rPr lang="en-US" dirty="0" smtClean="0"/>
              <a:t>: 	0.75</a:t>
            </a:r>
          </a:p>
          <a:p>
            <a:r>
              <a:rPr lang="en-US" dirty="0" smtClean="0"/>
              <a:t>Son of Person: 		0.83</a:t>
            </a:r>
          </a:p>
          <a:p>
            <a:r>
              <a:rPr lang="en-US" dirty="0" smtClean="0"/>
              <a:t>Daughter of Person: 		0.33</a:t>
            </a:r>
          </a:p>
          <a:p>
            <a:r>
              <a:rPr lang="en-US" dirty="0" smtClean="0"/>
              <a:t>Child: has parent Person: 	0.79</a:t>
            </a:r>
          </a:p>
          <a:p>
            <a:r>
              <a:rPr lang="en-US" dirty="0" smtClean="0"/>
              <a:t>  </a:t>
            </a:r>
          </a:p>
          <a:p>
            <a:r>
              <a:rPr lang="en-US" dirty="0" smtClean="0"/>
              <a:t>Average F-measure: 		0.80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Correct extracted facts: 	143</a:t>
            </a:r>
          </a:p>
          <a:p>
            <a:r>
              <a:rPr lang="en-US" dirty="0" smtClean="0"/>
              <a:t>Total extracted facts: 		165</a:t>
            </a:r>
          </a:p>
          <a:p>
            <a:r>
              <a:rPr lang="en-US" dirty="0" smtClean="0"/>
              <a:t>Actual number of facts: 	172</a:t>
            </a:r>
          </a:p>
        </p:txBody>
      </p:sp>
      <p:pic>
        <p:nvPicPr>
          <p:cNvPr id="5" name="Picture 4" descr="Ely.Pg44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95400"/>
            <a:ext cx="3400425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39809" y="-76200"/>
            <a:ext cx="3593356" cy="1893332"/>
            <a:chOff x="5105400" y="665824"/>
            <a:chExt cx="3593356" cy="1893332"/>
          </a:xfrm>
        </p:grpSpPr>
        <p:pic>
          <p:nvPicPr>
            <p:cNvPr id="7" name="Picture 6" descr="DEG.logo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665824"/>
              <a:ext cx="1589081" cy="1752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05400" y="2189824"/>
              <a:ext cx="359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BYU </a:t>
              </a:r>
              <a:r>
                <a:rPr lang="en-US" u="sng" dirty="0" smtClean="0"/>
                <a:t>D</a:t>
              </a:r>
              <a:r>
                <a:rPr lang="en-US" dirty="0" smtClean="0"/>
                <a:t>ata </a:t>
              </a:r>
              <a:r>
                <a:rPr lang="en-US" u="sng" dirty="0" smtClean="0"/>
                <a:t>E</a:t>
              </a:r>
              <a:r>
                <a:rPr lang="en-US" dirty="0" smtClean="0"/>
                <a:t>xtraction Research </a:t>
              </a:r>
              <a:r>
                <a:rPr lang="en-US" u="sng" dirty="0" smtClean="0"/>
                <a:t>G</a:t>
              </a:r>
              <a:r>
                <a:rPr lang="en-US" dirty="0" smtClean="0"/>
                <a:t>roup</a:t>
              </a:r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2618" y="4953000"/>
            <a:ext cx="6027738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Stephen W. Liddle, Deryle W. Lonsdale, Spencer Machado, Thomas Packer, Joseph Park, Nathan Tate, Andrew Zitzelberger</a:t>
            </a:r>
          </a:p>
        </p:txBody>
      </p:sp>
      <p:pic>
        <p:nvPicPr>
          <p:cNvPr id="1026" name="Picture 2" descr="C:\Users\Dave\Documents\WoK-HD.RootsTech12\DSC00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81481" cy="24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ewartFall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1529" y="1981200"/>
            <a:ext cx="4289107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Results after adding Recognizers for Relationship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Name: 			0.70</a:t>
            </a:r>
          </a:p>
          <a:p>
            <a:r>
              <a:rPr lang="en-US" dirty="0" err="1" smtClean="0"/>
              <a:t>Birthdate</a:t>
            </a:r>
            <a:r>
              <a:rPr lang="en-US" dirty="0" smtClean="0"/>
              <a:t>: 			0.88</a:t>
            </a:r>
          </a:p>
          <a:p>
            <a:r>
              <a:rPr lang="en-US" dirty="0" err="1" smtClean="0"/>
              <a:t>Deathdate</a:t>
            </a:r>
            <a:r>
              <a:rPr lang="en-US" dirty="0" smtClean="0"/>
              <a:t>: 			1.00</a:t>
            </a:r>
          </a:p>
          <a:p>
            <a:r>
              <a:rPr lang="en-US" dirty="0" smtClean="0"/>
              <a:t>Person born on </a:t>
            </a:r>
            <a:r>
              <a:rPr lang="en-US" dirty="0" err="1" smtClean="0"/>
              <a:t>Birthdate</a:t>
            </a:r>
            <a:r>
              <a:rPr lang="en-US" dirty="0" smtClean="0"/>
              <a:t>: 	0.56</a:t>
            </a:r>
          </a:p>
          <a:p>
            <a:r>
              <a:rPr lang="en-US" dirty="0" smtClean="0"/>
              <a:t>Person died on </a:t>
            </a:r>
            <a:r>
              <a:rPr lang="en-US" dirty="0" err="1" smtClean="0"/>
              <a:t>Deathdate</a:t>
            </a:r>
            <a:r>
              <a:rPr lang="en-US" dirty="0" smtClean="0"/>
              <a:t>: 	1.00</a:t>
            </a:r>
          </a:p>
          <a:p>
            <a:r>
              <a:rPr lang="en-US" dirty="0" smtClean="0"/>
              <a:t>Son of Person: 		0.89</a:t>
            </a:r>
          </a:p>
          <a:p>
            <a:r>
              <a:rPr lang="en-US" dirty="0" smtClean="0"/>
              <a:t>Daughter: of Person: 		0.45</a:t>
            </a:r>
          </a:p>
          <a:p>
            <a:r>
              <a:rPr lang="en-US" dirty="0" smtClean="0"/>
              <a:t>Child has parent Person: 	0.30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Average F-measure: 		0.72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Correct extracted facts: 	   79</a:t>
            </a:r>
          </a:p>
          <a:p>
            <a:r>
              <a:rPr lang="en-US" dirty="0" smtClean="0"/>
              <a:t>Total extracted facts: 		119</a:t>
            </a:r>
          </a:p>
          <a:p>
            <a:r>
              <a:rPr lang="en-US" dirty="0" smtClean="0"/>
              <a:t>Actual number of facts: 	119</a:t>
            </a:r>
          </a:p>
          <a:p>
            <a:endParaRPr lang="en-US" dirty="0" smtClean="0"/>
          </a:p>
        </p:txBody>
      </p:sp>
      <p:pic>
        <p:nvPicPr>
          <p:cNvPr id="4" name="Picture 3" descr="Ely.649pdf.PgNr47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95400"/>
            <a:ext cx="33909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448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and Future Work</a:t>
            </a:r>
            <a:br>
              <a:rPr lang="en-US" dirty="0" smtClean="0"/>
            </a:br>
            <a:r>
              <a:rPr lang="en-US" sz="2700" dirty="0" smtClean="0"/>
              <a:t>(Making the </a:t>
            </a:r>
            <a:r>
              <a:rPr lang="en-US" sz="2700" dirty="0" err="1" smtClean="0"/>
              <a:t>WoK</a:t>
            </a:r>
            <a:r>
              <a:rPr lang="en-US" sz="2700" dirty="0" smtClean="0"/>
              <a:t>-HD Vision Practical)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1865" y="4308901"/>
            <a:ext cx="294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Cost-effective and Accurate Extraction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45" y="3896279"/>
            <a:ext cx="327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Automated Conceptual Organization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65" y="1988403"/>
            <a:ext cx="3431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 Accurate and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Efficient Query Processing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6459" y="1287839"/>
            <a:ext cx="3014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 Internationalization: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Français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0000"/>
                </a:solidFill>
              </a:rPr>
              <a:t>한국인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Cost-effective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Accurate Extraction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Focus on semi-structured elements first</a:t>
            </a:r>
          </a:p>
          <a:p>
            <a:endParaRPr lang="en-US" dirty="0" smtClean="0"/>
          </a:p>
          <a:p>
            <a:r>
              <a:rPr lang="en-US" dirty="0" smtClean="0"/>
              <a:t>Bootstrap synergistically</a:t>
            </a:r>
          </a:p>
          <a:p>
            <a:pPr lvl="1"/>
            <a:r>
              <a:rPr lang="en-US" dirty="0" smtClean="0"/>
              <a:t>Extract from </a:t>
            </a:r>
            <a:r>
              <a:rPr lang="en-US" dirty="0" smtClean="0"/>
              <a:t>semi-structured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Learn extraction ontologies</a:t>
            </a:r>
          </a:p>
          <a:p>
            <a:pPr lvl="1"/>
            <a:r>
              <a:rPr lang="en-US" dirty="0" smtClean="0"/>
              <a:t>Extract from plain text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4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ListReader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Wrapper Induction for Lists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99" y="1738880"/>
            <a:ext cx="3369901" cy="475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810000" y="2362200"/>
            <a:ext cx="1828800" cy="2590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10000" y="3657600"/>
            <a:ext cx="1925441" cy="1502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10000" y="5029200"/>
            <a:ext cx="1676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141" y="2716933"/>
            <a:ext cx="2769524" cy="139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404844"/>
            <a:ext cx="3302924" cy="2375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441" y="1618224"/>
            <a:ext cx="3302924" cy="74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I: </a:t>
            </a:r>
            <a:br>
              <a:rPr lang="en-US" dirty="0" smtClean="0"/>
            </a:br>
            <a:r>
              <a:rPr lang="en-US" dirty="0" smtClean="0"/>
              <a:t>Semi-supervised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352636" y="3733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83823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First row, left to right: C. Paulson, G. Whaley, E </a:t>
            </a:r>
            <a:r>
              <a:rPr lang="en-US" sz="1200" dirty="0" err="1" smtClean="0"/>
              <a:t>Eastlund</a:t>
            </a:r>
            <a:r>
              <a:rPr lang="en-US" sz="1200" dirty="0" smtClean="0"/>
              <a:t>, B. </a:t>
            </a:r>
            <a:r>
              <a:rPr lang="en-US" sz="1200" dirty="0" err="1" smtClean="0"/>
              <a:t>Krohg</a:t>
            </a:r>
            <a:r>
              <a:rPr lang="en-US" sz="1200" dirty="0" smtClean="0"/>
              <a:t>, D.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R.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, 0.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A. </a:t>
            </a:r>
            <a:r>
              <a:rPr lang="en-US" sz="1200" dirty="0" err="1" smtClean="0"/>
              <a:t>Vig</a:t>
            </a:r>
            <a:r>
              <a:rPr lang="en-US" sz="1200" dirty="0" smtClean="0"/>
              <a:t>, newline H.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, D Wynne newline Second row- Mr. See </a:t>
            </a:r>
            <a:r>
              <a:rPr lang="en-US" sz="1200" dirty="0" err="1" smtClean="0"/>
              <a:t>bach</a:t>
            </a:r>
            <a:r>
              <a:rPr lang="en-US" sz="1200" dirty="0" smtClean="0"/>
              <a:t>, D. </a:t>
            </a:r>
            <a:r>
              <a:rPr lang="en-US" sz="1200" dirty="0" err="1" smtClean="0"/>
              <a:t>Colligan</a:t>
            </a:r>
            <a:r>
              <a:rPr lang="en-US" sz="1200" dirty="0" smtClean="0"/>
              <a:t>, J.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, F Knudson, A. Hagen, R. </a:t>
            </a:r>
            <a:r>
              <a:rPr lang="en-US" sz="1200" dirty="0" err="1" smtClean="0"/>
              <a:t>Myhrum</a:t>
            </a:r>
            <a:r>
              <a:rPr lang="en-US" sz="1200" dirty="0" smtClean="0"/>
              <a:t>, R.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J. </a:t>
            </a:r>
            <a:r>
              <a:rPr lang="en-US" sz="1200" dirty="0" err="1" smtClean="0"/>
              <a:t>Mittun</a:t>
            </a:r>
            <a:r>
              <a:rPr lang="en-US" sz="1200" dirty="0" smtClean="0"/>
              <a:t>, newline Mr. </a:t>
            </a:r>
            <a:r>
              <a:rPr lang="en-US" sz="1200" dirty="0" err="1" smtClean="0"/>
              <a:t>Bohnsack</a:t>
            </a:r>
            <a:r>
              <a:rPr lang="en-US" sz="1200" dirty="0" smtClean="0"/>
              <a:t>. newline Third row: G. </a:t>
            </a:r>
            <a:r>
              <a:rPr lang="en-US" sz="1200" dirty="0" err="1" smtClean="0"/>
              <a:t>Carlm</a:t>
            </a:r>
            <a:r>
              <a:rPr lang="en-US" sz="1200" dirty="0" smtClean="0"/>
              <a:t>, R. </a:t>
            </a:r>
            <a:r>
              <a:rPr lang="en-US" sz="1200" dirty="0" err="1" smtClean="0"/>
              <a:t>Reterson</a:t>
            </a:r>
            <a:r>
              <a:rPr lang="en-US" sz="1200" dirty="0" smtClean="0"/>
              <a:t>, K Larson, J </a:t>
            </a:r>
            <a:r>
              <a:rPr lang="en-US" sz="1200" dirty="0" err="1" smtClean="0"/>
              <a:t>Skatvold</a:t>
            </a:r>
            <a:r>
              <a:rPr lang="en-US" sz="1200" dirty="0" smtClean="0"/>
              <a:t>, A.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, R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, </a:t>
            </a:r>
            <a:r>
              <a:rPr lang="en-US" sz="1200" dirty="0" err="1" smtClean="0"/>
              <a:t>L.Johnson</a:t>
            </a:r>
            <a:r>
              <a:rPr lang="en-US" sz="1200" dirty="0" smtClean="0"/>
              <a:t>, L. </a:t>
            </a:r>
            <a:r>
              <a:rPr lang="en-US" sz="1200" dirty="0" err="1" smtClean="0"/>
              <a:t>Nystrom</a:t>
            </a:r>
            <a:r>
              <a:rPr lang="en-US" sz="1200" dirty="0" smtClean="0"/>
              <a:t>.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Fourth row: R. </a:t>
            </a:r>
            <a:r>
              <a:rPr lang="en-US" sz="1200" dirty="0" err="1" smtClean="0"/>
              <a:t>Kvare</a:t>
            </a:r>
            <a:r>
              <a:rPr lang="en-US" sz="1200" dirty="0" smtClean="0"/>
              <a:t>, H. Haugen, R. </a:t>
            </a:r>
            <a:r>
              <a:rPr lang="en-US" sz="1200" dirty="0" err="1" smtClean="0"/>
              <a:t>Lubken</a:t>
            </a:r>
            <a:r>
              <a:rPr lang="en-US" sz="1200" dirty="0" smtClean="0"/>
              <a:t>, R Larson, A. Carlson, A.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W Ram </a:t>
            </a:r>
            <a:r>
              <a:rPr lang="en-US" sz="1200" dirty="0" err="1" smtClean="0"/>
              <a:t>bo</a:t>
            </a:r>
            <a:r>
              <a:rPr lang="en-US" sz="1200" dirty="0" smtClean="0"/>
              <a:t> I, V Hanson, K. </a:t>
            </a:r>
            <a:r>
              <a:rPr lang="en-US" sz="1200" dirty="0" err="1" smtClean="0"/>
              <a:t>Ny</a:t>
            </a:r>
            <a:r>
              <a:rPr lang="en-US" sz="1200" dirty="0" smtClean="0"/>
              <a:t>-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</a:t>
            </a:r>
            <a:r>
              <a:rPr lang="en-US" sz="1200" dirty="0" err="1" smtClean="0"/>
              <a:t>QootLaM</a:t>
            </a:r>
            <a:r>
              <a:rPr lang="en-US" sz="1200" dirty="0" smtClean="0"/>
              <a:t> "</a:t>
            </a:r>
            <a:r>
              <a:rPr lang="en-US" sz="1200" dirty="0" err="1" smtClean="0"/>
              <a:t>leam</a:t>
            </a:r>
            <a:r>
              <a:rPr lang="en-US" sz="1200" dirty="0" smtClean="0"/>
              <a:t>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8996" y="5354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6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649" y="53547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Donald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8996" y="5354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649" y="53547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Donald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0104" y="5354708"/>
            <a:ext cx="85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Bakken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28996" y="5354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649" y="53547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Donald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0104" y="5354708"/>
            <a:ext cx="85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Bakken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5354708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28996" y="5354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556" y="4675264"/>
            <a:ext cx="4656101" cy="10487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22452" y="3480942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15462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</a:t>
            </a:r>
          </a:p>
          <a:p>
            <a:pPr algn="ctr"/>
            <a:r>
              <a:rPr lang="en-US" sz="2400" dirty="0" smtClean="0"/>
              <a:t>Form Creation &amp; Labeling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60" y="914400"/>
            <a:ext cx="4690998" cy="16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649" y="53547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Donald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0104" y="5354708"/>
            <a:ext cx="85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Bakken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5354708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Dude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82605" y="5385485"/>
            <a:ext cx="1279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Right Half 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8996" y="5354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438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Generate Wrapper for First Record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4419600" y="2590800"/>
            <a:ext cx="7257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90800" y="3200400"/>
            <a:ext cx="3657600" cy="3785652"/>
            <a:chOff x="2628900" y="3040797"/>
            <a:chExt cx="3657600" cy="3785652"/>
          </a:xfrm>
        </p:grpSpPr>
        <p:sp>
          <p:nvSpPr>
            <p:cNvPr id="13" name="TextBox 12"/>
            <p:cNvSpPr txBox="1"/>
            <p:nvPr/>
          </p:nvSpPr>
          <p:spPr>
            <a:xfrm>
              <a:off x="2628900" y="3040797"/>
              <a:ext cx="3657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                             Captain Donald "Dude" </a:t>
              </a:r>
              <a:r>
                <a:rPr lang="en-US" sz="1200" dirty="0" err="1" smtClean="0"/>
                <a:t>Bakken</a:t>
              </a:r>
              <a:r>
                <a:rPr lang="en-US" sz="1200" dirty="0" smtClean="0"/>
                <a:t> ............... Right Half Back newline </a:t>
              </a:r>
              <a:r>
                <a:rPr lang="en-US" sz="1200" dirty="0" err="1" smtClean="0"/>
                <a:t>LeRoy</a:t>
              </a:r>
              <a:r>
                <a:rPr lang="en-US" sz="1200" dirty="0" smtClean="0"/>
                <a:t> "Sonny' Johnson ..................,.... </a:t>
              </a:r>
              <a:r>
                <a:rPr lang="en-US" sz="1200" dirty="0" err="1" smtClean="0"/>
                <a:t>Lcft</a:t>
              </a:r>
              <a:r>
                <a:rPr lang="en-US" sz="1200" dirty="0" smtClean="0"/>
                <a:t> Half Back newline </a:t>
              </a:r>
              <a:r>
                <a:rPr lang="en-US" sz="1200" dirty="0" err="1" smtClean="0"/>
                <a:t>Orley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Bakken</a:t>
              </a:r>
              <a:r>
                <a:rPr lang="en-US" sz="1200" dirty="0" smtClean="0"/>
                <a:t> ...........,...........,.......... Quarter Back newline Roger </a:t>
              </a:r>
              <a:r>
                <a:rPr lang="en-US" sz="1200" dirty="0" err="1" smtClean="0"/>
                <a:t>Myhrum</a:t>
              </a:r>
              <a:r>
                <a:rPr lang="en-US" sz="1200" dirty="0" smtClean="0"/>
                <a:t> ................................... Full Back newline Bill "</a:t>
              </a:r>
              <a:r>
                <a:rPr lang="en-US" sz="1200" dirty="0" err="1" smtClean="0"/>
                <a:t>Schnozz</a:t>
              </a:r>
              <a:r>
                <a:rPr lang="en-US" sz="1200" dirty="0" smtClean="0"/>
                <a:t>" </a:t>
              </a:r>
              <a:r>
                <a:rPr lang="en-US" sz="1200" dirty="0" err="1" smtClean="0"/>
                <a:t>Krohg</a:t>
              </a:r>
              <a:r>
                <a:rPr lang="en-US" sz="1200" dirty="0" smtClean="0"/>
                <a:t> .............................. Center newline Howard "Little </a:t>
              </a:r>
              <a:r>
                <a:rPr lang="en-US" sz="1200" dirty="0" err="1" smtClean="0"/>
                <a:t>Huby</a:t>
              </a:r>
              <a:r>
                <a:rPr lang="en-US" sz="1200" dirty="0" smtClean="0"/>
                <a:t>" </a:t>
              </a:r>
              <a:r>
                <a:rPr lang="en-US" sz="1200" dirty="0" err="1" smtClean="0"/>
                <a:t>Megorden</a:t>
              </a:r>
              <a:r>
                <a:rPr lang="en-US" sz="1200" dirty="0" smtClean="0"/>
                <a:t> ................ Right Guard newline Royce "Shorty" </a:t>
              </a:r>
              <a:r>
                <a:rPr lang="en-US" sz="1200" dirty="0" err="1" smtClean="0"/>
                <a:t>Norgaard</a:t>
              </a:r>
              <a:r>
                <a:rPr lang="en-US" sz="1200" dirty="0" smtClean="0"/>
                <a:t> ....................... Left Guard newline Eugene "Mad Russian" </a:t>
              </a:r>
              <a:r>
                <a:rPr lang="en-US" sz="1200" dirty="0" err="1" smtClean="0"/>
                <a:t>Easthind</a:t>
              </a:r>
              <a:r>
                <a:rPr lang="en-US" sz="1200" dirty="0" smtClean="0"/>
                <a:t> ............... Right Tackle newline Alvin "</a:t>
              </a:r>
              <a:r>
                <a:rPr lang="en-US" sz="1200" dirty="0" err="1" smtClean="0"/>
                <a:t>Stuben</a:t>
              </a:r>
              <a:r>
                <a:rPr lang="en-US" sz="1200" dirty="0" smtClean="0"/>
                <a:t>" Hagen ......................... Left Tackle newline Richard "Dick" </a:t>
              </a:r>
              <a:r>
                <a:rPr lang="en-US" sz="1200" dirty="0" err="1" smtClean="0"/>
                <a:t>Nienabcr</a:t>
              </a:r>
              <a:r>
                <a:rPr lang="en-US" sz="1200" dirty="0" smtClean="0"/>
                <a:t> ........................ Right End newline James "</a:t>
              </a:r>
              <a:r>
                <a:rPr lang="en-US" sz="1200" dirty="0" err="1" smtClean="0"/>
                <a:t>Oakie</a:t>
              </a:r>
              <a:r>
                <a:rPr lang="en-US" sz="1200" dirty="0" smtClean="0"/>
                <a:t>" </a:t>
              </a:r>
              <a:r>
                <a:rPr lang="en-US" sz="1200" dirty="0" err="1" smtClean="0"/>
                <a:t>Wogsland</a:t>
              </a:r>
              <a:r>
                <a:rPr lang="en-US" sz="1200" dirty="0" smtClean="0"/>
                <a:t> .......................... </a:t>
              </a:r>
              <a:r>
                <a:rPr lang="en-US" sz="1200" dirty="0" err="1" smtClean="0"/>
                <a:t>Lcft</a:t>
              </a:r>
              <a:r>
                <a:rPr lang="en-US" sz="1200" dirty="0" smtClean="0"/>
                <a:t> End newline </a:t>
              </a:r>
              <a:r>
                <a:rPr lang="en-US" sz="1200" dirty="0" err="1" smtClean="0"/>
                <a:t>newline</a:t>
              </a:r>
              <a:r>
                <a:rPr lang="en-US" sz="1200" dirty="0" smtClean="0"/>
                <a:t> Other lettermen were- newline Glenn "Doc" Whaley newline Allen "Swede" </a:t>
              </a:r>
              <a:r>
                <a:rPr lang="en-US" sz="1200" dirty="0" err="1" smtClean="0"/>
                <a:t>Enckson</a:t>
              </a:r>
              <a:r>
                <a:rPr lang="en-US" sz="1200" dirty="0" smtClean="0"/>
                <a:t> newline James "</a:t>
              </a:r>
              <a:r>
                <a:rPr lang="en-US" sz="1200" dirty="0" err="1" smtClean="0"/>
                <a:t>Snooky</a:t>
              </a:r>
              <a:r>
                <a:rPr lang="en-US" sz="1200" dirty="0" smtClean="0"/>
                <a:t>" </a:t>
              </a:r>
              <a:r>
                <a:rPr lang="en-US" sz="1200" dirty="0" err="1" smtClean="0"/>
                <a:t>Mittun</a:t>
              </a:r>
              <a:r>
                <a:rPr lang="en-US" sz="1200" dirty="0" smtClean="0"/>
                <a:t> newline Curtis "Curt" Paulson newline Arthur "Art" </a:t>
              </a:r>
              <a:r>
                <a:rPr lang="en-US" sz="1200" dirty="0" err="1" smtClean="0"/>
                <a:t>Vig</a:t>
              </a:r>
              <a:r>
                <a:rPr lang="en-US" sz="1200" dirty="0" smtClean="0"/>
                <a:t> newline Forrest "</a:t>
              </a:r>
              <a:r>
                <a:rPr lang="en-US" sz="1200" dirty="0" err="1" smtClean="0"/>
                <a:t>Forry</a:t>
              </a:r>
              <a:r>
                <a:rPr lang="en-US" sz="1200" dirty="0" smtClean="0"/>
                <a:t>" Knudson newline Robert "Bobby" </a:t>
              </a:r>
              <a:r>
                <a:rPr lang="en-US" sz="1200" dirty="0" err="1" smtClean="0"/>
                <a:t>Roysland</a:t>
              </a:r>
              <a:r>
                <a:rPr lang="en-US" sz="1200" dirty="0" smtClean="0"/>
                <a:t> newline Page 26 newline</a:t>
              </a:r>
            </a:p>
            <a:p>
              <a:endParaRPr lang="en-US" sz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14988" y="3113622"/>
              <a:ext cx="485775" cy="130175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40435" y="3116462"/>
              <a:ext cx="441325" cy="127912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46482" y="3110447"/>
              <a:ext cx="323850" cy="124690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10404" y="3113622"/>
              <a:ext cx="431800" cy="130752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26030" y="3291422"/>
              <a:ext cx="939800" cy="137680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1676400"/>
            <a:ext cx="8763000" cy="646331"/>
            <a:chOff x="228600" y="914400"/>
            <a:chExt cx="8763000" cy="646331"/>
          </a:xfrm>
        </p:grpSpPr>
        <p:sp>
          <p:nvSpPr>
            <p:cNvPr id="19" name="Rectangle 18"/>
            <p:cNvSpPr/>
            <p:nvPr/>
          </p:nvSpPr>
          <p:spPr>
            <a:xfrm>
              <a:off x="228600" y="914400"/>
              <a:ext cx="876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1. Captain,  2. Given Name,  3. Nickname,  4. Surname,  5. Position</a:t>
              </a:r>
            </a:p>
            <a:p>
              <a:pPr algn="ctr"/>
              <a:r>
                <a:rPr lang="en-US" dirty="0" smtClean="0"/>
                <a:t>(Captain) (\</a:t>
              </a:r>
              <a:r>
                <a:rPr lang="en-US" dirty="0"/>
                <a:t>w{6,6}) "(\w{4,4})" (\w{6,6</a:t>
              </a:r>
              <a:r>
                <a:rPr lang="en-US" dirty="0" smtClean="0"/>
                <a:t>}) \.{</a:t>
              </a:r>
              <a:r>
                <a:rPr lang="en-US" dirty="0"/>
                <a:t>14,14</a:t>
              </a:r>
              <a:r>
                <a:rPr lang="en-US" dirty="0" smtClean="0"/>
                <a:t>} ((\w{4,5}){3,3})\n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50218" y="990599"/>
              <a:ext cx="688182" cy="246965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57499" y="969919"/>
              <a:ext cx="1142774" cy="267645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04077" y="1292784"/>
              <a:ext cx="1363523" cy="231216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15809" y="1264872"/>
              <a:ext cx="853858" cy="252504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438400" y="1274177"/>
              <a:ext cx="778669" cy="249823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81644" y="993143"/>
              <a:ext cx="952356" cy="244421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81643" y="1264872"/>
              <a:ext cx="774175" cy="249824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74278" y="1262192"/>
              <a:ext cx="814275" cy="252504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64190" y="996524"/>
              <a:ext cx="889010" cy="241039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58000" y="993143"/>
              <a:ext cx="838200" cy="244420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484255" y="1905000"/>
            <a:ext cx="0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49074" y="19467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Wrapper &amp;</a:t>
            </a:r>
          </a:p>
          <a:p>
            <a:r>
              <a:rPr lang="en-US" sz="2400" dirty="0" smtClean="0"/>
              <a:t>Annotate Records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/>
              <a:t>Roger </a:t>
            </a:r>
            <a:r>
              <a:rPr lang="en-US" sz="1050" dirty="0" err="1"/>
              <a:t>Myhrum</a:t>
            </a:r>
            <a:r>
              <a:rPr lang="en-US" sz="1050" dirty="0"/>
              <a:t> ................................... Full Back newline Bill "</a:t>
            </a:r>
            <a:r>
              <a:rPr lang="en-US" sz="1050" dirty="0" err="1"/>
              <a:t>Schnozz</a:t>
            </a:r>
            <a:r>
              <a:rPr lang="en-US" sz="1050" dirty="0"/>
              <a:t>" </a:t>
            </a:r>
            <a:r>
              <a:rPr lang="en-US" sz="1050" dirty="0" err="1"/>
              <a:t>Krohg</a:t>
            </a:r>
            <a:r>
              <a:rPr lang="en-US" sz="1050" dirty="0"/>
              <a:t> .............................. Center newline Howard "Little </a:t>
            </a:r>
            <a:r>
              <a:rPr lang="en-US" sz="1050" dirty="0" err="1"/>
              <a:t>Huby</a:t>
            </a:r>
            <a:r>
              <a:rPr lang="en-US" sz="1050" dirty="0"/>
              <a:t>" </a:t>
            </a:r>
            <a:r>
              <a:rPr lang="en-US" sz="1050" dirty="0" err="1"/>
              <a:t>Megorden</a:t>
            </a:r>
            <a:r>
              <a:rPr lang="en-US" sz="1050" dirty="0"/>
              <a:t> ................ Right Guard newline Royce "Shorty" </a:t>
            </a:r>
            <a:r>
              <a:rPr lang="en-US" sz="1050" dirty="0" err="1"/>
              <a:t>Norgaard</a:t>
            </a:r>
            <a:r>
              <a:rPr lang="en-US" sz="1050" dirty="0"/>
              <a:t> ....................... Left Guard newline Eugene "Mad Russian" </a:t>
            </a:r>
            <a:r>
              <a:rPr lang="en-US" sz="1050" dirty="0" err="1"/>
              <a:t>Easthind</a:t>
            </a:r>
            <a:r>
              <a:rPr lang="en-US" sz="1050" dirty="0"/>
              <a:t> ............... Right Tackle newline Alvin "</a:t>
            </a:r>
            <a:r>
              <a:rPr lang="en-US" sz="1050" dirty="0" err="1"/>
              <a:t>Stuben</a:t>
            </a:r>
            <a:r>
              <a:rPr lang="en-US" sz="1050" dirty="0"/>
              <a:t>" Hagen ......................... Left Tackle newline Richard "Dick" </a:t>
            </a:r>
            <a:r>
              <a:rPr lang="en-US" sz="1050" dirty="0" err="1"/>
              <a:t>Nienabcr</a:t>
            </a:r>
            <a:r>
              <a:rPr lang="en-US" sz="1050" dirty="0"/>
              <a:t> ........................ Right End newline James "</a:t>
            </a:r>
            <a:r>
              <a:rPr lang="en-US" sz="1050" dirty="0" err="1"/>
              <a:t>Oakie</a:t>
            </a:r>
            <a:r>
              <a:rPr lang="en-US" sz="1050" dirty="0"/>
              <a:t>" </a:t>
            </a:r>
            <a:r>
              <a:rPr lang="en-US" sz="1050" dirty="0" err="1"/>
              <a:t>Wogsland</a:t>
            </a:r>
            <a:r>
              <a:rPr lang="en-US" sz="1050" dirty="0"/>
              <a:t> .......................... </a:t>
            </a:r>
            <a:r>
              <a:rPr lang="en-US" sz="1050" dirty="0" err="1"/>
              <a:t>Lcft</a:t>
            </a:r>
            <a:r>
              <a:rPr lang="en-US" sz="1050" dirty="0"/>
              <a:t> End newline </a:t>
            </a:r>
            <a:r>
              <a:rPr lang="en-US" sz="1050" dirty="0" err="1"/>
              <a:t>newline</a:t>
            </a:r>
            <a:r>
              <a:rPr lang="en-US" sz="1050" dirty="0"/>
              <a:t> Other lettermen were- newline Glenn "Doc" Whaley newline Allen "Swede" </a:t>
            </a:r>
            <a:r>
              <a:rPr lang="en-US" sz="1050" dirty="0" err="1"/>
              <a:t>Enckson</a:t>
            </a:r>
            <a:r>
              <a:rPr lang="en-US" sz="1050" dirty="0"/>
              <a:t> newline James "</a:t>
            </a:r>
            <a:r>
              <a:rPr lang="en-US" sz="1050" dirty="0" err="1"/>
              <a:t>Snooky</a:t>
            </a:r>
            <a:r>
              <a:rPr lang="en-US" sz="1050" dirty="0"/>
              <a:t>" </a:t>
            </a:r>
            <a:r>
              <a:rPr lang="en-US" sz="1050" dirty="0" err="1"/>
              <a:t>Mittun</a:t>
            </a:r>
            <a:r>
              <a:rPr lang="en-US" sz="1050" dirty="0"/>
              <a:t> newline Curtis "Curt" Paulson newline Arthur "Art" </a:t>
            </a:r>
            <a:r>
              <a:rPr lang="en-US" sz="1050" dirty="0" err="1"/>
              <a:t>Vig</a:t>
            </a:r>
            <a:r>
              <a:rPr lang="en-US" sz="1050" dirty="0"/>
              <a:t> newline Forrest "</a:t>
            </a:r>
            <a:r>
              <a:rPr lang="en-US" sz="1050" dirty="0" err="1"/>
              <a:t>Forry</a:t>
            </a:r>
            <a:r>
              <a:rPr lang="en-US" sz="1050" dirty="0"/>
              <a:t>" Knudson newline Robert "Bobby" </a:t>
            </a:r>
            <a:r>
              <a:rPr lang="en-US" sz="1050" dirty="0" err="1"/>
              <a:t>Roysland</a:t>
            </a:r>
            <a:r>
              <a:rPr lang="en-US" sz="1050" dirty="0"/>
              <a:t> newline Page 26 newline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6224" y="346758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28924" y="3613631"/>
            <a:ext cx="311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31573" y="3462815"/>
            <a:ext cx="3371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23684" y="3448529"/>
            <a:ext cx="4625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66485" y="3607279"/>
            <a:ext cx="3958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98449" y="3442180"/>
            <a:ext cx="7467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36523" y="3600930"/>
            <a:ext cx="724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399" y="975946"/>
            <a:ext cx="8839199" cy="923330"/>
            <a:chOff x="152400" y="762000"/>
            <a:chExt cx="8839199" cy="923330"/>
          </a:xfrm>
        </p:grpSpPr>
        <p:sp>
          <p:nvSpPr>
            <p:cNvPr id="2" name="Rectangle 1"/>
            <p:cNvSpPr/>
            <p:nvPr/>
          </p:nvSpPr>
          <p:spPr>
            <a:xfrm>
              <a:off x="152400" y="762000"/>
              <a:ext cx="88391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2. Captain, 3. </a:t>
              </a:r>
              <a:r>
                <a:rPr lang="en-US" dirty="0"/>
                <a:t>Given Name,  </a:t>
              </a:r>
              <a:r>
                <a:rPr lang="en-US" dirty="0" smtClean="0"/>
                <a:t>5. </a:t>
              </a:r>
              <a:r>
                <a:rPr lang="en-US" dirty="0"/>
                <a:t>Nickname,  </a:t>
              </a:r>
              <a:r>
                <a:rPr lang="en-US" dirty="0" smtClean="0"/>
                <a:t>6. </a:t>
              </a:r>
              <a:r>
                <a:rPr lang="en-US" dirty="0"/>
                <a:t>Surname,  </a:t>
              </a:r>
              <a:r>
                <a:rPr lang="en-US" dirty="0" smtClean="0"/>
                <a:t>7. </a:t>
              </a:r>
              <a:r>
                <a:rPr lang="en-US" dirty="0"/>
                <a:t>Position</a:t>
              </a:r>
            </a:p>
            <a:p>
              <a:pPr algn="ctr"/>
              <a:r>
                <a:rPr lang="en-US" dirty="0" smtClean="0"/>
                <a:t>((Captain</a:t>
              </a:r>
              <a:r>
                <a:rPr lang="en-US" dirty="0"/>
                <a:t>) </a:t>
              </a:r>
              <a:r>
                <a:rPr lang="en-US" dirty="0" smtClean="0"/>
                <a:t>)?(\w{5,6})( "(\w{4,5</a:t>
              </a:r>
              <a:r>
                <a:rPr lang="en-US" dirty="0"/>
                <a:t>}) ['"] )? </a:t>
              </a:r>
              <a:r>
                <a:rPr lang="en-US" dirty="0" smtClean="0"/>
                <a:t>(\w{6,7</a:t>
              </a:r>
              <a:r>
                <a:rPr lang="en-US" dirty="0"/>
                <a:t>}) [\.,]{14,34} </a:t>
              </a:r>
              <a:r>
                <a:rPr lang="en-US" dirty="0" smtClean="0"/>
                <a:t> </a:t>
              </a:r>
              <a:r>
                <a:rPr lang="en-US" dirty="0"/>
                <a:t>((\w{4,7} </a:t>
              </a:r>
              <a:r>
                <a:rPr lang="en-US" dirty="0" smtClean="0"/>
                <a:t>){2,3</a:t>
              </a:r>
              <a:r>
                <a:rPr lang="en-US" dirty="0"/>
                <a:t>})\n</a:t>
              </a:r>
            </a:p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736723" y="838200"/>
              <a:ext cx="731518" cy="246964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816224" y="817520"/>
              <a:ext cx="1146176" cy="267644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553201" y="1131080"/>
              <a:ext cx="1447801" cy="231216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066801" y="1109638"/>
              <a:ext cx="838200" cy="249824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02482" y="1109639"/>
              <a:ext cx="820016" cy="249823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299451" y="840744"/>
              <a:ext cx="952356" cy="244419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571999" y="1112472"/>
              <a:ext cx="861786" cy="249824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7125" y="1097413"/>
              <a:ext cx="870454" cy="252504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43237" y="844124"/>
              <a:ext cx="833763" cy="241039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842122" y="840743"/>
              <a:ext cx="777878" cy="244420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08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495800" y="2362200"/>
            <a:ext cx="0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18588" y="21753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Wrapper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Annotation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16224" y="346758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28924" y="3613631"/>
            <a:ext cx="311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32100" y="3775556"/>
            <a:ext cx="3270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28924" y="3927956"/>
            <a:ext cx="184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825749" y="4093056"/>
            <a:ext cx="44767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822575" y="4251806"/>
            <a:ext cx="3524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825749" y="4413731"/>
            <a:ext cx="4159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828925" y="4566131"/>
            <a:ext cx="28257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28924" y="4731231"/>
            <a:ext cx="4254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822574" y="488363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31573" y="3462815"/>
            <a:ext cx="3371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69648" y="3942240"/>
            <a:ext cx="4514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333173" y="4091465"/>
            <a:ext cx="58795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228398" y="4262915"/>
            <a:ext cx="37205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07773" y="4418490"/>
            <a:ext cx="69907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74423" y="4586765"/>
            <a:ext cx="39110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323649" y="4745515"/>
            <a:ext cx="23870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237924" y="4897915"/>
            <a:ext cx="324426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623684" y="3448529"/>
            <a:ext cx="4625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166485" y="3607279"/>
            <a:ext cx="3958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188709" y="3781904"/>
            <a:ext cx="46571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585585" y="3931129"/>
            <a:ext cx="32601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998334" y="4093054"/>
            <a:ext cx="5831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74484" y="4248629"/>
            <a:ext cx="5260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080884" y="4407379"/>
            <a:ext cx="4847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639559" y="4575654"/>
            <a:ext cx="3672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633209" y="4728054"/>
            <a:ext cx="4974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639559" y="4883629"/>
            <a:ext cx="5355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898449" y="3442180"/>
            <a:ext cx="7467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866698" y="3756505"/>
            <a:ext cx="48952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968299" y="3918430"/>
            <a:ext cx="3847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161974" y="4083530"/>
            <a:ext cx="6768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006399" y="4239105"/>
            <a:ext cx="5943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095298" y="4401030"/>
            <a:ext cx="68002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876223" y="4559780"/>
            <a:ext cx="6101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987349" y="4718530"/>
            <a:ext cx="5371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088948" y="4874105"/>
            <a:ext cx="470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736523" y="3600930"/>
            <a:ext cx="724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6140" y="1066800"/>
            <a:ext cx="8147920" cy="646331"/>
            <a:chOff x="536140" y="1066800"/>
            <a:chExt cx="8147920" cy="646331"/>
          </a:xfrm>
        </p:grpSpPr>
        <p:sp>
          <p:nvSpPr>
            <p:cNvPr id="2" name="Rectangle 1"/>
            <p:cNvSpPr/>
            <p:nvPr/>
          </p:nvSpPr>
          <p:spPr>
            <a:xfrm>
              <a:off x="536140" y="1066800"/>
              <a:ext cx="8147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2. Captain,  3. Given Name,  5</a:t>
              </a:r>
              <a:r>
                <a:rPr lang="en-US" dirty="0" smtClean="0"/>
                <a:t>. </a:t>
              </a:r>
              <a:r>
                <a:rPr lang="en-US" dirty="0"/>
                <a:t>Nickname,  7. Surname,  8. Position</a:t>
              </a:r>
            </a:p>
            <a:p>
              <a:pPr algn="ctr"/>
              <a:r>
                <a:rPr lang="en-US" dirty="0" smtClean="0"/>
                <a:t>((</a:t>
              </a:r>
              <a:r>
                <a:rPr lang="en-US" dirty="0"/>
                <a:t>Captain) )?(\</a:t>
              </a:r>
              <a:r>
                <a:rPr lang="en-US" dirty="0" smtClean="0"/>
                <a:t>w{4,7})( “((\w{4,7}){1,2})['"] )? (\w{5,8} ) [\.,]{</a:t>
              </a:r>
              <a:r>
                <a:rPr lang="en-US" dirty="0"/>
                <a:t>14,34</a:t>
              </a:r>
              <a:r>
                <a:rPr lang="en-US" dirty="0" smtClean="0"/>
                <a:t>} ((\</a:t>
              </a:r>
              <a:r>
                <a:rPr lang="en-US" dirty="0"/>
                <a:t>w{4,7</a:t>
              </a:r>
              <a:r>
                <a:rPr lang="en-US" dirty="0" smtClean="0"/>
                <a:t>} ){</a:t>
              </a:r>
              <a:r>
                <a:rPr lang="en-US" dirty="0"/>
                <a:t>1</a:t>
              </a:r>
              <a:r>
                <a:rPr lang="en-US" dirty="0" smtClean="0"/>
                <a:t>,3})\n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752600" y="1143001"/>
              <a:ext cx="731518" cy="246964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832101" y="1122321"/>
              <a:ext cx="1166234" cy="267644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857999" y="1445185"/>
              <a:ext cx="1447801" cy="231216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62000" y="1417273"/>
              <a:ext cx="838200" cy="249824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853592" y="1426578"/>
              <a:ext cx="854869" cy="249823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FF0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382077" y="1145545"/>
              <a:ext cx="952356" cy="244419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858255" y="1426577"/>
              <a:ext cx="861786" cy="249824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920999" y="1423897"/>
              <a:ext cx="1394329" cy="252504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rgbClr val="FFC00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659114" y="1148925"/>
              <a:ext cx="889010" cy="241039"/>
            </a:xfrm>
            <a:prstGeom prst="round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>
                  <a:alpha val="3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903718" y="1145544"/>
              <a:ext cx="838200" cy="244420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  <a:ln>
              <a:solidFill>
                <a:srgbClr val="7030A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Weakly-supervised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ropbox\Projects\School\Presentations\2011.12 Dissertation Proposal\Pictures\Football Player Lists\FooballPlayerOcr_WholePage_Unlabe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6" y="869363"/>
            <a:ext cx="9144000" cy="596445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7314" y="8799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964" y="47851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4614" y="45248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614" y="42644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614" y="39977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964" y="37437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25564" y="19213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3664" y="34770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489" y="32167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0014" y="2953179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3914" y="14006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48514" y="21880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73864" y="16609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0964" y="50582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77914" y="58202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964" y="53058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0964" y="55471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3664" y="58138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3664" y="65885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672014" y="26960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02514" y="27087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817814" y="60805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53014" y="63282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62414" y="65822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43614" y="65885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60564" y="63345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532564" y="60742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681414" y="27023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158164" y="58138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05364" y="581385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97614" y="1146604"/>
            <a:ext cx="923925" cy="178594"/>
          </a:xfrm>
          <a:prstGeom prst="roundRect">
            <a:avLst/>
          </a:prstGeom>
          <a:solidFill>
            <a:schemeClr val="accent5">
              <a:alpha val="35000"/>
            </a:schemeClr>
          </a:solidFill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078038" y="2938097"/>
            <a:ext cx="78819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87439" y="3211940"/>
            <a:ext cx="685800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94583" y="3742959"/>
            <a:ext cx="671512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94583" y="3990609"/>
            <a:ext cx="54689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07282" y="4771659"/>
            <a:ext cx="75644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00933" y="5019309"/>
            <a:ext cx="65484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81882" y="5286009"/>
            <a:ext cx="92789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88233" y="5540009"/>
            <a:ext cx="66754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4933" y="6060709"/>
            <a:ext cx="68659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698207" y="875459"/>
            <a:ext cx="8929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5407" y="1408859"/>
            <a:ext cx="6834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8107" y="1650159"/>
            <a:ext cx="9120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914107" y="2424859"/>
            <a:ext cx="804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837657" y="3199559"/>
            <a:ext cx="8993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8010526" y="6313122"/>
            <a:ext cx="952500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799933" y="5806709"/>
            <a:ext cx="67389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825083" y="6067059"/>
            <a:ext cx="66119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936083" y="6333759"/>
            <a:ext cx="79454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546183" y="6079759"/>
            <a:ext cx="78184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980407" y="3218609"/>
            <a:ext cx="658018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73264" y="4514009"/>
            <a:ext cx="773112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232026" y="5284422"/>
            <a:ext cx="495300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152357" y="881809"/>
            <a:ext cx="8167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409657" y="862759"/>
            <a:ext cx="10390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94457" y="1135809"/>
            <a:ext cx="670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345408" y="1135809"/>
            <a:ext cx="751682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716214" y="1142159"/>
            <a:ext cx="1004888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310858" y="1129459"/>
            <a:ext cx="777082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669758" y="1142159"/>
            <a:ext cx="408782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638257" y="1148509"/>
            <a:ext cx="1058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434807" y="1396159"/>
            <a:ext cx="10326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035007" y="1402509"/>
            <a:ext cx="10199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574007" y="1656509"/>
            <a:ext cx="670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812258" y="1656509"/>
            <a:ext cx="789782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177508" y="1656509"/>
            <a:ext cx="1029494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784057" y="1656509"/>
            <a:ext cx="804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4457" y="1904159"/>
            <a:ext cx="10263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3815557" y="2951909"/>
            <a:ext cx="797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080545" y="2951909"/>
            <a:ext cx="535782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840707" y="3472609"/>
            <a:ext cx="797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5301457" y="1910509"/>
            <a:ext cx="10390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787357" y="1910509"/>
            <a:ext cx="7850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571207" y="2164509"/>
            <a:ext cx="8993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336007" y="2431209"/>
            <a:ext cx="7786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292057" y="2424859"/>
            <a:ext cx="9120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945607" y="5034709"/>
            <a:ext cx="670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2831307" y="5549059"/>
            <a:ext cx="1051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44477" y="6314709"/>
            <a:ext cx="481806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961232" y="6314709"/>
            <a:ext cx="90884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3959226" y="6319472"/>
            <a:ext cx="381000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6053932" y="6314709"/>
            <a:ext cx="89614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4691064" y="2978579"/>
            <a:ext cx="18907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3833814" y="3238929"/>
            <a:ext cx="28876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2722564" y="3505629"/>
            <a:ext cx="42338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716214" y="3759629"/>
            <a:ext cx="43545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700464" y="4026329"/>
            <a:ext cx="37385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837114" y="4280329"/>
            <a:ext cx="19923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4068764" y="5321729"/>
            <a:ext cx="30146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3713164" y="5055029"/>
            <a:ext cx="31162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792664" y="4794679"/>
            <a:ext cx="19161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960814" y="5575729"/>
            <a:ext cx="32496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075114" y="4540679"/>
            <a:ext cx="28749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669507" y="4260009"/>
            <a:ext cx="1058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951957" y="4514009"/>
            <a:ext cx="1058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050758" y="2177209"/>
            <a:ext cx="902948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2951165" y="29468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605215" y="29468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852615" y="32071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731965" y="39818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2722565" y="39818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2100265" y="52899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2728915" y="52772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2728915" y="50232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1865315" y="50169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852615" y="55439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3478215" y="47565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979615" y="47629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1979615" y="42549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589215" y="55376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465515" y="4257310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868365" y="60710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7065965" y="63059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7808915" y="63186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1604965" y="60583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065965" y="57916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6564315" y="57979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446715" y="60646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4575176" y="60519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3840165" y="63250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4341815" y="63186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2722565" y="65790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1966915" y="65726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119065" y="63123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741365" y="63186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704015" y="26864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1097757" y="4253659"/>
            <a:ext cx="7786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6680995" y="5784009"/>
            <a:ext cx="383382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672264" y="2938097"/>
            <a:ext cx="1909762" cy="23177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7027864" y="3465147"/>
            <a:ext cx="1541462" cy="21907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7167564" y="3719147"/>
            <a:ext cx="11668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7548564" y="3992197"/>
            <a:ext cx="798512" cy="1873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945314" y="4252547"/>
            <a:ext cx="13890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7046914" y="4493847"/>
            <a:ext cx="12938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6805614" y="4779597"/>
            <a:ext cx="15160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6913564" y="5020897"/>
            <a:ext cx="14144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186614" y="5287597"/>
            <a:ext cx="11541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1846265" y="451527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2722565" y="450892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1095377" y="2947622"/>
            <a:ext cx="899318" cy="230188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1084263" y="6576647"/>
            <a:ext cx="774701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1821657" y="2690765"/>
            <a:ext cx="7786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2244726" y="912232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2120901" y="118369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754064" y="1188457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3726090" y="118369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4845051" y="1436107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1001714" y="1693282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1120776" y="221239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1744664" y="2488620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1373189" y="2731507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2616201" y="2731507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3106739" y="247909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4468814" y="2469570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4721226" y="196474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5468939" y="2207633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5716589" y="2483858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7207251" y="2469570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5226051" y="169804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7578726" y="1959983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8807451" y="2479095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8078790" y="1450396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8440739" y="902708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>
            <a:off x="8693151" y="1183696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>
            <a:off x="4106864" y="2221921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6330951" y="1959983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>
            <a:off x="5087939" y="1178933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5588001" y="921758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6578601" y="1698046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6454776" y="1436108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6083301" y="1197983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>
            <a:off x="2239964" y="1709372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3602039" y="1702808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4109812" y="11626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4479926" y="901346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5960383" y="912232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7462612" y="11626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8826955" y="923117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>
            <a:off x="5597526" y="1688746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>
            <a:off x="5111298" y="19608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3478441" y="2465260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189"/>
          <p:cNvSpPr/>
          <p:nvPr/>
        </p:nvSpPr>
        <p:spPr>
          <a:xfrm>
            <a:off x="7571469" y="2458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8079469" y="1696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6961869" y="2211260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6091012" y="2465260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5844269" y="2204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6953933" y="916996"/>
            <a:ext cx="76200" cy="158099"/>
          </a:xfrm>
          <a:prstGeom prst="roundRect">
            <a:avLst/>
          </a:prstGeom>
          <a:solidFill>
            <a:schemeClr val="tx2">
              <a:lumMod val="50000"/>
              <a:alpha val="21000"/>
            </a:schemeClr>
          </a:solidFill>
          <a:ln>
            <a:solidFill>
              <a:schemeClr val="tx2">
                <a:lumMod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>
            <a:off x="2625726" y="1696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1123498" y="11734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97"/>
          <p:cNvSpPr/>
          <p:nvPr/>
        </p:nvSpPr>
        <p:spPr>
          <a:xfrm>
            <a:off x="1493612" y="2211260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2124983" y="2472517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199"/>
          <p:cNvSpPr/>
          <p:nvPr/>
        </p:nvSpPr>
        <p:spPr>
          <a:xfrm>
            <a:off x="6606269" y="2966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200"/>
          <p:cNvSpPr/>
          <p:nvPr/>
        </p:nvSpPr>
        <p:spPr>
          <a:xfrm>
            <a:off x="1377498" y="1696003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5481412" y="1166232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1141641" y="19608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203"/>
          <p:cNvSpPr/>
          <p:nvPr/>
        </p:nvSpPr>
        <p:spPr>
          <a:xfrm>
            <a:off x="5234669" y="1434746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887641" y="2447118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4487183" y="2207632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/>
          <p:cNvSpPr/>
          <p:nvPr/>
        </p:nvSpPr>
        <p:spPr>
          <a:xfrm>
            <a:off x="3863069" y="19354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2491469" y="11734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2992212" y="2715632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6838498" y="1427489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4109812" y="890460"/>
            <a:ext cx="76200" cy="1580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accent1">
                <a:lumMod val="60000"/>
                <a:lumOff val="4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3623583" y="1423860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3986441" y="1714146"/>
            <a:ext cx="76200" cy="158099"/>
          </a:xfrm>
          <a:prstGeom prst="roundRect">
            <a:avLst/>
          </a:prstGeom>
          <a:solidFill>
            <a:schemeClr val="accent1">
              <a:lumMod val="75000"/>
              <a:alpha val="21000"/>
            </a:schemeClr>
          </a:solidFill>
          <a:ln>
            <a:solidFill>
              <a:schemeClr val="accent1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3492955" y="1950003"/>
            <a:ext cx="76200" cy="1580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accent1">
                <a:lumMod val="60000"/>
                <a:lumOff val="4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517526" y="2461631"/>
            <a:ext cx="76200" cy="1580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accent1">
                <a:lumMod val="60000"/>
                <a:lumOff val="4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4327753" y="860626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2462667" y="165528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8660267" y="8787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8917896" y="11327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5314724" y="1140026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>
            <a:off x="5078867" y="1379512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8297410" y="140128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6689953" y="1394026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223"/>
          <p:cNvSpPr/>
          <p:nvPr/>
        </p:nvSpPr>
        <p:spPr>
          <a:xfrm>
            <a:off x="7807553" y="190928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5699353" y="216691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5935210" y="2431798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6581096" y="1916540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7190696" y="871512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5815467" y="864255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1341438" y="2170540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1972810" y="2413654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2840037" y="2156025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232"/>
          <p:cNvSpPr/>
          <p:nvPr/>
        </p:nvSpPr>
        <p:spPr>
          <a:xfrm>
            <a:off x="1609953" y="2674912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333524" y="241728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>
            <a:off x="122238" y="2685797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1225324" y="2671283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>
            <a:off x="3837896" y="1648026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ounded Rectangle 237"/>
          <p:cNvSpPr/>
          <p:nvPr/>
        </p:nvSpPr>
        <p:spPr>
          <a:xfrm>
            <a:off x="3714524" y="1887512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/>
          <p:cNvSpPr/>
          <p:nvPr/>
        </p:nvSpPr>
        <p:spPr>
          <a:xfrm>
            <a:off x="5467125" y="16407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ounded Rectangle 239"/>
          <p:cNvSpPr/>
          <p:nvPr/>
        </p:nvSpPr>
        <p:spPr>
          <a:xfrm>
            <a:off x="4951867" y="1916540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>
            <a:off x="1221696" y="1669797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/>
          <p:cNvSpPr/>
          <p:nvPr/>
        </p:nvSpPr>
        <p:spPr>
          <a:xfrm>
            <a:off x="974953" y="1136397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42"/>
          <p:cNvSpPr/>
          <p:nvPr/>
        </p:nvSpPr>
        <p:spPr>
          <a:xfrm>
            <a:off x="4338638" y="2156025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243"/>
          <p:cNvSpPr/>
          <p:nvPr/>
        </p:nvSpPr>
        <p:spPr>
          <a:xfrm>
            <a:off x="2335667" y="11327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ounded Rectangle 244"/>
          <p:cNvSpPr/>
          <p:nvPr/>
        </p:nvSpPr>
        <p:spPr>
          <a:xfrm>
            <a:off x="735467" y="2424540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245"/>
          <p:cNvSpPr/>
          <p:nvPr/>
        </p:nvSpPr>
        <p:spPr>
          <a:xfrm>
            <a:off x="2847296" y="2678540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46"/>
          <p:cNvSpPr/>
          <p:nvPr/>
        </p:nvSpPr>
        <p:spPr>
          <a:xfrm>
            <a:off x="7404782" y="24281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/>
          <p:cNvSpPr/>
          <p:nvPr/>
        </p:nvSpPr>
        <p:spPr>
          <a:xfrm>
            <a:off x="7295925" y="1132769"/>
            <a:ext cx="136752" cy="2095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>
            <a:solidFill>
              <a:schemeClr val="accent2">
                <a:lumMod val="40000"/>
                <a:lumOff val="6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248"/>
          <p:cNvSpPr/>
          <p:nvPr/>
        </p:nvSpPr>
        <p:spPr>
          <a:xfrm>
            <a:off x="115435" y="2440983"/>
            <a:ext cx="401184" cy="19095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accent4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ounded Rectangle 249"/>
          <p:cNvSpPr/>
          <p:nvPr/>
        </p:nvSpPr>
        <p:spPr>
          <a:xfrm>
            <a:off x="1846264" y="887955"/>
            <a:ext cx="401184" cy="19095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accent4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ounded Rectangle 250"/>
          <p:cNvSpPr/>
          <p:nvPr/>
        </p:nvSpPr>
        <p:spPr>
          <a:xfrm>
            <a:off x="3094492" y="1929355"/>
            <a:ext cx="401184" cy="19095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accent4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251"/>
          <p:cNvSpPr/>
          <p:nvPr/>
        </p:nvSpPr>
        <p:spPr>
          <a:xfrm>
            <a:off x="2717121" y="1410469"/>
            <a:ext cx="401184" cy="19095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accent4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itle 1"/>
          <p:cNvSpPr>
            <a:spLocks noGrp="1"/>
          </p:cNvSpPr>
          <p:nvPr>
            <p:ph type="title"/>
          </p:nvPr>
        </p:nvSpPr>
        <p:spPr>
          <a:xfrm>
            <a:off x="438165" y="5509"/>
            <a:ext cx="8229600" cy="855117"/>
          </a:xfrm>
        </p:spPr>
        <p:txBody>
          <a:bodyPr/>
          <a:lstStyle/>
          <a:p>
            <a:r>
              <a:rPr lang="en-US" dirty="0" smtClean="0"/>
              <a:t>Apply Extraction Ontologies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ropbox\Projects\School\Presentations\2011.12 Dissertation Proposal\Pictures\Football Player Lists\FooballPlayerOcr_WholePage_Unlabeled.png"/>
          <p:cNvPicPr>
            <a:picLocks noChangeAspect="1" noChangeArrowheads="1"/>
          </p:cNvPicPr>
          <p:nvPr/>
        </p:nvPicPr>
        <p:blipFill>
          <a:blip r:embed="rId3" cstate="print"/>
          <a:srcRect l="11543" t="34031" r="5327" b="17696"/>
          <a:stretch>
            <a:fillRect/>
          </a:stretch>
        </p:blipFill>
        <p:spPr bwMode="auto">
          <a:xfrm>
            <a:off x="816389" y="2184669"/>
            <a:ext cx="7601383" cy="2879012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>
          <a:xfrm>
            <a:off x="1812545" y="2218046"/>
            <a:ext cx="78819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821946" y="2491889"/>
            <a:ext cx="685800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29090" y="3022908"/>
            <a:ext cx="671512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29090" y="3270558"/>
            <a:ext cx="546893" cy="176213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41789" y="4051608"/>
            <a:ext cx="756443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35440" y="4299258"/>
            <a:ext cx="65484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16389" y="4565958"/>
            <a:ext cx="92789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22740" y="4819958"/>
            <a:ext cx="667544" cy="20955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572164" y="2479508"/>
            <a:ext cx="8993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714914" y="2498558"/>
            <a:ext cx="658018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707771" y="3793958"/>
            <a:ext cx="773112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66533" y="4564371"/>
            <a:ext cx="495300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3550064" y="2231858"/>
            <a:ext cx="797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2815052" y="2231858"/>
            <a:ext cx="535782" cy="20955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575214" y="2752558"/>
            <a:ext cx="797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680114" y="4314658"/>
            <a:ext cx="670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2565814" y="4829008"/>
            <a:ext cx="105171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4425571" y="2258528"/>
            <a:ext cx="18907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3568321" y="2518878"/>
            <a:ext cx="28876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2457071" y="2785578"/>
            <a:ext cx="42338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450721" y="3039578"/>
            <a:ext cx="43545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434971" y="3306278"/>
            <a:ext cx="37385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571621" y="3560278"/>
            <a:ext cx="19923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803271" y="4601678"/>
            <a:ext cx="30146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3447671" y="4334978"/>
            <a:ext cx="31162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527171" y="4074628"/>
            <a:ext cx="19161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695321" y="4855678"/>
            <a:ext cx="324961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3809621" y="3820628"/>
            <a:ext cx="2874962" cy="1785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404014" y="3539958"/>
            <a:ext cx="1058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686464" y="3793958"/>
            <a:ext cx="10580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2685672" y="22267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339722" y="22267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587122" y="24871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466472" y="32618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2457072" y="32618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834772" y="45699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2463422" y="45572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2463422" y="43032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1599822" y="42968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587122" y="48239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3212722" y="40365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714122" y="40428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1714122" y="35348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323722" y="48175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200022" y="3537259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832264" y="3533608"/>
            <a:ext cx="778669" cy="200818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406771" y="2218046"/>
            <a:ext cx="1909762" cy="23177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6762371" y="2735860"/>
            <a:ext cx="1541462" cy="21907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6902071" y="2999096"/>
            <a:ext cx="11668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7283071" y="3272146"/>
            <a:ext cx="798512" cy="1873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679821" y="3532496"/>
            <a:ext cx="13890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6781421" y="3773796"/>
            <a:ext cx="12938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6540121" y="4059546"/>
            <a:ext cx="15160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6648071" y="4300846"/>
            <a:ext cx="141446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6921121" y="4567546"/>
            <a:ext cx="1154112" cy="200025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1580772" y="379522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2457072" y="3788878"/>
            <a:ext cx="131762" cy="178594"/>
          </a:xfrm>
          <a:prstGeom prst="roundRect">
            <a:avLst/>
          </a:prstGeom>
          <a:solidFill>
            <a:schemeClr val="bg2">
              <a:lumMod val="75000"/>
              <a:alpha val="35000"/>
            </a:schemeClr>
          </a:solidFill>
          <a:ln>
            <a:solidFill>
              <a:schemeClr val="bg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829884" y="2227571"/>
            <a:ext cx="899318" cy="230188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itle 1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Find List and Generate Wrapper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004" y="1286973"/>
            <a:ext cx="554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 list finding on whether a wrapper can be generated.</a:t>
            </a:r>
          </a:p>
          <a:p>
            <a:r>
              <a:rPr lang="en-US" dirty="0"/>
              <a:t>B</a:t>
            </a:r>
            <a:r>
              <a:rPr lang="en-US" dirty="0" smtClean="0"/>
              <a:t>ase wrapper generation on best-labeled record.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6200" y="2347825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58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Synergistically from Text</a:t>
            </a:r>
            <a:endParaRPr lang="en-US" dirty="0"/>
          </a:p>
        </p:txBody>
      </p:sp>
      <p:pic>
        <p:nvPicPr>
          <p:cNvPr id="2050" name="Picture 2" descr="C:\Documents and Settings\David W. Embley\My Documents\WoK\WoK-HD.RootsTech12\El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26643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2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Synergistically from Text</a:t>
            </a:r>
            <a:endParaRPr lang="en-US" dirty="0"/>
          </a:p>
        </p:txBody>
      </p:sp>
      <p:pic>
        <p:nvPicPr>
          <p:cNvPr id="2050" name="Picture 2" descr="C:\Documents and Settings\David W. Embley\My Documents\WoK\WoK-HD.RootsTech12\El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26643" cy="4267200"/>
          </a:xfrm>
          <a:prstGeom prst="rect">
            <a:avLst/>
          </a:prstGeom>
          <a:noFill/>
        </p:spPr>
      </p:pic>
      <p:pic>
        <p:nvPicPr>
          <p:cNvPr id="2051" name="Picture 3" descr="C:\Documents and Settings\David W. Embley\My Documents\WoK\WoK-HD.RootsTech12\El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1"/>
            <a:ext cx="8458200" cy="428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2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259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5143500" y="2247900"/>
            <a:ext cx="914400" cy="685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2286000" y="2133600"/>
            <a:ext cx="25908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2514600" y="2133600"/>
            <a:ext cx="2895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IS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47649"/>
            <a:ext cx="4343400" cy="3257551"/>
          </a:xfrm>
          <a:prstGeom prst="rect">
            <a:avLst/>
          </a:prstGeom>
        </p:spPr>
      </p:pic>
      <p:sp>
        <p:nvSpPr>
          <p:cNvPr id="34" name="Snip Single Corner Rectangle 33"/>
          <p:cNvSpPr/>
          <p:nvPr/>
        </p:nvSpPr>
        <p:spPr>
          <a:xfrm>
            <a:off x="2514600" y="5410200"/>
            <a:ext cx="6858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RDF</a:t>
            </a:r>
            <a:endParaRPr lang="en-US" sz="1400" dirty="0"/>
          </a:p>
        </p:txBody>
      </p:sp>
      <p:sp>
        <p:nvSpPr>
          <p:cNvPr id="35" name="Snip Single Corner Rectangle 34"/>
          <p:cNvSpPr/>
          <p:nvPr/>
        </p:nvSpPr>
        <p:spPr>
          <a:xfrm>
            <a:off x="2514600" y="4114800"/>
            <a:ext cx="6858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OWL</a:t>
            </a:r>
            <a:endParaRPr lang="en-US" sz="1400" dirty="0"/>
          </a:p>
        </p:txBody>
      </p:sp>
      <p:cxnSp>
        <p:nvCxnSpPr>
          <p:cNvPr id="36" name="Curved Connector 35"/>
          <p:cNvCxnSpPr>
            <a:endCxn id="35" idx="2"/>
          </p:cNvCxnSpPr>
          <p:nvPr/>
        </p:nvCxnSpPr>
        <p:spPr>
          <a:xfrm rot="16200000" flipH="1">
            <a:off x="1638300" y="3695700"/>
            <a:ext cx="1066800" cy="6858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34" idx="2"/>
          </p:cNvCxnSpPr>
          <p:nvPr/>
        </p:nvCxnSpPr>
        <p:spPr>
          <a:xfrm rot="16200000" flipH="1">
            <a:off x="990600" y="4343400"/>
            <a:ext cx="2362200" cy="6858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5" idx="0"/>
            <a:endCxn id="40" idx="1"/>
          </p:cNvCxnSpPr>
          <p:nvPr/>
        </p:nvCxnSpPr>
        <p:spPr>
          <a:xfrm>
            <a:off x="3200400" y="4572000"/>
            <a:ext cx="1371600" cy="644061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4" idx="0"/>
            <a:endCxn id="40" idx="1"/>
          </p:cNvCxnSpPr>
          <p:nvPr/>
        </p:nvCxnSpPr>
        <p:spPr>
          <a:xfrm flipV="1">
            <a:off x="3200400" y="5216061"/>
            <a:ext cx="1371600" cy="651339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query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0322"/>
            <a:ext cx="4483121" cy="313147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52400" y="426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Sibling tables—automatically converted to OWL and RDF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581400" y="4343400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81400" y="5715000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86400" y="228600"/>
            <a:ext cx="3038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TISP &amp; TISP++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51054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TISP interprets sibling tables.  TISP++ annotates interpreted tables for generated ontologies .  TISP &amp; TISP++ superimpose a </a:t>
            </a:r>
            <a:r>
              <a:rPr lang="en-US" dirty="0" err="1" smtClean="0"/>
              <a:t>queriable</a:t>
            </a:r>
            <a:r>
              <a:rPr lang="en-US" dirty="0" smtClean="0"/>
              <a:t> knowledge structure over web pages.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228600" y="3352800"/>
            <a:ext cx="16002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800100" y="2781300"/>
            <a:ext cx="16002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5410200" y="3505200"/>
            <a:ext cx="16764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Relational Databases</a:t>
            </a:r>
            <a:br>
              <a:rPr lang="en-US" dirty="0" smtClean="0"/>
            </a:br>
            <a:r>
              <a:rPr lang="en-US" dirty="0" smtClean="0"/>
              <a:t>Sematic-Web </a:t>
            </a:r>
            <a:r>
              <a:rPr lang="en-US" dirty="0" err="1" smtClean="0"/>
              <a:t>Queriable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676400" y="5029200"/>
            <a:ext cx="1676400" cy="1447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0800000">
            <a:off x="2362199" y="3971925"/>
            <a:ext cx="304800" cy="838200"/>
          </a:xfrm>
          <a:prstGeom prst="downArrow">
            <a:avLst>
              <a:gd name="adj1" fmla="val 50000"/>
              <a:gd name="adj2" fmla="val 10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milyDesir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3" y="1905000"/>
            <a:ext cx="3070650" cy="1981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WordNet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64385">
            <a:off x="1676400" y="3116779"/>
            <a:ext cx="3540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84623">
            <a:off x="4307877" y="2823955"/>
            <a:ext cx="3540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8400" y="1792245"/>
            <a:ext cx="2312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“Birthdate of Mary Ely,</a:t>
            </a:r>
          </a:p>
          <a:p>
            <a:r>
              <a:rPr lang="en-US" dirty="0"/>
              <a:t>g</a:t>
            </a:r>
            <a:r>
              <a:rPr lang="en-US" dirty="0" smtClean="0"/>
              <a:t>randmother of Maria</a:t>
            </a:r>
          </a:p>
          <a:p>
            <a:r>
              <a:rPr lang="en-US" dirty="0" smtClean="0"/>
              <a:t>Jennings Lathrop”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82983">
            <a:off x="5612912" y="2971704"/>
            <a:ext cx="884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40977" y="55684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486" y="3555722"/>
            <a:ext cx="4521198" cy="8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9860" y="5274230"/>
            <a:ext cx="3540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5839" y="4590256"/>
            <a:ext cx="3540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34200" y="5181600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2 Nov 1843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6705600" y="2839806"/>
            <a:ext cx="699174" cy="24179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2. Automated </a:t>
            </a:r>
            <a:r>
              <a:rPr lang="en-US" dirty="0">
                <a:solidFill>
                  <a:srgbClr val="FF0000"/>
                </a:solidFill>
              </a:rPr>
              <a:t>Conceptual 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Resolve object identity</a:t>
            </a:r>
          </a:p>
          <a:p>
            <a:endParaRPr lang="en-US" dirty="0" smtClean="0"/>
          </a:p>
          <a:p>
            <a:r>
              <a:rPr lang="en-US" dirty="0" smtClean="0"/>
              <a:t>Integrate</a:t>
            </a:r>
          </a:p>
          <a:p>
            <a:pPr lvl="1"/>
            <a:r>
              <a:rPr lang="en-US" dirty="0" smtClean="0"/>
              <a:t>Conceptualizations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Allow for discrepancies</a:t>
            </a:r>
          </a:p>
          <a:p>
            <a:pPr lvl="1"/>
            <a:r>
              <a:rPr lang="en-US" dirty="0" smtClean="0"/>
              <a:t>Alternate views</a:t>
            </a:r>
          </a:p>
          <a:p>
            <a:pPr lvl="1"/>
            <a:r>
              <a:rPr lang="en-US" dirty="0" smtClean="0"/>
              <a:t>Arbitration</a:t>
            </a:r>
          </a:p>
          <a:p>
            <a:pPr lvl="1"/>
            <a:r>
              <a:rPr lang="en-US" dirty="0" smtClean="0"/>
              <a:t>Ground truth authentication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5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141" y="4432758"/>
            <a:ext cx="690143" cy="394692"/>
          </a:xfrm>
          <a:prstGeom prst="rect">
            <a:avLst/>
          </a:prstGeom>
        </p:spPr>
      </p:pic>
      <p:sp>
        <p:nvSpPr>
          <p:cNvPr id="71" name="Cloud 70"/>
          <p:cNvSpPr/>
          <p:nvPr/>
        </p:nvSpPr>
        <p:spPr>
          <a:xfrm>
            <a:off x="4795244" y="4301380"/>
            <a:ext cx="4281312" cy="71269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ontology.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972" y="4400892"/>
            <a:ext cx="720389" cy="431816"/>
          </a:xfrm>
          <a:prstGeom prst="rect">
            <a:avLst/>
          </a:prstGeom>
        </p:spPr>
      </p:pic>
      <p:pic>
        <p:nvPicPr>
          <p:cNvPr id="73" name="Picture 72" descr="ontology.J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809" y="4392337"/>
            <a:ext cx="640652" cy="461773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H="1">
            <a:off x="6487730" y="5258295"/>
            <a:ext cx="20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080318" y="4832708"/>
            <a:ext cx="280105" cy="417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629401" y="4772025"/>
            <a:ext cx="1056391" cy="47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063558" y="4972545"/>
            <a:ext cx="29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64253" y="4972545"/>
            <a:ext cx="29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Clean &amp; Organize Facts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17" name="Group 67"/>
          <p:cNvGrpSpPr/>
          <p:nvPr/>
        </p:nvGrpSpPr>
        <p:grpSpPr>
          <a:xfrm>
            <a:off x="4793558" y="5250138"/>
            <a:ext cx="4071107" cy="722531"/>
            <a:chOff x="10485956" y="15925800"/>
            <a:chExt cx="10552010" cy="2004964"/>
          </a:xfrm>
        </p:grpSpPr>
        <p:grpSp>
          <p:nvGrpSpPr>
            <p:cNvPr id="18" name="Group 62"/>
            <p:cNvGrpSpPr/>
            <p:nvPr/>
          </p:nvGrpSpPr>
          <p:grpSpPr>
            <a:xfrm>
              <a:off x="11277600" y="15925800"/>
              <a:ext cx="8839200" cy="2004964"/>
              <a:chOff x="10820400" y="16459200"/>
              <a:chExt cx="5761208" cy="1306794"/>
            </a:xfrm>
          </p:grpSpPr>
          <p:pic>
            <p:nvPicPr>
              <p:cNvPr id="57" name="Picture 56" descr="ElyPage419.bmp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801600" y="16459200"/>
                <a:ext cx="799621" cy="12761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8" name="Picture 57" descr="ElyPage417.bmp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820400" y="16459200"/>
                <a:ext cx="807735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9" name="Picture 58" descr="ElyPage418.bmp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811000" y="16459200"/>
                <a:ext cx="808208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0" name="Picture 59" descr="ElyPage420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792200" y="16459200"/>
                <a:ext cx="807735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1" name="Picture 60" descr="ElyPage42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782800" y="16459200"/>
                <a:ext cx="815318" cy="13067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2" name="Picture 61" descr="ElyPage422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773400" y="16459200"/>
                <a:ext cx="808208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19" name="Group 66"/>
            <p:cNvGrpSpPr/>
            <p:nvPr/>
          </p:nvGrpSpPr>
          <p:grpSpPr>
            <a:xfrm>
              <a:off x="10485956" y="16635065"/>
              <a:ext cx="10552010" cy="854059"/>
              <a:chOff x="12760763" y="16840190"/>
              <a:chExt cx="6783918" cy="549077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2760763" y="16840190"/>
                <a:ext cx="494683" cy="549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…</a:t>
                </a:r>
                <a:endParaRPr lang="en-US" sz="1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049998" y="16840192"/>
                <a:ext cx="494683" cy="549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…</a:t>
                </a:r>
                <a:endParaRPr lang="en-US" sz="14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97256" y="1897253"/>
            <a:ext cx="4982099" cy="3834448"/>
            <a:chOff x="224901" y="1685925"/>
            <a:chExt cx="4982099" cy="3834448"/>
          </a:xfrm>
        </p:grpSpPr>
        <p:grpSp>
          <p:nvGrpSpPr>
            <p:cNvPr id="11" name="Group 95"/>
            <p:cNvGrpSpPr/>
            <p:nvPr/>
          </p:nvGrpSpPr>
          <p:grpSpPr>
            <a:xfrm>
              <a:off x="224901" y="1685925"/>
              <a:ext cx="4982099" cy="3834448"/>
              <a:chOff x="539762" y="4648200"/>
              <a:chExt cx="11957038" cy="10225195"/>
            </a:xfrm>
          </p:grpSpPr>
          <p:pic>
            <p:nvPicPr>
              <p:cNvPr id="5" name="Picture 2" descr="C:\Users\Joseph\Pictures\DEG\mary_ely_other.t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04438" y="4800600"/>
                <a:ext cx="3193186" cy="4388023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Users\Joseph\Pictures\DEG\mary_ely_older.t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39762" y="9601200"/>
                <a:ext cx="4032238" cy="5272195"/>
              </a:xfrm>
              <a:prstGeom prst="rect">
                <a:avLst/>
              </a:prstGeom>
              <a:noFill/>
            </p:spPr>
          </p:pic>
          <p:grpSp>
            <p:nvGrpSpPr>
              <p:cNvPr id="14" name="Group 84"/>
              <p:cNvGrpSpPr/>
              <p:nvPr/>
            </p:nvGrpSpPr>
            <p:grpSpPr>
              <a:xfrm>
                <a:off x="5155009" y="8153400"/>
                <a:ext cx="5741591" cy="5638800"/>
                <a:chOff x="-7467600" y="5867400"/>
                <a:chExt cx="7758906" cy="7620000"/>
              </a:xfrm>
            </p:grpSpPr>
            <p:pic>
              <p:nvPicPr>
                <p:cNvPr id="8" name="Picture 5" descr="C:\Users\Joseph\Pictures\DEG\ORCAposterMaryElyOriginalcombined433and434.tif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-7467600" y="5867400"/>
                  <a:ext cx="7758906" cy="76200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5" name="Group 83"/>
                <p:cNvGrpSpPr/>
                <p:nvPr/>
              </p:nvGrpSpPr>
              <p:grpSpPr>
                <a:xfrm>
                  <a:off x="-7010400" y="8382000"/>
                  <a:ext cx="6781800" cy="535459"/>
                  <a:chOff x="4953000" y="12420600"/>
                  <a:chExt cx="6781800" cy="535459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6019800" y="12446689"/>
                    <a:ext cx="945053" cy="202511"/>
                  </a:xfrm>
                  <a:prstGeom prst="rect">
                    <a:avLst/>
                  </a:prstGeom>
                  <a:solidFill>
                    <a:srgbClr val="00FF0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01" tIns="45701" rIns="91401" bIns="45701"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8547678" y="12686270"/>
                    <a:ext cx="1510720" cy="269789"/>
                  </a:xfrm>
                  <a:prstGeom prst="rect">
                    <a:avLst/>
                  </a:prstGeom>
                  <a:solidFill>
                    <a:srgbClr val="0070C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8686800" y="12420600"/>
                    <a:ext cx="685800" cy="228600"/>
                  </a:xfrm>
                  <a:prstGeom prst="rect">
                    <a:avLst/>
                  </a:prstGeom>
                  <a:solidFill>
                    <a:srgbClr val="7030A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9448800" y="12420600"/>
                    <a:ext cx="685800" cy="228600"/>
                  </a:xfrm>
                  <a:prstGeom prst="rect">
                    <a:avLst/>
                  </a:prstGeom>
                  <a:solidFill>
                    <a:srgbClr val="FF000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10210800" y="12420600"/>
                    <a:ext cx="457200" cy="228600"/>
                  </a:xfrm>
                  <a:prstGeom prst="rect">
                    <a:avLst/>
                  </a:prstGeom>
                  <a:solidFill>
                    <a:srgbClr val="E6B9B8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10896600" y="12420600"/>
                    <a:ext cx="838200" cy="2286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953000" y="12725400"/>
                    <a:ext cx="2590800" cy="2286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81"/>
              <p:cNvGrpSpPr/>
              <p:nvPr/>
            </p:nvGrpSpPr>
            <p:grpSpPr>
              <a:xfrm>
                <a:off x="6801937" y="4648200"/>
                <a:ext cx="5694863" cy="5244838"/>
                <a:chOff x="5669453" y="4876799"/>
                <a:chExt cx="7830436" cy="7211652"/>
              </a:xfrm>
            </p:grpSpPr>
            <p:pic>
              <p:nvPicPr>
                <p:cNvPr id="1029" name="Picture 5" descr="C:\Users\Joseph\Pictures\DEG\ORCAposterMaryElyspg573.tif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669453" y="4876799"/>
                  <a:ext cx="7830436" cy="7211652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6858000" y="10820400"/>
                  <a:ext cx="945053" cy="270014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979747" y="8610600"/>
                  <a:ext cx="945053" cy="202511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504451" y="6720591"/>
                  <a:ext cx="877549" cy="270015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086600" y="7798488"/>
                  <a:ext cx="810045" cy="202512"/>
                </a:xfrm>
                <a:prstGeom prst="rect">
                  <a:avLst/>
                </a:prstGeom>
                <a:solidFill>
                  <a:srgbClr val="FFC000">
                    <a:alpha val="60000"/>
                  </a:srgbClr>
                </a:solidFill>
                <a:ln>
                  <a:solidFill>
                    <a:srgbClr val="FFC000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8153400" y="10820400"/>
                  <a:ext cx="1524000" cy="2286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8458200" y="8610600"/>
                  <a:ext cx="1524000" cy="2286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8839200" y="6705600"/>
                  <a:ext cx="1524000" cy="3048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924800" y="7772400"/>
                  <a:ext cx="609600" cy="228600"/>
                </a:xfrm>
                <a:prstGeom prst="rect">
                  <a:avLst/>
                </a:prstGeom>
                <a:solidFill>
                  <a:srgbClr val="7030A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8610600" y="7772400"/>
                  <a:ext cx="609600" cy="228600"/>
                </a:xfrm>
                <a:prstGeom prst="rect">
                  <a:avLst/>
                </a:prstGeom>
                <a:solidFill>
                  <a:srgbClr val="FF0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467600" y="6477000"/>
                  <a:ext cx="2667000" cy="228600"/>
                </a:xfrm>
                <a:prstGeom prst="rect">
                  <a:avLst/>
                </a:prstGeom>
                <a:solidFill>
                  <a:srgbClr val="E6B9B8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705600" y="6781800"/>
                  <a:ext cx="457200" cy="152400"/>
                </a:xfrm>
                <a:prstGeom prst="rect">
                  <a:avLst/>
                </a:prstGeom>
                <a:solidFill>
                  <a:srgbClr val="E6B9B8">
                    <a:alpha val="60000"/>
                  </a:srgbClr>
                </a:solidFill>
                <a:ln>
                  <a:solidFill>
                    <a:srgbClr val="E6B9B8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391400" y="8305800"/>
                  <a:ext cx="23622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72200" y="8610600"/>
                  <a:ext cx="3810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391400" y="10591800"/>
                  <a:ext cx="27432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172200" y="10820400"/>
                  <a:ext cx="3810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162800" y="7467600"/>
                  <a:ext cx="914400" cy="228600"/>
                </a:xfrm>
                <a:prstGeom prst="rect">
                  <a:avLst/>
                </a:prstGeom>
                <a:solidFill>
                  <a:srgbClr val="984807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1404389" y="6705600"/>
                  <a:ext cx="1473411" cy="26669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6172200" y="7010400"/>
                  <a:ext cx="304800" cy="2286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6345382" y="12330545"/>
                <a:ext cx="665018" cy="166255"/>
              </a:xfrm>
              <a:prstGeom prst="rect">
                <a:avLst/>
              </a:prstGeom>
              <a:solidFill>
                <a:srgbClr val="98480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72200" y="12573000"/>
                <a:ext cx="12954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72200" y="13335000"/>
                <a:ext cx="9144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72200" y="13487400"/>
                <a:ext cx="9906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72200" y="13182600"/>
                <a:ext cx="7620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172200" y="13030200"/>
                <a:ext cx="1295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72200" y="12877800"/>
                <a:ext cx="6096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72200" y="12725400"/>
                <a:ext cx="9906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8" name="Straight Connector 97"/>
            <p:cNvCxnSpPr>
              <a:stCxn id="38" idx="1"/>
            </p:cNvCxnSpPr>
            <p:nvPr/>
          </p:nvCxnSpPr>
          <p:spPr>
            <a:xfrm rot="10800000" flipV="1">
              <a:off x="1714501" y="3733515"/>
              <a:ext cx="903320" cy="43843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39" idx="1"/>
            </p:cNvCxnSpPr>
            <p:nvPr/>
          </p:nvCxnSpPr>
          <p:spPr>
            <a:xfrm rot="10800000" flipV="1">
              <a:off x="1651001" y="3343727"/>
              <a:ext cx="1543306" cy="68534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40" idx="1"/>
            </p:cNvCxnSpPr>
            <p:nvPr/>
          </p:nvCxnSpPr>
          <p:spPr>
            <a:xfrm rot="10800000" flipV="1">
              <a:off x="1587500" y="2731850"/>
              <a:ext cx="1643699" cy="11829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41" idx="1"/>
            </p:cNvCxnSpPr>
            <p:nvPr/>
          </p:nvCxnSpPr>
          <p:spPr>
            <a:xfrm rot="10800000" flipV="1">
              <a:off x="1428751" y="2225598"/>
              <a:ext cx="1961450" cy="157487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42" idx="1"/>
            </p:cNvCxnSpPr>
            <p:nvPr/>
          </p:nvCxnSpPr>
          <p:spPr>
            <a:xfrm rot="10800000" flipV="1">
              <a:off x="1682751" y="2510365"/>
              <a:ext cx="1580829" cy="423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4953000" y="2114550"/>
              <a:ext cx="952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84500" y="2171700"/>
              <a:ext cx="1587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11500" y="465772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016250" y="471487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143250" y="482917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06750" y="4714875"/>
              <a:ext cx="19050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33750" y="4829175"/>
              <a:ext cx="19050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572000" y="2628900"/>
              <a:ext cx="22225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794250" y="2628900"/>
              <a:ext cx="22225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72000" y="3228975"/>
              <a:ext cx="2222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794250" y="3228975"/>
              <a:ext cx="222250" cy="8572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" name="Picture 111" descr="familyDesired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2837" y="1752458"/>
            <a:ext cx="3409950" cy="2200275"/>
          </a:xfrm>
          <a:prstGeom prst="rect">
            <a:avLst/>
          </a:prstGeom>
        </p:spPr>
      </p:pic>
      <p:cxnSp>
        <p:nvCxnSpPr>
          <p:cNvPr id="80" name="Straight Connector 79"/>
          <p:cNvCxnSpPr>
            <a:endCxn id="73" idx="1"/>
          </p:cNvCxnSpPr>
          <p:nvPr/>
        </p:nvCxnSpPr>
        <p:spPr>
          <a:xfrm>
            <a:off x="7212685" y="3782759"/>
            <a:ext cx="398124" cy="840465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0"/>
          </p:cNvCxnSpPr>
          <p:nvPr/>
        </p:nvCxnSpPr>
        <p:spPr>
          <a:xfrm flipH="1" flipV="1">
            <a:off x="6810945" y="3761614"/>
            <a:ext cx="104222" cy="63927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00212" y="3761614"/>
            <a:ext cx="560211" cy="8051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7" idx="0"/>
          </p:cNvCxnSpPr>
          <p:nvPr/>
        </p:nvCxnSpPr>
        <p:spPr>
          <a:xfrm flipV="1">
            <a:off x="6508398" y="4800602"/>
            <a:ext cx="302547" cy="449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48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Resolve Identity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7256" y="1897253"/>
            <a:ext cx="4982099" cy="3834448"/>
            <a:chOff x="224901" y="1685925"/>
            <a:chExt cx="4982099" cy="3834448"/>
          </a:xfrm>
        </p:grpSpPr>
        <p:grpSp>
          <p:nvGrpSpPr>
            <p:cNvPr id="11" name="Group 95"/>
            <p:cNvGrpSpPr/>
            <p:nvPr/>
          </p:nvGrpSpPr>
          <p:grpSpPr>
            <a:xfrm>
              <a:off x="224901" y="1685925"/>
              <a:ext cx="4982099" cy="3834448"/>
              <a:chOff x="539762" y="4648200"/>
              <a:chExt cx="11957038" cy="10225195"/>
            </a:xfrm>
          </p:grpSpPr>
          <p:pic>
            <p:nvPicPr>
              <p:cNvPr id="5" name="Picture 2" descr="C:\Users\Joseph\Pictures\DEG\mary_ely_other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4438" y="4800600"/>
                <a:ext cx="3193186" cy="4388023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Users\Joseph\Pictures\DEG\mary_ely_older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762" y="9601200"/>
                <a:ext cx="4032238" cy="5272195"/>
              </a:xfrm>
              <a:prstGeom prst="rect">
                <a:avLst/>
              </a:prstGeom>
              <a:noFill/>
            </p:spPr>
          </p:pic>
          <p:grpSp>
            <p:nvGrpSpPr>
              <p:cNvPr id="14" name="Group 84"/>
              <p:cNvGrpSpPr/>
              <p:nvPr/>
            </p:nvGrpSpPr>
            <p:grpSpPr>
              <a:xfrm>
                <a:off x="5155009" y="8153400"/>
                <a:ext cx="5741591" cy="5638800"/>
                <a:chOff x="-7467600" y="5867400"/>
                <a:chExt cx="7758906" cy="7620000"/>
              </a:xfrm>
            </p:grpSpPr>
            <p:pic>
              <p:nvPicPr>
                <p:cNvPr id="8" name="Picture 5" descr="C:\Users\Joseph\Pictures\DEG\ORCAposterMaryElyOriginalcombined433and434.tif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-7467600" y="5867400"/>
                  <a:ext cx="7758906" cy="76200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5" name="Group 83"/>
                <p:cNvGrpSpPr/>
                <p:nvPr/>
              </p:nvGrpSpPr>
              <p:grpSpPr>
                <a:xfrm>
                  <a:off x="-7010400" y="8382000"/>
                  <a:ext cx="6781800" cy="535459"/>
                  <a:chOff x="4953000" y="12420600"/>
                  <a:chExt cx="6781800" cy="535459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6019800" y="12446689"/>
                    <a:ext cx="945053" cy="202511"/>
                  </a:xfrm>
                  <a:prstGeom prst="rect">
                    <a:avLst/>
                  </a:prstGeom>
                  <a:solidFill>
                    <a:srgbClr val="00FF0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01" tIns="45701" rIns="91401" bIns="45701"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8547678" y="12686270"/>
                    <a:ext cx="1510720" cy="269789"/>
                  </a:xfrm>
                  <a:prstGeom prst="rect">
                    <a:avLst/>
                  </a:prstGeom>
                  <a:solidFill>
                    <a:srgbClr val="0070C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8686800" y="12420600"/>
                    <a:ext cx="685800" cy="228600"/>
                  </a:xfrm>
                  <a:prstGeom prst="rect">
                    <a:avLst/>
                  </a:prstGeom>
                  <a:solidFill>
                    <a:srgbClr val="7030A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9448800" y="12420600"/>
                    <a:ext cx="685800" cy="228600"/>
                  </a:xfrm>
                  <a:prstGeom prst="rect">
                    <a:avLst/>
                  </a:prstGeom>
                  <a:solidFill>
                    <a:srgbClr val="FF0000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10210800" y="12420600"/>
                    <a:ext cx="457200" cy="228600"/>
                  </a:xfrm>
                  <a:prstGeom prst="rect">
                    <a:avLst/>
                  </a:prstGeom>
                  <a:solidFill>
                    <a:srgbClr val="E6B9B8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10896600" y="12420600"/>
                    <a:ext cx="838200" cy="2286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953000" y="12725400"/>
                    <a:ext cx="2590800" cy="2286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81"/>
              <p:cNvGrpSpPr/>
              <p:nvPr/>
            </p:nvGrpSpPr>
            <p:grpSpPr>
              <a:xfrm>
                <a:off x="6801937" y="4648200"/>
                <a:ext cx="5694863" cy="5244838"/>
                <a:chOff x="5669453" y="4876799"/>
                <a:chExt cx="7830436" cy="7211652"/>
              </a:xfrm>
            </p:grpSpPr>
            <p:pic>
              <p:nvPicPr>
                <p:cNvPr id="1029" name="Picture 5" descr="C:\Users\Joseph\Pictures\DEG\ORCAposterMaryElyspg573.ti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669453" y="4876799"/>
                  <a:ext cx="7830436" cy="7211652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6858000" y="10820400"/>
                  <a:ext cx="945053" cy="270014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979747" y="8610600"/>
                  <a:ext cx="945053" cy="202511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504451" y="6720591"/>
                  <a:ext cx="877549" cy="270015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086600" y="7798488"/>
                  <a:ext cx="810045" cy="202512"/>
                </a:xfrm>
                <a:prstGeom prst="rect">
                  <a:avLst/>
                </a:prstGeom>
                <a:solidFill>
                  <a:srgbClr val="FFC000">
                    <a:alpha val="60000"/>
                  </a:srgbClr>
                </a:solidFill>
                <a:ln>
                  <a:solidFill>
                    <a:srgbClr val="FFC000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8153400" y="10820400"/>
                  <a:ext cx="1524000" cy="2286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8458200" y="8610600"/>
                  <a:ext cx="1524000" cy="2286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8839200" y="6705600"/>
                  <a:ext cx="1524000" cy="304800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924800" y="7772400"/>
                  <a:ext cx="609600" cy="228600"/>
                </a:xfrm>
                <a:prstGeom prst="rect">
                  <a:avLst/>
                </a:prstGeom>
                <a:solidFill>
                  <a:srgbClr val="7030A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8610600" y="7772400"/>
                  <a:ext cx="609600" cy="228600"/>
                </a:xfrm>
                <a:prstGeom prst="rect">
                  <a:avLst/>
                </a:prstGeom>
                <a:solidFill>
                  <a:srgbClr val="FF0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467600" y="6477000"/>
                  <a:ext cx="2667000" cy="228600"/>
                </a:xfrm>
                <a:prstGeom prst="rect">
                  <a:avLst/>
                </a:prstGeom>
                <a:solidFill>
                  <a:srgbClr val="E6B9B8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705600" y="6781800"/>
                  <a:ext cx="457200" cy="152400"/>
                </a:xfrm>
                <a:prstGeom prst="rect">
                  <a:avLst/>
                </a:prstGeom>
                <a:solidFill>
                  <a:srgbClr val="E6B9B8">
                    <a:alpha val="60000"/>
                  </a:srgbClr>
                </a:solidFill>
                <a:ln>
                  <a:solidFill>
                    <a:srgbClr val="E6B9B8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391400" y="8305800"/>
                  <a:ext cx="23622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72200" y="8610600"/>
                  <a:ext cx="3810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391400" y="10591800"/>
                  <a:ext cx="27432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172200" y="10820400"/>
                  <a:ext cx="381000" cy="228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162800" y="7467600"/>
                  <a:ext cx="914400" cy="228600"/>
                </a:xfrm>
                <a:prstGeom prst="rect">
                  <a:avLst/>
                </a:prstGeom>
                <a:solidFill>
                  <a:srgbClr val="984807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1404389" y="6705600"/>
                  <a:ext cx="1473411" cy="26669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6172200" y="7010400"/>
                  <a:ext cx="304800" cy="2286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6345382" y="12330545"/>
                <a:ext cx="665018" cy="166255"/>
              </a:xfrm>
              <a:prstGeom prst="rect">
                <a:avLst/>
              </a:prstGeom>
              <a:solidFill>
                <a:srgbClr val="98480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72200" y="12573000"/>
                <a:ext cx="12954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72200" y="13335000"/>
                <a:ext cx="9144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72200" y="13487400"/>
                <a:ext cx="9906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72200" y="13182600"/>
                <a:ext cx="7620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172200" y="13030200"/>
                <a:ext cx="1295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72200" y="12877800"/>
                <a:ext cx="6096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72200" y="12725400"/>
                <a:ext cx="9906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8" name="Straight Connector 97"/>
            <p:cNvCxnSpPr>
              <a:stCxn id="38" idx="1"/>
            </p:cNvCxnSpPr>
            <p:nvPr/>
          </p:nvCxnSpPr>
          <p:spPr>
            <a:xfrm rot="10800000" flipV="1">
              <a:off x="1714501" y="3733515"/>
              <a:ext cx="903320" cy="43843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39" idx="1"/>
            </p:cNvCxnSpPr>
            <p:nvPr/>
          </p:nvCxnSpPr>
          <p:spPr>
            <a:xfrm rot="10800000" flipV="1">
              <a:off x="1651001" y="3343727"/>
              <a:ext cx="1543306" cy="68534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40" idx="1"/>
            </p:cNvCxnSpPr>
            <p:nvPr/>
          </p:nvCxnSpPr>
          <p:spPr>
            <a:xfrm rot="10800000" flipV="1">
              <a:off x="1587500" y="2731850"/>
              <a:ext cx="1643699" cy="11829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41" idx="1"/>
            </p:cNvCxnSpPr>
            <p:nvPr/>
          </p:nvCxnSpPr>
          <p:spPr>
            <a:xfrm rot="10800000" flipV="1">
              <a:off x="1428751" y="2225598"/>
              <a:ext cx="1961450" cy="157487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42" idx="1"/>
            </p:cNvCxnSpPr>
            <p:nvPr/>
          </p:nvCxnSpPr>
          <p:spPr>
            <a:xfrm rot="10800000" flipV="1">
              <a:off x="1682751" y="2510365"/>
              <a:ext cx="1580829" cy="423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4953000" y="2114550"/>
              <a:ext cx="952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84500" y="2171700"/>
              <a:ext cx="1587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11500" y="465772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016250" y="471487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143250" y="4829175"/>
              <a:ext cx="19050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06750" y="4714875"/>
              <a:ext cx="19050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33750" y="4829175"/>
              <a:ext cx="19050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572000" y="2628900"/>
              <a:ext cx="222250" cy="5715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794250" y="2628900"/>
              <a:ext cx="222250" cy="5715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72000" y="3228975"/>
              <a:ext cx="222250" cy="8572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794250" y="3228975"/>
              <a:ext cx="222250" cy="8572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366" tIns="18183" rIns="36366" bIns="18183"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738978"/>
              </p:ext>
            </p:extLst>
          </p:nvPr>
        </p:nvGraphicFramePr>
        <p:xfrm>
          <a:off x="4968875" y="4058095"/>
          <a:ext cx="3587748" cy="1171578"/>
        </p:xfrm>
        <a:graphic>
          <a:graphicData uri="http://schemas.openxmlformats.org/drawingml/2006/table">
            <a:tbl>
              <a:tblPr/>
              <a:tblGrid>
                <a:gridCol w="586572"/>
                <a:gridCol w="612485"/>
                <a:gridCol w="603062"/>
                <a:gridCol w="586572"/>
                <a:gridCol w="612485"/>
                <a:gridCol w="586572"/>
              </a:tblGrid>
              <a:tr h="1952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Mary_Ely_1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Mary_Ely_2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Mary_Ely_3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Mary_Ely_4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Mary_Ely_5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Mary_Ely_1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0.542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0.574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0.574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Mary_Ely_2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Mary_Ely_3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Mary_Ely_4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Mary_Ely_5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7144" marR="7144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5" name="Rectangle 94"/>
          <p:cNvSpPr/>
          <p:nvPr/>
        </p:nvSpPr>
        <p:spPr>
          <a:xfrm>
            <a:off x="5857874" y="4315270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461124" y="4543870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667624" y="4915345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239124" y="5115370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461124" y="4343845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667624" y="4343845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239124" y="4343845"/>
            <a:ext cx="317500" cy="1143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032624" y="4715320"/>
            <a:ext cx="317500" cy="1143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366" tIns="18183" rIns="36366" bIns="1818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4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yPage4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70" y="1233055"/>
            <a:ext cx="3443930" cy="54964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5" name="Picture 24" descr="familyExtrac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6870" y="3747655"/>
            <a:ext cx="2648554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Information Integration</a:t>
            </a:r>
            <a:endParaRPr lang="en-US" dirty="0"/>
          </a:p>
        </p:txBody>
      </p:sp>
      <p:pic>
        <p:nvPicPr>
          <p:cNvPr id="8" name="Picture 7" descr="familyDesir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270" y="1461655"/>
            <a:ext cx="3409950" cy="220027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328470" y="1766455"/>
            <a:ext cx="2514600" cy="205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14270" y="1766455"/>
            <a:ext cx="2514600" cy="205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28470" y="2452255"/>
            <a:ext cx="2667000" cy="205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395270" y="3519055"/>
            <a:ext cx="1600200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252270" y="3519055"/>
            <a:ext cx="26670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37870" y="3442855"/>
            <a:ext cx="35814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642670" y="2833255"/>
            <a:ext cx="1524000" cy="10668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642670" y="2833255"/>
            <a:ext cx="2438400" cy="10668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099870" y="2452255"/>
            <a:ext cx="3657600" cy="30480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71470" y="2452255"/>
            <a:ext cx="2362200" cy="25908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718870" y="2376055"/>
            <a:ext cx="4038600" cy="16002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642670" y="1842655"/>
            <a:ext cx="2057400" cy="205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71570" y="498071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Schema mapping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Logic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Lexical parsing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Lexical inference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Integrating, Storing, and Querying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Uncertain Data</a:t>
            </a:r>
          </a:p>
        </p:txBody>
      </p:sp>
      <p:pic>
        <p:nvPicPr>
          <p:cNvPr id="4099" name="Picture 3" descr="propos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731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Integrating, Storing, and Querying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Uncertain Data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77666"/>
            <a:ext cx="6472238" cy="442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Accurate and Efficient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Query </a:t>
            </a:r>
            <a:r>
              <a:rPr lang="en-US" dirty="0">
                <a:solidFill>
                  <a:srgbClr val="FF0000"/>
                </a:solidFill>
              </a:rPr>
              <a:t>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Context discovery</a:t>
            </a:r>
          </a:p>
          <a:p>
            <a:pPr lvl="1"/>
            <a:r>
              <a:rPr lang="en-US" dirty="0" smtClean="0"/>
              <a:t>Query generation</a:t>
            </a:r>
          </a:p>
          <a:p>
            <a:pPr lvl="1"/>
            <a:r>
              <a:rPr lang="en-US" dirty="0" smtClean="0"/>
              <a:t>Query execution (and result ranking)</a:t>
            </a:r>
          </a:p>
          <a:p>
            <a:pPr lvl="1"/>
            <a:r>
              <a:rPr lang="en-US" dirty="0" smtClean="0"/>
              <a:t>Authentication processing and display</a:t>
            </a:r>
          </a:p>
          <a:p>
            <a:pPr lvl="1"/>
            <a:r>
              <a:rPr lang="en-US" dirty="0" smtClean="0"/>
              <a:t>Advanced search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1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362" y="2743200"/>
            <a:ext cx="2898838" cy="3811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72E77F-6628-410F-853C-181E6EC8BD11}" type="slidenum">
              <a:rPr lang="en-US" sz="1200">
                <a:solidFill>
                  <a:srgbClr val="898989"/>
                </a:solidFill>
                <a:ea typeface="Microsoft YaHei" charset="0"/>
                <a:cs typeface="Microsoft YaHe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59</a:t>
            </a:fld>
            <a:endParaRPr lang="en-US" sz="1200">
              <a:solidFill>
                <a:srgbClr val="898989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648200" cy="3331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craigslist.highlight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04800"/>
            <a:ext cx="2256625" cy="269970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838200"/>
            <a:ext cx="3962400" cy="1564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3" descr="Da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3505200"/>
            <a:ext cx="1371600" cy="897065"/>
          </a:xfrm>
          <a:prstGeom prst="rect">
            <a:avLst/>
          </a:prstGeom>
        </p:spPr>
      </p:pic>
      <p:pic>
        <p:nvPicPr>
          <p:cNvPr id="15" name="Picture 14" descr="Car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31805"/>
            <a:ext cx="2743200" cy="1857698"/>
          </a:xfrm>
          <a:prstGeom prst="rect">
            <a:avLst/>
          </a:prstGeom>
        </p:spPr>
      </p:pic>
      <p:pic>
        <p:nvPicPr>
          <p:cNvPr id="16" name="Picture 15" descr="USlocat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600" y="2438400"/>
            <a:ext cx="1138238" cy="938184"/>
          </a:xfrm>
          <a:prstGeom prst="rect">
            <a:avLst/>
          </a:prstGeom>
        </p:spPr>
      </p:pic>
      <p:pic>
        <p:nvPicPr>
          <p:cNvPr id="18" name="Picture 17" descr="DistanceUnit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2514600"/>
            <a:ext cx="533400" cy="344347"/>
          </a:xfrm>
          <a:prstGeom prst="rect">
            <a:avLst/>
          </a:prstGeom>
        </p:spPr>
      </p:pic>
      <p:pic>
        <p:nvPicPr>
          <p:cNvPr id="19" name="Picture 18" descr="SpeedUnit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2362200"/>
            <a:ext cx="457200" cy="329453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6431756" y="2007393"/>
            <a:ext cx="128588" cy="11668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extraction ontology recognizers</a:t>
            </a:r>
          </a:p>
          <a:p>
            <a:pPr lvl="1"/>
            <a:r>
              <a:rPr lang="en-US" dirty="0" smtClean="0"/>
              <a:t>Instance recognition</a:t>
            </a:r>
          </a:p>
          <a:p>
            <a:pPr lvl="1"/>
            <a:r>
              <a:rPr lang="en-US" dirty="0" smtClean="0"/>
              <a:t>Keyword recognition</a:t>
            </a:r>
          </a:p>
          <a:p>
            <a:pPr lvl="1"/>
            <a:r>
              <a:rPr lang="en-US" dirty="0" smtClean="0"/>
              <a:t>Operator &amp; parameter recognition</a:t>
            </a:r>
          </a:p>
          <a:p>
            <a:r>
              <a:rPr lang="en-US" dirty="0" smtClean="0"/>
              <a:t>Disambiguation options</a:t>
            </a:r>
          </a:p>
          <a:p>
            <a:pPr lvl="1"/>
            <a:r>
              <a:rPr lang="en-US" dirty="0" smtClean="0"/>
              <a:t>No cycles in context ontologies</a:t>
            </a:r>
          </a:p>
          <a:p>
            <a:pPr lvl="1"/>
            <a:r>
              <a:rPr lang="en-US" dirty="0" smtClean="0"/>
              <a:t>Cycle disambiguation</a:t>
            </a:r>
          </a:p>
          <a:p>
            <a:pPr lvl="2"/>
            <a:r>
              <a:rPr lang="en-US" dirty="0" smtClean="0"/>
              <a:t>Keywords select paths</a:t>
            </a:r>
          </a:p>
          <a:p>
            <a:pPr lvl="2"/>
            <a:r>
              <a:rPr lang="en-US" dirty="0" smtClean="0"/>
              <a:t>Multiple hits</a:t>
            </a:r>
          </a:p>
          <a:p>
            <a:pPr lvl="2"/>
            <a:r>
              <a:rPr lang="en-US" dirty="0" smtClean="0"/>
              <a:t>Execute and return all</a:t>
            </a:r>
          </a:p>
        </p:txBody>
      </p:sp>
    </p:spTree>
    <p:extLst>
      <p:ext uri="{BB962C8B-B14F-4D97-AF65-F5344CB8AC3E}">
        <p14:creationId xmlns:p14="http://schemas.microsoft.com/office/powerpoint/2010/main" xmlns="" val="14474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28077"/>
            <a:ext cx="3886200" cy="5109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4572000" cy="2209800"/>
          </a:xfrm>
        </p:spPr>
        <p:txBody>
          <a:bodyPr/>
          <a:lstStyle/>
          <a:p>
            <a:r>
              <a:rPr lang="en-US" sz="2800" dirty="0" smtClean="0"/>
              <a:t>Negations and disjunctions</a:t>
            </a:r>
          </a:p>
          <a:p>
            <a:r>
              <a:rPr lang="en-US" sz="2800" dirty="0" smtClean="0"/>
              <a:t>Recursion</a:t>
            </a:r>
          </a:p>
          <a:p>
            <a:pPr lvl="1"/>
            <a:r>
              <a:rPr lang="en-US" sz="2400" dirty="0" smtClean="0"/>
              <a:t>Unfold for bounded depth</a:t>
            </a:r>
          </a:p>
          <a:p>
            <a:pPr lvl="1"/>
            <a:r>
              <a:rPr lang="en-US" sz="2400" dirty="0" smtClean="0"/>
              <a:t>Closure for unbounded 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452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Enormous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Facts</a:t>
            </a:r>
          </a:p>
          <a:p>
            <a:pPr lvl="1"/>
            <a:r>
              <a:rPr lang="en-US" dirty="0" smtClean="0"/>
              <a:t>Est. 40-100B people</a:t>
            </a:r>
          </a:p>
          <a:p>
            <a:pPr lvl="1"/>
            <a:r>
              <a:rPr lang="en-US" dirty="0" smtClean="0"/>
              <a:t>10 facts per person, as much as 1T</a:t>
            </a:r>
          </a:p>
          <a:p>
            <a:pPr lvl="1"/>
            <a:r>
              <a:rPr lang="en-US" dirty="0" smtClean="0"/>
              <a:t>However,  only ?? people for which we can locate records</a:t>
            </a:r>
            <a:endParaRPr lang="en-US" dirty="0"/>
          </a:p>
          <a:p>
            <a:r>
              <a:rPr lang="en-US" dirty="0" smtClean="0"/>
              <a:t>Number of Implied Facts</a:t>
            </a:r>
          </a:p>
          <a:p>
            <a:pPr lvl="1"/>
            <a:r>
              <a:rPr lang="en-US" dirty="0" smtClean="0"/>
              <a:t>Potentially unbounded</a:t>
            </a:r>
          </a:p>
          <a:p>
            <a:pPr lvl="1"/>
            <a:r>
              <a:rPr lang="en-US" dirty="0" smtClean="0"/>
              <a:t>But realistically, 20? pre-computed with hundreds more computable</a:t>
            </a:r>
          </a:p>
          <a:p>
            <a:r>
              <a:rPr lang="en-US" dirty="0" smtClean="0"/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9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Ideas for Resolutions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114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Context discovery: Semantic indexes over recognizers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Query generation: Fast given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context ontology set &amp;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semantic-index matches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Query execution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Semantic indexes over extracted facts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Materialized views (partitioned data sets)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Current research on SPARQL query optimization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Authentication: real-time highlighting of cached pages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Internationalization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174"/>
            <a:ext cx="8229600" cy="4525963"/>
          </a:xfrm>
        </p:spPr>
        <p:txBody>
          <a:bodyPr/>
          <a:lstStyle/>
          <a:p>
            <a:r>
              <a:rPr lang="en-US" dirty="0" smtClean="0"/>
              <a:t>Extract facts in any language</a:t>
            </a:r>
          </a:p>
          <a:p>
            <a:endParaRPr lang="en-US" dirty="0" smtClean="0"/>
          </a:p>
          <a:p>
            <a:r>
              <a:rPr lang="en-US" dirty="0" smtClean="0"/>
              <a:t>Support multilingual queries</a:t>
            </a:r>
          </a:p>
          <a:p>
            <a:endParaRPr lang="en-US" dirty="0" smtClean="0"/>
          </a:p>
          <a:p>
            <a:r>
              <a:rPr lang="en-US" dirty="0" smtClean="0"/>
              <a:t>Allow for cultural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9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26504"/>
            <a:ext cx="8229600" cy="1143000"/>
          </a:xfrm>
        </p:spPr>
        <p:txBody>
          <a:bodyPr/>
          <a:lstStyle/>
          <a:p>
            <a:r>
              <a:rPr lang="en-US" dirty="0" smtClean="0"/>
              <a:t>Arabic Nutrition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835152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26504"/>
            <a:ext cx="8229600" cy="1143000"/>
          </a:xfrm>
        </p:spPr>
        <p:txBody>
          <a:bodyPr/>
          <a:lstStyle/>
          <a:p>
            <a:r>
              <a:rPr lang="en-US" dirty="0" smtClean="0"/>
              <a:t>Arabic Nutrition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8351520" cy="521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373921"/>
            <a:ext cx="5542722" cy="34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5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Multilingual Query Processing</a:t>
            </a:r>
            <a:endParaRPr lang="en-US" dirty="0"/>
          </a:p>
        </p:txBody>
      </p:sp>
      <p:pic>
        <p:nvPicPr>
          <p:cNvPr id="4" name="Picture 3" descr="RestaurantEngl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79" y="3024184"/>
            <a:ext cx="2825010" cy="1000130"/>
          </a:xfrm>
          <a:prstGeom prst="rect">
            <a:avLst/>
          </a:prstGeom>
        </p:spPr>
      </p:pic>
      <p:pic>
        <p:nvPicPr>
          <p:cNvPr id="5" name="Picture 4" descr="RestaurantJapane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126" y="5253631"/>
            <a:ext cx="2439858" cy="95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14" y="1805945"/>
            <a:ext cx="41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“Find a BBQ restaurant near the </a:t>
            </a:r>
            <a:r>
              <a:rPr lang="en-US" dirty="0" err="1" smtClean="0"/>
              <a:t>Umeda</a:t>
            </a:r>
            <a:r>
              <a:rPr lang="en-US" dirty="0" smtClean="0"/>
              <a:t> station, with typical prices under $40”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960438" y="4572008"/>
            <a:ext cx="1436688" cy="58737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Language-Agnostic Ontology</a:t>
            </a:r>
            <a:endParaRPr lang="en-US" sz="1200" dirty="0"/>
          </a:p>
        </p:txBody>
      </p:sp>
      <p:sp>
        <p:nvSpPr>
          <p:cNvPr id="8" name="Down Arrow 7"/>
          <p:cNvSpPr/>
          <p:nvPr/>
        </p:nvSpPr>
        <p:spPr>
          <a:xfrm>
            <a:off x="1827898" y="2519755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571620" y="4129087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640000">
            <a:off x="2043061" y="5233986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/>
          <a:srcRect t="-20289" b="-20289"/>
          <a:stretch>
            <a:fillRect/>
          </a:stretch>
        </p:blipFill>
        <p:spPr>
          <a:xfrm>
            <a:off x="5433414" y="5159383"/>
            <a:ext cx="2192499" cy="117372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5018082" y="5666580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4938702" y="5263232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840000">
            <a:off x="2584507" y="4797432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2058086" y="4065583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5876331">
            <a:off x="3630984" y="3327390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SampleQuer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30" r="-3130"/>
          <a:stretch>
            <a:fillRect/>
          </a:stretch>
        </p:blipFill>
        <p:spPr>
          <a:xfrm>
            <a:off x="3998720" y="2519971"/>
            <a:ext cx="4396947" cy="2353654"/>
          </a:xfrm>
          <a:prstGeom prst="rect">
            <a:avLst/>
          </a:prstGeom>
        </p:spPr>
      </p:pic>
      <p:grpSp>
        <p:nvGrpSpPr>
          <p:cNvPr id="23" name="Group 24"/>
          <p:cNvGrpSpPr/>
          <p:nvPr/>
        </p:nvGrpSpPr>
        <p:grpSpPr>
          <a:xfrm>
            <a:off x="844698" y="2133601"/>
            <a:ext cx="2723117" cy="1215655"/>
            <a:chOff x="844698" y="2133601"/>
            <a:chExt cx="2723117" cy="1215655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216837" y="2133601"/>
              <a:ext cx="212651" cy="8905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19183" y="2133601"/>
              <a:ext cx="369090" cy="12156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844698" y="2380512"/>
              <a:ext cx="2723117" cy="9687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78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amilyDesiredWithChriste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133600"/>
            <a:ext cx="3505200" cy="1996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Multilingual Query Processing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37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Wie</a:t>
            </a:r>
            <a:r>
              <a:rPr lang="en-US" dirty="0" smtClean="0">
                <a:solidFill>
                  <a:prstClr val="black"/>
                </a:solidFill>
              </a:rPr>
              <a:t> alt war Mary Ely </a:t>
            </a:r>
            <a:r>
              <a:rPr lang="en-US" dirty="0" err="1" smtClean="0">
                <a:solidFill>
                  <a:prstClr val="black"/>
                </a:solidFill>
              </a:rPr>
              <a:t>als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ihr</a:t>
            </a:r>
            <a:r>
              <a:rPr lang="en-US" dirty="0" smtClean="0">
                <a:solidFill>
                  <a:prstClr val="black"/>
                </a:solidFill>
              </a:rPr>
              <a:t> Son William </a:t>
            </a:r>
            <a:r>
              <a:rPr lang="en-US" dirty="0" err="1" smtClean="0">
                <a:solidFill>
                  <a:prstClr val="black"/>
                </a:solidFill>
              </a:rPr>
              <a:t>geboren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wurde</a:t>
            </a:r>
            <a:r>
              <a:rPr lang="en-US" dirty="0" smtClean="0">
                <a:solidFill>
                  <a:prstClr val="black"/>
                </a:solidFill>
              </a:rPr>
              <a:t>?  (die Mary Ely die Maria Jennings </a:t>
            </a:r>
            <a:r>
              <a:rPr lang="en-US" dirty="0" err="1" smtClean="0">
                <a:solidFill>
                  <a:prstClr val="black"/>
                </a:solidFill>
              </a:rPr>
              <a:t>Lathrops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Oma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ist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0600" y="4419600"/>
            <a:ext cx="2362200" cy="2209800"/>
            <a:chOff x="762000" y="2057400"/>
            <a:chExt cx="2362200" cy="2209800"/>
          </a:xfrm>
        </p:grpSpPr>
        <p:pic>
          <p:nvPicPr>
            <p:cNvPr id="12" name="Picture 11" descr="PersonNameBirthDeath.Korean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2057400"/>
              <a:ext cx="2362200" cy="2209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21336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이름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21336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생년월일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21336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사망날짜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19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사람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2819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성별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3962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자식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4290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>
                  <a:solidFill>
                    <a:prstClr val="black"/>
                  </a:solidFill>
                </a:rPr>
                <a:t>의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26" descr="familyFrenc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495800"/>
            <a:ext cx="3390900" cy="21812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294956" y="4575779"/>
            <a:ext cx="4940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nom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9410" y="5220645"/>
            <a:ext cx="7280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individu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47271" y="6269812"/>
            <a:ext cx="6261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enfant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000" y="5791200"/>
            <a:ext cx="3561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de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5428" y="4572000"/>
            <a:ext cx="11287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date de décès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52286" y="4579557"/>
            <a:ext cx="13980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prstClr val="black"/>
                </a:solidFill>
              </a:rPr>
              <a:t>date de naissance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5867400"/>
            <a:ext cx="13858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prstClr val="black"/>
                </a:solidFill>
              </a:rPr>
              <a:t>date de </a:t>
            </a:r>
            <a:r>
              <a:rPr lang="en-US" sz="1300" dirty="0" err="1" smtClean="0">
                <a:solidFill>
                  <a:prstClr val="black"/>
                </a:solidFill>
              </a:rPr>
              <a:t>baptême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82215" y="5257800"/>
            <a:ext cx="4823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 smtClean="0">
                <a:solidFill>
                  <a:prstClr val="black"/>
                </a:solidFill>
              </a:rPr>
              <a:t>sexe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487680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8760714">
            <a:off x="2209800" y="3810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7839019">
            <a:off x="2431317" y="3973067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3962400" y="4419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4265322" y="442645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2252766">
            <a:off x="5729411" y="410125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3105172">
            <a:off x="5880683" y="3874784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Obituaries: Some Examples and Interesting </a:t>
            </a:r>
            <a:r>
              <a:rPr lang="en-US" dirty="0"/>
              <a:t>I</a:t>
            </a:r>
            <a:r>
              <a:rPr lang="en-US" dirty="0" smtClean="0"/>
              <a:t>ssues</a:t>
            </a:r>
            <a:endParaRPr lang="en-US" dirty="0"/>
          </a:p>
        </p:txBody>
      </p:sp>
      <p:pic>
        <p:nvPicPr>
          <p:cNvPr id="6" name="Picture 5" descr="KoreanOnt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676400"/>
            <a:ext cx="7148689" cy="5079332"/>
          </a:xfrm>
          <a:prstGeom prst="rect">
            <a:avLst/>
          </a:prstGeom>
        </p:spPr>
      </p:pic>
      <p:pic>
        <p:nvPicPr>
          <p:cNvPr id="7" name="Picture 6" descr="Res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2673834" cy="1905000"/>
          </a:xfrm>
          <a:prstGeom prst="rect">
            <a:avLst/>
          </a:prstGeom>
        </p:spPr>
      </p:pic>
      <p:pic>
        <p:nvPicPr>
          <p:cNvPr id="5" name="Picture 4" descr="KoreanObituaryTextF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209800"/>
            <a:ext cx="4891266" cy="95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QueryResult3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G.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00600"/>
            <a:ext cx="1589081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eb of Knowledge</a:t>
            </a:r>
          </a:p>
          <a:p>
            <a:pPr lvl="1"/>
            <a:r>
              <a:rPr lang="en-US" dirty="0" smtClean="0"/>
              <a:t>Superimposed over historical documents</a:t>
            </a:r>
          </a:p>
          <a:p>
            <a:r>
              <a:rPr lang="en-US" dirty="0" smtClean="0"/>
              <a:t>To build and deploy successfully:</a:t>
            </a:r>
          </a:p>
          <a:p>
            <a:pPr lvl="1"/>
            <a:r>
              <a:rPr lang="en-US" dirty="0"/>
              <a:t>Better, more cost-effective extraction</a:t>
            </a:r>
          </a:p>
          <a:p>
            <a:pPr lvl="1"/>
            <a:r>
              <a:rPr lang="en-US" dirty="0" smtClean="0"/>
              <a:t>Integration, organization, &amp; record </a:t>
            </a:r>
            <a:r>
              <a:rPr lang="en-US" dirty="0"/>
              <a:t>linkage</a:t>
            </a:r>
          </a:p>
          <a:p>
            <a:pPr lvl="1"/>
            <a:r>
              <a:rPr lang="en-US" dirty="0"/>
              <a:t>Efficient implementation</a:t>
            </a:r>
          </a:p>
          <a:p>
            <a:pPr lvl="1"/>
            <a:r>
              <a:rPr lang="en-US" dirty="0" smtClean="0"/>
              <a:t>Internationalization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248400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200" y="228600"/>
            <a:ext cx="5943600" cy="54624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46082"/>
            <a:ext cx="1295400" cy="131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-HD</a:t>
            </a:r>
            <a:br>
              <a:rPr lang="en-US" dirty="0" smtClean="0"/>
            </a:br>
            <a:r>
              <a:rPr lang="en-US" sz="2700" dirty="0" smtClean="0"/>
              <a:t>(A Web of Knowledge Superimposed over Historical Documents)</a:t>
            </a:r>
            <a:endParaRPr lang="en-US" sz="2700" dirty="0"/>
          </a:p>
        </p:txBody>
      </p:sp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657600" y="2743200"/>
            <a:ext cx="320040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43400" y="5257800"/>
            <a:ext cx="1752600" cy="838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HighlightedPage3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0082" y="1947182"/>
            <a:ext cx="2956832" cy="3309136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QueryResult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 descr="ReasoningChain3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4616" y="3492728"/>
            <a:ext cx="2697992" cy="15655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WoK</a:t>
            </a:r>
            <a:r>
              <a:rPr lang="en-US" dirty="0" smtClean="0"/>
              <a:t>-HD Input</a:t>
            </a:r>
            <a:endParaRPr lang="en-US" dirty="0"/>
          </a:p>
        </p:txBody>
      </p:sp>
      <p:pic>
        <p:nvPicPr>
          <p:cNvPr id="4" name="Picture 3" descr="WoK-HD.start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553200" cy="462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10329</TotalTime>
  <Words>3301</Words>
  <Application>Microsoft Office PowerPoint</Application>
  <PresentationFormat>On-screen Show (4:3)</PresentationFormat>
  <Paragraphs>706</Paragraphs>
  <Slides>71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Default Design</vt:lpstr>
      <vt:lpstr>A Web of Knowledge for  Historical Documents</vt:lpstr>
      <vt:lpstr>Enabling Search for Facts and Implied Facts by Automating the Construction of a Web of Knowledge for Historical Documents</vt:lpstr>
      <vt:lpstr>Slide 3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(A Web of Knowledge Superimposed over Historical Documents)</vt:lpstr>
      <vt:lpstr>WoK-HD Input</vt:lpstr>
      <vt:lpstr>Querying for Facts &amp; Implied Facts</vt:lpstr>
      <vt:lpstr>Querying for Facts &amp; Implied Facts</vt:lpstr>
      <vt:lpstr>Extraction Ontologies</vt:lpstr>
      <vt:lpstr>Extraction Ontologies</vt:lpstr>
      <vt:lpstr>Fact Extraction</vt:lpstr>
      <vt:lpstr>Fact Extraction</vt:lpstr>
      <vt:lpstr>Fact Extraction</vt:lpstr>
      <vt:lpstr>Reasoning for Implied Facts</vt:lpstr>
      <vt:lpstr>Reasoning for Implied Facts</vt:lpstr>
      <vt:lpstr>Reasoning for Implied Facts</vt:lpstr>
      <vt:lpstr>Reasoning for Implied Facts</vt:lpstr>
      <vt:lpstr>Query Interpretation</vt:lpstr>
      <vt:lpstr>Query Interpretation</vt:lpstr>
      <vt:lpstr>Query Interpretation</vt:lpstr>
      <vt:lpstr>Generated SPARQL Query</vt:lpstr>
      <vt:lpstr>Generated SPARQL Query</vt:lpstr>
      <vt:lpstr>Query Results</vt:lpstr>
      <vt:lpstr>Results of Processing the Ely Ancestry (all 830 Pages)</vt:lpstr>
      <vt:lpstr>Results of Processing the Ely Ancestry (all 830 Pages)</vt:lpstr>
      <vt:lpstr>Results after adding Recognizers for Relationship Sets</vt:lpstr>
      <vt:lpstr>Results after adding Recognizers for Relationship Sets</vt:lpstr>
      <vt:lpstr>Current and Future Work (Making the WoK-HD Vision Practical)</vt:lpstr>
      <vt:lpstr>1. Cost-effective and Accurate Extraction</vt:lpstr>
      <vt:lpstr>ListReader: Wrapper Induction for Lists</vt:lpstr>
      <vt:lpstr>Part I:  Semi-supervised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Part II:  Weakly-supervised</vt:lpstr>
      <vt:lpstr>Apply Extraction Ontologies</vt:lpstr>
      <vt:lpstr>Find List and Generate Wrapper</vt:lpstr>
      <vt:lpstr>Extract Synergistically from Text</vt:lpstr>
      <vt:lpstr>Extract Synergistically from Text</vt:lpstr>
      <vt:lpstr>Slide 50</vt:lpstr>
      <vt:lpstr>Making Relational Databases Sematic-Web Queriable</vt:lpstr>
      <vt:lpstr> 2. Automated Conceptual Organization </vt:lpstr>
      <vt:lpstr>Clean &amp; Organize Facts</vt:lpstr>
      <vt:lpstr>Resolve Identity</vt:lpstr>
      <vt:lpstr>Information Integration</vt:lpstr>
      <vt:lpstr>Integrating, Storing, and Querying  Uncertain Data</vt:lpstr>
      <vt:lpstr>Integrating, Storing, and Querying  Uncertain Data</vt:lpstr>
      <vt:lpstr>3. Accurate and Efficient Query Processing</vt:lpstr>
      <vt:lpstr>Slide 59</vt:lpstr>
      <vt:lpstr>Recognition Accuracy</vt:lpstr>
      <vt:lpstr>Advanced Search</vt:lpstr>
      <vt:lpstr>Enormous Data Sets</vt:lpstr>
      <vt:lpstr>Ideas for Resolutions</vt:lpstr>
      <vt:lpstr>4. Internationalization</vt:lpstr>
      <vt:lpstr>Arabic Nutrition Project</vt:lpstr>
      <vt:lpstr>Arabic Nutrition Project</vt:lpstr>
      <vt:lpstr>Multilingual Query Processing</vt:lpstr>
      <vt:lpstr>Multilingual Query Processing</vt:lpstr>
      <vt:lpstr>Obituaries: Some Examples and Interesting Issues</vt:lpstr>
      <vt:lpstr>Summary and Conclusion</vt:lpstr>
      <vt:lpstr>Slide 71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Search for Facts &amp; Implied Facts in Historical Documents</dc:title>
  <dc:creator>David W. Embley</dc:creator>
  <cp:lastModifiedBy>David W. Embley</cp:lastModifiedBy>
  <cp:revision>868</cp:revision>
  <dcterms:created xsi:type="dcterms:W3CDTF">2011-08-12T14:14:46Z</dcterms:created>
  <dcterms:modified xsi:type="dcterms:W3CDTF">2012-02-03T15:49:38Z</dcterms:modified>
</cp:coreProperties>
</file>