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9" r:id="rId3"/>
    <p:sldId id="277" r:id="rId4"/>
    <p:sldId id="279" r:id="rId5"/>
    <p:sldId id="295" r:id="rId6"/>
    <p:sldId id="296" r:id="rId7"/>
    <p:sldId id="299" r:id="rId8"/>
    <p:sldId id="282" r:id="rId9"/>
    <p:sldId id="297" r:id="rId10"/>
    <p:sldId id="298" r:id="rId11"/>
    <p:sldId id="259" r:id="rId12"/>
    <p:sldId id="260" r:id="rId13"/>
    <p:sldId id="262" r:id="rId14"/>
    <p:sldId id="263" r:id="rId15"/>
    <p:sldId id="265" r:id="rId16"/>
    <p:sldId id="266" r:id="rId17"/>
    <p:sldId id="268" r:id="rId18"/>
    <p:sldId id="257" r:id="rId19"/>
    <p:sldId id="270" r:id="rId20"/>
    <p:sldId id="292" r:id="rId21"/>
    <p:sldId id="285" r:id="rId22"/>
    <p:sldId id="271" r:id="rId23"/>
    <p:sldId id="303" r:id="rId24"/>
    <p:sldId id="281" r:id="rId25"/>
    <p:sldId id="272" r:id="rId26"/>
    <p:sldId id="287"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73" autoAdjust="0"/>
    <p:restoredTop sz="82545" autoAdjust="0"/>
  </p:normalViewPr>
  <p:slideViewPr>
    <p:cSldViewPr snapToGrid="0">
      <p:cViewPr varScale="1">
        <p:scale>
          <a:sx n="90" d="100"/>
          <a:sy n="90" d="100"/>
        </p:scale>
        <p:origin x="-77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8C4A8-4717-4EB1-B615-18B1E11D894C}"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9695A-61D6-40F1-AC31-7221A1358566}" type="slidenum">
              <a:rPr lang="en-US" smtClean="0"/>
              <a:t>‹#›</a:t>
            </a:fld>
            <a:endParaRPr lang="en-US"/>
          </a:p>
        </p:txBody>
      </p:sp>
    </p:spTree>
    <p:extLst>
      <p:ext uri="{BB962C8B-B14F-4D97-AF65-F5344CB8AC3E}">
        <p14:creationId xmlns:p14="http://schemas.microsoft.com/office/powerpoint/2010/main" val="330401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1</a:t>
            </a:fld>
            <a:endParaRPr lang="en-US"/>
          </a:p>
        </p:txBody>
      </p:sp>
    </p:spTree>
    <p:extLst>
      <p:ext uri="{BB962C8B-B14F-4D97-AF65-F5344CB8AC3E}">
        <p14:creationId xmlns:p14="http://schemas.microsoft.com/office/powerpoint/2010/main" val="105293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record types overlap and thus must be processed separately.</a:t>
            </a:r>
          </a:p>
        </p:txBody>
      </p:sp>
      <p:sp>
        <p:nvSpPr>
          <p:cNvPr id="4" name="Slide Number Placeholder 3"/>
          <p:cNvSpPr>
            <a:spLocks noGrp="1"/>
          </p:cNvSpPr>
          <p:nvPr>
            <p:ph type="sldNum" sz="quarter" idx="10"/>
          </p:nvPr>
        </p:nvSpPr>
        <p:spPr/>
        <p:txBody>
          <a:bodyPr/>
          <a:lstStyle/>
          <a:p>
            <a:fld id="{9029695A-61D6-40F1-AC31-7221A1358566}" type="slidenum">
              <a:rPr lang="en-US" smtClean="0"/>
              <a:t>10</a:t>
            </a:fld>
            <a:endParaRPr lang="en-US"/>
          </a:p>
        </p:txBody>
      </p:sp>
    </p:spTree>
    <p:extLst>
      <p:ext uri="{BB962C8B-B14F-4D97-AF65-F5344CB8AC3E}">
        <p14:creationId xmlns:p14="http://schemas.microsoft.com/office/powerpoint/2010/main" val="292803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11</a:t>
            </a:fld>
            <a:endParaRPr lang="en-US"/>
          </a:p>
        </p:txBody>
      </p:sp>
    </p:spTree>
    <p:extLst>
      <p:ext uri="{BB962C8B-B14F-4D97-AF65-F5344CB8AC3E}">
        <p14:creationId xmlns:p14="http://schemas.microsoft.com/office/powerpoint/2010/main" val="2976783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12</a:t>
            </a:fld>
            <a:endParaRPr lang="en-US"/>
          </a:p>
        </p:txBody>
      </p:sp>
    </p:spTree>
    <p:extLst>
      <p:ext uri="{BB962C8B-B14F-4D97-AF65-F5344CB8AC3E}">
        <p14:creationId xmlns:p14="http://schemas.microsoft.com/office/powerpoint/2010/main" val="84702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13</a:t>
            </a:fld>
            <a:endParaRPr lang="en-US"/>
          </a:p>
        </p:txBody>
      </p:sp>
    </p:spTree>
    <p:extLst>
      <p:ext uri="{BB962C8B-B14F-4D97-AF65-F5344CB8AC3E}">
        <p14:creationId xmlns:p14="http://schemas.microsoft.com/office/powerpoint/2010/main" val="395602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14</a:t>
            </a:fld>
            <a:endParaRPr lang="en-US"/>
          </a:p>
        </p:txBody>
      </p:sp>
    </p:spTree>
    <p:extLst>
      <p:ext uri="{BB962C8B-B14F-4D97-AF65-F5344CB8AC3E}">
        <p14:creationId xmlns:p14="http://schemas.microsoft.com/office/powerpoint/2010/main" val="394526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15</a:t>
            </a:fld>
            <a:endParaRPr lang="en-US"/>
          </a:p>
        </p:txBody>
      </p:sp>
    </p:spTree>
    <p:extLst>
      <p:ext uri="{BB962C8B-B14F-4D97-AF65-F5344CB8AC3E}">
        <p14:creationId xmlns:p14="http://schemas.microsoft.com/office/powerpoint/2010/main" val="161668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BD7D9EC2-A460-441C-9608-A337AD0A8A46}" type="slidenum">
              <a:rPr lang="en-US" smtClean="0"/>
              <a:t>16</a:t>
            </a:fld>
            <a:endParaRPr lang="en-US"/>
          </a:p>
        </p:txBody>
      </p:sp>
    </p:spTree>
    <p:extLst>
      <p:ext uri="{BB962C8B-B14F-4D97-AF65-F5344CB8AC3E}">
        <p14:creationId xmlns:p14="http://schemas.microsoft.com/office/powerpoint/2010/main" val="403748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17</a:t>
            </a:fld>
            <a:endParaRPr lang="en-US"/>
          </a:p>
        </p:txBody>
      </p:sp>
    </p:spTree>
    <p:extLst>
      <p:ext uri="{BB962C8B-B14F-4D97-AF65-F5344CB8AC3E}">
        <p14:creationId xmlns:p14="http://schemas.microsoft.com/office/powerpoint/2010/main" val="17442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18</a:t>
            </a:fld>
            <a:endParaRPr lang="en-US"/>
          </a:p>
        </p:txBody>
      </p:sp>
    </p:spTree>
    <p:extLst>
      <p:ext uri="{BB962C8B-B14F-4D97-AF65-F5344CB8AC3E}">
        <p14:creationId xmlns:p14="http://schemas.microsoft.com/office/powerpoint/2010/main" val="3455134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19</a:t>
            </a:fld>
            <a:endParaRPr lang="en-US"/>
          </a:p>
        </p:txBody>
      </p:sp>
    </p:spTree>
    <p:extLst>
      <p:ext uri="{BB962C8B-B14F-4D97-AF65-F5344CB8AC3E}">
        <p14:creationId xmlns:p14="http://schemas.microsoft.com/office/powerpoint/2010/main" val="198681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350,000 ? Family History Books</a:t>
            </a:r>
          </a:p>
        </p:txBody>
      </p:sp>
      <p:sp>
        <p:nvSpPr>
          <p:cNvPr id="4" name="Slide Number Placeholder 3"/>
          <p:cNvSpPr>
            <a:spLocks noGrp="1"/>
          </p:cNvSpPr>
          <p:nvPr>
            <p:ph type="sldNum" sz="quarter" idx="10"/>
          </p:nvPr>
        </p:nvSpPr>
        <p:spPr/>
        <p:txBody>
          <a:bodyPr/>
          <a:lstStyle/>
          <a:p>
            <a:fld id="{9029695A-61D6-40F1-AC31-7221A1358566}" type="slidenum">
              <a:rPr lang="en-US" smtClean="0"/>
              <a:t>2</a:t>
            </a:fld>
            <a:endParaRPr lang="en-US"/>
          </a:p>
        </p:txBody>
      </p:sp>
    </p:spTree>
    <p:extLst>
      <p:ext uri="{BB962C8B-B14F-4D97-AF65-F5344CB8AC3E}">
        <p14:creationId xmlns:p14="http://schemas.microsoft.com/office/powerpoint/2010/main" val="1849433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Thomas example here is interesting: It locates another record pattern where we can potentially extract more information. It illustrates the general need for postprocessing generated records.  I record here, for example, may include two </a:t>
            </a:r>
            <a:r>
              <a:rPr lang="en-US" dirty="0" err="1"/>
              <a:t>BirthDates</a:t>
            </a:r>
            <a:r>
              <a:rPr lang="en-US" dirty="0"/>
              <a:t>, indicating that something is wrong.</a:t>
            </a:r>
          </a:p>
        </p:txBody>
      </p:sp>
      <p:sp>
        <p:nvSpPr>
          <p:cNvPr id="4" name="Slide Number Placeholder 3"/>
          <p:cNvSpPr>
            <a:spLocks noGrp="1"/>
          </p:cNvSpPr>
          <p:nvPr>
            <p:ph type="sldNum" sz="quarter" idx="10"/>
          </p:nvPr>
        </p:nvSpPr>
        <p:spPr/>
        <p:txBody>
          <a:bodyPr/>
          <a:lstStyle/>
          <a:p>
            <a:fld id="{9029695A-61D6-40F1-AC31-7221A1358566}" type="slidenum">
              <a:rPr lang="en-US" smtClean="0"/>
              <a:t>20</a:t>
            </a:fld>
            <a:endParaRPr lang="en-US"/>
          </a:p>
        </p:txBody>
      </p:sp>
    </p:spTree>
    <p:extLst>
      <p:ext uri="{BB962C8B-B14F-4D97-AF65-F5344CB8AC3E}">
        <p14:creationId xmlns:p14="http://schemas.microsoft.com/office/powerpoint/2010/main" val="4299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21</a:t>
            </a:fld>
            <a:endParaRPr lang="en-US"/>
          </a:p>
        </p:txBody>
      </p:sp>
    </p:spTree>
    <p:extLst>
      <p:ext uri="{BB962C8B-B14F-4D97-AF65-F5344CB8AC3E}">
        <p14:creationId xmlns:p14="http://schemas.microsoft.com/office/powerpoint/2010/main" val="276557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14 rules, </a:t>
            </a:r>
            <a:r>
              <a:rPr lang="en-US" dirty="0" err="1"/>
              <a:t>GreenQQ</a:t>
            </a:r>
            <a:r>
              <a:rPr lang="en-US" dirty="0"/>
              <a:t> extracted ~45,000 field values (~29,000 unique) and organized them into ~19,000 records with a “hard” accuracy of 85% (“hard” meaning that every record was perfect) and a “soft” accuracy of 95% (“soft” meaning that all field values of all records are correct, although some field values present on the page may not have been extracted). Since it takes a couple of minutes to specify an example-based rule with the current </a:t>
            </a:r>
            <a:r>
              <a:rPr lang="en-US" dirty="0" err="1"/>
              <a:t>GreenQQ</a:t>
            </a:r>
            <a:r>
              <a:rPr lang="en-US" dirty="0"/>
              <a:t> interface, it took about 30 minutes of work to extract ~19,000 records, ~650/minute. (With the new interface, we would expect around 2,000/minute.)</a:t>
            </a:r>
          </a:p>
          <a:p>
            <a:endParaRPr lang="en-US" dirty="0"/>
          </a:p>
          <a:p>
            <a:r>
              <a:rPr lang="en-US" dirty="0"/>
              <a:t>Note: Kilbarchan is nicely structured, the author is consistent, and the OCR is good. A degradation of any of these factors will negatively impact results. </a:t>
            </a:r>
          </a:p>
        </p:txBody>
      </p:sp>
      <p:sp>
        <p:nvSpPr>
          <p:cNvPr id="4" name="Slide Number Placeholder 3"/>
          <p:cNvSpPr>
            <a:spLocks noGrp="1"/>
          </p:cNvSpPr>
          <p:nvPr>
            <p:ph type="sldNum" sz="quarter" idx="10"/>
          </p:nvPr>
        </p:nvSpPr>
        <p:spPr/>
        <p:txBody>
          <a:bodyPr/>
          <a:lstStyle/>
          <a:p>
            <a:fld id="{9029695A-61D6-40F1-AC31-7221A1358566}" type="slidenum">
              <a:rPr lang="en-US" smtClean="0"/>
              <a:t>22</a:t>
            </a:fld>
            <a:endParaRPr lang="en-US"/>
          </a:p>
        </p:txBody>
      </p:sp>
    </p:spTree>
    <p:extLst>
      <p:ext uri="{BB962C8B-B14F-4D97-AF65-F5344CB8AC3E}">
        <p14:creationId xmlns:p14="http://schemas.microsoft.com/office/powerpoint/2010/main" val="351755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Table 2 shows, GreenQQ extracted 68,596 field values and organized them into 15,265 records.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Text snippet patterns designating field values vary much more in Miller than in Kilbarchan. “Soft” and “Hard” recall scores, respectively 0.79 and 0.73, indicate </a:t>
            </a:r>
            <a:r>
              <a:rPr lang="en-US" sz="1200" kern="1200" dirty="0" smtClean="0">
                <a:solidFill>
                  <a:schemeClr val="tx1"/>
                </a:solidFill>
                <a:effectLst/>
                <a:latin typeface="+mn-lt"/>
                <a:ea typeface="+mn-ea"/>
                <a:cs typeface="+mn-cs"/>
              </a:rPr>
              <a:t>that </a:t>
            </a:r>
            <a:r>
              <a:rPr lang="en-US" sz="1200" kern="1200" dirty="0">
                <a:solidFill>
                  <a:schemeClr val="tx1"/>
                </a:solidFill>
                <a:effectLst/>
                <a:latin typeface="+mn-lt"/>
                <a:ea typeface="+mn-ea"/>
                <a:cs typeface="+mn-cs"/>
              </a:rPr>
              <a:t>more text patterns are needed to cover the variability, especially for burial dates and birth places. GreenQQ can help users find these patterns. Record formation has a respectable F-score of 0.97. Record formation depends on being able to accurately identify field values for the grouping field. For Miller records, “Name” is the grouping field, and the “Soft” and “Hard” F-scores are 1.00 and 0.97 respectively. These high F-scores mean that almost all field values are properly grouped into records. Indeed, in the experimental run, only one record contained an extraneous field value.</a:t>
            </a:r>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23</a:t>
            </a:fld>
            <a:endParaRPr lang="en-US"/>
          </a:p>
        </p:txBody>
      </p:sp>
    </p:spTree>
    <p:extLst>
      <p:ext uri="{BB962C8B-B14F-4D97-AF65-F5344CB8AC3E}">
        <p14:creationId xmlns:p14="http://schemas.microsoft.com/office/powerpoint/2010/main" val="3829129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applicability: a document must have “structured” record patterns for the data to be extracted.</a:t>
            </a:r>
          </a:p>
          <a:p>
            <a:endParaRPr lang="en-US" dirty="0"/>
          </a:p>
          <a:p>
            <a:r>
              <a:rPr lang="en-US" dirty="0"/>
              <a:t>Record identifiers: If we miss a HEAD, we’ll get precision errors; record postprocessing may be able to detect and even fix the precision error, but can do nothing with recall except pinpoint where there may be additional good data.  If we mistakenly declare a HEAD, we may get recall errors by not grouping all the data that belongs to a record; record postprocessing may be able to heuristically/statistically detect that something may be wrong.</a:t>
            </a:r>
          </a:p>
          <a:p>
            <a:r>
              <a:rPr lang="en-US" dirty="0"/>
              <a:t>  </a:t>
            </a:r>
          </a:p>
          <a:p>
            <a:r>
              <a:rPr lang="en-US" dirty="0"/>
              <a:t>Overlapping records, such as twins in Kilbarchan and couples in Ely need rule partitioning; rule sets for each partition are to be run separately, but can we automatically detect overlaps and partition rules without user intervention?</a:t>
            </a:r>
          </a:p>
          <a:p>
            <a:endParaRPr lang="en-US" dirty="0"/>
          </a:p>
          <a:p>
            <a:r>
              <a:rPr lang="en-US" dirty="0"/>
              <a:t>OCR errors: we should be able to generalize the same-error/same-substitution within the same context so that “</a:t>
            </a:r>
            <a:r>
              <a:rPr lang="en-US" dirty="0" err="1"/>
              <a:t>jonet</a:t>
            </a:r>
            <a:r>
              <a:rPr lang="en-US" dirty="0"/>
              <a:t> -&gt; </a:t>
            </a:r>
            <a:r>
              <a:rPr lang="en-US" dirty="0" err="1"/>
              <a:t>Jonet</a:t>
            </a:r>
            <a:r>
              <a:rPr lang="en-US" dirty="0"/>
              <a:t>” is sufficient to also catch and fix “</a:t>
            </a:r>
            <a:r>
              <a:rPr lang="en-US" dirty="0" err="1"/>
              <a:t>janet</a:t>
            </a:r>
            <a:r>
              <a:rPr lang="en-US" dirty="0"/>
              <a:t> -&gt; Janet”, ‘jane -&gt; Jane”, … . Are there other generalizations?</a:t>
            </a:r>
          </a:p>
          <a:p>
            <a:endParaRPr lang="en-US" dirty="0"/>
          </a:p>
          <a:p>
            <a:r>
              <a:rPr lang="en-US" dirty="0"/>
              <a:t>Ambiguity: two rules are ambiguous if they classify the same text differently; e.g. one rule declares text to be a </a:t>
            </a:r>
            <a:r>
              <a:rPr lang="en-US" dirty="0" err="1"/>
              <a:t>ChristeningDate</a:t>
            </a:r>
            <a:r>
              <a:rPr lang="en-US" dirty="0"/>
              <a:t> while another declares the same text to be a </a:t>
            </a:r>
            <a:r>
              <a:rPr lang="en-US" dirty="0" err="1"/>
              <a:t>BirthDate</a:t>
            </a:r>
            <a:r>
              <a:rPr lang="en-US" dirty="0"/>
              <a:t>; we should be able to test rules for ambiguity.  A common error is to use too little context: “SLINE CAP ,” in Kilbarchan extracts both father surnames and child given names.</a:t>
            </a:r>
          </a:p>
          <a:p>
            <a:endParaRPr lang="en-US" dirty="0"/>
          </a:p>
          <a:p>
            <a:r>
              <a:rPr lang="en-US" dirty="0"/>
              <a:t>Boundary-crossing patterns: templates that cross line boundaries may be already coded, but I suspect that end-of-line hyphens have not yet been worked on.  Succeeding for page-boundary crossings would be great; and may have already been worked on.</a:t>
            </a:r>
          </a:p>
          <a:p>
            <a:endParaRPr lang="en-US" dirty="0"/>
          </a:p>
          <a:p>
            <a:r>
              <a:rPr lang="en-US" dirty="0"/>
              <a:t>Application tailoring: you already have something for months – it appears that both non-abbreviated and abbreviated month names are recognized by a pattern for either one. I’ve seen some mention of special tags for name variations. What else is possible? (a gazetteer for place names?, day ranges by month?, reasonable years for documents?, …?)</a:t>
            </a:r>
          </a:p>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24</a:t>
            </a:fld>
            <a:endParaRPr lang="en-US"/>
          </a:p>
        </p:txBody>
      </p:sp>
    </p:spTree>
    <p:extLst>
      <p:ext uri="{BB962C8B-B14F-4D97-AF65-F5344CB8AC3E}">
        <p14:creationId xmlns:p14="http://schemas.microsoft.com/office/powerpoint/2010/main" val="2369293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Usability</a:t>
            </a:r>
            <a:r>
              <a:rPr lang="en-US" baseline="0" dirty="0"/>
              <a:t> (alternate way to process):</a:t>
            </a:r>
          </a:p>
          <a:p>
            <a:r>
              <a:rPr lang="en-US" dirty="0"/>
              <a:t>Instead of the proposed interface, we make </a:t>
            </a:r>
            <a:r>
              <a:rPr lang="en-US" dirty="0" err="1"/>
              <a:t>GreenQQ</a:t>
            </a:r>
            <a:r>
              <a:rPr lang="en-US" dirty="0"/>
              <a:t> “green” by</a:t>
            </a:r>
            <a:r>
              <a:rPr lang="en-US" baseline="0" dirty="0"/>
              <a:t> only having users fill in forms (no rule specification or candidate rule editing). </a:t>
            </a:r>
            <a:r>
              <a:rPr lang="en-US" baseline="0" dirty="0" err="1"/>
              <a:t>GreenQQ</a:t>
            </a:r>
            <a:r>
              <a:rPr lang="en-US" baseline="0" dirty="0"/>
              <a:t> operates in the background. When a user fills in a record field f, we generate an extraction rule and execute it on the the page which creates additional records (as needed) and fills them in for field f. The “as needed” is because in filling-in previous fields, partially filled in records may have already been generated.  When the user moves to a new page,  the system generates and fills in all the records it can. The user checks records and adds data as needed. If the user U is satisfied that </a:t>
            </a:r>
            <a:r>
              <a:rPr lang="en-US" baseline="0" dirty="0" err="1"/>
              <a:t>GreenQQ</a:t>
            </a:r>
            <a:r>
              <a:rPr lang="en-US" baseline="0" dirty="0"/>
              <a:t> is extracting information well enough,  U can let it run to the completion of the book on its own. </a:t>
            </a:r>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25</a:t>
            </a:fld>
            <a:endParaRPr lang="en-US"/>
          </a:p>
        </p:txBody>
      </p:sp>
    </p:spTree>
    <p:extLst>
      <p:ext uri="{BB962C8B-B14F-4D97-AF65-F5344CB8AC3E}">
        <p14:creationId xmlns:p14="http://schemas.microsoft.com/office/powerpoint/2010/main" val="266667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26</a:t>
            </a:fld>
            <a:endParaRPr lang="en-US"/>
          </a:p>
        </p:txBody>
      </p:sp>
    </p:spTree>
    <p:extLst>
      <p:ext uri="{BB962C8B-B14F-4D97-AF65-F5344CB8AC3E}">
        <p14:creationId xmlns:p14="http://schemas.microsoft.com/office/powerpoint/2010/main" val="339459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27</a:t>
            </a:fld>
            <a:endParaRPr lang="en-US"/>
          </a:p>
        </p:txBody>
      </p:sp>
    </p:spTree>
    <p:extLst>
      <p:ext uri="{BB962C8B-B14F-4D97-AF65-F5344CB8AC3E}">
        <p14:creationId xmlns:p14="http://schemas.microsoft.com/office/powerpoint/2010/main" val="339459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3</a:t>
            </a:fld>
            <a:endParaRPr lang="en-US"/>
          </a:p>
        </p:txBody>
      </p:sp>
    </p:spTree>
    <p:extLst>
      <p:ext uri="{BB962C8B-B14F-4D97-AF65-F5344CB8AC3E}">
        <p14:creationId xmlns:p14="http://schemas.microsoft.com/office/powerpoint/2010/main" val="227970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4</a:t>
            </a:fld>
            <a:endParaRPr lang="en-US"/>
          </a:p>
        </p:txBody>
      </p:sp>
    </p:spTree>
    <p:extLst>
      <p:ext uri="{BB962C8B-B14F-4D97-AF65-F5344CB8AC3E}">
        <p14:creationId xmlns:p14="http://schemas.microsoft.com/office/powerpoint/2010/main" val="165885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5</a:t>
            </a:fld>
            <a:endParaRPr lang="en-US"/>
          </a:p>
        </p:txBody>
      </p:sp>
    </p:spTree>
    <p:extLst>
      <p:ext uri="{BB962C8B-B14F-4D97-AF65-F5344CB8AC3E}">
        <p14:creationId xmlns:p14="http://schemas.microsoft.com/office/powerpoint/2010/main" val="38180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snippets = NER patterns</a:t>
            </a:r>
          </a:p>
        </p:txBody>
      </p:sp>
      <p:sp>
        <p:nvSpPr>
          <p:cNvPr id="4" name="Slide Number Placeholder 3"/>
          <p:cNvSpPr>
            <a:spLocks noGrp="1"/>
          </p:cNvSpPr>
          <p:nvPr>
            <p:ph type="sldNum" sz="quarter" idx="10"/>
          </p:nvPr>
        </p:nvSpPr>
        <p:spPr/>
        <p:txBody>
          <a:bodyPr/>
          <a:lstStyle/>
          <a:p>
            <a:fld id="{9029695A-61D6-40F1-AC31-7221A1358566}" type="slidenum">
              <a:rPr lang="en-US" smtClean="0"/>
              <a:t>6</a:t>
            </a:fld>
            <a:endParaRPr lang="en-US"/>
          </a:p>
        </p:txBody>
      </p:sp>
    </p:spTree>
    <p:extLst>
      <p:ext uri="{BB962C8B-B14F-4D97-AF65-F5344CB8AC3E}">
        <p14:creationId xmlns:p14="http://schemas.microsoft.com/office/powerpoint/2010/main" val="38180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Record-based NER: a record is a set of attribute-value pairs describing an object</a:t>
            </a:r>
          </a:p>
        </p:txBody>
      </p:sp>
      <p:sp>
        <p:nvSpPr>
          <p:cNvPr id="4" name="Slide Number Placeholder 3"/>
          <p:cNvSpPr>
            <a:spLocks noGrp="1"/>
          </p:cNvSpPr>
          <p:nvPr>
            <p:ph type="sldNum" sz="quarter" idx="10"/>
          </p:nvPr>
        </p:nvSpPr>
        <p:spPr/>
        <p:txBody>
          <a:bodyPr/>
          <a:lstStyle/>
          <a:p>
            <a:fld id="{9029695A-61D6-40F1-AC31-7221A1358566}" type="slidenum">
              <a:rPr lang="en-US" smtClean="0"/>
              <a:t>7</a:t>
            </a:fld>
            <a:endParaRPr lang="en-US"/>
          </a:p>
        </p:txBody>
      </p:sp>
    </p:spTree>
    <p:extLst>
      <p:ext uri="{BB962C8B-B14F-4D97-AF65-F5344CB8AC3E}">
        <p14:creationId xmlns:p14="http://schemas.microsoft.com/office/powerpoint/2010/main" val="292803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8</a:t>
            </a:fld>
            <a:endParaRPr lang="en-US"/>
          </a:p>
        </p:txBody>
      </p:sp>
    </p:spTree>
    <p:extLst>
      <p:ext uri="{BB962C8B-B14F-4D97-AF65-F5344CB8AC3E}">
        <p14:creationId xmlns:p14="http://schemas.microsoft.com/office/powerpoint/2010/main" val="292803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9</a:t>
            </a:fld>
            <a:endParaRPr lang="en-US"/>
          </a:p>
        </p:txBody>
      </p:sp>
    </p:spTree>
    <p:extLst>
      <p:ext uri="{BB962C8B-B14F-4D97-AF65-F5344CB8AC3E}">
        <p14:creationId xmlns:p14="http://schemas.microsoft.com/office/powerpoint/2010/main" val="292803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4DCAC7-28CF-4E24-9307-780F326187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38B1A33-26A5-496E-9C5D-F89D680E34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054B6B2-B7A8-4B6E-B7B4-BD4338FAC40D}"/>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5" name="Footer Placeholder 4">
            <a:extLst>
              <a:ext uri="{FF2B5EF4-FFF2-40B4-BE49-F238E27FC236}">
                <a16:creationId xmlns="" xmlns:a16="http://schemas.microsoft.com/office/drawing/2014/main" id="{36D243C7-6B69-45E5-9F4C-FF19B7FFE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36CB2FF-8E3B-498C-8B5B-CF8A23832719}"/>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31880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34E807-D814-4DF2-8129-B9A6568A9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604BEFC-10CD-49F9-9AF4-6556FF3DD2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D96DECA-8BAF-4339-8BD4-AD49CCCBE302}"/>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5" name="Footer Placeholder 4">
            <a:extLst>
              <a:ext uri="{FF2B5EF4-FFF2-40B4-BE49-F238E27FC236}">
                <a16:creationId xmlns="" xmlns:a16="http://schemas.microsoft.com/office/drawing/2014/main" id="{39DAB49E-41C2-4595-8F87-2AC1030EB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164B24-9F9C-4B55-9B6D-0BEADB0A787B}"/>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197892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F6B221F-C272-4854-AD2A-F2F4A1CEF9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712E585-9F61-43E2-9978-AF801959AA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7A8A0A6-2B93-4C33-BE4C-EB738DD962FA}"/>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5" name="Footer Placeholder 4">
            <a:extLst>
              <a:ext uri="{FF2B5EF4-FFF2-40B4-BE49-F238E27FC236}">
                <a16:creationId xmlns="" xmlns:a16="http://schemas.microsoft.com/office/drawing/2014/main" id="{7EB1ACDE-5BAF-413A-B472-A30820053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7CC1A4-597D-4F87-88E6-494BB0369368}"/>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416921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91241D-AC8D-47CA-AFCE-90875D3E0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C6BC91C-1ABB-4BBC-95EC-C04DA87ABE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ABDD0-527A-4686-B083-84B31A306331}"/>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5" name="Footer Placeholder 4">
            <a:extLst>
              <a:ext uri="{FF2B5EF4-FFF2-40B4-BE49-F238E27FC236}">
                <a16:creationId xmlns="" xmlns:a16="http://schemas.microsoft.com/office/drawing/2014/main" id="{C4A8DC53-70AA-4D33-B8C0-72041D9C3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48A38B-FD03-44A7-938D-26FBAF1005F7}"/>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304820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354CBF-AFC8-48E3-BA25-50FC94F08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2E6B54-EC63-4D1F-9AF3-6663D4900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1EF66E0-70CF-4CC8-B1AF-EB08DBD089E3}"/>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5" name="Footer Placeholder 4">
            <a:extLst>
              <a:ext uri="{FF2B5EF4-FFF2-40B4-BE49-F238E27FC236}">
                <a16:creationId xmlns="" xmlns:a16="http://schemas.microsoft.com/office/drawing/2014/main" id="{16803198-CE03-4A0F-9DD0-0A11401A0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22C64D-FDAD-4D33-9B69-EE5482C83F6B}"/>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336469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610587-2F37-41EE-A192-F7E095A16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D969EEC-C067-4C79-9756-0A3DA823D4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5FFD868-E0EE-4A40-8166-4862B93A0E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00F4F8E-6572-44C4-A370-1B1BDEAA225B}"/>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6" name="Footer Placeholder 5">
            <a:extLst>
              <a:ext uri="{FF2B5EF4-FFF2-40B4-BE49-F238E27FC236}">
                <a16:creationId xmlns="" xmlns:a16="http://schemas.microsoft.com/office/drawing/2014/main" id="{3D36E71C-A682-40A7-A3BD-84C3189D4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8F0776F-C740-4C0C-A3CF-90E4DF5D27B2}"/>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261435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7C1590-3E85-4989-AAC0-5E25BEFA9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2DC9050-7AC1-4045-B8F9-EDE851989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A5141D2-C644-4EE5-8D44-A4FF04D29D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1324851-85EA-4345-A981-9880FAD73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A51D703-4AC5-449A-A67D-B4994007EC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6806018-3D4E-47A5-9556-ABE05CEE1B3C}"/>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8" name="Footer Placeholder 7">
            <a:extLst>
              <a:ext uri="{FF2B5EF4-FFF2-40B4-BE49-F238E27FC236}">
                <a16:creationId xmlns="" xmlns:a16="http://schemas.microsoft.com/office/drawing/2014/main" id="{1C9DFE0C-AADA-4568-A743-B36544F80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6A16823-EB4D-4E3E-A759-86A428EDA444}"/>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48203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1C82A-464F-4E27-BC9D-9C2F6E9E23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B05DC1E-3279-4F89-AC0A-25ADA951B7CA}"/>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4" name="Footer Placeholder 3">
            <a:extLst>
              <a:ext uri="{FF2B5EF4-FFF2-40B4-BE49-F238E27FC236}">
                <a16:creationId xmlns="" xmlns:a16="http://schemas.microsoft.com/office/drawing/2014/main" id="{E90242F0-FFF5-4D5E-81A3-5054A3CC44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8C70A72-57AF-431F-969A-7649C8201A6E}"/>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258016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340DD4F-FC71-46FE-9A84-23D3C5668723}"/>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3" name="Footer Placeholder 2">
            <a:extLst>
              <a:ext uri="{FF2B5EF4-FFF2-40B4-BE49-F238E27FC236}">
                <a16:creationId xmlns="" xmlns:a16="http://schemas.microsoft.com/office/drawing/2014/main" id="{D0891279-E513-48AE-B3DE-AFD8F5AE73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3C6B761-80E2-4658-90B4-B4282E6B59E8}"/>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31620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643AF6-4006-4A18-9BCD-E4DF2298B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AECE08F-8BEC-45C9-B65E-DA69B6368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3336D28-3F36-4534-9E09-5CE3D2C9F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76F740F-606D-499E-81ED-7DB237468F7C}"/>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6" name="Footer Placeholder 5">
            <a:extLst>
              <a:ext uri="{FF2B5EF4-FFF2-40B4-BE49-F238E27FC236}">
                <a16:creationId xmlns="" xmlns:a16="http://schemas.microsoft.com/office/drawing/2014/main" id="{04D79DF4-4111-437A-B769-D72ED6429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2CA3900-6401-4B50-9178-0DF935F5C042}"/>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95834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540C18-027E-463E-A7AF-F6EF1B719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5F7AE38-9301-4E7F-A364-459361708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DCD197D-C258-4CF6-A81B-D98243867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F151D45-E910-40B7-9EAF-9869B7544F7D}"/>
              </a:ext>
            </a:extLst>
          </p:cNvPr>
          <p:cNvSpPr>
            <a:spLocks noGrp="1"/>
          </p:cNvSpPr>
          <p:nvPr>
            <p:ph type="dt" sz="half" idx="10"/>
          </p:nvPr>
        </p:nvSpPr>
        <p:spPr/>
        <p:txBody>
          <a:bodyPr/>
          <a:lstStyle/>
          <a:p>
            <a:fld id="{E142653D-CAB3-46BB-ABE7-8F7F59E6562C}" type="datetimeFigureOut">
              <a:rPr lang="en-US" smtClean="0"/>
              <a:t>3/1/2018</a:t>
            </a:fld>
            <a:endParaRPr lang="en-US"/>
          </a:p>
        </p:txBody>
      </p:sp>
      <p:sp>
        <p:nvSpPr>
          <p:cNvPr id="6" name="Footer Placeholder 5">
            <a:extLst>
              <a:ext uri="{FF2B5EF4-FFF2-40B4-BE49-F238E27FC236}">
                <a16:creationId xmlns="" xmlns:a16="http://schemas.microsoft.com/office/drawing/2014/main" id="{65827118-5137-467B-B0F2-E11E445618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24E4FCC-F8FE-4C92-8205-BAE8526BB9D7}"/>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248221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332E496-D6E4-426A-BB13-EFD032E0E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A5A994F-254F-42DE-A046-AF04CA3F8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595F06-22F6-4300-9C80-A87604F1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2653D-CAB3-46BB-ABE7-8F7F59E6562C}" type="datetimeFigureOut">
              <a:rPr lang="en-US" smtClean="0"/>
              <a:t>3/1/2018</a:t>
            </a:fld>
            <a:endParaRPr lang="en-US"/>
          </a:p>
        </p:txBody>
      </p:sp>
      <p:sp>
        <p:nvSpPr>
          <p:cNvPr id="5" name="Footer Placeholder 4">
            <a:extLst>
              <a:ext uri="{FF2B5EF4-FFF2-40B4-BE49-F238E27FC236}">
                <a16:creationId xmlns="" xmlns:a16="http://schemas.microsoft.com/office/drawing/2014/main" id="{A8B8EE73-A357-43AB-8056-DD08EE656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40B1317-8691-4791-B8E7-8975EE5A09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CA3AA-6A48-47F1-A2B0-341747BB53DF}" type="slidenum">
              <a:rPr lang="en-US" smtClean="0"/>
              <a:t>‹#›</a:t>
            </a:fld>
            <a:endParaRPr lang="en-US"/>
          </a:p>
        </p:txBody>
      </p:sp>
    </p:spTree>
    <p:extLst>
      <p:ext uri="{BB962C8B-B14F-4D97-AF65-F5344CB8AC3E}">
        <p14:creationId xmlns:p14="http://schemas.microsoft.com/office/powerpoint/2010/main" val="245520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B8FC0-1ED5-48EA-BE66-1FF01C93FC63}"/>
              </a:ext>
            </a:extLst>
          </p:cNvPr>
          <p:cNvSpPr>
            <a:spLocks noGrp="1"/>
          </p:cNvSpPr>
          <p:nvPr>
            <p:ph type="ctrTitle"/>
          </p:nvPr>
        </p:nvSpPr>
        <p:spPr>
          <a:xfrm>
            <a:off x="1524000" y="493335"/>
            <a:ext cx="9144000" cy="2387600"/>
          </a:xfrm>
        </p:spPr>
        <p:txBody>
          <a:bodyPr/>
          <a:lstStyle/>
          <a:p>
            <a:r>
              <a:rPr lang="en-US" dirty="0"/>
              <a:t>Extraction Rule Creation by Text Snippet Examples</a:t>
            </a:r>
          </a:p>
        </p:txBody>
      </p:sp>
      <p:sp>
        <p:nvSpPr>
          <p:cNvPr id="3" name="Subtitle 2">
            <a:extLst>
              <a:ext uri="{FF2B5EF4-FFF2-40B4-BE49-F238E27FC236}">
                <a16:creationId xmlns="" xmlns:a16="http://schemas.microsoft.com/office/drawing/2014/main" id="{BA2031AB-B804-4292-B4EF-7B89F1CD0C15}"/>
              </a:ext>
            </a:extLst>
          </p:cNvPr>
          <p:cNvSpPr>
            <a:spLocks noGrp="1"/>
          </p:cNvSpPr>
          <p:nvPr>
            <p:ph type="subTitle" idx="1"/>
          </p:nvPr>
        </p:nvSpPr>
        <p:spPr>
          <a:xfrm>
            <a:off x="1524000" y="3568323"/>
            <a:ext cx="9144000" cy="1482754"/>
          </a:xfrm>
        </p:spPr>
        <p:txBody>
          <a:bodyPr/>
          <a:lstStyle/>
          <a:p>
            <a:r>
              <a:rPr lang="en-US" dirty="0"/>
              <a:t>David W. Embley (Brigham </a:t>
            </a:r>
            <a:r>
              <a:rPr lang="en-US"/>
              <a:t>Young University </a:t>
            </a:r>
            <a:r>
              <a:rPr lang="en-US" dirty="0"/>
              <a:t>&amp; FamilySearch)</a:t>
            </a:r>
          </a:p>
          <a:p>
            <a:r>
              <a:rPr lang="en-US" dirty="0"/>
              <a:t>George Nagy (Rensselaer Polytechnic Institute)</a:t>
            </a:r>
          </a:p>
        </p:txBody>
      </p:sp>
      <p:pic>
        <p:nvPicPr>
          <p:cNvPr id="4" name="Picture 3" descr="https://encrypted-tbn2.gstatic.com/images?q=tbn:ANd9GcTgbibHZQyIWCgb-Fhl3HjVI5l9OaaiM3zHHNPVlYQh0dU_Z2tZjw">
            <a:extLst>
              <a:ext uri="{FF2B5EF4-FFF2-40B4-BE49-F238E27FC236}">
                <a16:creationId xmlns="" xmlns:a16="http://schemas.microsoft.com/office/drawing/2014/main" id="{73FD7FD0-01D1-42FC-8DD5-8246AB549AEA}"/>
              </a:ext>
            </a:extLst>
          </p:cNvPr>
          <p:cNvPicPr>
            <a:picLocks noChangeAspect="1" noChangeArrowheads="1"/>
          </p:cNvPicPr>
          <p:nvPr/>
        </p:nvPicPr>
        <p:blipFill>
          <a:blip r:embed="rId3" cstate="print"/>
          <a:srcRect/>
          <a:stretch>
            <a:fillRect/>
          </a:stretch>
        </p:blipFill>
        <p:spPr bwMode="auto">
          <a:xfrm>
            <a:off x="1524000" y="5461232"/>
            <a:ext cx="1076325" cy="1076325"/>
          </a:xfrm>
          <a:prstGeom prst="rect">
            <a:avLst/>
          </a:prstGeom>
          <a:noFill/>
        </p:spPr>
      </p:pic>
      <p:pic>
        <p:nvPicPr>
          <p:cNvPr id="5" name="Picture 4" descr="C:\Documents and Settings\David W. Embley\My Documents\WoK\ER13.keynote\Keynote\Presentation\FSMosaicTreeLogo.png">
            <a:extLst>
              <a:ext uri="{FF2B5EF4-FFF2-40B4-BE49-F238E27FC236}">
                <a16:creationId xmlns="" xmlns:a16="http://schemas.microsoft.com/office/drawing/2014/main" id="{796B8208-BE09-43FF-9CBA-3324F27ACC76}"/>
              </a:ext>
            </a:extLst>
          </p:cNvPr>
          <p:cNvPicPr>
            <a:picLocks noChangeAspect="1" noChangeArrowheads="1"/>
          </p:cNvPicPr>
          <p:nvPr/>
        </p:nvPicPr>
        <p:blipFill>
          <a:blip r:embed="rId4" cstate="print"/>
          <a:srcRect/>
          <a:stretch>
            <a:fillRect/>
          </a:stretch>
        </p:blipFill>
        <p:spPr bwMode="auto">
          <a:xfrm>
            <a:off x="5184897" y="5738465"/>
            <a:ext cx="1905000" cy="495237"/>
          </a:xfrm>
          <a:prstGeom prst="rect">
            <a:avLst/>
          </a:prstGeom>
          <a:noFill/>
        </p:spPr>
      </p:pic>
      <p:pic>
        <p:nvPicPr>
          <p:cNvPr id="7" name="Graphic 6">
            <a:extLst>
              <a:ext uri="{FF2B5EF4-FFF2-40B4-BE49-F238E27FC236}">
                <a16:creationId xmlns="" xmlns:a16="http://schemas.microsoft.com/office/drawing/2014/main" id="{76512B1C-3130-4E13-BDF1-0FFA440BC4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74469" y="5461232"/>
            <a:ext cx="993531" cy="1076325"/>
          </a:xfrm>
          <a:prstGeom prst="rect">
            <a:avLst/>
          </a:prstGeom>
        </p:spPr>
      </p:pic>
    </p:spTree>
    <p:extLst>
      <p:ext uri="{BB962C8B-B14F-4D97-AF65-F5344CB8AC3E}">
        <p14:creationId xmlns:p14="http://schemas.microsoft.com/office/powerpoint/2010/main" val="344985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0510C-2747-4055-AE4E-035CE8DFC8CB}"/>
              </a:ext>
            </a:extLst>
          </p:cNvPr>
          <p:cNvSpPr>
            <a:spLocks noGrp="1"/>
          </p:cNvSpPr>
          <p:nvPr>
            <p:ph type="title"/>
          </p:nvPr>
        </p:nvSpPr>
        <p:spPr>
          <a:xfrm>
            <a:off x="838200" y="190953"/>
            <a:ext cx="10515600" cy="1325563"/>
          </a:xfrm>
        </p:spPr>
        <p:txBody>
          <a:bodyPr/>
          <a:lstStyle/>
          <a:p>
            <a:r>
              <a:rPr lang="en-US" dirty="0"/>
              <a:t>Rule Creation: Record-based NER</a:t>
            </a:r>
          </a:p>
        </p:txBody>
      </p:sp>
      <p:sp>
        <p:nvSpPr>
          <p:cNvPr id="3" name="TextBox 2">
            <a:extLst>
              <a:ext uri="{FF2B5EF4-FFF2-40B4-BE49-F238E27FC236}">
                <a16:creationId xmlns="" xmlns:a16="http://schemas.microsoft.com/office/drawing/2014/main" id="{1FD6DD95-127A-4627-ACC0-CCA77E332F12}"/>
              </a:ext>
            </a:extLst>
          </p:cNvPr>
          <p:cNvSpPr txBox="1"/>
          <p:nvPr/>
        </p:nvSpPr>
        <p:spPr>
          <a:xfrm>
            <a:off x="685800" y="3972219"/>
            <a:ext cx="3361048" cy="1754326"/>
          </a:xfrm>
          <a:prstGeom prst="rect">
            <a:avLst/>
          </a:prstGeom>
          <a:noFill/>
          <a:ln>
            <a:solidFill>
              <a:schemeClr val="tx1"/>
            </a:solidFill>
          </a:ln>
        </p:spPr>
        <p:txBody>
          <a:bodyPr wrap="none" rtlCol="0">
            <a:spAutoFit/>
          </a:bodyPr>
          <a:lstStyle/>
          <a:p>
            <a:r>
              <a:rPr lang="en-US" dirty="0"/>
              <a:t>Person record</a:t>
            </a:r>
          </a:p>
          <a:p>
            <a:endParaRPr lang="en-US" dirty="0"/>
          </a:p>
          <a:p>
            <a:r>
              <a:rPr lang="en-US" dirty="0"/>
              <a:t>Name: ^ James, born</a:t>
            </a:r>
          </a:p>
          <a:p>
            <a:r>
              <a:rPr lang="en-US" dirty="0"/>
              <a:t>Name: ^ Janet, 24</a:t>
            </a:r>
          </a:p>
          <a:p>
            <a:r>
              <a:rPr lang="en-US" dirty="0" err="1"/>
              <a:t>ChristeningDate</a:t>
            </a:r>
            <a:r>
              <a:rPr lang="en-US" dirty="0"/>
              <a:t>: , 24 Nov. 1754. $</a:t>
            </a:r>
          </a:p>
          <a:p>
            <a:r>
              <a:rPr lang="en-US" dirty="0" err="1"/>
              <a:t>BirthDate</a:t>
            </a:r>
            <a:r>
              <a:rPr lang="en-US" dirty="0"/>
              <a:t>: born 24 Oct. 1758. $</a:t>
            </a:r>
          </a:p>
        </p:txBody>
      </p:sp>
      <p:sp>
        <p:nvSpPr>
          <p:cNvPr id="4" name="Rectangle 3">
            <a:extLst>
              <a:ext uri="{FF2B5EF4-FFF2-40B4-BE49-F238E27FC236}">
                <a16:creationId xmlns="" xmlns:a16="http://schemas.microsoft.com/office/drawing/2014/main" id="{95F7AE0A-7CEF-4F7E-A6CB-36F427B0D6CA}"/>
              </a:ext>
            </a:extLst>
          </p:cNvPr>
          <p:cNvSpPr/>
          <p:nvPr/>
        </p:nvSpPr>
        <p:spPr>
          <a:xfrm>
            <a:off x="1600506" y="4615314"/>
            <a:ext cx="587877" cy="188177"/>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68A5C541-D1F3-4509-9CEA-8140220BD306}"/>
              </a:ext>
            </a:extLst>
          </p:cNvPr>
          <p:cNvSpPr/>
          <p:nvPr/>
        </p:nvSpPr>
        <p:spPr>
          <a:xfrm>
            <a:off x="1589389" y="4867894"/>
            <a:ext cx="519469"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D56737C1-CD21-4278-B86A-C3BA4BCD7D7F}"/>
              </a:ext>
            </a:extLst>
          </p:cNvPr>
          <p:cNvSpPr/>
          <p:nvPr/>
        </p:nvSpPr>
        <p:spPr>
          <a:xfrm>
            <a:off x="2482933" y="5134329"/>
            <a:ext cx="1205346"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12A42297-ACA4-47FE-8079-3CD238D8DD8B}"/>
              </a:ext>
            </a:extLst>
          </p:cNvPr>
          <p:cNvSpPr/>
          <p:nvPr/>
        </p:nvSpPr>
        <p:spPr>
          <a:xfrm>
            <a:off x="2266572" y="5422536"/>
            <a:ext cx="1205346"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EF919AEF-2E0D-4D25-A74E-8EB8DCA5F1D6}"/>
              </a:ext>
            </a:extLst>
          </p:cNvPr>
          <p:cNvSpPr txBox="1"/>
          <p:nvPr/>
        </p:nvSpPr>
        <p:spPr>
          <a:xfrm>
            <a:off x="5029200" y="3983105"/>
            <a:ext cx="3110019" cy="1477328"/>
          </a:xfrm>
          <a:prstGeom prst="rect">
            <a:avLst/>
          </a:prstGeom>
          <a:noFill/>
          <a:ln>
            <a:solidFill>
              <a:schemeClr val="tx1"/>
            </a:solidFill>
          </a:ln>
        </p:spPr>
        <p:txBody>
          <a:bodyPr wrap="none" rtlCol="0">
            <a:spAutoFit/>
          </a:bodyPr>
          <a:lstStyle/>
          <a:p>
            <a:r>
              <a:rPr lang="en-US" dirty="0"/>
              <a:t>Couple record</a:t>
            </a:r>
          </a:p>
          <a:p>
            <a:endParaRPr lang="en-US" dirty="0"/>
          </a:p>
          <a:p>
            <a:r>
              <a:rPr lang="en-US" dirty="0"/>
              <a:t>Name: ^ Adam, James,</a:t>
            </a:r>
          </a:p>
          <a:p>
            <a:r>
              <a:rPr lang="en-US" dirty="0" err="1"/>
              <a:t>SpouseName</a:t>
            </a:r>
            <a:r>
              <a:rPr lang="en-US" dirty="0"/>
              <a:t>: and Jane Lyle</a:t>
            </a:r>
          </a:p>
          <a:p>
            <a:r>
              <a:rPr lang="en-US" dirty="0" err="1"/>
              <a:t>MarriageDate</a:t>
            </a:r>
            <a:r>
              <a:rPr lang="en-US" dirty="0"/>
              <a:t>: p. 2 Aug. 1746 $</a:t>
            </a:r>
          </a:p>
        </p:txBody>
      </p:sp>
      <p:sp>
        <p:nvSpPr>
          <p:cNvPr id="10" name="Rectangle 9">
            <a:extLst>
              <a:ext uri="{FF2B5EF4-FFF2-40B4-BE49-F238E27FC236}">
                <a16:creationId xmlns="" xmlns:a16="http://schemas.microsoft.com/office/drawing/2014/main" id="{290C834E-1F35-4B62-A9B2-3A4060E1D5B1}"/>
              </a:ext>
            </a:extLst>
          </p:cNvPr>
          <p:cNvSpPr/>
          <p:nvPr/>
        </p:nvSpPr>
        <p:spPr>
          <a:xfrm>
            <a:off x="5955344" y="4605044"/>
            <a:ext cx="1205346"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95DD7F6-CF0C-415B-BD6D-9516FB22DBE4}"/>
              </a:ext>
            </a:extLst>
          </p:cNvPr>
          <p:cNvSpPr/>
          <p:nvPr/>
        </p:nvSpPr>
        <p:spPr>
          <a:xfrm>
            <a:off x="6841540" y="4886291"/>
            <a:ext cx="853670"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AC933113-AB4E-46C5-A936-17AD4E575FE5}"/>
              </a:ext>
            </a:extLst>
          </p:cNvPr>
          <p:cNvSpPr/>
          <p:nvPr/>
        </p:nvSpPr>
        <p:spPr>
          <a:xfrm>
            <a:off x="6511635" y="5165172"/>
            <a:ext cx="1343891"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496822F1-4B4D-40C7-AA3D-B415740B9728}"/>
              </a:ext>
            </a:extLst>
          </p:cNvPr>
          <p:cNvSpPr txBox="1"/>
          <p:nvPr/>
        </p:nvSpPr>
        <p:spPr>
          <a:xfrm>
            <a:off x="9044037" y="3983104"/>
            <a:ext cx="2490938" cy="1754326"/>
          </a:xfrm>
          <a:prstGeom prst="rect">
            <a:avLst/>
          </a:prstGeom>
          <a:noFill/>
          <a:ln>
            <a:solidFill>
              <a:schemeClr val="tx1"/>
            </a:solidFill>
          </a:ln>
        </p:spPr>
        <p:txBody>
          <a:bodyPr wrap="none" rtlCol="0">
            <a:spAutoFit/>
          </a:bodyPr>
          <a:lstStyle/>
          <a:p>
            <a:r>
              <a:rPr lang="en-US" dirty="0"/>
              <a:t>Family record</a:t>
            </a:r>
          </a:p>
          <a:p>
            <a:endParaRPr lang="en-US" dirty="0"/>
          </a:p>
          <a:p>
            <a:r>
              <a:rPr lang="en-US" dirty="0"/>
              <a:t>Parent1: ^ Adam, James,</a:t>
            </a:r>
          </a:p>
          <a:p>
            <a:r>
              <a:rPr lang="en-US" dirty="0"/>
              <a:t>Parent2: and Jane Lyle</a:t>
            </a:r>
          </a:p>
          <a:p>
            <a:r>
              <a:rPr lang="en-US" dirty="0"/>
              <a:t>Child: ^ James, born</a:t>
            </a:r>
          </a:p>
          <a:p>
            <a:r>
              <a:rPr lang="en-US" dirty="0"/>
              <a:t>Child: ^ Janet, 24</a:t>
            </a:r>
          </a:p>
        </p:txBody>
      </p:sp>
      <p:sp>
        <p:nvSpPr>
          <p:cNvPr id="15" name="Rectangle 14">
            <a:extLst>
              <a:ext uri="{FF2B5EF4-FFF2-40B4-BE49-F238E27FC236}">
                <a16:creationId xmlns="" xmlns:a16="http://schemas.microsoft.com/office/drawing/2014/main" id="{11E16E35-3EE8-4522-A890-672D3DFDC99C}"/>
              </a:ext>
            </a:extLst>
          </p:cNvPr>
          <p:cNvSpPr/>
          <p:nvPr/>
        </p:nvSpPr>
        <p:spPr>
          <a:xfrm>
            <a:off x="10135445" y="4603361"/>
            <a:ext cx="1205346"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940F0239-2CF7-4088-8DF7-49D24CAF4B43}"/>
              </a:ext>
            </a:extLst>
          </p:cNvPr>
          <p:cNvSpPr/>
          <p:nvPr/>
        </p:nvSpPr>
        <p:spPr>
          <a:xfrm>
            <a:off x="10356990" y="4881674"/>
            <a:ext cx="853670"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F2A4362-2783-41F8-BA60-CAC7EE6AFBA8}"/>
              </a:ext>
            </a:extLst>
          </p:cNvPr>
          <p:cNvSpPr/>
          <p:nvPr/>
        </p:nvSpPr>
        <p:spPr>
          <a:xfrm>
            <a:off x="9866997" y="5441315"/>
            <a:ext cx="519469"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D317B0B9-DBC2-41DE-9BC6-B5C3C4BE4369}"/>
              </a:ext>
            </a:extLst>
          </p:cNvPr>
          <p:cNvSpPr/>
          <p:nvPr/>
        </p:nvSpPr>
        <p:spPr>
          <a:xfrm>
            <a:off x="9838907" y="5158244"/>
            <a:ext cx="622998"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274485" y="1566543"/>
            <a:ext cx="7591425" cy="1924050"/>
            <a:chOff x="113176" y="732797"/>
            <a:chExt cx="7591425" cy="1924050"/>
          </a:xfrm>
        </p:grpSpPr>
        <p:pic>
          <p:nvPicPr>
            <p:cNvPr id="20" name="Picture 19">
              <a:extLst>
                <a:ext uri="{FF2B5EF4-FFF2-40B4-BE49-F238E27FC236}">
                  <a16:creationId xmlns="" xmlns:a16="http://schemas.microsoft.com/office/drawing/2014/main" id="{53390F4F-8F23-428C-9978-401F441B1FAF}"/>
                </a:ext>
              </a:extLst>
            </p:cNvPr>
            <p:cNvPicPr>
              <a:picLocks noChangeAspect="1"/>
            </p:cNvPicPr>
            <p:nvPr/>
          </p:nvPicPr>
          <p:blipFill>
            <a:blip r:embed="rId3"/>
            <a:stretch>
              <a:fillRect/>
            </a:stretch>
          </p:blipFill>
          <p:spPr>
            <a:xfrm>
              <a:off x="113176" y="732797"/>
              <a:ext cx="7591425" cy="1924050"/>
            </a:xfrm>
            <a:prstGeom prst="rect">
              <a:avLst/>
            </a:prstGeom>
            <a:ln>
              <a:solidFill>
                <a:schemeClr val="tx1"/>
              </a:solidFill>
            </a:ln>
          </p:spPr>
        </p:pic>
        <p:sp>
          <p:nvSpPr>
            <p:cNvPr id="21" name="Rectangle 20">
              <a:extLst>
                <a:ext uri="{FF2B5EF4-FFF2-40B4-BE49-F238E27FC236}">
                  <a16:creationId xmlns="" xmlns:a16="http://schemas.microsoft.com/office/drawing/2014/main" id="{CD761826-248A-4D03-87E0-5048CEAE2B7F}"/>
                </a:ext>
              </a:extLst>
            </p:cNvPr>
            <p:cNvSpPr/>
            <p:nvPr/>
          </p:nvSpPr>
          <p:spPr>
            <a:xfrm>
              <a:off x="113176"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C4F3FCE-514D-4FB9-A5D1-26A0667670FB}"/>
                </a:ext>
              </a:extLst>
            </p:cNvPr>
            <p:cNvSpPr/>
            <p:nvPr/>
          </p:nvSpPr>
          <p:spPr>
            <a:xfrm>
              <a:off x="3268358"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51671C03-A44C-4934-8B34-CC21733303E2}"/>
                </a:ext>
              </a:extLst>
            </p:cNvPr>
            <p:cNvSpPr/>
            <p:nvPr/>
          </p:nvSpPr>
          <p:spPr>
            <a:xfrm>
              <a:off x="6122090" y="732797"/>
              <a:ext cx="15128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F5628E87-7CF6-471D-8457-354D8BC4A884}"/>
                </a:ext>
              </a:extLst>
            </p:cNvPr>
            <p:cNvSpPr/>
            <p:nvPr/>
          </p:nvSpPr>
          <p:spPr>
            <a:xfrm>
              <a:off x="1278785" y="1235947"/>
              <a:ext cx="1316334"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0B4A45A7-CF82-4F50-B746-1EB3D60ADEEC}"/>
                </a:ext>
              </a:extLst>
            </p:cNvPr>
            <p:cNvSpPr/>
            <p:nvPr/>
          </p:nvSpPr>
          <p:spPr>
            <a:xfrm>
              <a:off x="1278785" y="1698171"/>
              <a:ext cx="994787"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DE7B1869-26CE-47EE-9988-A80BD8AC7CBD}"/>
                </a:ext>
              </a:extLst>
            </p:cNvPr>
            <p:cNvSpPr/>
            <p:nvPr/>
          </p:nvSpPr>
          <p:spPr>
            <a:xfrm>
              <a:off x="2076528" y="2160395"/>
              <a:ext cx="1989573"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DE2E4FBD-0444-4A59-8571-999338D080EA}"/>
                </a:ext>
              </a:extLst>
            </p:cNvPr>
            <p:cNvSpPr/>
            <p:nvPr/>
          </p:nvSpPr>
          <p:spPr>
            <a:xfrm>
              <a:off x="1846517" y="1674726"/>
              <a:ext cx="1592664" cy="278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1FEF3097-0C2F-4886-A003-9EED18204691}"/>
                </a:ext>
              </a:extLst>
            </p:cNvPr>
            <p:cNvSpPr/>
            <p:nvPr/>
          </p:nvSpPr>
          <p:spPr>
            <a:xfrm>
              <a:off x="6201509" y="782132"/>
              <a:ext cx="1433383" cy="20275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 xmlns:a16="http://schemas.microsoft.com/office/drawing/2014/main" id="{E6699AD5-FC4B-4D06-92F9-65CF5CBDE158}"/>
              </a:ext>
            </a:extLst>
          </p:cNvPr>
          <p:cNvSpPr/>
          <p:nvPr/>
        </p:nvSpPr>
        <p:spPr>
          <a:xfrm>
            <a:off x="3467100" y="2101761"/>
            <a:ext cx="670560" cy="197205"/>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0B534873-80D3-44D7-A1F1-D065B40858A1}"/>
              </a:ext>
            </a:extLst>
          </p:cNvPr>
          <p:cNvSpPr/>
          <p:nvPr/>
        </p:nvSpPr>
        <p:spPr>
          <a:xfrm>
            <a:off x="3501161" y="2577101"/>
            <a:ext cx="518095" cy="163378"/>
          </a:xfrm>
          <a:prstGeom prst="rect">
            <a:avLst/>
          </a:prstGeom>
          <a:solidFill>
            <a:schemeClr val="accent1">
              <a:alpha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D905B33F-695F-4284-B5E1-DBF527772B34}"/>
              </a:ext>
            </a:extLst>
          </p:cNvPr>
          <p:cNvSpPr/>
          <p:nvPr/>
        </p:nvSpPr>
        <p:spPr>
          <a:xfrm>
            <a:off x="4175833" y="2572843"/>
            <a:ext cx="1363907" cy="210582"/>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6716AD31-72CA-4369-9BC3-D2BDA7E16526}"/>
              </a:ext>
            </a:extLst>
          </p:cNvPr>
          <p:cNvSpPr/>
          <p:nvPr/>
        </p:nvSpPr>
        <p:spPr>
          <a:xfrm>
            <a:off x="4834890" y="3002881"/>
            <a:ext cx="1285445" cy="210582"/>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CB83DF4A-7C17-4301-81EA-078B347FB1A3}"/>
              </a:ext>
            </a:extLst>
          </p:cNvPr>
          <p:cNvSpPr/>
          <p:nvPr/>
        </p:nvSpPr>
        <p:spPr>
          <a:xfrm>
            <a:off x="2326090" y="1615878"/>
            <a:ext cx="1401926" cy="202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D744AB6-9FC1-4C02-9CE1-FE6C6E6E9676}"/>
              </a:ext>
            </a:extLst>
          </p:cNvPr>
          <p:cNvSpPr/>
          <p:nvPr/>
        </p:nvSpPr>
        <p:spPr>
          <a:xfrm>
            <a:off x="5903746" y="1615878"/>
            <a:ext cx="1011404" cy="202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EEE6B63-BCED-4B80-B805-8F6B2EF776B2}"/>
              </a:ext>
            </a:extLst>
          </p:cNvPr>
          <p:cNvSpPr/>
          <p:nvPr/>
        </p:nvSpPr>
        <p:spPr>
          <a:xfrm>
            <a:off x="3459481" y="2088328"/>
            <a:ext cx="681990" cy="2220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CB5E8F40-3AF5-4CCE-AA3A-3764FB5CB46E}"/>
              </a:ext>
            </a:extLst>
          </p:cNvPr>
          <p:cNvSpPr/>
          <p:nvPr/>
        </p:nvSpPr>
        <p:spPr>
          <a:xfrm>
            <a:off x="3489730" y="2555758"/>
            <a:ext cx="537146" cy="18298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029198" y="5562599"/>
            <a:ext cx="3528402" cy="923330"/>
          </a:xfrm>
          <a:prstGeom prst="rect">
            <a:avLst/>
          </a:prstGeom>
          <a:noFill/>
        </p:spPr>
        <p:txBody>
          <a:bodyPr wrap="none" rtlCol="0">
            <a:spAutoFit/>
          </a:bodyPr>
          <a:lstStyle/>
          <a:p>
            <a:r>
              <a:rPr lang="en-US" dirty="0"/>
              <a:t>Name: ^ Cap , Cap ,</a:t>
            </a:r>
          </a:p>
          <a:p>
            <a:r>
              <a:rPr lang="en-US" dirty="0" err="1"/>
              <a:t>SpouseName</a:t>
            </a:r>
            <a:r>
              <a:rPr lang="en-US" dirty="0"/>
              <a:t>: </a:t>
            </a:r>
            <a:r>
              <a:rPr lang="en-US" dirty="0">
                <a:solidFill>
                  <a:srgbClr val="FF0000"/>
                </a:solidFill>
              </a:rPr>
              <a:t>and</a:t>
            </a:r>
            <a:r>
              <a:rPr lang="en-US" dirty="0"/>
              <a:t> Cap </a:t>
            </a:r>
            <a:r>
              <a:rPr lang="en-US" dirty="0" err="1"/>
              <a:t>Cap</a:t>
            </a:r>
            <a:endParaRPr lang="en-US" dirty="0"/>
          </a:p>
          <a:p>
            <a:r>
              <a:rPr lang="en-US" dirty="0" err="1"/>
              <a:t>MarriageDate</a:t>
            </a:r>
            <a:r>
              <a:rPr lang="en-US" dirty="0"/>
              <a:t>: </a:t>
            </a:r>
            <a:r>
              <a:rPr lang="en-US" dirty="0" smtClean="0">
                <a:solidFill>
                  <a:srgbClr val="FF0000"/>
                </a:solidFill>
              </a:rPr>
              <a:t>p.</a:t>
            </a:r>
            <a:r>
              <a:rPr lang="en-US" dirty="0" smtClean="0"/>
              <a:t> </a:t>
            </a:r>
            <a:r>
              <a:rPr lang="en-US" dirty="0" err="1"/>
              <a:t>Num</a:t>
            </a:r>
            <a:r>
              <a:rPr lang="en-US" dirty="0"/>
              <a:t> Cap . </a:t>
            </a:r>
            <a:r>
              <a:rPr lang="en-US" dirty="0" err="1"/>
              <a:t>Num</a:t>
            </a:r>
            <a:r>
              <a:rPr lang="en-US" dirty="0"/>
              <a:t> $</a:t>
            </a:r>
          </a:p>
        </p:txBody>
      </p:sp>
      <p:sp>
        <p:nvSpPr>
          <p:cNvPr id="38" name="TextBox 37"/>
          <p:cNvSpPr txBox="1"/>
          <p:nvPr/>
        </p:nvSpPr>
        <p:spPr>
          <a:xfrm>
            <a:off x="685798" y="5812970"/>
            <a:ext cx="2002471" cy="923330"/>
          </a:xfrm>
          <a:prstGeom prst="rect">
            <a:avLst/>
          </a:prstGeom>
          <a:noFill/>
        </p:spPr>
        <p:txBody>
          <a:bodyPr wrap="none" rtlCol="0">
            <a:spAutoFit/>
          </a:bodyPr>
          <a:lstStyle/>
          <a:p>
            <a:r>
              <a:rPr lang="en-US" dirty="0"/>
              <a:t>Name: ^ Cap , </a:t>
            </a:r>
            <a:r>
              <a:rPr lang="en-US" dirty="0">
                <a:solidFill>
                  <a:srgbClr val="FF0000"/>
                </a:solidFill>
              </a:rPr>
              <a:t>born</a:t>
            </a:r>
          </a:p>
          <a:p>
            <a:r>
              <a:rPr lang="en-US" dirty="0"/>
              <a:t>Name: ^ Cap , </a:t>
            </a:r>
            <a:r>
              <a:rPr lang="en-US" dirty="0" err="1"/>
              <a:t>Num</a:t>
            </a:r>
            <a:endParaRPr lang="en-US" dirty="0"/>
          </a:p>
          <a:p>
            <a:r>
              <a:rPr lang="en-US" dirty="0"/>
              <a:t>…</a:t>
            </a:r>
          </a:p>
        </p:txBody>
      </p:sp>
      <p:sp>
        <p:nvSpPr>
          <p:cNvPr id="39" name="TextBox 38"/>
          <p:cNvSpPr txBox="1"/>
          <p:nvPr/>
        </p:nvSpPr>
        <p:spPr>
          <a:xfrm>
            <a:off x="9046026" y="5780312"/>
            <a:ext cx="2184765" cy="646331"/>
          </a:xfrm>
          <a:prstGeom prst="rect">
            <a:avLst/>
          </a:prstGeom>
          <a:noFill/>
        </p:spPr>
        <p:txBody>
          <a:bodyPr wrap="none" rtlCol="0">
            <a:spAutoFit/>
          </a:bodyPr>
          <a:lstStyle/>
          <a:p>
            <a:r>
              <a:rPr lang="en-US" dirty="0"/>
              <a:t>Parent1: ^ Cap , Cap ,</a:t>
            </a:r>
          </a:p>
          <a:p>
            <a:r>
              <a:rPr lang="en-US" dirty="0"/>
              <a:t>…</a:t>
            </a:r>
          </a:p>
        </p:txBody>
      </p:sp>
    </p:spTree>
    <p:extLst>
      <p:ext uri="{BB962C8B-B14F-4D97-AF65-F5344CB8AC3E}">
        <p14:creationId xmlns:p14="http://schemas.microsoft.com/office/powerpoint/2010/main" val="391526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1CC588-2BA5-44B7-AE02-86070A07A6DB}"/>
              </a:ext>
            </a:extLst>
          </p:cNvPr>
          <p:cNvSpPr>
            <a:spLocks noGrp="1"/>
          </p:cNvSpPr>
          <p:nvPr>
            <p:ph type="title"/>
          </p:nvPr>
        </p:nvSpPr>
        <p:spPr/>
        <p:txBody>
          <a:bodyPr/>
          <a:lstStyle/>
          <a:p>
            <a:r>
              <a:rPr lang="en-US" dirty="0"/>
              <a:t>Step1: Specify the Records</a:t>
            </a:r>
          </a:p>
        </p:txBody>
      </p:sp>
      <p:pic>
        <p:nvPicPr>
          <p:cNvPr id="3" name="Picture 2">
            <a:extLst>
              <a:ext uri="{FF2B5EF4-FFF2-40B4-BE49-F238E27FC236}">
                <a16:creationId xmlns="" xmlns:a16="http://schemas.microsoft.com/office/drawing/2014/main" id="{D3935AD3-1143-48BA-9B62-1518D11A0E09}"/>
              </a:ext>
            </a:extLst>
          </p:cNvPr>
          <p:cNvPicPr>
            <a:picLocks noChangeAspect="1"/>
          </p:cNvPicPr>
          <p:nvPr/>
        </p:nvPicPr>
        <p:blipFill>
          <a:blip r:embed="rId3"/>
          <a:stretch>
            <a:fillRect/>
          </a:stretch>
        </p:blipFill>
        <p:spPr>
          <a:xfrm>
            <a:off x="209888" y="1536970"/>
            <a:ext cx="5886112" cy="4847347"/>
          </a:xfrm>
          <a:prstGeom prst="rect">
            <a:avLst/>
          </a:prstGeom>
        </p:spPr>
      </p:pic>
      <p:pic>
        <p:nvPicPr>
          <p:cNvPr id="4" name="Picture 3">
            <a:extLst>
              <a:ext uri="{FF2B5EF4-FFF2-40B4-BE49-F238E27FC236}">
                <a16:creationId xmlns="" xmlns:a16="http://schemas.microsoft.com/office/drawing/2014/main" id="{877C3C58-D786-4FF7-87C1-310D2D1BA8FE}"/>
              </a:ext>
            </a:extLst>
          </p:cNvPr>
          <p:cNvPicPr>
            <a:picLocks noChangeAspect="1"/>
          </p:cNvPicPr>
          <p:nvPr/>
        </p:nvPicPr>
        <p:blipFill>
          <a:blip r:embed="rId4"/>
          <a:stretch>
            <a:fillRect/>
          </a:stretch>
        </p:blipFill>
        <p:spPr>
          <a:xfrm>
            <a:off x="6064634" y="2178996"/>
            <a:ext cx="5917478" cy="3868263"/>
          </a:xfrm>
          <a:prstGeom prst="rect">
            <a:avLst/>
          </a:prstGeom>
        </p:spPr>
      </p:pic>
    </p:spTree>
    <p:extLst>
      <p:ext uri="{BB962C8B-B14F-4D97-AF65-F5344CB8AC3E}">
        <p14:creationId xmlns:p14="http://schemas.microsoft.com/office/powerpoint/2010/main" val="25640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9423EF-7C51-4CE1-ABFC-7D7F6A326F99}"/>
              </a:ext>
            </a:extLst>
          </p:cNvPr>
          <p:cNvSpPr>
            <a:spLocks noGrp="1"/>
          </p:cNvSpPr>
          <p:nvPr>
            <p:ph type="title"/>
          </p:nvPr>
        </p:nvSpPr>
        <p:spPr>
          <a:xfrm>
            <a:off x="838200" y="71612"/>
            <a:ext cx="10515600" cy="1325563"/>
          </a:xfrm>
        </p:spPr>
        <p:txBody>
          <a:bodyPr/>
          <a:lstStyle/>
          <a:p>
            <a:r>
              <a:rPr lang="en-US" dirty="0"/>
              <a:t>Step 2: Create Rules</a:t>
            </a:r>
          </a:p>
        </p:txBody>
      </p:sp>
      <p:pic>
        <p:nvPicPr>
          <p:cNvPr id="3" name="Picture 2">
            <a:extLst>
              <a:ext uri="{FF2B5EF4-FFF2-40B4-BE49-F238E27FC236}">
                <a16:creationId xmlns="" xmlns:a16="http://schemas.microsoft.com/office/drawing/2014/main" id="{B26C2F1A-BE7F-481E-8CC0-78DDEC982C08}"/>
              </a:ext>
            </a:extLst>
          </p:cNvPr>
          <p:cNvPicPr>
            <a:picLocks noChangeAspect="1"/>
          </p:cNvPicPr>
          <p:nvPr/>
        </p:nvPicPr>
        <p:blipFill>
          <a:blip r:embed="rId3"/>
          <a:stretch>
            <a:fillRect/>
          </a:stretch>
        </p:blipFill>
        <p:spPr>
          <a:xfrm>
            <a:off x="349615" y="1234721"/>
            <a:ext cx="11634952" cy="5248106"/>
          </a:xfrm>
          <a:prstGeom prst="rect">
            <a:avLst/>
          </a:prstGeom>
          <a:ln>
            <a:solidFill>
              <a:schemeClr val="tx1"/>
            </a:solidFill>
          </a:ln>
        </p:spPr>
      </p:pic>
      <p:sp>
        <p:nvSpPr>
          <p:cNvPr id="4" name="Rectangle 3">
            <a:extLst>
              <a:ext uri="{FF2B5EF4-FFF2-40B4-BE49-F238E27FC236}">
                <a16:creationId xmlns="" xmlns:a16="http://schemas.microsoft.com/office/drawing/2014/main" id="{EBC16C30-644C-439B-8854-37950398ECD2}"/>
              </a:ext>
            </a:extLst>
          </p:cNvPr>
          <p:cNvSpPr/>
          <p:nvPr/>
        </p:nvSpPr>
        <p:spPr>
          <a:xfrm>
            <a:off x="381146" y="2145834"/>
            <a:ext cx="6505904" cy="4315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2C46F9FC-B99D-4D0D-8351-6FC363FA394D}"/>
              </a:ext>
            </a:extLst>
          </p:cNvPr>
          <p:cNvSpPr/>
          <p:nvPr/>
        </p:nvSpPr>
        <p:spPr>
          <a:xfrm>
            <a:off x="8505643" y="1724159"/>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39B56178-F9E9-46B3-8A72-BCEE1E4B6906}"/>
              </a:ext>
            </a:extLst>
          </p:cNvPr>
          <p:cNvSpPr/>
          <p:nvPr/>
        </p:nvSpPr>
        <p:spPr>
          <a:xfrm>
            <a:off x="8536123" y="1876559"/>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42859522-F38C-4E5E-A18B-70853F57B512}"/>
              </a:ext>
            </a:extLst>
          </p:cNvPr>
          <p:cNvSpPr/>
          <p:nvPr/>
        </p:nvSpPr>
        <p:spPr>
          <a:xfrm>
            <a:off x="8463602" y="2560283"/>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5ABC19D1-01E6-4248-AEED-405E3C896D4E}"/>
              </a:ext>
            </a:extLst>
          </p:cNvPr>
          <p:cNvSpPr/>
          <p:nvPr/>
        </p:nvSpPr>
        <p:spPr>
          <a:xfrm>
            <a:off x="8573961" y="3659431"/>
            <a:ext cx="658342"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65A572C3-A6D7-40EC-8282-EC2369BFC919}"/>
              </a:ext>
            </a:extLst>
          </p:cNvPr>
          <p:cNvSpPr/>
          <p:nvPr/>
        </p:nvSpPr>
        <p:spPr>
          <a:xfrm>
            <a:off x="8536123" y="4110719"/>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B3888B42-2ED5-4740-927F-329C27203864}"/>
              </a:ext>
            </a:extLst>
          </p:cNvPr>
          <p:cNvSpPr/>
          <p:nvPr/>
        </p:nvSpPr>
        <p:spPr>
          <a:xfrm>
            <a:off x="8536123" y="4369431"/>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06AFACE-AC2A-4067-96CD-57202CD868D2}"/>
              </a:ext>
            </a:extLst>
          </p:cNvPr>
          <p:cNvSpPr/>
          <p:nvPr/>
        </p:nvSpPr>
        <p:spPr>
          <a:xfrm>
            <a:off x="8421561" y="4590005"/>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8B45BBD3-9D74-4D3A-9F6B-D2884706981A}"/>
              </a:ext>
            </a:extLst>
          </p:cNvPr>
          <p:cNvSpPr/>
          <p:nvPr/>
        </p:nvSpPr>
        <p:spPr>
          <a:xfrm>
            <a:off x="8505644" y="6257676"/>
            <a:ext cx="609600"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E1FC3345-32B0-4A0F-B2AC-C0629AC2E9D8}"/>
              </a:ext>
            </a:extLst>
          </p:cNvPr>
          <p:cNvSpPr/>
          <p:nvPr/>
        </p:nvSpPr>
        <p:spPr>
          <a:xfrm>
            <a:off x="8452041" y="4936394"/>
            <a:ext cx="593571"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310FF71E-B6EC-48D9-8F6E-5FCEA499F4E9}"/>
              </a:ext>
            </a:extLst>
          </p:cNvPr>
          <p:cNvSpPr/>
          <p:nvPr/>
        </p:nvSpPr>
        <p:spPr>
          <a:xfrm>
            <a:off x="8582895" y="5535031"/>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9248BBD-8962-4D18-8299-696DE61737D7}"/>
              </a:ext>
            </a:extLst>
          </p:cNvPr>
          <p:cNvSpPr/>
          <p:nvPr/>
        </p:nvSpPr>
        <p:spPr>
          <a:xfrm>
            <a:off x="8421561" y="5672979"/>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88445" y="2710592"/>
            <a:ext cx="3410965" cy="277974"/>
            <a:chOff x="838201" y="2557955"/>
            <a:chExt cx="3410965" cy="277974"/>
          </a:xfrm>
        </p:grpSpPr>
        <p:sp>
          <p:nvSpPr>
            <p:cNvPr id="9" name="TextBox 8">
              <a:extLst>
                <a:ext uri="{FF2B5EF4-FFF2-40B4-BE49-F238E27FC236}">
                  <a16:creationId xmlns="" xmlns:a16="http://schemas.microsoft.com/office/drawing/2014/main" id="{5747AE97-1B82-489E-9EF7-75CBECC6AE53}"/>
                </a:ext>
              </a:extLst>
            </p:cNvPr>
            <p:cNvSpPr txBox="1"/>
            <p:nvPr/>
          </p:nvSpPr>
          <p:spPr>
            <a:xfrm>
              <a:off x="838201" y="2557955"/>
              <a:ext cx="1928148" cy="276999"/>
            </a:xfrm>
            <a:prstGeom prst="rect">
              <a:avLst/>
            </a:prstGeom>
            <a:noFill/>
            <a:ln>
              <a:solidFill>
                <a:schemeClr val="tx1"/>
              </a:solidFill>
            </a:ln>
          </p:spPr>
          <p:txBody>
            <a:bodyPr wrap="square" rtlCol="0">
              <a:spAutoFit/>
            </a:bodyPr>
            <a:lstStyle/>
            <a:p>
              <a:r>
                <a:rPr lang="en-US" sz="1200" dirty="0"/>
                <a:t>James, </a:t>
              </a:r>
              <a:r>
                <a:rPr lang="en-US" sz="1200" dirty="0">
                  <a:solidFill>
                    <a:srgbClr val="00B050"/>
                  </a:solidFill>
                </a:rPr>
                <a:t>15 Dec. 1672</a:t>
              </a:r>
              <a:r>
                <a:rPr lang="en-US" sz="1200" dirty="0"/>
                <a:t>. ELINE</a:t>
              </a:r>
            </a:p>
          </p:txBody>
        </p:sp>
        <p:grpSp>
          <p:nvGrpSpPr>
            <p:cNvPr id="24" name="Group 23">
              <a:extLst>
                <a:ext uri="{FF2B5EF4-FFF2-40B4-BE49-F238E27FC236}">
                  <a16:creationId xmlns="" xmlns:a16="http://schemas.microsoft.com/office/drawing/2014/main" id="{31BB90A9-9F5F-46B3-B931-480F3C02CEEF}"/>
                </a:ext>
              </a:extLst>
            </p:cNvPr>
            <p:cNvGrpSpPr/>
            <p:nvPr/>
          </p:nvGrpSpPr>
          <p:grpSpPr>
            <a:xfrm>
              <a:off x="2860084" y="2557955"/>
              <a:ext cx="1389082" cy="277974"/>
              <a:chOff x="3967848" y="2574420"/>
              <a:chExt cx="1389082" cy="277974"/>
            </a:xfrm>
          </p:grpSpPr>
          <p:sp>
            <p:nvSpPr>
              <p:cNvPr id="25" name="TextBox 24">
                <a:extLst>
                  <a:ext uri="{FF2B5EF4-FFF2-40B4-BE49-F238E27FC236}">
                    <a16:creationId xmlns="" xmlns:a16="http://schemas.microsoft.com/office/drawing/2014/main" id="{4E64A3BC-79DA-4D1E-9019-2FB90BC91153}"/>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26" name="TextBox 25">
                <a:extLst>
                  <a:ext uri="{FF2B5EF4-FFF2-40B4-BE49-F238E27FC236}">
                    <a16:creationId xmlns="" xmlns:a16="http://schemas.microsoft.com/office/drawing/2014/main" id="{1D97D827-4BA7-4A5D-B0D6-198ED84D57BB}"/>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grpSp>
      <p:sp>
        <p:nvSpPr>
          <p:cNvPr id="6" name="Rectangle 5"/>
          <p:cNvSpPr/>
          <p:nvPr/>
        </p:nvSpPr>
        <p:spPr>
          <a:xfrm>
            <a:off x="777912" y="2540187"/>
            <a:ext cx="5351585" cy="614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38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9CC7C74-4595-42ED-B9BA-2E8C6C3910CE}"/>
              </a:ext>
            </a:extLst>
          </p:cNvPr>
          <p:cNvPicPr>
            <a:picLocks noChangeAspect="1"/>
          </p:cNvPicPr>
          <p:nvPr/>
        </p:nvPicPr>
        <p:blipFill>
          <a:blip r:embed="rId3"/>
          <a:stretch>
            <a:fillRect/>
          </a:stretch>
        </p:blipFill>
        <p:spPr>
          <a:xfrm>
            <a:off x="334615" y="1261241"/>
            <a:ext cx="11710239" cy="5199742"/>
          </a:xfrm>
          <a:prstGeom prst="rect">
            <a:avLst/>
          </a:prstGeom>
          <a:ln>
            <a:solidFill>
              <a:schemeClr val="tx1"/>
            </a:solidFill>
          </a:ln>
        </p:spPr>
      </p:pic>
      <p:sp>
        <p:nvSpPr>
          <p:cNvPr id="2" name="Title 1">
            <a:extLst>
              <a:ext uri="{FF2B5EF4-FFF2-40B4-BE49-F238E27FC236}">
                <a16:creationId xmlns="" xmlns:a16="http://schemas.microsoft.com/office/drawing/2014/main" id="{609423EF-7C51-4CE1-ABFC-7D7F6A326F99}"/>
              </a:ext>
            </a:extLst>
          </p:cNvPr>
          <p:cNvSpPr>
            <a:spLocks noGrp="1"/>
          </p:cNvSpPr>
          <p:nvPr>
            <p:ph type="title"/>
          </p:nvPr>
        </p:nvSpPr>
        <p:spPr>
          <a:xfrm>
            <a:off x="838200" y="71612"/>
            <a:ext cx="10515600" cy="1325563"/>
          </a:xfrm>
        </p:spPr>
        <p:txBody>
          <a:bodyPr/>
          <a:lstStyle/>
          <a:p>
            <a:r>
              <a:rPr lang="en-US" dirty="0"/>
              <a:t>Step 2: Create Rules</a:t>
            </a:r>
          </a:p>
        </p:txBody>
      </p:sp>
      <p:sp>
        <p:nvSpPr>
          <p:cNvPr id="19" name="Rectangle 18">
            <a:extLst>
              <a:ext uri="{FF2B5EF4-FFF2-40B4-BE49-F238E27FC236}">
                <a16:creationId xmlns="" xmlns:a16="http://schemas.microsoft.com/office/drawing/2014/main" id="{613EE47B-452E-4C21-8D88-25CD7815CB23}"/>
              </a:ext>
            </a:extLst>
          </p:cNvPr>
          <p:cNvSpPr/>
          <p:nvPr/>
        </p:nvSpPr>
        <p:spPr>
          <a:xfrm>
            <a:off x="334615" y="2385848"/>
            <a:ext cx="6551607" cy="407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 xmlns:a16="http://schemas.microsoft.com/office/drawing/2014/main" id="{AAC17929-8AB3-44F6-8354-5C4846B45B62}"/>
              </a:ext>
            </a:extLst>
          </p:cNvPr>
          <p:cNvSpPr/>
          <p:nvPr/>
        </p:nvSpPr>
        <p:spPr>
          <a:xfrm>
            <a:off x="8875723" y="2223059"/>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4C19D33-5BA5-406C-8012-F935CA8182C6}"/>
              </a:ext>
            </a:extLst>
          </p:cNvPr>
          <p:cNvSpPr/>
          <p:nvPr/>
        </p:nvSpPr>
        <p:spPr>
          <a:xfrm>
            <a:off x="8809114" y="2351490"/>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6466ADF8-0B91-4C1E-94D0-8A2A06B22C28}"/>
              </a:ext>
            </a:extLst>
          </p:cNvPr>
          <p:cNvSpPr/>
          <p:nvPr/>
        </p:nvSpPr>
        <p:spPr>
          <a:xfrm>
            <a:off x="8888532" y="3297425"/>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06E0E32A-FAD3-4691-8A3B-FC496630562E}"/>
              </a:ext>
            </a:extLst>
          </p:cNvPr>
          <p:cNvSpPr/>
          <p:nvPr/>
        </p:nvSpPr>
        <p:spPr>
          <a:xfrm>
            <a:off x="8971894" y="3542416"/>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48733" y="2869612"/>
            <a:ext cx="3269987" cy="277974"/>
            <a:chOff x="838201" y="2849516"/>
            <a:chExt cx="3269987" cy="277974"/>
          </a:xfrm>
        </p:grpSpPr>
        <p:sp>
          <p:nvSpPr>
            <p:cNvPr id="20" name="TextBox 19">
              <a:extLst>
                <a:ext uri="{FF2B5EF4-FFF2-40B4-BE49-F238E27FC236}">
                  <a16:creationId xmlns="" xmlns:a16="http://schemas.microsoft.com/office/drawing/2014/main" id="{8C685B08-C2FC-4D9F-B561-7DB463075AC1}"/>
                </a:ext>
              </a:extLst>
            </p:cNvPr>
            <p:cNvSpPr txBox="1"/>
            <p:nvPr/>
          </p:nvSpPr>
          <p:spPr>
            <a:xfrm>
              <a:off x="838201" y="2849516"/>
              <a:ext cx="1777678" cy="276024"/>
            </a:xfrm>
            <a:prstGeom prst="rect">
              <a:avLst/>
            </a:prstGeom>
            <a:noFill/>
            <a:ln>
              <a:solidFill>
                <a:schemeClr val="tx1"/>
              </a:solidFill>
            </a:ln>
          </p:spPr>
          <p:txBody>
            <a:bodyPr wrap="square" rtlCol="0">
              <a:spAutoFit/>
            </a:bodyPr>
            <a:lstStyle/>
            <a:p>
              <a:r>
                <a:rPr lang="en-US" sz="1200" dirty="0">
                  <a:solidFill>
                    <a:srgbClr val="FF0000"/>
                  </a:solidFill>
                </a:rPr>
                <a:t>born </a:t>
              </a:r>
              <a:r>
                <a:rPr lang="en-US" sz="1200" dirty="0">
                  <a:solidFill>
                    <a:srgbClr val="00B050"/>
                  </a:solidFill>
                </a:rPr>
                <a:t>23 June 1747</a:t>
              </a:r>
              <a:r>
                <a:rPr lang="en-US" sz="1200" dirty="0"/>
                <a:t>. ELINE</a:t>
              </a:r>
            </a:p>
          </p:txBody>
        </p:sp>
        <p:grpSp>
          <p:nvGrpSpPr>
            <p:cNvPr id="13" name="Group 12">
              <a:extLst>
                <a:ext uri="{FF2B5EF4-FFF2-40B4-BE49-F238E27FC236}">
                  <a16:creationId xmlns="" xmlns:a16="http://schemas.microsoft.com/office/drawing/2014/main" id="{5551EF8C-D77D-471E-A2EB-E2FA542C4E62}"/>
                </a:ext>
              </a:extLst>
            </p:cNvPr>
            <p:cNvGrpSpPr/>
            <p:nvPr/>
          </p:nvGrpSpPr>
          <p:grpSpPr>
            <a:xfrm>
              <a:off x="2719106" y="2849516"/>
              <a:ext cx="1389082" cy="277974"/>
              <a:chOff x="3967848" y="2574420"/>
              <a:chExt cx="1389082" cy="277974"/>
            </a:xfrm>
          </p:grpSpPr>
          <p:sp>
            <p:nvSpPr>
              <p:cNvPr id="14" name="TextBox 13">
                <a:extLst>
                  <a:ext uri="{FF2B5EF4-FFF2-40B4-BE49-F238E27FC236}">
                    <a16:creationId xmlns="" xmlns:a16="http://schemas.microsoft.com/office/drawing/2014/main" id="{11A4D822-8CDA-424C-BDBC-E58973CF4871}"/>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5" name="TextBox 14">
                <a:extLst>
                  <a:ext uri="{FF2B5EF4-FFF2-40B4-BE49-F238E27FC236}">
                    <a16:creationId xmlns="" xmlns:a16="http://schemas.microsoft.com/office/drawing/2014/main" id="{28DD860D-4EE2-4E30-82D8-CAD20D29BCCD}"/>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grpSp>
      <p:sp>
        <p:nvSpPr>
          <p:cNvPr id="16" name="Rectangle 15"/>
          <p:cNvSpPr/>
          <p:nvPr/>
        </p:nvSpPr>
        <p:spPr>
          <a:xfrm>
            <a:off x="838200" y="2682429"/>
            <a:ext cx="5351585" cy="614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9423EF-7C51-4CE1-ABFC-7D7F6A326F99}"/>
              </a:ext>
            </a:extLst>
          </p:cNvPr>
          <p:cNvSpPr>
            <a:spLocks noGrp="1"/>
          </p:cNvSpPr>
          <p:nvPr>
            <p:ph type="title"/>
          </p:nvPr>
        </p:nvSpPr>
        <p:spPr>
          <a:xfrm>
            <a:off x="162910" y="124164"/>
            <a:ext cx="11866179" cy="1325563"/>
          </a:xfrm>
        </p:spPr>
        <p:txBody>
          <a:bodyPr/>
          <a:lstStyle/>
          <a:p>
            <a:r>
              <a:rPr lang="en-US" dirty="0"/>
              <a:t>Step 2: Create Rules (check rule set)</a:t>
            </a:r>
          </a:p>
        </p:txBody>
      </p:sp>
      <p:pic>
        <p:nvPicPr>
          <p:cNvPr id="6" name="Picture 5">
            <a:extLst>
              <a:ext uri="{FF2B5EF4-FFF2-40B4-BE49-F238E27FC236}">
                <a16:creationId xmlns="" xmlns:a16="http://schemas.microsoft.com/office/drawing/2014/main" id="{3E81256F-1111-4E96-9EA0-2394D0812679}"/>
              </a:ext>
            </a:extLst>
          </p:cNvPr>
          <p:cNvPicPr>
            <a:picLocks noChangeAspect="1"/>
          </p:cNvPicPr>
          <p:nvPr/>
        </p:nvPicPr>
        <p:blipFill>
          <a:blip r:embed="rId3"/>
          <a:stretch>
            <a:fillRect/>
          </a:stretch>
        </p:blipFill>
        <p:spPr>
          <a:xfrm>
            <a:off x="162910" y="1073172"/>
            <a:ext cx="11968440" cy="5285587"/>
          </a:xfrm>
          <a:prstGeom prst="rect">
            <a:avLst/>
          </a:prstGeom>
          <a:ln>
            <a:solidFill>
              <a:schemeClr val="tx1"/>
            </a:solidFill>
          </a:ln>
        </p:spPr>
      </p:pic>
    </p:spTree>
    <p:extLst>
      <p:ext uri="{BB962C8B-B14F-4D97-AF65-F5344CB8AC3E}">
        <p14:creationId xmlns:p14="http://schemas.microsoft.com/office/powerpoint/2010/main" val="84415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a:t>Step 3: Process Candidate Rules</a:t>
            </a:r>
          </a:p>
        </p:txBody>
      </p:sp>
      <p:pic>
        <p:nvPicPr>
          <p:cNvPr id="3" name="Picture 2">
            <a:extLst>
              <a:ext uri="{FF2B5EF4-FFF2-40B4-BE49-F238E27FC236}">
                <a16:creationId xmlns="" xmlns:a16="http://schemas.microsoft.com/office/drawing/2014/main" id="{5698A417-AE61-4B4B-A35F-6BC7F4CD1575}"/>
              </a:ext>
            </a:extLst>
          </p:cNvPr>
          <p:cNvPicPr>
            <a:picLocks noChangeAspect="1"/>
          </p:cNvPicPr>
          <p:nvPr/>
        </p:nvPicPr>
        <p:blipFill>
          <a:blip r:embed="rId3"/>
          <a:stretch>
            <a:fillRect/>
          </a:stretch>
        </p:blipFill>
        <p:spPr>
          <a:xfrm>
            <a:off x="231227" y="1331788"/>
            <a:ext cx="11708525" cy="5461380"/>
          </a:xfrm>
          <a:prstGeom prst="rect">
            <a:avLst/>
          </a:prstGeom>
          <a:ln>
            <a:solidFill>
              <a:schemeClr val="tx1"/>
            </a:solidFill>
          </a:ln>
        </p:spPr>
      </p:pic>
      <p:sp>
        <p:nvSpPr>
          <p:cNvPr id="4" name="Rectangle 3">
            <a:extLst>
              <a:ext uri="{FF2B5EF4-FFF2-40B4-BE49-F238E27FC236}">
                <a16:creationId xmlns="" xmlns:a16="http://schemas.microsoft.com/office/drawing/2014/main" id="{98EE2239-9F92-447B-81F8-D3F67F1B6C0A}"/>
              </a:ext>
            </a:extLst>
          </p:cNvPr>
          <p:cNvSpPr/>
          <p:nvPr/>
        </p:nvSpPr>
        <p:spPr>
          <a:xfrm>
            <a:off x="240955" y="1339409"/>
            <a:ext cx="6899147" cy="5451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TextBox 5">
            <a:extLst>
              <a:ext uri="{FF2B5EF4-FFF2-40B4-BE49-F238E27FC236}">
                <a16:creationId xmlns="" xmlns:a16="http://schemas.microsoft.com/office/drawing/2014/main" id="{8BDD56D3-291E-4890-B32A-38262816C897}"/>
              </a:ext>
            </a:extLst>
          </p:cNvPr>
          <p:cNvSpPr txBox="1"/>
          <p:nvPr/>
        </p:nvSpPr>
        <p:spPr>
          <a:xfrm>
            <a:off x="595640" y="2520483"/>
            <a:ext cx="498855" cy="276999"/>
          </a:xfrm>
          <a:prstGeom prst="rect">
            <a:avLst/>
          </a:prstGeom>
          <a:noFill/>
          <a:ln>
            <a:solidFill>
              <a:schemeClr val="tx1"/>
            </a:solidFill>
          </a:ln>
        </p:spPr>
        <p:txBody>
          <a:bodyPr wrap="none" rtlCol="0">
            <a:spAutoFit/>
          </a:bodyPr>
          <a:lstStyle/>
          <a:p>
            <a:r>
              <a:rPr lang="en-US" sz="1200" dirty="0"/>
              <a:t>1523</a:t>
            </a:r>
          </a:p>
        </p:txBody>
      </p:sp>
      <p:sp>
        <p:nvSpPr>
          <p:cNvPr id="7" name="TextBox 6">
            <a:extLst>
              <a:ext uri="{FF2B5EF4-FFF2-40B4-BE49-F238E27FC236}">
                <a16:creationId xmlns="" xmlns:a16="http://schemas.microsoft.com/office/drawing/2014/main" id="{3B150206-24D0-4450-A4A3-D4EDB1B7C002}"/>
              </a:ext>
            </a:extLst>
          </p:cNvPr>
          <p:cNvSpPr txBox="1"/>
          <p:nvPr/>
        </p:nvSpPr>
        <p:spPr>
          <a:xfrm>
            <a:off x="1094704" y="2518852"/>
            <a:ext cx="558166" cy="276999"/>
          </a:xfrm>
          <a:prstGeom prst="rect">
            <a:avLst/>
          </a:prstGeom>
          <a:noFill/>
          <a:ln>
            <a:solidFill>
              <a:schemeClr val="tx1"/>
            </a:solidFill>
          </a:ln>
        </p:spPr>
        <p:txBody>
          <a:bodyPr wrap="none" rtlCol="0">
            <a:spAutoFit/>
          </a:bodyPr>
          <a:lstStyle/>
          <a:p>
            <a:r>
              <a:rPr lang="en-US" sz="1200" dirty="0"/>
              <a:t>Name</a:t>
            </a:r>
          </a:p>
        </p:txBody>
      </p:sp>
      <p:sp>
        <p:nvSpPr>
          <p:cNvPr id="8" name="TextBox 7">
            <a:extLst>
              <a:ext uri="{FF2B5EF4-FFF2-40B4-BE49-F238E27FC236}">
                <a16:creationId xmlns="" xmlns:a16="http://schemas.microsoft.com/office/drawing/2014/main" id="{69E0FC14-B216-4E0A-8E79-CF7352A99A36}"/>
              </a:ext>
            </a:extLst>
          </p:cNvPr>
          <p:cNvSpPr txBox="1"/>
          <p:nvPr/>
        </p:nvSpPr>
        <p:spPr>
          <a:xfrm>
            <a:off x="4833570" y="2519445"/>
            <a:ext cx="261610" cy="276999"/>
          </a:xfrm>
          <a:prstGeom prst="rect">
            <a:avLst/>
          </a:prstGeom>
          <a:solidFill>
            <a:srgbClr val="FF0000">
              <a:alpha val="35000"/>
            </a:srgbClr>
          </a:solidFill>
          <a:ln>
            <a:solidFill>
              <a:schemeClr val="tx1"/>
            </a:solidFill>
          </a:ln>
        </p:spPr>
        <p:txBody>
          <a:bodyPr wrap="none" rtlCol="0">
            <a:spAutoFit/>
          </a:bodyPr>
          <a:lstStyle/>
          <a:p>
            <a:r>
              <a:rPr lang="en-US" sz="1200" dirty="0"/>
              <a:t>&gt;</a:t>
            </a:r>
          </a:p>
        </p:txBody>
      </p:sp>
      <p:sp>
        <p:nvSpPr>
          <p:cNvPr id="9" name="TextBox 8">
            <a:extLst>
              <a:ext uri="{FF2B5EF4-FFF2-40B4-BE49-F238E27FC236}">
                <a16:creationId xmlns="" xmlns:a16="http://schemas.microsoft.com/office/drawing/2014/main" id="{C44FCB55-58FF-46C5-A460-BC75082D1963}"/>
              </a:ext>
            </a:extLst>
          </p:cNvPr>
          <p:cNvSpPr txBox="1"/>
          <p:nvPr/>
        </p:nvSpPr>
        <p:spPr>
          <a:xfrm>
            <a:off x="1652871" y="2518851"/>
            <a:ext cx="3179026" cy="276999"/>
          </a:xfrm>
          <a:prstGeom prst="rect">
            <a:avLst/>
          </a:prstGeom>
          <a:noFill/>
          <a:ln>
            <a:solidFill>
              <a:schemeClr val="tx1"/>
            </a:solidFill>
          </a:ln>
        </p:spPr>
        <p:txBody>
          <a:bodyPr wrap="square" rtlCol="0">
            <a:spAutoFit/>
          </a:bodyPr>
          <a:lstStyle/>
          <a:p>
            <a:r>
              <a:rPr lang="en-US" sz="1200" dirty="0"/>
              <a:t>. 1753 Brown, </a:t>
            </a:r>
            <a:r>
              <a:rPr lang="en-US" sz="1200" dirty="0">
                <a:solidFill>
                  <a:srgbClr val="00B050"/>
                </a:solidFill>
              </a:rPr>
              <a:t>William</a:t>
            </a:r>
            <a:r>
              <a:rPr lang="en-US" sz="1200" dirty="0"/>
              <a:t>, in Kilbarchan, and Sarah </a:t>
            </a:r>
          </a:p>
        </p:txBody>
      </p:sp>
      <p:sp>
        <p:nvSpPr>
          <p:cNvPr id="11" name="Rectangle 10">
            <a:extLst>
              <a:ext uri="{FF2B5EF4-FFF2-40B4-BE49-F238E27FC236}">
                <a16:creationId xmlns="" xmlns:a16="http://schemas.microsoft.com/office/drawing/2014/main" id="{A1768000-5AA0-4008-AEAD-A370C95236EC}"/>
              </a:ext>
            </a:extLst>
          </p:cNvPr>
          <p:cNvSpPr/>
          <p:nvPr/>
        </p:nvSpPr>
        <p:spPr>
          <a:xfrm>
            <a:off x="11414760" y="5852161"/>
            <a:ext cx="491490" cy="127912"/>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27445AA-92CF-469E-8EEF-9CE04CD6473D}"/>
              </a:ext>
            </a:extLst>
          </p:cNvPr>
          <p:cNvSpPr/>
          <p:nvPr/>
        </p:nvSpPr>
        <p:spPr>
          <a:xfrm>
            <a:off x="7266636" y="6009510"/>
            <a:ext cx="2845104" cy="127913"/>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AF30E8D-17B1-4065-8234-0108CEE163CA}"/>
              </a:ext>
            </a:extLst>
          </p:cNvPr>
          <p:cNvSpPr/>
          <p:nvPr/>
        </p:nvSpPr>
        <p:spPr>
          <a:xfrm>
            <a:off x="8183880" y="6009510"/>
            <a:ext cx="444554" cy="1279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1AE308E0-4DB7-4963-ADAF-72799278E47D}"/>
              </a:ext>
            </a:extLst>
          </p:cNvPr>
          <p:cNvSpPr txBox="1"/>
          <p:nvPr/>
        </p:nvSpPr>
        <p:spPr>
          <a:xfrm>
            <a:off x="599450" y="2918248"/>
            <a:ext cx="341760" cy="276999"/>
          </a:xfrm>
          <a:prstGeom prst="rect">
            <a:avLst/>
          </a:prstGeom>
          <a:noFill/>
          <a:ln>
            <a:solidFill>
              <a:schemeClr val="tx1"/>
            </a:solidFill>
          </a:ln>
        </p:spPr>
        <p:txBody>
          <a:bodyPr wrap="none" rtlCol="0">
            <a:spAutoFit/>
          </a:bodyPr>
          <a:lstStyle/>
          <a:p>
            <a:r>
              <a:rPr lang="en-US" sz="1200" dirty="0"/>
              <a:t>48</a:t>
            </a:r>
          </a:p>
        </p:txBody>
      </p:sp>
      <p:sp>
        <p:nvSpPr>
          <p:cNvPr id="18" name="TextBox 17">
            <a:extLst>
              <a:ext uri="{FF2B5EF4-FFF2-40B4-BE49-F238E27FC236}">
                <a16:creationId xmlns="" xmlns:a16="http://schemas.microsoft.com/office/drawing/2014/main" id="{AD4132EA-EDBA-4040-AF7C-678FD5D68C4E}"/>
              </a:ext>
            </a:extLst>
          </p:cNvPr>
          <p:cNvSpPr txBox="1"/>
          <p:nvPr/>
        </p:nvSpPr>
        <p:spPr>
          <a:xfrm>
            <a:off x="941413" y="2917988"/>
            <a:ext cx="558166" cy="276999"/>
          </a:xfrm>
          <a:prstGeom prst="rect">
            <a:avLst/>
          </a:prstGeom>
          <a:noFill/>
          <a:ln>
            <a:solidFill>
              <a:schemeClr val="tx1"/>
            </a:solidFill>
          </a:ln>
        </p:spPr>
        <p:txBody>
          <a:bodyPr wrap="none" rtlCol="0">
            <a:spAutoFit/>
          </a:bodyPr>
          <a:lstStyle/>
          <a:p>
            <a:r>
              <a:rPr lang="en-US" sz="1200" dirty="0"/>
              <a:t>Name</a:t>
            </a:r>
          </a:p>
        </p:txBody>
      </p:sp>
      <p:sp>
        <p:nvSpPr>
          <p:cNvPr id="19" name="TextBox 18">
            <a:extLst>
              <a:ext uri="{FF2B5EF4-FFF2-40B4-BE49-F238E27FC236}">
                <a16:creationId xmlns="" xmlns:a16="http://schemas.microsoft.com/office/drawing/2014/main" id="{4593A4B2-3422-4CF7-8A00-C70285CC0BE8}"/>
              </a:ext>
            </a:extLst>
          </p:cNvPr>
          <p:cNvSpPr txBox="1"/>
          <p:nvPr/>
        </p:nvSpPr>
        <p:spPr>
          <a:xfrm>
            <a:off x="1499579" y="2917988"/>
            <a:ext cx="2211613" cy="276999"/>
          </a:xfrm>
          <a:prstGeom prst="rect">
            <a:avLst/>
          </a:prstGeom>
          <a:noFill/>
          <a:ln>
            <a:solidFill>
              <a:schemeClr val="tx1"/>
            </a:solidFill>
          </a:ln>
        </p:spPr>
        <p:txBody>
          <a:bodyPr wrap="square" rtlCol="0">
            <a:spAutoFit/>
          </a:bodyPr>
          <a:lstStyle/>
          <a:p>
            <a:r>
              <a:rPr lang="en-US" sz="1200" dirty="0"/>
              <a:t>Feb. 1759. </a:t>
            </a:r>
            <a:r>
              <a:rPr lang="en-US" sz="1200" dirty="0" err="1">
                <a:solidFill>
                  <a:srgbClr val="00B050"/>
                </a:solidFill>
              </a:rPr>
              <a:t>Brune</a:t>
            </a:r>
            <a:r>
              <a:rPr lang="en-US" sz="1200" dirty="0"/>
              <a:t>, William </a:t>
            </a:r>
            <a:r>
              <a:rPr lang="en-US" sz="1200" dirty="0" err="1"/>
              <a:t>Jeane</a:t>
            </a:r>
            <a:r>
              <a:rPr lang="en-US" sz="1200" dirty="0"/>
              <a:t>,</a:t>
            </a:r>
          </a:p>
        </p:txBody>
      </p:sp>
      <p:sp>
        <p:nvSpPr>
          <p:cNvPr id="5" name="TextBox 4">
            <a:extLst>
              <a:ext uri="{FF2B5EF4-FFF2-40B4-BE49-F238E27FC236}">
                <a16:creationId xmlns="" xmlns:a16="http://schemas.microsoft.com/office/drawing/2014/main" id="{C4BEB66E-431B-4D6C-989D-D9B9FDFE9913}"/>
              </a:ext>
            </a:extLst>
          </p:cNvPr>
          <p:cNvSpPr txBox="1"/>
          <p:nvPr/>
        </p:nvSpPr>
        <p:spPr>
          <a:xfrm>
            <a:off x="3711192" y="2917988"/>
            <a:ext cx="261610" cy="276999"/>
          </a:xfrm>
          <a:prstGeom prst="rect">
            <a:avLst/>
          </a:prstGeom>
          <a:solidFill>
            <a:srgbClr val="FFC000">
              <a:alpha val="35000"/>
            </a:srgbClr>
          </a:solidFill>
          <a:ln>
            <a:solidFill>
              <a:schemeClr val="tx1"/>
            </a:solidFill>
          </a:ln>
        </p:spPr>
        <p:txBody>
          <a:bodyPr wrap="none" rtlCol="0">
            <a:spAutoFit/>
          </a:bodyPr>
          <a:lstStyle/>
          <a:p>
            <a:r>
              <a:rPr lang="en-US" sz="1200" dirty="0"/>
              <a:t>&gt;</a:t>
            </a:r>
          </a:p>
        </p:txBody>
      </p:sp>
      <p:sp>
        <p:nvSpPr>
          <p:cNvPr id="27" name="Rectangle 26">
            <a:extLst>
              <a:ext uri="{FF2B5EF4-FFF2-40B4-BE49-F238E27FC236}">
                <a16:creationId xmlns="" xmlns:a16="http://schemas.microsoft.com/office/drawing/2014/main" id="{8FCB47F7-DB83-465E-BF1D-E7B4E847B0AA}"/>
              </a:ext>
            </a:extLst>
          </p:cNvPr>
          <p:cNvSpPr/>
          <p:nvPr/>
        </p:nvSpPr>
        <p:spPr>
          <a:xfrm>
            <a:off x="7738110" y="6488431"/>
            <a:ext cx="327660" cy="1279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E9224F6D-6595-4E3B-9E81-2680BEC5F9F8}"/>
              </a:ext>
            </a:extLst>
          </p:cNvPr>
          <p:cNvSpPr/>
          <p:nvPr/>
        </p:nvSpPr>
        <p:spPr>
          <a:xfrm>
            <a:off x="9342120" y="6360519"/>
            <a:ext cx="2564130" cy="12791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23FC12B3-078E-4402-9919-5E24D374FF1F}"/>
              </a:ext>
            </a:extLst>
          </p:cNvPr>
          <p:cNvSpPr/>
          <p:nvPr/>
        </p:nvSpPr>
        <p:spPr>
          <a:xfrm>
            <a:off x="7266636" y="6488430"/>
            <a:ext cx="4639614" cy="127913"/>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F8FB04CC-EB67-482F-8224-723CB6715E92}"/>
              </a:ext>
            </a:extLst>
          </p:cNvPr>
          <p:cNvSpPr/>
          <p:nvPr/>
        </p:nvSpPr>
        <p:spPr>
          <a:xfrm>
            <a:off x="7266636" y="6616343"/>
            <a:ext cx="1443024" cy="12791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 xmlns:a16="http://schemas.microsoft.com/office/drawing/2014/main" id="{E4871578-8F5E-4AAA-A375-AEA9FBC59D15}"/>
              </a:ext>
            </a:extLst>
          </p:cNvPr>
          <p:cNvSpPr txBox="1"/>
          <p:nvPr/>
        </p:nvSpPr>
        <p:spPr>
          <a:xfrm>
            <a:off x="589925" y="3690963"/>
            <a:ext cx="341760" cy="276999"/>
          </a:xfrm>
          <a:prstGeom prst="rect">
            <a:avLst/>
          </a:prstGeom>
          <a:noFill/>
          <a:ln>
            <a:solidFill>
              <a:schemeClr val="tx1"/>
            </a:solidFill>
          </a:ln>
        </p:spPr>
        <p:txBody>
          <a:bodyPr wrap="none" rtlCol="0">
            <a:spAutoFit/>
          </a:bodyPr>
          <a:lstStyle/>
          <a:p>
            <a:r>
              <a:rPr lang="en-US" sz="1200" dirty="0"/>
              <a:t>18</a:t>
            </a:r>
          </a:p>
        </p:txBody>
      </p:sp>
      <p:sp>
        <p:nvSpPr>
          <p:cNvPr id="38" name="TextBox 37">
            <a:extLst>
              <a:ext uri="{FF2B5EF4-FFF2-40B4-BE49-F238E27FC236}">
                <a16:creationId xmlns="" xmlns:a16="http://schemas.microsoft.com/office/drawing/2014/main" id="{6883972E-02A8-413F-A322-5B33DF0A7D6B}"/>
              </a:ext>
            </a:extLst>
          </p:cNvPr>
          <p:cNvSpPr txBox="1"/>
          <p:nvPr/>
        </p:nvSpPr>
        <p:spPr>
          <a:xfrm>
            <a:off x="931685" y="3691599"/>
            <a:ext cx="558166" cy="276999"/>
          </a:xfrm>
          <a:prstGeom prst="rect">
            <a:avLst/>
          </a:prstGeom>
          <a:noFill/>
          <a:ln>
            <a:solidFill>
              <a:schemeClr val="tx1"/>
            </a:solidFill>
          </a:ln>
        </p:spPr>
        <p:txBody>
          <a:bodyPr wrap="none" rtlCol="0">
            <a:spAutoFit/>
          </a:bodyPr>
          <a:lstStyle/>
          <a:p>
            <a:r>
              <a:rPr lang="en-US" sz="1200" dirty="0"/>
              <a:t>Name</a:t>
            </a:r>
          </a:p>
        </p:txBody>
      </p:sp>
      <p:sp>
        <p:nvSpPr>
          <p:cNvPr id="39" name="TextBox 38">
            <a:extLst>
              <a:ext uri="{FF2B5EF4-FFF2-40B4-BE49-F238E27FC236}">
                <a16:creationId xmlns="" xmlns:a16="http://schemas.microsoft.com/office/drawing/2014/main" id="{A88A6DFC-6A3E-41A5-8B75-337EE9CC43D5}"/>
              </a:ext>
            </a:extLst>
          </p:cNvPr>
          <p:cNvSpPr txBox="1"/>
          <p:nvPr/>
        </p:nvSpPr>
        <p:spPr>
          <a:xfrm>
            <a:off x="1489851" y="3691599"/>
            <a:ext cx="2903331" cy="276999"/>
          </a:xfrm>
          <a:prstGeom prst="rect">
            <a:avLst/>
          </a:prstGeom>
          <a:noFill/>
          <a:ln>
            <a:solidFill>
              <a:schemeClr val="tx1"/>
            </a:solidFill>
          </a:ln>
        </p:spPr>
        <p:txBody>
          <a:bodyPr wrap="square" rtlCol="0">
            <a:spAutoFit/>
          </a:bodyPr>
          <a:lstStyle/>
          <a:p>
            <a:r>
              <a:rPr lang="en-US" sz="1200" dirty="0"/>
              <a:t>Robert, in </a:t>
            </a:r>
            <a:r>
              <a:rPr lang="en-US" sz="1200" dirty="0" err="1"/>
              <a:t>Hilhead</a:t>
            </a:r>
            <a:r>
              <a:rPr lang="en-US" sz="1200" dirty="0"/>
              <a:t> </a:t>
            </a:r>
            <a:r>
              <a:rPr lang="en-US" sz="1200" dirty="0">
                <a:solidFill>
                  <a:srgbClr val="00B050"/>
                </a:solidFill>
              </a:rPr>
              <a:t>James</a:t>
            </a:r>
            <a:r>
              <a:rPr lang="en-US" sz="1200" dirty="0"/>
              <a:t> (daughter), 8 June</a:t>
            </a:r>
          </a:p>
        </p:txBody>
      </p:sp>
      <p:sp>
        <p:nvSpPr>
          <p:cNvPr id="40" name="TextBox 39">
            <a:extLst>
              <a:ext uri="{FF2B5EF4-FFF2-40B4-BE49-F238E27FC236}">
                <a16:creationId xmlns="" xmlns:a16="http://schemas.microsoft.com/office/drawing/2014/main" id="{9E030610-582E-45BF-98EF-F2E1DF2D7BD1}"/>
              </a:ext>
            </a:extLst>
          </p:cNvPr>
          <p:cNvSpPr txBox="1"/>
          <p:nvPr/>
        </p:nvSpPr>
        <p:spPr>
          <a:xfrm>
            <a:off x="4393182" y="3692756"/>
            <a:ext cx="261610" cy="276999"/>
          </a:xfrm>
          <a:prstGeom prst="rect">
            <a:avLst/>
          </a:prstGeom>
          <a:solidFill>
            <a:srgbClr val="00B0F0">
              <a:alpha val="35000"/>
            </a:srgbClr>
          </a:solidFill>
          <a:ln>
            <a:solidFill>
              <a:schemeClr val="tx1"/>
            </a:solidFill>
          </a:ln>
        </p:spPr>
        <p:txBody>
          <a:bodyPr wrap="none" rtlCol="0">
            <a:spAutoFit/>
          </a:bodyPr>
          <a:lstStyle/>
          <a:p>
            <a:r>
              <a:rPr lang="en-US" sz="1200" dirty="0"/>
              <a:t>&gt;</a:t>
            </a:r>
          </a:p>
        </p:txBody>
      </p:sp>
      <p:sp>
        <p:nvSpPr>
          <p:cNvPr id="44" name="Rectangle 43">
            <a:extLst>
              <a:ext uri="{FF2B5EF4-FFF2-40B4-BE49-F238E27FC236}">
                <a16:creationId xmlns="" xmlns:a16="http://schemas.microsoft.com/office/drawing/2014/main" id="{E3BFA0CA-FC8A-410C-BC83-9659A6D11883}"/>
              </a:ext>
            </a:extLst>
          </p:cNvPr>
          <p:cNvSpPr/>
          <p:nvPr/>
        </p:nvSpPr>
        <p:spPr>
          <a:xfrm>
            <a:off x="8417587" y="2487915"/>
            <a:ext cx="338441" cy="1279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9F546B6A-1E0E-4B0B-BA91-E0492A95F78D}"/>
              </a:ext>
            </a:extLst>
          </p:cNvPr>
          <p:cNvSpPr/>
          <p:nvPr/>
        </p:nvSpPr>
        <p:spPr>
          <a:xfrm>
            <a:off x="7266636" y="2487915"/>
            <a:ext cx="2554345" cy="127913"/>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9980B203-48EE-45FE-88A8-AA93B0F2FF62}"/>
              </a:ext>
            </a:extLst>
          </p:cNvPr>
          <p:cNvSpPr/>
          <p:nvPr/>
        </p:nvSpPr>
        <p:spPr>
          <a:xfrm>
            <a:off x="8294370" y="2360003"/>
            <a:ext cx="3602095" cy="127913"/>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 xmlns:a16="http://schemas.microsoft.com/office/drawing/2014/main" id="{930E0ACC-1779-4C78-95F4-BEEFD5AFF5A7}"/>
              </a:ext>
            </a:extLst>
          </p:cNvPr>
          <p:cNvGrpSpPr/>
          <p:nvPr/>
        </p:nvGrpSpPr>
        <p:grpSpPr>
          <a:xfrm>
            <a:off x="4717646" y="3697965"/>
            <a:ext cx="1215899" cy="276999"/>
            <a:chOff x="5883029" y="3317123"/>
            <a:chExt cx="1215899" cy="276999"/>
          </a:xfrm>
        </p:grpSpPr>
        <p:sp>
          <p:nvSpPr>
            <p:cNvPr id="49" name="TextBox 48">
              <a:extLst>
                <a:ext uri="{FF2B5EF4-FFF2-40B4-BE49-F238E27FC236}">
                  <a16:creationId xmlns="" xmlns:a16="http://schemas.microsoft.com/office/drawing/2014/main" id="{7156FCEC-F732-42B3-8A4E-D1872EEC688D}"/>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0" name="TextBox 49">
              <a:extLst>
                <a:ext uri="{FF2B5EF4-FFF2-40B4-BE49-F238E27FC236}">
                  <a16:creationId xmlns="" xmlns:a16="http://schemas.microsoft.com/office/drawing/2014/main" id="{9788FECC-354A-4B60-8AEC-B3F4725ECEC6}"/>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grpSp>
        <p:nvGrpSpPr>
          <p:cNvPr id="51" name="Group 50">
            <a:extLst>
              <a:ext uri="{FF2B5EF4-FFF2-40B4-BE49-F238E27FC236}">
                <a16:creationId xmlns="" xmlns:a16="http://schemas.microsoft.com/office/drawing/2014/main" id="{9FF2B177-0FD9-4D08-8160-A6E8D594829F}"/>
              </a:ext>
            </a:extLst>
          </p:cNvPr>
          <p:cNvGrpSpPr/>
          <p:nvPr/>
        </p:nvGrpSpPr>
        <p:grpSpPr>
          <a:xfrm>
            <a:off x="4024672" y="2918248"/>
            <a:ext cx="1215899" cy="276999"/>
            <a:chOff x="5883029" y="3317123"/>
            <a:chExt cx="1215899" cy="276999"/>
          </a:xfrm>
        </p:grpSpPr>
        <p:sp>
          <p:nvSpPr>
            <p:cNvPr id="52" name="TextBox 51">
              <a:extLst>
                <a:ext uri="{FF2B5EF4-FFF2-40B4-BE49-F238E27FC236}">
                  <a16:creationId xmlns="" xmlns:a16="http://schemas.microsoft.com/office/drawing/2014/main" id="{92728F1C-00B5-4553-9D2C-D4CC61530AE1}"/>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3" name="TextBox 52">
              <a:extLst>
                <a:ext uri="{FF2B5EF4-FFF2-40B4-BE49-F238E27FC236}">
                  <a16:creationId xmlns="" xmlns:a16="http://schemas.microsoft.com/office/drawing/2014/main" id="{25E51BE9-4A72-4F9E-8814-D74659E1366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grpSp>
        <p:nvGrpSpPr>
          <p:cNvPr id="54" name="Group 53">
            <a:extLst>
              <a:ext uri="{FF2B5EF4-FFF2-40B4-BE49-F238E27FC236}">
                <a16:creationId xmlns="" xmlns:a16="http://schemas.microsoft.com/office/drawing/2014/main" id="{BBCAA39A-4710-4F59-BAEE-655348FBDC51}"/>
              </a:ext>
            </a:extLst>
          </p:cNvPr>
          <p:cNvGrpSpPr/>
          <p:nvPr/>
        </p:nvGrpSpPr>
        <p:grpSpPr>
          <a:xfrm>
            <a:off x="5145377" y="2518851"/>
            <a:ext cx="1215899" cy="276999"/>
            <a:chOff x="5883029" y="3317123"/>
            <a:chExt cx="1215899" cy="276999"/>
          </a:xfrm>
        </p:grpSpPr>
        <p:sp>
          <p:nvSpPr>
            <p:cNvPr id="55" name="TextBox 54">
              <a:extLst>
                <a:ext uri="{FF2B5EF4-FFF2-40B4-BE49-F238E27FC236}">
                  <a16:creationId xmlns="" xmlns:a16="http://schemas.microsoft.com/office/drawing/2014/main" id="{E4CF5158-EFDA-49FE-B835-E77F4DF33BE9}"/>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6" name="TextBox 55">
              <a:extLst>
                <a:ext uri="{FF2B5EF4-FFF2-40B4-BE49-F238E27FC236}">
                  <a16:creationId xmlns="" xmlns:a16="http://schemas.microsoft.com/office/drawing/2014/main" id="{20966039-836F-412F-8B03-B0693AEFFB85}"/>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57" name="TextBox 56">
            <a:extLst>
              <a:ext uri="{FF2B5EF4-FFF2-40B4-BE49-F238E27FC236}">
                <a16:creationId xmlns="" xmlns:a16="http://schemas.microsoft.com/office/drawing/2014/main" id="{2A0ED9F6-5D15-4996-B226-A2646184CDEF}"/>
              </a:ext>
            </a:extLst>
          </p:cNvPr>
          <p:cNvSpPr txBox="1"/>
          <p:nvPr/>
        </p:nvSpPr>
        <p:spPr>
          <a:xfrm>
            <a:off x="600807" y="3291081"/>
            <a:ext cx="341760" cy="276999"/>
          </a:xfrm>
          <a:prstGeom prst="rect">
            <a:avLst/>
          </a:prstGeom>
          <a:noFill/>
          <a:ln>
            <a:solidFill>
              <a:schemeClr val="tx1"/>
            </a:solidFill>
          </a:ln>
        </p:spPr>
        <p:txBody>
          <a:bodyPr wrap="none" rtlCol="0">
            <a:spAutoFit/>
          </a:bodyPr>
          <a:lstStyle/>
          <a:p>
            <a:r>
              <a:rPr lang="en-US" sz="1200" dirty="0"/>
              <a:t>19</a:t>
            </a:r>
          </a:p>
        </p:txBody>
      </p:sp>
      <p:sp>
        <p:nvSpPr>
          <p:cNvPr id="58" name="TextBox 57">
            <a:extLst>
              <a:ext uri="{FF2B5EF4-FFF2-40B4-BE49-F238E27FC236}">
                <a16:creationId xmlns="" xmlns:a16="http://schemas.microsoft.com/office/drawing/2014/main" id="{30C6CA92-9B03-4250-981F-4B6607FA5341}"/>
              </a:ext>
            </a:extLst>
          </p:cNvPr>
          <p:cNvSpPr txBox="1"/>
          <p:nvPr/>
        </p:nvSpPr>
        <p:spPr>
          <a:xfrm>
            <a:off x="942567" y="3291080"/>
            <a:ext cx="558166" cy="276999"/>
          </a:xfrm>
          <a:prstGeom prst="rect">
            <a:avLst/>
          </a:prstGeom>
          <a:noFill/>
          <a:ln>
            <a:solidFill>
              <a:schemeClr val="tx1"/>
            </a:solidFill>
          </a:ln>
        </p:spPr>
        <p:txBody>
          <a:bodyPr wrap="none" rtlCol="0">
            <a:spAutoFit/>
          </a:bodyPr>
          <a:lstStyle/>
          <a:p>
            <a:r>
              <a:rPr lang="en-US" sz="1200" dirty="0"/>
              <a:t>Name</a:t>
            </a:r>
          </a:p>
        </p:txBody>
      </p:sp>
      <p:sp>
        <p:nvSpPr>
          <p:cNvPr id="59" name="TextBox 58">
            <a:extLst>
              <a:ext uri="{FF2B5EF4-FFF2-40B4-BE49-F238E27FC236}">
                <a16:creationId xmlns="" xmlns:a16="http://schemas.microsoft.com/office/drawing/2014/main" id="{B447DBF9-285E-49D2-9078-530EB19E145C}"/>
              </a:ext>
            </a:extLst>
          </p:cNvPr>
          <p:cNvSpPr txBox="1"/>
          <p:nvPr/>
        </p:nvSpPr>
        <p:spPr>
          <a:xfrm>
            <a:off x="4295452" y="3295399"/>
            <a:ext cx="261610" cy="276999"/>
          </a:xfrm>
          <a:prstGeom prst="rect">
            <a:avLst/>
          </a:prstGeom>
          <a:noFill/>
          <a:ln>
            <a:solidFill>
              <a:schemeClr val="tx1"/>
            </a:solidFill>
          </a:ln>
        </p:spPr>
        <p:txBody>
          <a:bodyPr wrap="square" rtlCol="0">
            <a:spAutoFit/>
          </a:bodyPr>
          <a:lstStyle/>
          <a:p>
            <a:r>
              <a:rPr lang="en-US" sz="1200" dirty="0"/>
              <a:t>&gt;</a:t>
            </a:r>
          </a:p>
        </p:txBody>
      </p:sp>
      <p:grpSp>
        <p:nvGrpSpPr>
          <p:cNvPr id="61" name="Group 60">
            <a:extLst>
              <a:ext uri="{FF2B5EF4-FFF2-40B4-BE49-F238E27FC236}">
                <a16:creationId xmlns="" xmlns:a16="http://schemas.microsoft.com/office/drawing/2014/main" id="{C0954411-3ACB-4B76-AB2C-B83184A9AA9A}"/>
              </a:ext>
            </a:extLst>
          </p:cNvPr>
          <p:cNvGrpSpPr/>
          <p:nvPr/>
        </p:nvGrpSpPr>
        <p:grpSpPr>
          <a:xfrm>
            <a:off x="4607682" y="3289520"/>
            <a:ext cx="1215899" cy="276999"/>
            <a:chOff x="5883029" y="3317123"/>
            <a:chExt cx="1215899" cy="276999"/>
          </a:xfrm>
        </p:grpSpPr>
        <p:sp>
          <p:nvSpPr>
            <p:cNvPr id="62" name="TextBox 61">
              <a:extLst>
                <a:ext uri="{FF2B5EF4-FFF2-40B4-BE49-F238E27FC236}">
                  <a16:creationId xmlns="" xmlns:a16="http://schemas.microsoft.com/office/drawing/2014/main" id="{7E0BACB2-AC8E-414A-8ADD-D824BE237E65}"/>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63" name="TextBox 62">
              <a:extLst>
                <a:ext uri="{FF2B5EF4-FFF2-40B4-BE49-F238E27FC236}">
                  <a16:creationId xmlns="" xmlns:a16="http://schemas.microsoft.com/office/drawing/2014/main" id="{28E4DDE8-B247-4C39-9EEC-71B68BA458B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47" name="TextBox 46">
            <a:extLst>
              <a:ext uri="{FF2B5EF4-FFF2-40B4-BE49-F238E27FC236}">
                <a16:creationId xmlns="" xmlns:a16="http://schemas.microsoft.com/office/drawing/2014/main" id="{326146F4-AF1F-4D0C-B5C1-DDD3C0892D5D}"/>
              </a:ext>
            </a:extLst>
          </p:cNvPr>
          <p:cNvSpPr txBox="1"/>
          <p:nvPr/>
        </p:nvSpPr>
        <p:spPr>
          <a:xfrm>
            <a:off x="1499580" y="3292074"/>
            <a:ext cx="2794622" cy="283626"/>
          </a:xfrm>
          <a:prstGeom prst="rect">
            <a:avLst/>
          </a:prstGeom>
          <a:noFill/>
          <a:ln>
            <a:solidFill>
              <a:schemeClr val="tx1"/>
            </a:solidFill>
          </a:ln>
        </p:spPr>
        <p:txBody>
          <a:bodyPr wrap="square" rtlCol="0">
            <a:spAutoFit/>
          </a:bodyPr>
          <a:lstStyle/>
          <a:p>
            <a:r>
              <a:rPr lang="en-US" sz="1200" dirty="0"/>
              <a:t>Oct. 1752. </a:t>
            </a:r>
            <a:r>
              <a:rPr lang="en-US" sz="1200" dirty="0">
                <a:solidFill>
                  <a:srgbClr val="00B050"/>
                </a:solidFill>
              </a:rPr>
              <a:t>Napier</a:t>
            </a:r>
            <a:r>
              <a:rPr lang="en-US" sz="1200" dirty="0"/>
              <a:t> and William, </a:t>
            </a:r>
            <a:r>
              <a:rPr lang="en-US" sz="1200" dirty="0">
                <a:solidFill>
                  <a:srgbClr val="FF0000"/>
                </a:solidFill>
              </a:rPr>
              <a:t>born</a:t>
            </a:r>
            <a:r>
              <a:rPr lang="en-US" sz="1200" dirty="0"/>
              <a:t> 8 Feb</a:t>
            </a:r>
          </a:p>
        </p:txBody>
      </p:sp>
    </p:spTree>
    <p:extLst>
      <p:ext uri="{BB962C8B-B14F-4D97-AF65-F5344CB8AC3E}">
        <p14:creationId xmlns:p14="http://schemas.microsoft.com/office/powerpoint/2010/main" val="19964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a:t>Step 3: Process Candidate Rules</a:t>
            </a:r>
          </a:p>
        </p:txBody>
      </p:sp>
      <p:pic>
        <p:nvPicPr>
          <p:cNvPr id="10" name="Picture 9">
            <a:extLst>
              <a:ext uri="{FF2B5EF4-FFF2-40B4-BE49-F238E27FC236}">
                <a16:creationId xmlns="" xmlns:a16="http://schemas.microsoft.com/office/drawing/2014/main" id="{EDEC1FBE-2011-409A-95DD-E29FDAEFABAE}"/>
              </a:ext>
            </a:extLst>
          </p:cNvPr>
          <p:cNvPicPr>
            <a:picLocks noChangeAspect="1"/>
          </p:cNvPicPr>
          <p:nvPr/>
        </p:nvPicPr>
        <p:blipFill>
          <a:blip r:embed="rId3"/>
          <a:stretch>
            <a:fillRect/>
          </a:stretch>
        </p:blipFill>
        <p:spPr>
          <a:xfrm>
            <a:off x="0" y="1060386"/>
            <a:ext cx="12000089" cy="5732782"/>
          </a:xfrm>
          <a:prstGeom prst="rect">
            <a:avLst/>
          </a:prstGeom>
          <a:ln>
            <a:solidFill>
              <a:schemeClr val="tx1"/>
            </a:solidFill>
          </a:ln>
        </p:spPr>
      </p:pic>
      <p:sp>
        <p:nvSpPr>
          <p:cNvPr id="14" name="Rectangle 13">
            <a:extLst>
              <a:ext uri="{FF2B5EF4-FFF2-40B4-BE49-F238E27FC236}">
                <a16:creationId xmlns="" xmlns:a16="http://schemas.microsoft.com/office/drawing/2014/main" id="{89228659-D99F-464E-BC53-42D28862F204}"/>
              </a:ext>
            </a:extLst>
          </p:cNvPr>
          <p:cNvSpPr/>
          <p:nvPr/>
        </p:nvSpPr>
        <p:spPr>
          <a:xfrm>
            <a:off x="0" y="1964267"/>
            <a:ext cx="7089422" cy="482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EDED40-00C7-4455-9532-49664B1EF2D8}"/>
              </a:ext>
            </a:extLst>
          </p:cNvPr>
          <p:cNvSpPr/>
          <p:nvPr/>
        </p:nvSpPr>
        <p:spPr>
          <a:xfrm>
            <a:off x="8389088" y="1964267"/>
            <a:ext cx="404038" cy="130347"/>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029119" y="2860292"/>
            <a:ext cx="3247340" cy="277974"/>
            <a:chOff x="191911" y="3151025"/>
            <a:chExt cx="3247340" cy="277974"/>
          </a:xfrm>
        </p:grpSpPr>
        <p:grpSp>
          <p:nvGrpSpPr>
            <p:cNvPr id="58" name="Group 57">
              <a:extLst>
                <a:ext uri="{FF2B5EF4-FFF2-40B4-BE49-F238E27FC236}">
                  <a16:creationId xmlns="" xmlns:a16="http://schemas.microsoft.com/office/drawing/2014/main" id="{4B624F75-1700-499C-9396-D4AF750B12A9}"/>
                </a:ext>
              </a:extLst>
            </p:cNvPr>
            <p:cNvGrpSpPr/>
            <p:nvPr/>
          </p:nvGrpSpPr>
          <p:grpSpPr>
            <a:xfrm>
              <a:off x="2050169" y="3151025"/>
              <a:ext cx="1389082" cy="277974"/>
              <a:chOff x="3967848" y="2574420"/>
              <a:chExt cx="1389082" cy="277974"/>
            </a:xfrm>
          </p:grpSpPr>
          <p:sp>
            <p:nvSpPr>
              <p:cNvPr id="59" name="TextBox 58">
                <a:extLst>
                  <a:ext uri="{FF2B5EF4-FFF2-40B4-BE49-F238E27FC236}">
                    <a16:creationId xmlns="" xmlns:a16="http://schemas.microsoft.com/office/drawing/2014/main" id="{29DFA1AD-AB12-46AB-BA43-6F21B752CDD4}"/>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60" name="TextBox 59">
                <a:extLst>
                  <a:ext uri="{FF2B5EF4-FFF2-40B4-BE49-F238E27FC236}">
                    <a16:creationId xmlns="" xmlns:a16="http://schemas.microsoft.com/office/drawing/2014/main" id="{B5471A1A-E2BC-4342-AE5A-4BBE31FAC0B5}"/>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
          <p:nvSpPr>
            <p:cNvPr id="61" name="TextBox 60">
              <a:extLst>
                <a:ext uri="{FF2B5EF4-FFF2-40B4-BE49-F238E27FC236}">
                  <a16:creationId xmlns="" xmlns:a16="http://schemas.microsoft.com/office/drawing/2014/main" id="{520CCE32-778E-4AFD-B540-61AE37C92D3D}"/>
                </a:ext>
              </a:extLst>
            </p:cNvPr>
            <p:cNvSpPr txBox="1"/>
            <p:nvPr/>
          </p:nvSpPr>
          <p:spPr>
            <a:xfrm>
              <a:off x="191911" y="3152000"/>
              <a:ext cx="1791913" cy="276999"/>
            </a:xfrm>
            <a:prstGeom prst="rect">
              <a:avLst/>
            </a:prstGeom>
            <a:noFill/>
            <a:ln>
              <a:solidFill>
                <a:schemeClr val="tx1"/>
              </a:solidFill>
            </a:ln>
          </p:spPr>
          <p:txBody>
            <a:bodyPr wrap="square" rtlCol="0">
              <a:spAutoFit/>
            </a:bodyPr>
            <a:lstStyle/>
            <a:p>
              <a:r>
                <a:rPr lang="en-US" sz="1200" dirty="0"/>
                <a:t>SLINE </a:t>
              </a:r>
              <a:r>
                <a:rPr lang="en-US" sz="1200" dirty="0">
                  <a:solidFill>
                    <a:srgbClr val="00B050"/>
                  </a:solidFill>
                </a:rPr>
                <a:t>James</a:t>
              </a:r>
              <a:r>
                <a:rPr lang="en-US" sz="1200" dirty="0"/>
                <a:t> (daughter), 8                                                </a:t>
              </a:r>
            </a:p>
          </p:txBody>
        </p:sp>
      </p:grpSp>
      <p:sp>
        <p:nvSpPr>
          <p:cNvPr id="11" name="Rectangle 10"/>
          <p:cNvSpPr/>
          <p:nvPr/>
        </p:nvSpPr>
        <p:spPr>
          <a:xfrm>
            <a:off x="838200" y="2682429"/>
            <a:ext cx="5351585" cy="614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46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a:t>Step 3: Process Candidate Rules</a:t>
            </a:r>
          </a:p>
        </p:txBody>
      </p:sp>
      <p:pic>
        <p:nvPicPr>
          <p:cNvPr id="15" name="Picture 14">
            <a:extLst>
              <a:ext uri="{FF2B5EF4-FFF2-40B4-BE49-F238E27FC236}">
                <a16:creationId xmlns="" xmlns:a16="http://schemas.microsoft.com/office/drawing/2014/main" id="{59D9AEB4-1B3C-40AF-9B8F-BC97405BBE72}"/>
              </a:ext>
            </a:extLst>
          </p:cNvPr>
          <p:cNvPicPr>
            <a:picLocks noChangeAspect="1"/>
          </p:cNvPicPr>
          <p:nvPr/>
        </p:nvPicPr>
        <p:blipFill>
          <a:blip r:embed="rId3"/>
          <a:stretch>
            <a:fillRect/>
          </a:stretch>
        </p:blipFill>
        <p:spPr>
          <a:xfrm>
            <a:off x="100012" y="1134661"/>
            <a:ext cx="11991976" cy="5538304"/>
          </a:xfrm>
          <a:prstGeom prst="rect">
            <a:avLst/>
          </a:prstGeom>
          <a:ln>
            <a:solidFill>
              <a:schemeClr val="tx1"/>
            </a:solidFill>
          </a:ln>
        </p:spPr>
      </p:pic>
      <p:sp>
        <p:nvSpPr>
          <p:cNvPr id="4" name="Rectangle 3">
            <a:extLst>
              <a:ext uri="{FF2B5EF4-FFF2-40B4-BE49-F238E27FC236}">
                <a16:creationId xmlns="" xmlns:a16="http://schemas.microsoft.com/office/drawing/2014/main" id="{98EE2239-9F92-447B-81F8-D3F67F1B6C0A}"/>
              </a:ext>
            </a:extLst>
          </p:cNvPr>
          <p:cNvSpPr/>
          <p:nvPr/>
        </p:nvSpPr>
        <p:spPr>
          <a:xfrm>
            <a:off x="116644" y="1167470"/>
            <a:ext cx="7027106" cy="549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Rectangle 15">
            <a:extLst>
              <a:ext uri="{FF2B5EF4-FFF2-40B4-BE49-F238E27FC236}">
                <a16:creationId xmlns="" xmlns:a16="http://schemas.microsoft.com/office/drawing/2014/main" id="{6825A8E2-1309-4688-9930-61E198A06CB2}"/>
              </a:ext>
            </a:extLst>
          </p:cNvPr>
          <p:cNvSpPr/>
          <p:nvPr/>
        </p:nvSpPr>
        <p:spPr>
          <a:xfrm>
            <a:off x="9486900" y="3667125"/>
            <a:ext cx="2588456" cy="13335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435F106F-E4E5-49E1-9C63-9AA01758B625}"/>
              </a:ext>
            </a:extLst>
          </p:cNvPr>
          <p:cNvSpPr/>
          <p:nvPr/>
        </p:nvSpPr>
        <p:spPr>
          <a:xfrm>
            <a:off x="7353300" y="3800475"/>
            <a:ext cx="3063240" cy="13335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72C0E5ED-E958-4015-B86D-A23C214F4A43}"/>
              </a:ext>
            </a:extLst>
          </p:cNvPr>
          <p:cNvSpPr/>
          <p:nvPr/>
        </p:nvSpPr>
        <p:spPr>
          <a:xfrm>
            <a:off x="8583168" y="3800475"/>
            <a:ext cx="463296" cy="1333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9E2CAD6B-5AE0-4BA7-8E5C-A4A04DEF1C22}"/>
              </a:ext>
            </a:extLst>
          </p:cNvPr>
          <p:cNvSpPr txBox="1"/>
          <p:nvPr/>
        </p:nvSpPr>
        <p:spPr>
          <a:xfrm>
            <a:off x="600807" y="3291081"/>
            <a:ext cx="341760" cy="276999"/>
          </a:xfrm>
          <a:prstGeom prst="rect">
            <a:avLst/>
          </a:prstGeom>
          <a:noFill/>
          <a:ln>
            <a:solidFill>
              <a:schemeClr val="tx1"/>
            </a:solidFill>
          </a:ln>
        </p:spPr>
        <p:txBody>
          <a:bodyPr wrap="none" rtlCol="0">
            <a:spAutoFit/>
          </a:bodyPr>
          <a:lstStyle/>
          <a:p>
            <a:r>
              <a:rPr lang="en-US" sz="1200" dirty="0"/>
              <a:t>19</a:t>
            </a:r>
          </a:p>
        </p:txBody>
      </p:sp>
      <p:sp>
        <p:nvSpPr>
          <p:cNvPr id="27" name="TextBox 26">
            <a:extLst>
              <a:ext uri="{FF2B5EF4-FFF2-40B4-BE49-F238E27FC236}">
                <a16:creationId xmlns="" xmlns:a16="http://schemas.microsoft.com/office/drawing/2014/main" id="{5A18F065-504A-415E-A326-FD28F18873F3}"/>
              </a:ext>
            </a:extLst>
          </p:cNvPr>
          <p:cNvSpPr txBox="1"/>
          <p:nvPr/>
        </p:nvSpPr>
        <p:spPr>
          <a:xfrm>
            <a:off x="942567" y="3291080"/>
            <a:ext cx="558166" cy="276999"/>
          </a:xfrm>
          <a:prstGeom prst="rect">
            <a:avLst/>
          </a:prstGeom>
          <a:noFill/>
          <a:ln>
            <a:solidFill>
              <a:schemeClr val="tx1"/>
            </a:solidFill>
          </a:ln>
        </p:spPr>
        <p:txBody>
          <a:bodyPr wrap="none" rtlCol="0">
            <a:spAutoFit/>
          </a:bodyPr>
          <a:lstStyle/>
          <a:p>
            <a:r>
              <a:rPr lang="en-US" sz="1200" dirty="0"/>
              <a:t>Name</a:t>
            </a:r>
          </a:p>
        </p:txBody>
      </p:sp>
      <p:sp>
        <p:nvSpPr>
          <p:cNvPr id="28" name="TextBox 27">
            <a:extLst>
              <a:ext uri="{FF2B5EF4-FFF2-40B4-BE49-F238E27FC236}">
                <a16:creationId xmlns="" xmlns:a16="http://schemas.microsoft.com/office/drawing/2014/main" id="{89491209-5798-4521-9392-028B9CC27E33}"/>
              </a:ext>
            </a:extLst>
          </p:cNvPr>
          <p:cNvSpPr txBox="1"/>
          <p:nvPr/>
        </p:nvSpPr>
        <p:spPr>
          <a:xfrm>
            <a:off x="4295452" y="3290319"/>
            <a:ext cx="261610" cy="276999"/>
          </a:xfrm>
          <a:prstGeom prst="rect">
            <a:avLst/>
          </a:prstGeom>
          <a:solidFill>
            <a:srgbClr val="FF0000">
              <a:alpha val="35000"/>
            </a:srgbClr>
          </a:solidFill>
          <a:ln>
            <a:solidFill>
              <a:schemeClr val="tx1"/>
            </a:solidFill>
          </a:ln>
        </p:spPr>
        <p:txBody>
          <a:bodyPr wrap="square" rtlCol="0">
            <a:spAutoFit/>
          </a:bodyPr>
          <a:lstStyle/>
          <a:p>
            <a:r>
              <a:rPr lang="en-US" sz="1200" dirty="0"/>
              <a:t>&gt;</a:t>
            </a:r>
          </a:p>
        </p:txBody>
      </p:sp>
      <p:grpSp>
        <p:nvGrpSpPr>
          <p:cNvPr id="29" name="Group 28">
            <a:extLst>
              <a:ext uri="{FF2B5EF4-FFF2-40B4-BE49-F238E27FC236}">
                <a16:creationId xmlns="" xmlns:a16="http://schemas.microsoft.com/office/drawing/2014/main" id="{0282EF20-27E0-4079-9563-D3E9EE84517E}"/>
              </a:ext>
            </a:extLst>
          </p:cNvPr>
          <p:cNvGrpSpPr/>
          <p:nvPr/>
        </p:nvGrpSpPr>
        <p:grpSpPr>
          <a:xfrm>
            <a:off x="4607682" y="3289520"/>
            <a:ext cx="1215899" cy="276999"/>
            <a:chOff x="5883029" y="3317123"/>
            <a:chExt cx="1215899" cy="276999"/>
          </a:xfrm>
        </p:grpSpPr>
        <p:sp>
          <p:nvSpPr>
            <p:cNvPr id="30" name="TextBox 29">
              <a:extLst>
                <a:ext uri="{FF2B5EF4-FFF2-40B4-BE49-F238E27FC236}">
                  <a16:creationId xmlns="" xmlns:a16="http://schemas.microsoft.com/office/drawing/2014/main" id="{550FF130-155B-4FA1-B5E2-119715780CDF}"/>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34" name="TextBox 33">
              <a:extLst>
                <a:ext uri="{FF2B5EF4-FFF2-40B4-BE49-F238E27FC236}">
                  <a16:creationId xmlns="" xmlns:a16="http://schemas.microsoft.com/office/drawing/2014/main" id="{9342CB1F-19E6-4FAE-9DE6-2EC87C14CCEF}"/>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37" name="TextBox 36">
            <a:extLst>
              <a:ext uri="{FF2B5EF4-FFF2-40B4-BE49-F238E27FC236}">
                <a16:creationId xmlns="" xmlns:a16="http://schemas.microsoft.com/office/drawing/2014/main" id="{C4E9CEB3-A1F5-488A-8425-F4713E062C8D}"/>
              </a:ext>
            </a:extLst>
          </p:cNvPr>
          <p:cNvSpPr txBox="1"/>
          <p:nvPr/>
        </p:nvSpPr>
        <p:spPr>
          <a:xfrm>
            <a:off x="1499580" y="3292074"/>
            <a:ext cx="2794622" cy="283626"/>
          </a:xfrm>
          <a:prstGeom prst="rect">
            <a:avLst/>
          </a:prstGeom>
          <a:noFill/>
          <a:ln>
            <a:solidFill>
              <a:schemeClr val="tx1"/>
            </a:solidFill>
          </a:ln>
        </p:spPr>
        <p:txBody>
          <a:bodyPr wrap="square" rtlCol="0">
            <a:spAutoFit/>
          </a:bodyPr>
          <a:lstStyle/>
          <a:p>
            <a:r>
              <a:rPr lang="en-US" sz="1200" dirty="0"/>
              <a:t>Oct. 1752. </a:t>
            </a:r>
            <a:r>
              <a:rPr lang="en-US" sz="1200" dirty="0">
                <a:solidFill>
                  <a:srgbClr val="00B050"/>
                </a:solidFill>
              </a:rPr>
              <a:t>Napier</a:t>
            </a:r>
            <a:r>
              <a:rPr lang="en-US" sz="1200" dirty="0"/>
              <a:t> and William, </a:t>
            </a:r>
            <a:r>
              <a:rPr lang="en-US" sz="1200" dirty="0">
                <a:solidFill>
                  <a:srgbClr val="FF0000"/>
                </a:solidFill>
              </a:rPr>
              <a:t>born</a:t>
            </a:r>
            <a:r>
              <a:rPr lang="en-US" sz="1200" dirty="0"/>
              <a:t> 8 Feb</a:t>
            </a:r>
          </a:p>
        </p:txBody>
      </p:sp>
    </p:spTree>
    <p:extLst>
      <p:ext uri="{BB962C8B-B14F-4D97-AF65-F5344CB8AC3E}">
        <p14:creationId xmlns:p14="http://schemas.microsoft.com/office/powerpoint/2010/main" val="26217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FC1E97-075D-4DE5-9DF4-4423293A1021}"/>
              </a:ext>
            </a:extLst>
          </p:cNvPr>
          <p:cNvSpPr>
            <a:spLocks noGrp="1"/>
          </p:cNvSpPr>
          <p:nvPr>
            <p:ph type="title"/>
          </p:nvPr>
        </p:nvSpPr>
        <p:spPr/>
        <p:txBody>
          <a:bodyPr/>
          <a:lstStyle/>
          <a:p>
            <a:r>
              <a:rPr lang="en-US" dirty="0" err="1"/>
              <a:t>GreenQQ</a:t>
            </a:r>
            <a:r>
              <a:rPr lang="en-US" dirty="0"/>
              <a:t> (current implementation)</a:t>
            </a:r>
          </a:p>
        </p:txBody>
      </p:sp>
      <p:sp>
        <p:nvSpPr>
          <p:cNvPr id="3" name="Content Placeholder 2">
            <a:extLst>
              <a:ext uri="{FF2B5EF4-FFF2-40B4-BE49-F238E27FC236}">
                <a16:creationId xmlns="" xmlns:a16="http://schemas.microsoft.com/office/drawing/2014/main" id="{0DB37C73-B946-4288-9D7E-37A9F66CE88D}"/>
              </a:ext>
            </a:extLst>
          </p:cNvPr>
          <p:cNvSpPr>
            <a:spLocks noGrp="1"/>
          </p:cNvSpPr>
          <p:nvPr>
            <p:ph idx="1"/>
          </p:nvPr>
        </p:nvSpPr>
        <p:spPr/>
        <p:txBody>
          <a:bodyPr>
            <a:normAutofit/>
          </a:bodyPr>
          <a:lstStyle/>
          <a:p>
            <a:r>
              <a:rPr lang="en-US" dirty="0"/>
              <a:t>Green: tools that improve with use</a:t>
            </a:r>
          </a:p>
          <a:p>
            <a:r>
              <a:rPr lang="en-US" dirty="0"/>
              <a:t>Q1: Quick</a:t>
            </a:r>
          </a:p>
          <a:p>
            <a:pPr lvl="1"/>
            <a:r>
              <a:rPr lang="en-US" dirty="0"/>
              <a:t>Quick to learn to use</a:t>
            </a:r>
          </a:p>
          <a:p>
            <a:pPr lvl="1"/>
            <a:r>
              <a:rPr lang="en-US" dirty="0"/>
              <a:t>Quick to execute</a:t>
            </a:r>
          </a:p>
          <a:p>
            <a:r>
              <a:rPr lang="en-US" dirty="0"/>
              <a:t>Q2: Quality</a:t>
            </a:r>
          </a:p>
          <a:p>
            <a:pPr lvl="1"/>
            <a:r>
              <a:rPr lang="en-US" dirty="0"/>
              <a:t>Quality rules</a:t>
            </a:r>
          </a:p>
          <a:p>
            <a:pPr lvl="1"/>
            <a:r>
              <a:rPr lang="en-US" dirty="0"/>
              <a:t>Quality results</a:t>
            </a:r>
          </a:p>
          <a:p>
            <a:r>
              <a:rPr lang="en-US" dirty="0" err="1"/>
              <a:t>GreenQQ</a:t>
            </a:r>
            <a:r>
              <a:rPr lang="en-US" dirty="0"/>
              <a:t> characterization: record-based NER</a:t>
            </a:r>
          </a:p>
          <a:p>
            <a:pPr lvl="1"/>
            <a:endParaRPr lang="en-US" dirty="0"/>
          </a:p>
          <a:p>
            <a:pPr lvl="1"/>
            <a:endParaRPr lang="en-US" dirty="0"/>
          </a:p>
        </p:txBody>
      </p:sp>
    </p:spTree>
    <p:extLst>
      <p:ext uri="{BB962C8B-B14F-4D97-AF65-F5344CB8AC3E}">
        <p14:creationId xmlns:p14="http://schemas.microsoft.com/office/powerpoint/2010/main" val="1745251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DF8598-FD3A-49C5-A313-72E366264268}"/>
              </a:ext>
            </a:extLst>
          </p:cNvPr>
          <p:cNvSpPr>
            <a:spLocks noGrp="1"/>
          </p:cNvSpPr>
          <p:nvPr>
            <p:ph type="title"/>
          </p:nvPr>
        </p:nvSpPr>
        <p:spPr>
          <a:xfrm>
            <a:off x="838200" y="0"/>
            <a:ext cx="10515600" cy="1325563"/>
          </a:xfrm>
        </p:spPr>
        <p:txBody>
          <a:bodyPr/>
          <a:lstStyle/>
          <a:p>
            <a:r>
              <a:rPr lang="en-US" dirty="0"/>
              <a:t>Demo (input doc’s)</a:t>
            </a:r>
          </a:p>
        </p:txBody>
      </p:sp>
      <p:pic>
        <p:nvPicPr>
          <p:cNvPr id="7" name="Picture 6">
            <a:extLst>
              <a:ext uri="{FF2B5EF4-FFF2-40B4-BE49-F238E27FC236}">
                <a16:creationId xmlns="" xmlns:a16="http://schemas.microsoft.com/office/drawing/2014/main" id="{8A7946A2-461A-417A-85E7-E87F1FAA039D}"/>
              </a:ext>
            </a:extLst>
          </p:cNvPr>
          <p:cNvPicPr>
            <a:picLocks noChangeAspect="1"/>
          </p:cNvPicPr>
          <p:nvPr/>
        </p:nvPicPr>
        <p:blipFill>
          <a:blip r:embed="rId3"/>
          <a:stretch>
            <a:fillRect/>
          </a:stretch>
        </p:blipFill>
        <p:spPr>
          <a:xfrm>
            <a:off x="6586163" y="114300"/>
            <a:ext cx="3773101" cy="3513484"/>
          </a:xfrm>
          <a:prstGeom prst="rect">
            <a:avLst/>
          </a:prstGeom>
        </p:spPr>
      </p:pic>
      <p:pic>
        <p:nvPicPr>
          <p:cNvPr id="10" name="Picture 9">
            <a:extLst>
              <a:ext uri="{FF2B5EF4-FFF2-40B4-BE49-F238E27FC236}">
                <a16:creationId xmlns="" xmlns:a16="http://schemas.microsoft.com/office/drawing/2014/main" id="{17FDB2F6-2198-4B97-9C1B-1D9FF306078C}"/>
              </a:ext>
            </a:extLst>
          </p:cNvPr>
          <p:cNvPicPr>
            <a:picLocks noChangeAspect="1"/>
          </p:cNvPicPr>
          <p:nvPr/>
        </p:nvPicPr>
        <p:blipFill>
          <a:blip r:embed="rId4"/>
          <a:stretch>
            <a:fillRect/>
          </a:stretch>
        </p:blipFill>
        <p:spPr>
          <a:xfrm>
            <a:off x="0" y="4402515"/>
            <a:ext cx="7060510" cy="2031106"/>
          </a:xfrm>
          <a:prstGeom prst="rect">
            <a:avLst/>
          </a:prstGeom>
        </p:spPr>
      </p:pic>
      <p:pic>
        <p:nvPicPr>
          <p:cNvPr id="11" name="Picture 10">
            <a:extLst>
              <a:ext uri="{FF2B5EF4-FFF2-40B4-BE49-F238E27FC236}">
                <a16:creationId xmlns="" xmlns:a16="http://schemas.microsoft.com/office/drawing/2014/main" id="{2E3F8310-5C57-4D6A-AE0D-30D540B16AAE}"/>
              </a:ext>
            </a:extLst>
          </p:cNvPr>
          <p:cNvPicPr>
            <a:picLocks noChangeAspect="1"/>
          </p:cNvPicPr>
          <p:nvPr/>
        </p:nvPicPr>
        <p:blipFill>
          <a:blip r:embed="rId5"/>
          <a:stretch>
            <a:fillRect/>
          </a:stretch>
        </p:blipFill>
        <p:spPr>
          <a:xfrm>
            <a:off x="7573617" y="3822933"/>
            <a:ext cx="4418358" cy="2920767"/>
          </a:xfrm>
          <a:prstGeom prst="rect">
            <a:avLst/>
          </a:prstGeom>
          <a:ln>
            <a:solidFill>
              <a:schemeClr val="tx1"/>
            </a:solidFill>
          </a:ln>
        </p:spPr>
      </p:pic>
      <p:cxnSp>
        <p:nvCxnSpPr>
          <p:cNvPr id="13" name="Straight Arrow Connector 12">
            <a:extLst>
              <a:ext uri="{FF2B5EF4-FFF2-40B4-BE49-F238E27FC236}">
                <a16:creationId xmlns="" xmlns:a16="http://schemas.microsoft.com/office/drawing/2014/main" id="{7263422D-9C04-4B3B-BCC0-7DB54DC9CCC6}"/>
              </a:ext>
            </a:extLst>
          </p:cNvPr>
          <p:cNvCxnSpPr/>
          <p:nvPr/>
        </p:nvCxnSpPr>
        <p:spPr>
          <a:xfrm flipV="1">
            <a:off x="5287617" y="2196548"/>
            <a:ext cx="984409" cy="30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63CCD8D0-4E13-4CBC-85A4-697316A883DB}"/>
              </a:ext>
            </a:extLst>
          </p:cNvPr>
          <p:cNvCxnSpPr/>
          <p:nvPr/>
        </p:nvCxnSpPr>
        <p:spPr>
          <a:xfrm flipH="1">
            <a:off x="5605838" y="3429000"/>
            <a:ext cx="804901" cy="8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62A8083A-9BA1-45D0-B90A-40C3B2D72868}"/>
              </a:ext>
            </a:extLst>
          </p:cNvPr>
          <p:cNvCxnSpPr/>
          <p:nvPr/>
        </p:nvCxnSpPr>
        <p:spPr>
          <a:xfrm flipV="1">
            <a:off x="6586163" y="4174435"/>
            <a:ext cx="868185"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75A85DC8-A5BB-4DA9-9D89-64263C169DD2}"/>
              </a:ext>
            </a:extLst>
          </p:cNvPr>
          <p:cNvPicPr>
            <a:picLocks noChangeAspect="1"/>
          </p:cNvPicPr>
          <p:nvPr/>
        </p:nvPicPr>
        <p:blipFill>
          <a:blip r:embed="rId6"/>
          <a:stretch>
            <a:fillRect/>
          </a:stretch>
        </p:blipFill>
        <p:spPr>
          <a:xfrm>
            <a:off x="1759058" y="1052864"/>
            <a:ext cx="3230899" cy="3235611"/>
          </a:xfrm>
          <a:prstGeom prst="rect">
            <a:avLst/>
          </a:prstGeom>
        </p:spPr>
      </p:pic>
    </p:spTree>
    <p:extLst>
      <p:ext uri="{BB962C8B-B14F-4D97-AF65-F5344CB8AC3E}">
        <p14:creationId xmlns:p14="http://schemas.microsoft.com/office/powerpoint/2010/main" val="357781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2AA519-14C8-4DF5-81A6-0C25332A547D}"/>
              </a:ext>
            </a:extLst>
          </p:cNvPr>
          <p:cNvSpPr>
            <a:spLocks noGrp="1"/>
          </p:cNvSpPr>
          <p:nvPr>
            <p:ph type="title"/>
          </p:nvPr>
        </p:nvSpPr>
        <p:spPr>
          <a:xfrm>
            <a:off x="838200" y="0"/>
            <a:ext cx="10515600" cy="1325563"/>
          </a:xfrm>
        </p:spPr>
        <p:txBody>
          <a:bodyPr/>
          <a:lstStyle/>
          <a:p>
            <a:r>
              <a:rPr lang="en-US" dirty="0"/>
              <a:t>Project Objectives</a:t>
            </a:r>
          </a:p>
        </p:txBody>
      </p:sp>
      <p:sp>
        <p:nvSpPr>
          <p:cNvPr id="3" name="Content Placeholder 2">
            <a:extLst>
              <a:ext uri="{FF2B5EF4-FFF2-40B4-BE49-F238E27FC236}">
                <a16:creationId xmlns="" xmlns:a16="http://schemas.microsoft.com/office/drawing/2014/main" id="{0C71F1CD-BF7B-4E10-A7D5-7798DD18C454}"/>
              </a:ext>
            </a:extLst>
          </p:cNvPr>
          <p:cNvSpPr>
            <a:spLocks noGrp="1"/>
          </p:cNvSpPr>
          <p:nvPr>
            <p:ph idx="1"/>
          </p:nvPr>
        </p:nvSpPr>
        <p:spPr>
          <a:xfrm>
            <a:off x="848833" y="1321808"/>
            <a:ext cx="10888226" cy="4866342"/>
          </a:xfrm>
        </p:spPr>
        <p:txBody>
          <a:bodyPr>
            <a:normAutofit lnSpcReduction="10000"/>
          </a:bodyPr>
          <a:lstStyle/>
          <a:p>
            <a:r>
              <a:rPr lang="en-US" dirty="0"/>
              <a:t>Extraction Engines</a:t>
            </a:r>
          </a:p>
          <a:p>
            <a:pPr lvl="1"/>
            <a:r>
              <a:rPr lang="en-US" dirty="0"/>
              <a:t>Rules</a:t>
            </a:r>
          </a:p>
          <a:p>
            <a:pPr lvl="1"/>
            <a:r>
              <a:rPr lang="en-US" dirty="0"/>
              <a:t>NLP</a:t>
            </a:r>
          </a:p>
          <a:p>
            <a:pPr lvl="1"/>
            <a:r>
              <a:rPr lang="en-US" dirty="0"/>
              <a:t>Machine Learning</a:t>
            </a:r>
          </a:p>
          <a:p>
            <a:r>
              <a:rPr lang="en-US" dirty="0"/>
              <a:t>Organization Pipeline</a:t>
            </a:r>
          </a:p>
          <a:p>
            <a:pPr lvl="1"/>
            <a:r>
              <a:rPr lang="en-US" dirty="0"/>
              <a:t>Curate</a:t>
            </a:r>
          </a:p>
          <a:p>
            <a:pPr lvl="1"/>
            <a:r>
              <a:rPr lang="en-US" dirty="0"/>
              <a:t>Import</a:t>
            </a:r>
          </a:p>
          <a:p>
            <a:pPr lvl="1"/>
            <a:endParaRPr lang="en-US" dirty="0"/>
          </a:p>
          <a:p>
            <a:r>
              <a:rPr lang="en-US" dirty="0">
                <a:solidFill>
                  <a:srgbClr val="FF0000"/>
                </a:solidFill>
              </a:rPr>
              <a:t>Rule Creation by Text Snippet Examples</a:t>
            </a:r>
          </a:p>
          <a:p>
            <a:pPr lvl="1"/>
            <a:r>
              <a:rPr lang="en-US" dirty="0">
                <a:solidFill>
                  <a:srgbClr val="FF0000"/>
                </a:solidFill>
              </a:rPr>
              <a:t>(Hopefully) usable by non-experts</a:t>
            </a:r>
          </a:p>
          <a:p>
            <a:pPr lvl="1"/>
            <a:r>
              <a:rPr lang="en-US" dirty="0">
                <a:solidFill>
                  <a:srgbClr val="FF0000"/>
                </a:solidFill>
              </a:rPr>
              <a:t>(Hopefully) rapid development</a:t>
            </a:r>
          </a:p>
          <a:p>
            <a:pPr lvl="1"/>
            <a:r>
              <a:rPr lang="en-US" dirty="0">
                <a:solidFill>
                  <a:srgbClr val="FF0000"/>
                </a:solidFill>
              </a:rPr>
              <a:t>(Hopefully) high quality results</a:t>
            </a:r>
          </a:p>
          <a:p>
            <a:endParaRPr lang="en-US" dirty="0"/>
          </a:p>
        </p:txBody>
      </p:sp>
      <p:grpSp>
        <p:nvGrpSpPr>
          <p:cNvPr id="7" name="Group 6"/>
          <p:cNvGrpSpPr/>
          <p:nvPr/>
        </p:nvGrpSpPr>
        <p:grpSpPr>
          <a:xfrm>
            <a:off x="4688422" y="1026716"/>
            <a:ext cx="7081822" cy="3215675"/>
            <a:chOff x="1434856" y="2100604"/>
            <a:chExt cx="9887043" cy="4650318"/>
          </a:xfrm>
        </p:grpSpPr>
        <p:pic>
          <p:nvPicPr>
            <p:cNvPr id="8" name="Picture 7">
              <a:extLst>
                <a:ext uri="{FF2B5EF4-FFF2-40B4-BE49-F238E27FC236}">
                  <a16:creationId xmlns="" xmlns:a16="http://schemas.microsoft.com/office/drawing/2014/main" id="{6CF4DAB8-C6E4-49C3-9C0C-5C0ECB682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856" y="2100604"/>
              <a:ext cx="2905342" cy="4650318"/>
            </a:xfrm>
            <a:prstGeom prst="rect">
              <a:avLst/>
            </a:prstGeom>
            <a:ln>
              <a:solidFill>
                <a:schemeClr val="tx1"/>
              </a:solidFill>
            </a:ln>
          </p:spPr>
        </p:pic>
        <p:pic>
          <p:nvPicPr>
            <p:cNvPr id="9" name="Picture 8">
              <a:extLst>
                <a:ext uri="{FF2B5EF4-FFF2-40B4-BE49-F238E27FC236}">
                  <a16:creationId xmlns="" xmlns:a16="http://schemas.microsoft.com/office/drawing/2014/main" id="{47D5A498-F0BF-46A6-827E-C7C734748A8A}"/>
                </a:ext>
              </a:extLst>
            </p:cNvPr>
            <p:cNvPicPr>
              <a:picLocks noChangeAspect="1"/>
            </p:cNvPicPr>
            <p:nvPr/>
          </p:nvPicPr>
          <p:blipFill>
            <a:blip r:embed="rId4"/>
            <a:stretch>
              <a:fillRect/>
            </a:stretch>
          </p:blipFill>
          <p:spPr>
            <a:xfrm>
              <a:off x="5650953" y="2830120"/>
              <a:ext cx="5670946" cy="2805156"/>
            </a:xfrm>
            <a:prstGeom prst="rect">
              <a:avLst/>
            </a:prstGeom>
          </p:spPr>
        </p:pic>
        <p:sp>
          <p:nvSpPr>
            <p:cNvPr id="10" name="Arrow: Right 9">
              <a:extLst>
                <a:ext uri="{FF2B5EF4-FFF2-40B4-BE49-F238E27FC236}">
                  <a16:creationId xmlns="" xmlns:a16="http://schemas.microsoft.com/office/drawing/2014/main" id="{DB013A96-5520-4CCB-BABF-308F653E2A76}"/>
                </a:ext>
              </a:extLst>
            </p:cNvPr>
            <p:cNvSpPr/>
            <p:nvPr/>
          </p:nvSpPr>
          <p:spPr>
            <a:xfrm>
              <a:off x="4612919" y="4093501"/>
              <a:ext cx="765313" cy="470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1117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DF8598-FD3A-49C5-A313-72E366264268}"/>
              </a:ext>
            </a:extLst>
          </p:cNvPr>
          <p:cNvSpPr>
            <a:spLocks noGrp="1"/>
          </p:cNvSpPr>
          <p:nvPr>
            <p:ph type="title"/>
          </p:nvPr>
        </p:nvSpPr>
        <p:spPr>
          <a:xfrm>
            <a:off x="838200" y="7664"/>
            <a:ext cx="10515600" cy="1325563"/>
          </a:xfrm>
        </p:spPr>
        <p:txBody>
          <a:bodyPr/>
          <a:lstStyle/>
          <a:p>
            <a:r>
              <a:rPr lang="en-US" dirty="0"/>
              <a:t>Demo (I/O)</a:t>
            </a:r>
          </a:p>
        </p:txBody>
      </p:sp>
      <p:pic>
        <p:nvPicPr>
          <p:cNvPr id="4" name="Picture 3">
            <a:extLst>
              <a:ext uri="{FF2B5EF4-FFF2-40B4-BE49-F238E27FC236}">
                <a16:creationId xmlns="" xmlns:a16="http://schemas.microsoft.com/office/drawing/2014/main" id="{55867FBD-A12B-4670-921A-0895526290F6}"/>
              </a:ext>
            </a:extLst>
          </p:cNvPr>
          <p:cNvPicPr>
            <a:picLocks noChangeAspect="1"/>
          </p:cNvPicPr>
          <p:nvPr/>
        </p:nvPicPr>
        <p:blipFill>
          <a:blip r:embed="rId3"/>
          <a:stretch>
            <a:fillRect/>
          </a:stretch>
        </p:blipFill>
        <p:spPr>
          <a:xfrm>
            <a:off x="1925695" y="1561479"/>
            <a:ext cx="4300184" cy="1425097"/>
          </a:xfrm>
          <a:prstGeom prst="rect">
            <a:avLst/>
          </a:prstGeom>
        </p:spPr>
      </p:pic>
      <p:pic>
        <p:nvPicPr>
          <p:cNvPr id="5" name="Picture 4">
            <a:extLst>
              <a:ext uri="{FF2B5EF4-FFF2-40B4-BE49-F238E27FC236}">
                <a16:creationId xmlns="" xmlns:a16="http://schemas.microsoft.com/office/drawing/2014/main" id="{94B6B65D-4023-48E3-8DD0-84D9624105F5}"/>
              </a:ext>
            </a:extLst>
          </p:cNvPr>
          <p:cNvPicPr>
            <a:picLocks noChangeAspect="1"/>
          </p:cNvPicPr>
          <p:nvPr/>
        </p:nvPicPr>
        <p:blipFill>
          <a:blip r:embed="rId4"/>
          <a:stretch>
            <a:fillRect/>
          </a:stretch>
        </p:blipFill>
        <p:spPr>
          <a:xfrm>
            <a:off x="6505575" y="477476"/>
            <a:ext cx="5546119" cy="6173787"/>
          </a:xfrm>
          <a:prstGeom prst="rect">
            <a:avLst/>
          </a:prstGeom>
        </p:spPr>
      </p:pic>
      <p:pic>
        <p:nvPicPr>
          <p:cNvPr id="6" name="Picture 5">
            <a:extLst>
              <a:ext uri="{FF2B5EF4-FFF2-40B4-BE49-F238E27FC236}">
                <a16:creationId xmlns="" xmlns:a16="http://schemas.microsoft.com/office/drawing/2014/main" id="{8A06A66E-0803-4827-A715-88D0D25304C6}"/>
              </a:ext>
            </a:extLst>
          </p:cNvPr>
          <p:cNvPicPr>
            <a:picLocks noChangeAspect="1"/>
          </p:cNvPicPr>
          <p:nvPr/>
        </p:nvPicPr>
        <p:blipFill>
          <a:blip r:embed="rId5"/>
          <a:stretch>
            <a:fillRect/>
          </a:stretch>
        </p:blipFill>
        <p:spPr>
          <a:xfrm>
            <a:off x="609600" y="4110200"/>
            <a:ext cx="5486400" cy="676275"/>
          </a:xfrm>
          <a:prstGeom prst="rect">
            <a:avLst/>
          </a:prstGeom>
        </p:spPr>
      </p:pic>
      <p:pic>
        <p:nvPicPr>
          <p:cNvPr id="8" name="Picture 7">
            <a:extLst>
              <a:ext uri="{FF2B5EF4-FFF2-40B4-BE49-F238E27FC236}">
                <a16:creationId xmlns="" xmlns:a16="http://schemas.microsoft.com/office/drawing/2014/main" id="{E6D30066-5182-48BA-97A7-84E4AC91C7CC}"/>
              </a:ext>
            </a:extLst>
          </p:cNvPr>
          <p:cNvPicPr>
            <a:picLocks noChangeAspect="1"/>
          </p:cNvPicPr>
          <p:nvPr/>
        </p:nvPicPr>
        <p:blipFill>
          <a:blip r:embed="rId6"/>
          <a:stretch>
            <a:fillRect/>
          </a:stretch>
        </p:blipFill>
        <p:spPr>
          <a:xfrm>
            <a:off x="795337" y="4974515"/>
            <a:ext cx="5114925" cy="476250"/>
          </a:xfrm>
          <a:prstGeom prst="rect">
            <a:avLst/>
          </a:prstGeom>
        </p:spPr>
      </p:pic>
      <p:pic>
        <p:nvPicPr>
          <p:cNvPr id="9" name="Picture 8">
            <a:extLst>
              <a:ext uri="{FF2B5EF4-FFF2-40B4-BE49-F238E27FC236}">
                <a16:creationId xmlns="" xmlns:a16="http://schemas.microsoft.com/office/drawing/2014/main" id="{76924214-6E39-4F23-A7B7-ECF24E33B823}"/>
              </a:ext>
            </a:extLst>
          </p:cNvPr>
          <p:cNvPicPr>
            <a:picLocks noChangeAspect="1"/>
          </p:cNvPicPr>
          <p:nvPr/>
        </p:nvPicPr>
        <p:blipFill>
          <a:blip r:embed="rId7"/>
          <a:stretch>
            <a:fillRect/>
          </a:stretch>
        </p:blipFill>
        <p:spPr>
          <a:xfrm>
            <a:off x="1023936" y="5638805"/>
            <a:ext cx="4657725" cy="923925"/>
          </a:xfrm>
          <a:prstGeom prst="rect">
            <a:avLst/>
          </a:prstGeom>
        </p:spPr>
      </p:pic>
      <p:grpSp>
        <p:nvGrpSpPr>
          <p:cNvPr id="11" name="Group 10">
            <a:extLst>
              <a:ext uri="{FF2B5EF4-FFF2-40B4-BE49-F238E27FC236}">
                <a16:creationId xmlns="" xmlns:a16="http://schemas.microsoft.com/office/drawing/2014/main" id="{17DADB28-4B5D-439C-B546-C40D62FAC1A9}"/>
              </a:ext>
            </a:extLst>
          </p:cNvPr>
          <p:cNvGrpSpPr/>
          <p:nvPr/>
        </p:nvGrpSpPr>
        <p:grpSpPr>
          <a:xfrm>
            <a:off x="67185" y="1027077"/>
            <a:ext cx="1542030" cy="2656958"/>
            <a:chOff x="166903" y="1333227"/>
            <a:chExt cx="1542030" cy="2656958"/>
          </a:xfrm>
        </p:grpSpPr>
        <p:pic>
          <p:nvPicPr>
            <p:cNvPr id="3" name="Picture 2">
              <a:extLst>
                <a:ext uri="{FF2B5EF4-FFF2-40B4-BE49-F238E27FC236}">
                  <a16:creationId xmlns="" xmlns:a16="http://schemas.microsoft.com/office/drawing/2014/main" id="{5D771889-B52E-4F87-A385-3284346C127B}"/>
                </a:ext>
              </a:extLst>
            </p:cNvPr>
            <p:cNvPicPr>
              <a:picLocks noChangeAspect="1"/>
            </p:cNvPicPr>
            <p:nvPr/>
          </p:nvPicPr>
          <p:blipFill>
            <a:blip r:embed="rId8"/>
            <a:stretch>
              <a:fillRect/>
            </a:stretch>
          </p:blipFill>
          <p:spPr>
            <a:xfrm>
              <a:off x="166903" y="1333227"/>
              <a:ext cx="1542030" cy="2063948"/>
            </a:xfrm>
            <a:prstGeom prst="rect">
              <a:avLst/>
            </a:prstGeom>
          </p:spPr>
        </p:pic>
        <p:pic>
          <p:nvPicPr>
            <p:cNvPr id="7" name="Picture 6">
              <a:extLst>
                <a:ext uri="{FF2B5EF4-FFF2-40B4-BE49-F238E27FC236}">
                  <a16:creationId xmlns="" xmlns:a16="http://schemas.microsoft.com/office/drawing/2014/main" id="{A3E1C9A1-BAFB-4E51-AE9F-18A97BD84C98}"/>
                </a:ext>
              </a:extLst>
            </p:cNvPr>
            <p:cNvPicPr>
              <a:picLocks noChangeAspect="1"/>
            </p:cNvPicPr>
            <p:nvPr/>
          </p:nvPicPr>
          <p:blipFill>
            <a:blip r:embed="rId9"/>
            <a:stretch>
              <a:fillRect/>
            </a:stretch>
          </p:blipFill>
          <p:spPr>
            <a:xfrm>
              <a:off x="166903" y="3588942"/>
              <a:ext cx="1542030" cy="401243"/>
            </a:xfrm>
            <a:prstGeom prst="rect">
              <a:avLst/>
            </a:prstGeom>
          </p:spPr>
        </p:pic>
        <p:sp>
          <p:nvSpPr>
            <p:cNvPr id="10" name="TextBox 9">
              <a:extLst>
                <a:ext uri="{FF2B5EF4-FFF2-40B4-BE49-F238E27FC236}">
                  <a16:creationId xmlns="" xmlns:a16="http://schemas.microsoft.com/office/drawing/2014/main" id="{64398354-1C5A-4DC7-A753-E3BC80F7891C}"/>
                </a:ext>
              </a:extLst>
            </p:cNvPr>
            <p:cNvSpPr txBox="1"/>
            <p:nvPr/>
          </p:nvSpPr>
          <p:spPr>
            <a:xfrm>
              <a:off x="314858" y="3269058"/>
              <a:ext cx="343364" cy="369332"/>
            </a:xfrm>
            <a:prstGeom prst="rect">
              <a:avLst/>
            </a:prstGeom>
            <a:noFill/>
          </p:spPr>
          <p:txBody>
            <a:bodyPr wrap="none" rtlCol="0">
              <a:spAutoFit/>
            </a:bodyPr>
            <a:lstStyle/>
            <a:p>
              <a:r>
                <a:rPr lang="en-US" dirty="0"/>
                <a:t>…</a:t>
              </a:r>
            </a:p>
          </p:txBody>
        </p:sp>
      </p:grpSp>
      <p:sp>
        <p:nvSpPr>
          <p:cNvPr id="12" name="TextBox 11">
            <a:extLst>
              <a:ext uri="{FF2B5EF4-FFF2-40B4-BE49-F238E27FC236}">
                <a16:creationId xmlns="" xmlns:a16="http://schemas.microsoft.com/office/drawing/2014/main" id="{89C8467E-95FB-4C38-A280-946AAB26D420}"/>
              </a:ext>
            </a:extLst>
          </p:cNvPr>
          <p:cNvSpPr txBox="1"/>
          <p:nvPr/>
        </p:nvSpPr>
        <p:spPr>
          <a:xfrm>
            <a:off x="1779571" y="1005794"/>
            <a:ext cx="849913" cy="461665"/>
          </a:xfrm>
          <a:prstGeom prst="rect">
            <a:avLst/>
          </a:prstGeom>
          <a:noFill/>
        </p:spPr>
        <p:txBody>
          <a:bodyPr wrap="none" rtlCol="0">
            <a:spAutoFit/>
          </a:bodyPr>
          <a:lstStyle/>
          <a:p>
            <a:r>
              <a:rPr lang="en-US" sz="2400" dirty="0">
                <a:solidFill>
                  <a:srgbClr val="FF0000"/>
                </a:solidFill>
              </a:rPr>
              <a:t>Input</a:t>
            </a:r>
          </a:p>
        </p:txBody>
      </p:sp>
      <p:sp>
        <p:nvSpPr>
          <p:cNvPr id="13" name="TextBox 12">
            <a:extLst>
              <a:ext uri="{FF2B5EF4-FFF2-40B4-BE49-F238E27FC236}">
                <a16:creationId xmlns="" xmlns:a16="http://schemas.microsoft.com/office/drawing/2014/main" id="{87D9987C-94D4-4E61-8CCB-9009891F599E}"/>
              </a:ext>
            </a:extLst>
          </p:cNvPr>
          <p:cNvSpPr txBox="1"/>
          <p:nvPr/>
        </p:nvSpPr>
        <p:spPr>
          <a:xfrm>
            <a:off x="5221646" y="3554515"/>
            <a:ext cx="1079142" cy="461665"/>
          </a:xfrm>
          <a:prstGeom prst="rect">
            <a:avLst/>
          </a:prstGeom>
          <a:noFill/>
        </p:spPr>
        <p:txBody>
          <a:bodyPr wrap="none" rtlCol="0">
            <a:spAutoFit/>
          </a:bodyPr>
          <a:lstStyle/>
          <a:p>
            <a:r>
              <a:rPr lang="en-US" sz="2400" dirty="0">
                <a:solidFill>
                  <a:srgbClr val="FF0000"/>
                </a:solidFill>
              </a:rPr>
              <a:t>Output</a:t>
            </a:r>
          </a:p>
        </p:txBody>
      </p:sp>
      <p:sp>
        <p:nvSpPr>
          <p:cNvPr id="14" name="Oval 13"/>
          <p:cNvSpPr/>
          <p:nvPr/>
        </p:nvSpPr>
        <p:spPr>
          <a:xfrm>
            <a:off x="6547104" y="1402080"/>
            <a:ext cx="487680" cy="2194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69936" y="1408176"/>
            <a:ext cx="688848" cy="21336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70976" y="1377696"/>
            <a:ext cx="792480" cy="2438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222992" y="1359408"/>
            <a:ext cx="1139952" cy="2743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656320" y="0"/>
            <a:ext cx="1194430" cy="461665"/>
          </a:xfrm>
          <a:prstGeom prst="rect">
            <a:avLst/>
          </a:prstGeom>
          <a:noFill/>
        </p:spPr>
        <p:txBody>
          <a:bodyPr wrap="none" rtlCol="0">
            <a:spAutoFit/>
          </a:bodyPr>
          <a:lstStyle/>
          <a:p>
            <a:r>
              <a:rPr lang="en-US" sz="2400" b="1" dirty="0">
                <a:solidFill>
                  <a:srgbClr val="00B050"/>
                </a:solidFill>
              </a:rPr>
              <a:t>Records</a:t>
            </a:r>
          </a:p>
        </p:txBody>
      </p:sp>
      <p:cxnSp>
        <p:nvCxnSpPr>
          <p:cNvPr id="26" name="Straight Connector 25"/>
          <p:cNvCxnSpPr>
            <a:stCxn id="5" idx="0"/>
            <a:endCxn id="15" idx="0"/>
          </p:cNvCxnSpPr>
          <p:nvPr/>
        </p:nvCxnSpPr>
        <p:spPr>
          <a:xfrm flipH="1">
            <a:off x="8214360" y="477476"/>
            <a:ext cx="1064275" cy="9307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 idx="0"/>
            <a:endCxn id="21" idx="0"/>
          </p:cNvCxnSpPr>
          <p:nvPr/>
        </p:nvCxnSpPr>
        <p:spPr>
          <a:xfrm>
            <a:off x="9278635" y="477476"/>
            <a:ext cx="1514333" cy="88193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059168" y="1011936"/>
            <a:ext cx="1609344" cy="51206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6"/>
          </p:cNvCxnSpPr>
          <p:nvPr/>
        </p:nvCxnSpPr>
        <p:spPr>
          <a:xfrm flipV="1">
            <a:off x="9363456" y="1024128"/>
            <a:ext cx="829056" cy="4754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998208" y="2011680"/>
            <a:ext cx="950976" cy="2926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162288" y="2017776"/>
            <a:ext cx="950976" cy="2926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071360" y="2865120"/>
            <a:ext cx="3344826" cy="461665"/>
          </a:xfrm>
          <a:prstGeom prst="rect">
            <a:avLst/>
          </a:prstGeom>
          <a:solidFill>
            <a:schemeClr val="bg1"/>
          </a:solidFill>
        </p:spPr>
        <p:txBody>
          <a:bodyPr wrap="none" rtlCol="0">
            <a:spAutoFit/>
          </a:bodyPr>
          <a:lstStyle/>
          <a:p>
            <a:r>
              <a:rPr lang="en-US" sz="2400" b="1" dirty="0">
                <a:solidFill>
                  <a:srgbClr val="00B050"/>
                </a:solidFill>
              </a:rPr>
              <a:t>Text Snippet Coordinates</a:t>
            </a:r>
          </a:p>
        </p:txBody>
      </p:sp>
      <p:cxnSp>
        <p:nvCxnSpPr>
          <p:cNvPr id="37" name="Straight Connector 36"/>
          <p:cNvCxnSpPr>
            <a:stCxn id="33" idx="4"/>
          </p:cNvCxnSpPr>
          <p:nvPr/>
        </p:nvCxnSpPr>
        <p:spPr>
          <a:xfrm>
            <a:off x="7473696" y="2304288"/>
            <a:ext cx="499872" cy="6096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4" idx="4"/>
          </p:cNvCxnSpPr>
          <p:nvPr/>
        </p:nvCxnSpPr>
        <p:spPr>
          <a:xfrm flipH="1">
            <a:off x="9314688" y="2310384"/>
            <a:ext cx="323088" cy="5913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54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DF8598-FD3A-49C5-A313-72E366264268}"/>
              </a:ext>
            </a:extLst>
          </p:cNvPr>
          <p:cNvSpPr>
            <a:spLocks noGrp="1"/>
          </p:cNvSpPr>
          <p:nvPr>
            <p:ph type="title"/>
          </p:nvPr>
        </p:nvSpPr>
        <p:spPr>
          <a:xfrm>
            <a:off x="838200" y="9200"/>
            <a:ext cx="10515600" cy="1325563"/>
          </a:xfrm>
        </p:spPr>
        <p:txBody>
          <a:bodyPr/>
          <a:lstStyle/>
          <a:p>
            <a:r>
              <a:rPr lang="en-US" dirty="0"/>
              <a:t>Demo (candidate rule generation)</a:t>
            </a:r>
          </a:p>
        </p:txBody>
      </p:sp>
      <p:pic>
        <p:nvPicPr>
          <p:cNvPr id="3" name="Picture 2">
            <a:extLst>
              <a:ext uri="{FF2B5EF4-FFF2-40B4-BE49-F238E27FC236}">
                <a16:creationId xmlns="" xmlns:a16="http://schemas.microsoft.com/office/drawing/2014/main" id="{B384ABC0-450A-4110-87FF-E86D15402533}"/>
              </a:ext>
            </a:extLst>
          </p:cNvPr>
          <p:cNvPicPr>
            <a:picLocks noChangeAspect="1"/>
          </p:cNvPicPr>
          <p:nvPr/>
        </p:nvPicPr>
        <p:blipFill>
          <a:blip r:embed="rId3"/>
          <a:stretch>
            <a:fillRect/>
          </a:stretch>
        </p:blipFill>
        <p:spPr>
          <a:xfrm>
            <a:off x="0" y="2401290"/>
            <a:ext cx="12192000" cy="2587048"/>
          </a:xfrm>
          <a:prstGeom prst="rect">
            <a:avLst/>
          </a:prstGeom>
        </p:spPr>
      </p:pic>
      <p:sp>
        <p:nvSpPr>
          <p:cNvPr id="10" name="TextBox 9">
            <a:extLst>
              <a:ext uri="{FF2B5EF4-FFF2-40B4-BE49-F238E27FC236}">
                <a16:creationId xmlns="" xmlns:a16="http://schemas.microsoft.com/office/drawing/2014/main" id="{4403456E-99BB-41C8-A482-F41E98A33F4F}"/>
              </a:ext>
            </a:extLst>
          </p:cNvPr>
          <p:cNvSpPr txBox="1"/>
          <p:nvPr/>
        </p:nvSpPr>
        <p:spPr>
          <a:xfrm>
            <a:off x="3217488" y="1413377"/>
            <a:ext cx="3707810" cy="369332"/>
          </a:xfrm>
          <a:prstGeom prst="rect">
            <a:avLst/>
          </a:prstGeom>
          <a:noFill/>
          <a:ln>
            <a:solidFill>
              <a:schemeClr val="tx1"/>
            </a:solidFill>
          </a:ln>
        </p:spPr>
        <p:txBody>
          <a:bodyPr wrap="none" rtlCol="0">
            <a:spAutoFit/>
          </a:bodyPr>
          <a:lstStyle/>
          <a:p>
            <a:r>
              <a:rPr lang="en-US" dirty="0"/>
              <a:t>SLINE </a:t>
            </a:r>
            <a:r>
              <a:rPr lang="en-US" dirty="0">
                <a:solidFill>
                  <a:srgbClr val="00B050"/>
                </a:solidFill>
              </a:rPr>
              <a:t>Elizabeth</a:t>
            </a:r>
            <a:r>
              <a:rPr lang="en-US" dirty="0"/>
              <a:t> , 24 June 1705 . ELINE</a:t>
            </a:r>
          </a:p>
        </p:txBody>
      </p:sp>
      <p:sp>
        <p:nvSpPr>
          <p:cNvPr id="11" name="TextBox 10">
            <a:extLst>
              <a:ext uri="{FF2B5EF4-FFF2-40B4-BE49-F238E27FC236}">
                <a16:creationId xmlns="" xmlns:a16="http://schemas.microsoft.com/office/drawing/2014/main" id="{9C1D9B42-3FB9-49AD-B2D2-52A7B514A472}"/>
              </a:ext>
            </a:extLst>
          </p:cNvPr>
          <p:cNvSpPr txBox="1"/>
          <p:nvPr/>
        </p:nvSpPr>
        <p:spPr>
          <a:xfrm>
            <a:off x="6232451" y="1861323"/>
            <a:ext cx="3707810" cy="369332"/>
          </a:xfrm>
          <a:prstGeom prst="rect">
            <a:avLst/>
          </a:prstGeom>
          <a:noFill/>
          <a:ln>
            <a:solidFill>
              <a:schemeClr val="tx1"/>
            </a:solidFill>
          </a:ln>
        </p:spPr>
        <p:txBody>
          <a:bodyPr wrap="none" rtlCol="0">
            <a:spAutoFit/>
          </a:bodyPr>
          <a:lstStyle/>
          <a:p>
            <a:r>
              <a:rPr lang="en-US" dirty="0"/>
              <a:t>SLINE Elizabeth , </a:t>
            </a:r>
            <a:r>
              <a:rPr lang="en-US" dirty="0">
                <a:solidFill>
                  <a:srgbClr val="00B050"/>
                </a:solidFill>
              </a:rPr>
              <a:t>24 June 1705 </a:t>
            </a:r>
            <a:r>
              <a:rPr lang="en-US" dirty="0"/>
              <a:t>. ELINE</a:t>
            </a:r>
          </a:p>
        </p:txBody>
      </p:sp>
      <p:sp>
        <p:nvSpPr>
          <p:cNvPr id="12" name="TextBox 11">
            <a:extLst>
              <a:ext uri="{FF2B5EF4-FFF2-40B4-BE49-F238E27FC236}">
                <a16:creationId xmlns="" xmlns:a16="http://schemas.microsoft.com/office/drawing/2014/main" id="{EA16523B-BC14-4345-A059-218275B9CA0B}"/>
              </a:ext>
            </a:extLst>
          </p:cNvPr>
          <p:cNvSpPr txBox="1"/>
          <p:nvPr/>
        </p:nvSpPr>
        <p:spPr>
          <a:xfrm>
            <a:off x="3857338" y="1861323"/>
            <a:ext cx="744114" cy="369332"/>
          </a:xfrm>
          <a:prstGeom prst="rect">
            <a:avLst/>
          </a:prstGeom>
          <a:noFill/>
          <a:ln>
            <a:solidFill>
              <a:schemeClr val="tx1"/>
            </a:solidFill>
          </a:ln>
        </p:spPr>
        <p:txBody>
          <a:bodyPr wrap="none" rtlCol="0">
            <a:spAutoFit/>
          </a:bodyPr>
          <a:lstStyle/>
          <a:p>
            <a:r>
              <a:rPr lang="en-US" dirty="0">
                <a:solidFill>
                  <a:srgbClr val="00B050"/>
                </a:solidFill>
              </a:rPr>
              <a:t>Name</a:t>
            </a:r>
          </a:p>
        </p:txBody>
      </p:sp>
      <p:sp>
        <p:nvSpPr>
          <p:cNvPr id="13" name="TextBox 12">
            <a:extLst>
              <a:ext uri="{FF2B5EF4-FFF2-40B4-BE49-F238E27FC236}">
                <a16:creationId xmlns="" xmlns:a16="http://schemas.microsoft.com/office/drawing/2014/main" id="{0C6D362B-ABAE-4E4E-8DB0-4C1615CC4CC7}"/>
              </a:ext>
            </a:extLst>
          </p:cNvPr>
          <p:cNvSpPr txBox="1"/>
          <p:nvPr/>
        </p:nvSpPr>
        <p:spPr>
          <a:xfrm>
            <a:off x="7791593" y="1413377"/>
            <a:ext cx="1686616" cy="369332"/>
          </a:xfrm>
          <a:prstGeom prst="rect">
            <a:avLst/>
          </a:prstGeom>
          <a:noFill/>
          <a:ln>
            <a:solidFill>
              <a:schemeClr val="tx1"/>
            </a:solidFill>
          </a:ln>
        </p:spPr>
        <p:txBody>
          <a:bodyPr wrap="none" rtlCol="0">
            <a:spAutoFit/>
          </a:bodyPr>
          <a:lstStyle/>
          <a:p>
            <a:r>
              <a:rPr lang="en-US" dirty="0" err="1">
                <a:solidFill>
                  <a:srgbClr val="00B050"/>
                </a:solidFill>
              </a:rPr>
              <a:t>ChristeningDate</a:t>
            </a:r>
            <a:endParaRPr lang="en-US" dirty="0">
              <a:solidFill>
                <a:srgbClr val="00B050"/>
              </a:solidFill>
            </a:endParaRPr>
          </a:p>
        </p:txBody>
      </p:sp>
      <p:cxnSp>
        <p:nvCxnSpPr>
          <p:cNvPr id="15" name="Straight Arrow Connector 14">
            <a:extLst>
              <a:ext uri="{FF2B5EF4-FFF2-40B4-BE49-F238E27FC236}">
                <a16:creationId xmlns="" xmlns:a16="http://schemas.microsoft.com/office/drawing/2014/main" id="{D07CC628-D3CF-427B-BF86-B25B1E3AF158}"/>
              </a:ext>
            </a:extLst>
          </p:cNvPr>
          <p:cNvCxnSpPr/>
          <p:nvPr/>
        </p:nvCxnSpPr>
        <p:spPr>
          <a:xfrm>
            <a:off x="4805916" y="2045989"/>
            <a:ext cx="3668233" cy="18348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8AE8E1A6-3300-49EC-A2B0-08A54237F838}"/>
              </a:ext>
            </a:extLst>
          </p:cNvPr>
          <p:cNvCxnSpPr>
            <a:cxnSpLocks/>
          </p:cNvCxnSpPr>
          <p:nvPr/>
        </p:nvCxnSpPr>
        <p:spPr>
          <a:xfrm>
            <a:off x="8261498" y="2317898"/>
            <a:ext cx="1520455" cy="15629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F2F6C153-1F77-488E-B667-919CD50C4F70}"/>
              </a:ext>
            </a:extLst>
          </p:cNvPr>
          <p:cNvSpPr txBox="1"/>
          <p:nvPr/>
        </p:nvSpPr>
        <p:spPr>
          <a:xfrm>
            <a:off x="5071393" y="5698940"/>
            <a:ext cx="2976392" cy="369332"/>
          </a:xfrm>
          <a:prstGeom prst="rect">
            <a:avLst/>
          </a:prstGeom>
          <a:noFill/>
          <a:ln>
            <a:solidFill>
              <a:schemeClr val="tx1"/>
            </a:solidFill>
          </a:ln>
        </p:spPr>
        <p:txBody>
          <a:bodyPr wrap="none" rtlCol="0">
            <a:spAutoFit/>
          </a:bodyPr>
          <a:lstStyle/>
          <a:p>
            <a:r>
              <a:rPr lang="en-US" dirty="0"/>
              <a:t>SLINE </a:t>
            </a:r>
            <a:r>
              <a:rPr lang="en-US" dirty="0">
                <a:solidFill>
                  <a:srgbClr val="00B050"/>
                </a:solidFill>
              </a:rPr>
              <a:t>Elizabeth</a:t>
            </a:r>
            <a:r>
              <a:rPr lang="en-US" dirty="0"/>
              <a:t> ( natural ) , 29</a:t>
            </a:r>
          </a:p>
        </p:txBody>
      </p:sp>
      <p:sp>
        <p:nvSpPr>
          <p:cNvPr id="21" name="TextBox 20">
            <a:extLst>
              <a:ext uri="{FF2B5EF4-FFF2-40B4-BE49-F238E27FC236}">
                <a16:creationId xmlns="" xmlns:a16="http://schemas.microsoft.com/office/drawing/2014/main" id="{DAA19936-46F7-49B4-9751-C3E414CEAFB4}"/>
              </a:ext>
            </a:extLst>
          </p:cNvPr>
          <p:cNvSpPr txBox="1"/>
          <p:nvPr/>
        </p:nvSpPr>
        <p:spPr>
          <a:xfrm>
            <a:off x="5860394" y="6161599"/>
            <a:ext cx="744114" cy="369332"/>
          </a:xfrm>
          <a:prstGeom prst="rect">
            <a:avLst/>
          </a:prstGeom>
          <a:noFill/>
          <a:ln>
            <a:solidFill>
              <a:schemeClr val="tx1"/>
            </a:solidFill>
          </a:ln>
        </p:spPr>
        <p:txBody>
          <a:bodyPr wrap="none" rtlCol="0">
            <a:spAutoFit/>
          </a:bodyPr>
          <a:lstStyle/>
          <a:p>
            <a:r>
              <a:rPr lang="en-US" dirty="0">
                <a:solidFill>
                  <a:srgbClr val="00B050"/>
                </a:solidFill>
              </a:rPr>
              <a:t>Name</a:t>
            </a:r>
          </a:p>
        </p:txBody>
      </p:sp>
      <p:cxnSp>
        <p:nvCxnSpPr>
          <p:cNvPr id="23" name="Straight Arrow Connector 22">
            <a:extLst>
              <a:ext uri="{FF2B5EF4-FFF2-40B4-BE49-F238E27FC236}">
                <a16:creationId xmlns="" xmlns:a16="http://schemas.microsoft.com/office/drawing/2014/main" id="{E15EE8C7-A136-4110-82C3-B3CC485B6A3E}"/>
              </a:ext>
            </a:extLst>
          </p:cNvPr>
          <p:cNvCxnSpPr/>
          <p:nvPr/>
        </p:nvCxnSpPr>
        <p:spPr>
          <a:xfrm flipV="1">
            <a:off x="6432698" y="4499465"/>
            <a:ext cx="2041451" cy="11074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81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791FEF-0EEA-439E-BFD7-89B37ABFDA78}"/>
              </a:ext>
            </a:extLst>
          </p:cNvPr>
          <p:cNvSpPr>
            <a:spLocks noGrp="1"/>
          </p:cNvSpPr>
          <p:nvPr>
            <p:ph type="title"/>
          </p:nvPr>
        </p:nvSpPr>
        <p:spPr>
          <a:xfrm>
            <a:off x="838200" y="126134"/>
            <a:ext cx="10515600" cy="1325563"/>
          </a:xfrm>
        </p:spPr>
        <p:txBody>
          <a:bodyPr/>
          <a:lstStyle/>
          <a:p>
            <a:r>
              <a:rPr lang="en-US" dirty="0"/>
              <a:t>Initial </a:t>
            </a:r>
            <a:r>
              <a:rPr lang="en-US" dirty="0" smtClean="0"/>
              <a:t>Experimental </a:t>
            </a:r>
            <a:r>
              <a:rPr lang="en-US" dirty="0"/>
              <a:t>Results</a:t>
            </a:r>
          </a:p>
        </p:txBody>
      </p:sp>
      <p:pic>
        <p:nvPicPr>
          <p:cNvPr id="15" name="Picture 14">
            <a:extLst>
              <a:ext uri="{FF2B5EF4-FFF2-40B4-BE49-F238E27FC236}">
                <a16:creationId xmlns="" xmlns:a16="http://schemas.microsoft.com/office/drawing/2014/main" id="{AAA90DD7-EF2F-4979-97EA-0EFDFC97769F}"/>
              </a:ext>
            </a:extLst>
          </p:cNvPr>
          <p:cNvPicPr>
            <a:picLocks noChangeAspect="1"/>
          </p:cNvPicPr>
          <p:nvPr/>
        </p:nvPicPr>
        <p:blipFill>
          <a:blip r:embed="rId3"/>
          <a:stretch>
            <a:fillRect/>
          </a:stretch>
        </p:blipFill>
        <p:spPr>
          <a:xfrm>
            <a:off x="7929879" y="126134"/>
            <a:ext cx="3708401" cy="939896"/>
          </a:xfrm>
          <a:prstGeom prst="rect">
            <a:avLst/>
          </a:prstGeom>
          <a:ln w="19050">
            <a:solidFill>
              <a:schemeClr val="tx1"/>
            </a:solidFill>
          </a:ln>
        </p:spPr>
      </p:pic>
      <p:pic>
        <p:nvPicPr>
          <p:cNvPr id="7" name="Picture 6">
            <a:extLst>
              <a:ext uri="{FF2B5EF4-FFF2-40B4-BE49-F238E27FC236}">
                <a16:creationId xmlns="" xmlns:a16="http://schemas.microsoft.com/office/drawing/2014/main" id="{3E4A573E-3B02-436E-AA3E-7AE000407727}"/>
              </a:ext>
            </a:extLst>
          </p:cNvPr>
          <p:cNvPicPr>
            <a:picLocks noChangeAspect="1"/>
          </p:cNvPicPr>
          <p:nvPr/>
        </p:nvPicPr>
        <p:blipFill>
          <a:blip r:embed="rId4"/>
          <a:stretch>
            <a:fillRect/>
          </a:stretch>
        </p:blipFill>
        <p:spPr>
          <a:xfrm>
            <a:off x="1635761" y="1168400"/>
            <a:ext cx="8888296" cy="5609864"/>
          </a:xfrm>
          <a:prstGeom prst="rect">
            <a:avLst/>
          </a:prstGeom>
          <a:ln>
            <a:solidFill>
              <a:schemeClr val="tx1"/>
            </a:solidFill>
          </a:ln>
        </p:spPr>
      </p:pic>
      <p:sp>
        <p:nvSpPr>
          <p:cNvPr id="11" name="Oval 10">
            <a:extLst>
              <a:ext uri="{FF2B5EF4-FFF2-40B4-BE49-F238E27FC236}">
                <a16:creationId xmlns="" xmlns:a16="http://schemas.microsoft.com/office/drawing/2014/main" id="{27427165-9FED-48A7-AEEC-ED443F38C6E0}"/>
              </a:ext>
            </a:extLst>
          </p:cNvPr>
          <p:cNvSpPr/>
          <p:nvPr/>
        </p:nvSpPr>
        <p:spPr>
          <a:xfrm>
            <a:off x="2871874" y="6574292"/>
            <a:ext cx="365760" cy="23876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5ACE659B-A5F7-465E-B085-2A1A1A7CFD3C}"/>
              </a:ext>
            </a:extLst>
          </p:cNvPr>
          <p:cNvSpPr/>
          <p:nvPr/>
        </p:nvSpPr>
        <p:spPr>
          <a:xfrm>
            <a:off x="3701617" y="6141720"/>
            <a:ext cx="502920" cy="7061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99C98592-B1AD-4BEB-BAE3-CCE3EB4BAEC6}"/>
              </a:ext>
            </a:extLst>
          </p:cNvPr>
          <p:cNvSpPr/>
          <p:nvPr/>
        </p:nvSpPr>
        <p:spPr>
          <a:xfrm>
            <a:off x="9533619" y="6198433"/>
            <a:ext cx="381000" cy="4279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609194C1-827C-4D27-8175-E2F1C7A02B77}"/>
              </a:ext>
            </a:extLst>
          </p:cNvPr>
          <p:cNvSpPr/>
          <p:nvPr/>
        </p:nvSpPr>
        <p:spPr>
          <a:xfrm>
            <a:off x="7654852" y="6198432"/>
            <a:ext cx="381000" cy="4279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54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791FEF-0EEA-439E-BFD7-89B37ABFDA78}"/>
              </a:ext>
            </a:extLst>
          </p:cNvPr>
          <p:cNvSpPr>
            <a:spLocks noGrp="1"/>
          </p:cNvSpPr>
          <p:nvPr>
            <p:ph type="title"/>
          </p:nvPr>
        </p:nvSpPr>
        <p:spPr>
          <a:xfrm>
            <a:off x="838200" y="126134"/>
            <a:ext cx="10515600" cy="1325563"/>
          </a:xfrm>
        </p:spPr>
        <p:txBody>
          <a:bodyPr/>
          <a:lstStyle/>
          <a:p>
            <a:r>
              <a:rPr lang="en-US" dirty="0"/>
              <a:t>Initial </a:t>
            </a:r>
            <a:r>
              <a:rPr lang="en-US" dirty="0" smtClean="0"/>
              <a:t>Experimental </a:t>
            </a:r>
            <a:r>
              <a:rPr lang="en-US" dirty="0"/>
              <a:t>Results</a:t>
            </a:r>
          </a:p>
        </p:txBody>
      </p:sp>
      <p:pic>
        <p:nvPicPr>
          <p:cNvPr id="10" name="Picture 9">
            <a:extLst>
              <a:ext uri="{FF2B5EF4-FFF2-40B4-BE49-F238E27FC236}">
                <a16:creationId xmlns="" xmlns:a16="http://schemas.microsoft.com/office/drawing/2014/main" id="{FE83BAED-4962-46C1-95F8-6BE098B68DBF}"/>
              </a:ext>
            </a:extLst>
          </p:cNvPr>
          <p:cNvPicPr>
            <a:picLocks noChangeAspect="1"/>
          </p:cNvPicPr>
          <p:nvPr/>
        </p:nvPicPr>
        <p:blipFill>
          <a:blip r:embed="rId3"/>
          <a:stretch>
            <a:fillRect/>
          </a:stretch>
        </p:blipFill>
        <p:spPr>
          <a:xfrm>
            <a:off x="2477460" y="1709057"/>
            <a:ext cx="7237080" cy="1325563"/>
          </a:xfrm>
          <a:prstGeom prst="rect">
            <a:avLst/>
          </a:prstGeom>
          <a:ln w="19050">
            <a:solidFill>
              <a:schemeClr val="tx1"/>
            </a:solidFill>
          </a:ln>
        </p:spPr>
      </p:pic>
      <p:pic>
        <p:nvPicPr>
          <p:cNvPr id="4" name="Picture 3">
            <a:extLst>
              <a:ext uri="{FF2B5EF4-FFF2-40B4-BE49-F238E27FC236}">
                <a16:creationId xmlns="" xmlns:a16="http://schemas.microsoft.com/office/drawing/2014/main" id="{D9A99B2D-8585-4869-B027-72464581481A}"/>
              </a:ext>
            </a:extLst>
          </p:cNvPr>
          <p:cNvPicPr>
            <a:picLocks noChangeAspect="1"/>
          </p:cNvPicPr>
          <p:nvPr/>
        </p:nvPicPr>
        <p:blipFill>
          <a:blip r:embed="rId4"/>
          <a:stretch>
            <a:fillRect/>
          </a:stretch>
        </p:blipFill>
        <p:spPr>
          <a:xfrm>
            <a:off x="1596049" y="3360596"/>
            <a:ext cx="8999901" cy="2895000"/>
          </a:xfrm>
          <a:prstGeom prst="rect">
            <a:avLst/>
          </a:prstGeom>
          <a:ln>
            <a:solidFill>
              <a:schemeClr val="tx1"/>
            </a:solidFill>
          </a:ln>
        </p:spPr>
      </p:pic>
      <p:sp>
        <p:nvSpPr>
          <p:cNvPr id="7" name="Oval 6">
            <a:extLst>
              <a:ext uri="{FF2B5EF4-FFF2-40B4-BE49-F238E27FC236}">
                <a16:creationId xmlns="" xmlns:a16="http://schemas.microsoft.com/office/drawing/2014/main" id="{2268A74A-4A84-4D48-AA22-053C9EBAE99A}"/>
              </a:ext>
            </a:extLst>
          </p:cNvPr>
          <p:cNvSpPr/>
          <p:nvPr/>
        </p:nvSpPr>
        <p:spPr>
          <a:xfrm>
            <a:off x="3574201" y="5816184"/>
            <a:ext cx="502920" cy="51716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52ED4A42-6174-443F-893D-E630EF913A0D}"/>
              </a:ext>
            </a:extLst>
          </p:cNvPr>
          <p:cNvSpPr/>
          <p:nvPr/>
        </p:nvSpPr>
        <p:spPr>
          <a:xfrm>
            <a:off x="7022767" y="5839797"/>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A1F7A712-CE9E-4943-9028-EC2EFB246868}"/>
              </a:ext>
            </a:extLst>
          </p:cNvPr>
          <p:cNvSpPr/>
          <p:nvPr/>
        </p:nvSpPr>
        <p:spPr>
          <a:xfrm>
            <a:off x="10256770" y="6042015"/>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BC3A13C2-3055-4541-8CFE-D4E9F6FDF3FB}"/>
              </a:ext>
            </a:extLst>
          </p:cNvPr>
          <p:cNvSpPr/>
          <p:nvPr/>
        </p:nvSpPr>
        <p:spPr>
          <a:xfrm>
            <a:off x="8306925" y="6034370"/>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8ECC693C-27A9-47B2-8C6A-28A7E0535B9D}"/>
              </a:ext>
            </a:extLst>
          </p:cNvPr>
          <p:cNvSpPr/>
          <p:nvPr/>
        </p:nvSpPr>
        <p:spPr>
          <a:xfrm>
            <a:off x="8949003" y="5839797"/>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A0582628-E226-4F75-A7D6-CAC62E1E3DAD}"/>
              </a:ext>
            </a:extLst>
          </p:cNvPr>
          <p:cNvSpPr/>
          <p:nvPr/>
        </p:nvSpPr>
        <p:spPr>
          <a:xfrm>
            <a:off x="8306925" y="4023488"/>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02767E-8D47-448D-92BD-1DACDA9BC7BC}"/>
              </a:ext>
            </a:extLst>
          </p:cNvPr>
          <p:cNvSpPr/>
          <p:nvPr/>
        </p:nvSpPr>
        <p:spPr>
          <a:xfrm>
            <a:off x="10233563" y="4023488"/>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55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27D905-6806-404B-A7FA-2FE12A35DA35}"/>
              </a:ext>
            </a:extLst>
          </p:cNvPr>
          <p:cNvSpPr>
            <a:spLocks noGrp="1"/>
          </p:cNvSpPr>
          <p:nvPr>
            <p:ph type="title"/>
          </p:nvPr>
        </p:nvSpPr>
        <p:spPr/>
        <p:txBody>
          <a:bodyPr/>
          <a:lstStyle/>
          <a:p>
            <a:r>
              <a:rPr lang="en-US" dirty="0"/>
              <a:t>“</a:t>
            </a:r>
            <a:r>
              <a:rPr lang="en-US" dirty="0" err="1"/>
              <a:t>Gotchas</a:t>
            </a:r>
            <a:r>
              <a:rPr lang="en-US" dirty="0"/>
              <a:t>”</a:t>
            </a:r>
          </a:p>
        </p:txBody>
      </p:sp>
      <p:sp>
        <p:nvSpPr>
          <p:cNvPr id="3" name="Content Placeholder 2">
            <a:extLst>
              <a:ext uri="{FF2B5EF4-FFF2-40B4-BE49-F238E27FC236}">
                <a16:creationId xmlns="" xmlns:a16="http://schemas.microsoft.com/office/drawing/2014/main" id="{D52DA900-AB8E-4E4B-8A82-58A640DAB885}"/>
              </a:ext>
            </a:extLst>
          </p:cNvPr>
          <p:cNvSpPr>
            <a:spLocks noGrp="1"/>
          </p:cNvSpPr>
          <p:nvPr>
            <p:ph idx="1"/>
          </p:nvPr>
        </p:nvSpPr>
        <p:spPr>
          <a:xfrm>
            <a:off x="1767840" y="2166731"/>
            <a:ext cx="9585960" cy="4005470"/>
          </a:xfrm>
        </p:spPr>
        <p:txBody>
          <a:bodyPr/>
          <a:lstStyle/>
          <a:p>
            <a:r>
              <a:rPr lang="en-US" dirty="0"/>
              <a:t>Document applicability</a:t>
            </a:r>
          </a:p>
          <a:p>
            <a:r>
              <a:rPr lang="en-US" dirty="0"/>
              <a:t>Record identifiers</a:t>
            </a:r>
          </a:p>
          <a:p>
            <a:r>
              <a:rPr lang="en-US" dirty="0"/>
              <a:t>Overlapping records</a:t>
            </a:r>
          </a:p>
          <a:p>
            <a:r>
              <a:rPr lang="en-US" dirty="0"/>
              <a:t>OCR errors</a:t>
            </a:r>
          </a:p>
          <a:p>
            <a:r>
              <a:rPr lang="en-US" dirty="0"/>
              <a:t>Ambiguity</a:t>
            </a:r>
          </a:p>
          <a:p>
            <a:r>
              <a:rPr lang="en-US" dirty="0"/>
              <a:t>Boundary-crossing patterns</a:t>
            </a:r>
          </a:p>
          <a:p>
            <a:r>
              <a:rPr lang="en-US" dirty="0"/>
              <a:t>Application tailoring</a:t>
            </a:r>
          </a:p>
          <a:p>
            <a:endParaRPr lang="en-US" dirty="0"/>
          </a:p>
          <a:p>
            <a:endParaRPr lang="en-US" dirty="0"/>
          </a:p>
        </p:txBody>
      </p:sp>
      <p:grpSp>
        <p:nvGrpSpPr>
          <p:cNvPr id="7" name="Group 6"/>
          <p:cNvGrpSpPr/>
          <p:nvPr/>
        </p:nvGrpSpPr>
        <p:grpSpPr>
          <a:xfrm>
            <a:off x="6891599" y="1342289"/>
            <a:ext cx="4625163" cy="2226847"/>
            <a:chOff x="1434856" y="2100604"/>
            <a:chExt cx="9887043" cy="4650318"/>
          </a:xfrm>
        </p:grpSpPr>
        <p:pic>
          <p:nvPicPr>
            <p:cNvPr id="8" name="Picture 7">
              <a:extLst>
                <a:ext uri="{FF2B5EF4-FFF2-40B4-BE49-F238E27FC236}">
                  <a16:creationId xmlns="" xmlns:a16="http://schemas.microsoft.com/office/drawing/2014/main" id="{6CF4DAB8-C6E4-49C3-9C0C-5C0ECB682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856" y="2100604"/>
              <a:ext cx="2905342" cy="4650318"/>
            </a:xfrm>
            <a:prstGeom prst="rect">
              <a:avLst/>
            </a:prstGeom>
            <a:ln>
              <a:solidFill>
                <a:schemeClr val="tx1"/>
              </a:solidFill>
            </a:ln>
          </p:spPr>
        </p:pic>
        <p:pic>
          <p:nvPicPr>
            <p:cNvPr id="9" name="Picture 8">
              <a:extLst>
                <a:ext uri="{FF2B5EF4-FFF2-40B4-BE49-F238E27FC236}">
                  <a16:creationId xmlns="" xmlns:a16="http://schemas.microsoft.com/office/drawing/2014/main" id="{47D5A498-F0BF-46A6-827E-C7C734748A8A}"/>
                </a:ext>
              </a:extLst>
            </p:cNvPr>
            <p:cNvPicPr>
              <a:picLocks noChangeAspect="1"/>
            </p:cNvPicPr>
            <p:nvPr/>
          </p:nvPicPr>
          <p:blipFill>
            <a:blip r:embed="rId4"/>
            <a:stretch>
              <a:fillRect/>
            </a:stretch>
          </p:blipFill>
          <p:spPr>
            <a:xfrm>
              <a:off x="5650953" y="2830120"/>
              <a:ext cx="5670946" cy="2805156"/>
            </a:xfrm>
            <a:prstGeom prst="rect">
              <a:avLst/>
            </a:prstGeom>
          </p:spPr>
        </p:pic>
        <p:sp>
          <p:nvSpPr>
            <p:cNvPr id="10" name="Arrow: Right 9">
              <a:extLst>
                <a:ext uri="{FF2B5EF4-FFF2-40B4-BE49-F238E27FC236}">
                  <a16:creationId xmlns="" xmlns:a16="http://schemas.microsoft.com/office/drawing/2014/main" id="{DB013A96-5520-4CCB-BABF-308F653E2A76}"/>
                </a:ext>
              </a:extLst>
            </p:cNvPr>
            <p:cNvSpPr/>
            <p:nvPr/>
          </p:nvSpPr>
          <p:spPr>
            <a:xfrm>
              <a:off x="4612919" y="4093501"/>
              <a:ext cx="765313" cy="470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848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E44E8-35EA-4213-B3DF-773D8E404C50}"/>
              </a:ext>
            </a:extLst>
          </p:cNvPr>
          <p:cNvSpPr>
            <a:spLocks noGrp="1"/>
          </p:cNvSpPr>
          <p:nvPr>
            <p:ph type="title"/>
          </p:nvPr>
        </p:nvSpPr>
        <p:spPr/>
        <p:txBody>
          <a:bodyPr/>
          <a:lstStyle/>
          <a:p>
            <a:r>
              <a:rPr lang="en-US" dirty="0"/>
              <a:t>Future Work (in progress)</a:t>
            </a:r>
          </a:p>
        </p:txBody>
      </p:sp>
      <p:sp>
        <p:nvSpPr>
          <p:cNvPr id="3" name="Content Placeholder 2">
            <a:extLst>
              <a:ext uri="{FF2B5EF4-FFF2-40B4-BE49-F238E27FC236}">
                <a16:creationId xmlns="" xmlns:a16="http://schemas.microsoft.com/office/drawing/2014/main" id="{D907EAB0-52F6-44B9-8FBE-CE0757202D69}"/>
              </a:ext>
            </a:extLst>
          </p:cNvPr>
          <p:cNvSpPr>
            <a:spLocks noGrp="1"/>
          </p:cNvSpPr>
          <p:nvPr>
            <p:ph idx="1"/>
          </p:nvPr>
        </p:nvSpPr>
        <p:spPr>
          <a:xfrm>
            <a:off x="848833" y="2158062"/>
            <a:ext cx="10515600" cy="3998189"/>
          </a:xfrm>
        </p:spPr>
        <p:txBody>
          <a:bodyPr>
            <a:normAutofit/>
          </a:bodyPr>
          <a:lstStyle/>
          <a:p>
            <a:r>
              <a:rPr lang="en-US" dirty="0"/>
              <a:t>Build Interface</a:t>
            </a:r>
          </a:p>
          <a:p>
            <a:endParaRPr lang="en-US" dirty="0"/>
          </a:p>
          <a:p>
            <a:r>
              <a:rPr lang="en-US" dirty="0"/>
              <a:t>Adjust Code to Resolve “Gotchas”</a:t>
            </a:r>
          </a:p>
          <a:p>
            <a:endParaRPr lang="en-US" dirty="0"/>
          </a:p>
          <a:p>
            <a:r>
              <a:rPr lang="en-US" dirty="0"/>
              <a:t>Seize Opportunities</a:t>
            </a:r>
          </a:p>
          <a:p>
            <a:pPr lvl="1"/>
            <a:r>
              <a:rPr lang="en-US" dirty="0"/>
              <a:t>Improve candidate pattern identification</a:t>
            </a:r>
          </a:p>
          <a:p>
            <a:pPr lvl="1"/>
            <a:r>
              <a:rPr lang="en-US" dirty="0"/>
              <a:t>Assess and adjust for increased usability</a:t>
            </a:r>
          </a:p>
        </p:txBody>
      </p:sp>
      <p:grpSp>
        <p:nvGrpSpPr>
          <p:cNvPr id="8" name="Group 7"/>
          <p:cNvGrpSpPr/>
          <p:nvPr/>
        </p:nvGrpSpPr>
        <p:grpSpPr>
          <a:xfrm>
            <a:off x="6964326" y="1568975"/>
            <a:ext cx="4625163" cy="2226847"/>
            <a:chOff x="1434856" y="2100604"/>
            <a:chExt cx="9887043" cy="4650318"/>
          </a:xfrm>
        </p:grpSpPr>
        <p:pic>
          <p:nvPicPr>
            <p:cNvPr id="9" name="Picture 8">
              <a:extLst>
                <a:ext uri="{FF2B5EF4-FFF2-40B4-BE49-F238E27FC236}">
                  <a16:creationId xmlns="" xmlns:a16="http://schemas.microsoft.com/office/drawing/2014/main" id="{6CF4DAB8-C6E4-49C3-9C0C-5C0ECB682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856" y="2100604"/>
              <a:ext cx="2905342" cy="4650318"/>
            </a:xfrm>
            <a:prstGeom prst="rect">
              <a:avLst/>
            </a:prstGeom>
            <a:ln>
              <a:solidFill>
                <a:schemeClr val="tx1"/>
              </a:solidFill>
            </a:ln>
          </p:spPr>
        </p:pic>
        <p:pic>
          <p:nvPicPr>
            <p:cNvPr id="10" name="Picture 9">
              <a:extLst>
                <a:ext uri="{FF2B5EF4-FFF2-40B4-BE49-F238E27FC236}">
                  <a16:creationId xmlns="" xmlns:a16="http://schemas.microsoft.com/office/drawing/2014/main" id="{47D5A498-F0BF-46A6-827E-C7C734748A8A}"/>
                </a:ext>
              </a:extLst>
            </p:cNvPr>
            <p:cNvPicPr>
              <a:picLocks noChangeAspect="1"/>
            </p:cNvPicPr>
            <p:nvPr/>
          </p:nvPicPr>
          <p:blipFill>
            <a:blip r:embed="rId4"/>
            <a:stretch>
              <a:fillRect/>
            </a:stretch>
          </p:blipFill>
          <p:spPr>
            <a:xfrm>
              <a:off x="5650953" y="2830120"/>
              <a:ext cx="5670946" cy="2805156"/>
            </a:xfrm>
            <a:prstGeom prst="rect">
              <a:avLst/>
            </a:prstGeom>
          </p:spPr>
        </p:pic>
        <p:sp>
          <p:nvSpPr>
            <p:cNvPr id="11" name="Arrow: Right 9">
              <a:extLst>
                <a:ext uri="{FF2B5EF4-FFF2-40B4-BE49-F238E27FC236}">
                  <a16:creationId xmlns="" xmlns:a16="http://schemas.microsoft.com/office/drawing/2014/main" id="{DB013A96-5520-4CCB-BABF-308F653E2A76}"/>
                </a:ext>
              </a:extLst>
            </p:cNvPr>
            <p:cNvSpPr/>
            <p:nvPr/>
          </p:nvSpPr>
          <p:spPr>
            <a:xfrm>
              <a:off x="4612919" y="4093501"/>
              <a:ext cx="765313" cy="470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7544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331E8-8321-4921-A1C8-8E8EE54A4846}"/>
              </a:ext>
            </a:extLst>
          </p:cNvPr>
          <p:cNvSpPr>
            <a:spLocks noGrp="1"/>
          </p:cNvSpPr>
          <p:nvPr>
            <p:ph type="title"/>
          </p:nvPr>
        </p:nvSpPr>
        <p:spPr>
          <a:xfrm>
            <a:off x="838200" y="0"/>
            <a:ext cx="10515600" cy="1325563"/>
          </a:xfrm>
        </p:spPr>
        <p:txBody>
          <a:bodyPr/>
          <a:lstStyle/>
          <a:p>
            <a:r>
              <a:rPr lang="en-US" dirty="0"/>
              <a:t>Conclusion</a:t>
            </a:r>
          </a:p>
        </p:txBody>
      </p:sp>
      <p:sp>
        <p:nvSpPr>
          <p:cNvPr id="3" name="Content Placeholder 2">
            <a:extLst>
              <a:ext uri="{FF2B5EF4-FFF2-40B4-BE49-F238E27FC236}">
                <a16:creationId xmlns="" xmlns:a16="http://schemas.microsoft.com/office/drawing/2014/main" id="{47BFE98E-2C77-4217-95EF-F65AB42F8040}"/>
              </a:ext>
            </a:extLst>
          </p:cNvPr>
          <p:cNvSpPr>
            <a:spLocks noGrp="1"/>
          </p:cNvSpPr>
          <p:nvPr>
            <p:ph idx="1"/>
          </p:nvPr>
        </p:nvSpPr>
        <p:spPr>
          <a:xfrm>
            <a:off x="625241" y="1409115"/>
            <a:ext cx="11217349" cy="4351338"/>
          </a:xfrm>
        </p:spPr>
        <p:txBody>
          <a:bodyPr/>
          <a:lstStyle/>
          <a:p>
            <a:r>
              <a:rPr lang="en-US" dirty="0"/>
              <a:t>Rule creation by text snippet examples</a:t>
            </a:r>
          </a:p>
          <a:p>
            <a:endParaRPr lang="en-US" dirty="0"/>
          </a:p>
          <a:p>
            <a:r>
              <a:rPr lang="en-US" dirty="0"/>
              <a:t>(Hopefully) objectives will be achieved</a:t>
            </a:r>
          </a:p>
          <a:p>
            <a:pPr lvl="1"/>
            <a:endParaRPr lang="en-US" dirty="0"/>
          </a:p>
          <a:p>
            <a:pPr lvl="1"/>
            <a:r>
              <a:rPr lang="en-US" dirty="0"/>
              <a:t>Usable by non-experts (examples only; user-friendly interface)</a:t>
            </a:r>
          </a:p>
          <a:p>
            <a:pPr lvl="1"/>
            <a:endParaRPr lang="en-US" dirty="0"/>
          </a:p>
          <a:p>
            <a:pPr lvl="1"/>
            <a:r>
              <a:rPr lang="en-US" dirty="0"/>
              <a:t>Quick development (click/copy rule development; candidate rule generation)</a:t>
            </a:r>
          </a:p>
          <a:p>
            <a:pPr lvl="1"/>
            <a:endParaRPr lang="en-US" dirty="0"/>
          </a:p>
          <a:p>
            <a:pPr lvl="1"/>
            <a:r>
              <a:rPr lang="en-US" dirty="0"/>
              <a:t>Quality results (good precision and recall) </a:t>
            </a:r>
          </a:p>
          <a:p>
            <a:endParaRPr lang="en-US" dirty="0"/>
          </a:p>
        </p:txBody>
      </p:sp>
      <p:grpSp>
        <p:nvGrpSpPr>
          <p:cNvPr id="8" name="Group 7"/>
          <p:cNvGrpSpPr/>
          <p:nvPr/>
        </p:nvGrpSpPr>
        <p:grpSpPr>
          <a:xfrm>
            <a:off x="7293935" y="537617"/>
            <a:ext cx="4625163" cy="2226847"/>
            <a:chOff x="1434856" y="2100604"/>
            <a:chExt cx="9887043" cy="4650318"/>
          </a:xfrm>
        </p:grpSpPr>
        <p:pic>
          <p:nvPicPr>
            <p:cNvPr id="9" name="Picture 8">
              <a:extLst>
                <a:ext uri="{FF2B5EF4-FFF2-40B4-BE49-F238E27FC236}">
                  <a16:creationId xmlns="" xmlns:a16="http://schemas.microsoft.com/office/drawing/2014/main" id="{6CF4DAB8-C6E4-49C3-9C0C-5C0ECB682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856" y="2100604"/>
              <a:ext cx="2905342" cy="4650318"/>
            </a:xfrm>
            <a:prstGeom prst="rect">
              <a:avLst/>
            </a:prstGeom>
            <a:ln>
              <a:solidFill>
                <a:schemeClr val="tx1"/>
              </a:solidFill>
            </a:ln>
          </p:spPr>
        </p:pic>
        <p:pic>
          <p:nvPicPr>
            <p:cNvPr id="10" name="Picture 9">
              <a:extLst>
                <a:ext uri="{FF2B5EF4-FFF2-40B4-BE49-F238E27FC236}">
                  <a16:creationId xmlns="" xmlns:a16="http://schemas.microsoft.com/office/drawing/2014/main" id="{47D5A498-F0BF-46A6-827E-C7C734748A8A}"/>
                </a:ext>
              </a:extLst>
            </p:cNvPr>
            <p:cNvPicPr>
              <a:picLocks noChangeAspect="1"/>
            </p:cNvPicPr>
            <p:nvPr/>
          </p:nvPicPr>
          <p:blipFill>
            <a:blip r:embed="rId4"/>
            <a:stretch>
              <a:fillRect/>
            </a:stretch>
          </p:blipFill>
          <p:spPr>
            <a:xfrm>
              <a:off x="5650953" y="2830120"/>
              <a:ext cx="5670946" cy="2805156"/>
            </a:xfrm>
            <a:prstGeom prst="rect">
              <a:avLst/>
            </a:prstGeom>
          </p:spPr>
        </p:pic>
        <p:sp>
          <p:nvSpPr>
            <p:cNvPr id="11" name="Arrow: Right 9">
              <a:extLst>
                <a:ext uri="{FF2B5EF4-FFF2-40B4-BE49-F238E27FC236}">
                  <a16:creationId xmlns="" xmlns:a16="http://schemas.microsoft.com/office/drawing/2014/main" id="{DB013A96-5520-4CCB-BABF-308F653E2A76}"/>
                </a:ext>
              </a:extLst>
            </p:cNvPr>
            <p:cNvSpPr/>
            <p:nvPr/>
          </p:nvSpPr>
          <p:spPr>
            <a:xfrm>
              <a:off x="4612919" y="4093501"/>
              <a:ext cx="765313" cy="470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9168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331E8-8321-4921-A1C8-8E8EE54A4846}"/>
              </a:ext>
            </a:extLst>
          </p:cNvPr>
          <p:cNvSpPr>
            <a:spLocks noGrp="1"/>
          </p:cNvSpPr>
          <p:nvPr>
            <p:ph type="title"/>
          </p:nvPr>
        </p:nvSpPr>
        <p:spPr>
          <a:xfrm>
            <a:off x="838200" y="0"/>
            <a:ext cx="10515600" cy="1325563"/>
          </a:xfrm>
        </p:spPr>
        <p:txBody>
          <a:bodyPr/>
          <a:lstStyle/>
          <a:p>
            <a:r>
              <a:rPr lang="en-US" dirty="0"/>
              <a:t>Conclusion</a:t>
            </a:r>
          </a:p>
        </p:txBody>
      </p:sp>
      <p:sp>
        <p:nvSpPr>
          <p:cNvPr id="3" name="Content Placeholder 2">
            <a:extLst>
              <a:ext uri="{FF2B5EF4-FFF2-40B4-BE49-F238E27FC236}">
                <a16:creationId xmlns="" xmlns:a16="http://schemas.microsoft.com/office/drawing/2014/main" id="{47BFE98E-2C77-4217-95EF-F65AB42F8040}"/>
              </a:ext>
            </a:extLst>
          </p:cNvPr>
          <p:cNvSpPr>
            <a:spLocks noGrp="1"/>
          </p:cNvSpPr>
          <p:nvPr>
            <p:ph idx="1"/>
          </p:nvPr>
        </p:nvSpPr>
        <p:spPr>
          <a:xfrm>
            <a:off x="625241" y="1409115"/>
            <a:ext cx="11217349" cy="4351338"/>
          </a:xfrm>
        </p:spPr>
        <p:txBody>
          <a:bodyPr/>
          <a:lstStyle/>
          <a:p>
            <a:r>
              <a:rPr lang="en-US" dirty="0"/>
              <a:t>Rule creation by text snippet examples</a:t>
            </a:r>
          </a:p>
          <a:p>
            <a:endParaRPr lang="en-US" dirty="0"/>
          </a:p>
          <a:p>
            <a:r>
              <a:rPr lang="en-US" dirty="0"/>
              <a:t>(Hopefully) objectives will be achieved</a:t>
            </a:r>
          </a:p>
          <a:p>
            <a:pPr lvl="1"/>
            <a:endParaRPr lang="en-US" dirty="0"/>
          </a:p>
          <a:p>
            <a:pPr lvl="1"/>
            <a:r>
              <a:rPr lang="en-US" dirty="0"/>
              <a:t>Usable by non-experts (examples only; user-friendly interface)</a:t>
            </a:r>
          </a:p>
          <a:p>
            <a:pPr lvl="1"/>
            <a:endParaRPr lang="en-US" dirty="0"/>
          </a:p>
          <a:p>
            <a:pPr lvl="1"/>
            <a:r>
              <a:rPr lang="en-US" dirty="0"/>
              <a:t>Quick development (click/copy rule development; candidate rule generation)</a:t>
            </a:r>
          </a:p>
          <a:p>
            <a:pPr lvl="1"/>
            <a:endParaRPr lang="en-US" dirty="0"/>
          </a:p>
          <a:p>
            <a:pPr lvl="1"/>
            <a:r>
              <a:rPr lang="en-US" dirty="0"/>
              <a:t>Quality results (good precision and recall) </a:t>
            </a:r>
          </a:p>
          <a:p>
            <a:endParaRPr lang="en-US" dirty="0"/>
          </a:p>
        </p:txBody>
      </p:sp>
      <p:pic>
        <p:nvPicPr>
          <p:cNvPr id="4" name="Picture 3">
            <a:extLst>
              <a:ext uri="{FF2B5EF4-FFF2-40B4-BE49-F238E27FC236}">
                <a16:creationId xmlns="" xmlns:a16="http://schemas.microsoft.com/office/drawing/2014/main" id="{43C071E8-545B-441D-8584-4590264095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8378" y="669566"/>
            <a:ext cx="1712181"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s://encrypted-tbn2.gstatic.com/images?q=tbn:ANd9GcTgbibHZQyIWCgb-Fhl3HjVI5l9OaaiM3zHHNPVlYQh0dU_Z2tZjw">
            <a:extLst>
              <a:ext uri="{FF2B5EF4-FFF2-40B4-BE49-F238E27FC236}">
                <a16:creationId xmlns="" xmlns:a16="http://schemas.microsoft.com/office/drawing/2014/main" id="{A89FF781-AF43-4BF5-AAD9-8A17E2F6C572}"/>
              </a:ext>
            </a:extLst>
          </p:cNvPr>
          <p:cNvPicPr>
            <a:picLocks noChangeAspect="1" noChangeArrowheads="1"/>
          </p:cNvPicPr>
          <p:nvPr/>
        </p:nvPicPr>
        <p:blipFill>
          <a:blip r:embed="rId4" cstate="print"/>
          <a:srcRect/>
          <a:stretch>
            <a:fillRect/>
          </a:stretch>
        </p:blipFill>
        <p:spPr bwMode="auto">
          <a:xfrm>
            <a:off x="1524000" y="5461232"/>
            <a:ext cx="1076325" cy="1076325"/>
          </a:xfrm>
          <a:prstGeom prst="rect">
            <a:avLst/>
          </a:prstGeom>
          <a:noFill/>
        </p:spPr>
      </p:pic>
      <p:pic>
        <p:nvPicPr>
          <p:cNvPr id="6" name="Picture 5" descr="C:\Documents and Settings\David W. Embley\My Documents\WoK\ER13.keynote\Keynote\Presentation\FSMosaicTreeLogo.png">
            <a:extLst>
              <a:ext uri="{FF2B5EF4-FFF2-40B4-BE49-F238E27FC236}">
                <a16:creationId xmlns="" xmlns:a16="http://schemas.microsoft.com/office/drawing/2014/main" id="{0095D12F-AE7D-4269-BEFD-EA4B253B71A0}"/>
              </a:ext>
            </a:extLst>
          </p:cNvPr>
          <p:cNvPicPr>
            <a:picLocks noChangeAspect="1" noChangeArrowheads="1"/>
          </p:cNvPicPr>
          <p:nvPr/>
        </p:nvPicPr>
        <p:blipFill>
          <a:blip r:embed="rId5" cstate="print"/>
          <a:srcRect/>
          <a:stretch>
            <a:fillRect/>
          </a:stretch>
        </p:blipFill>
        <p:spPr bwMode="auto">
          <a:xfrm>
            <a:off x="5406887" y="5735637"/>
            <a:ext cx="1905000" cy="495237"/>
          </a:xfrm>
          <a:prstGeom prst="rect">
            <a:avLst/>
          </a:prstGeom>
          <a:noFill/>
        </p:spPr>
      </p:pic>
      <p:pic>
        <p:nvPicPr>
          <p:cNvPr id="7" name="Graphic 6">
            <a:extLst>
              <a:ext uri="{FF2B5EF4-FFF2-40B4-BE49-F238E27FC236}">
                <a16:creationId xmlns="" xmlns:a16="http://schemas.microsoft.com/office/drawing/2014/main" id="{55277D33-A60A-48DA-9966-539A942A397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674469" y="5461232"/>
            <a:ext cx="993531" cy="1076325"/>
          </a:xfrm>
          <a:prstGeom prst="rect">
            <a:avLst/>
          </a:prstGeom>
        </p:spPr>
      </p:pic>
    </p:spTree>
    <p:extLst>
      <p:ext uri="{BB962C8B-B14F-4D97-AF65-F5344CB8AC3E}">
        <p14:creationId xmlns:p14="http://schemas.microsoft.com/office/powerpoint/2010/main" val="108664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a:t>
            </a:r>
          </a:p>
        </p:txBody>
      </p:sp>
      <p:pic>
        <p:nvPicPr>
          <p:cNvPr id="8" name="Picture 7">
            <a:extLst>
              <a:ext uri="{FF2B5EF4-FFF2-40B4-BE49-F238E27FC236}">
                <a16:creationId xmlns="" xmlns:a16="http://schemas.microsoft.com/office/drawing/2014/main" id="{942C2184-0BC8-4978-B378-4574B0DB7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333" y="831042"/>
            <a:ext cx="3713319" cy="5943574"/>
          </a:xfrm>
          <a:prstGeom prst="rect">
            <a:avLst/>
          </a:prstGeom>
          <a:ln>
            <a:solidFill>
              <a:schemeClr val="tx1"/>
            </a:solidFill>
          </a:ln>
        </p:spPr>
      </p:pic>
      <p:pic>
        <p:nvPicPr>
          <p:cNvPr id="10" name="Picture 9">
            <a:extLst>
              <a:ext uri="{FF2B5EF4-FFF2-40B4-BE49-F238E27FC236}">
                <a16:creationId xmlns="" xmlns:a16="http://schemas.microsoft.com/office/drawing/2014/main" id="{11547356-9722-477E-9E23-8F3216CA3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09" y="837795"/>
            <a:ext cx="3102879" cy="5943574"/>
          </a:xfrm>
          <a:prstGeom prst="rect">
            <a:avLst/>
          </a:prstGeom>
          <a:ln>
            <a:solidFill>
              <a:schemeClr val="tx1"/>
            </a:solidFill>
          </a:ln>
        </p:spPr>
      </p:pic>
      <p:pic>
        <p:nvPicPr>
          <p:cNvPr id="12" name="Picture 11">
            <a:extLst>
              <a:ext uri="{FF2B5EF4-FFF2-40B4-BE49-F238E27FC236}">
                <a16:creationId xmlns="" xmlns:a16="http://schemas.microsoft.com/office/drawing/2014/main" id="{64510460-EC62-40CA-88C8-C1E03B5CE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776" y="834304"/>
            <a:ext cx="4457050" cy="5937018"/>
          </a:xfrm>
          <a:prstGeom prst="rect">
            <a:avLst/>
          </a:prstGeom>
          <a:ln>
            <a:solidFill>
              <a:schemeClr val="tx1"/>
            </a:solidFill>
          </a:ln>
        </p:spPr>
      </p:pic>
    </p:spTree>
    <p:extLst>
      <p:ext uri="{BB962C8B-B14F-4D97-AF65-F5344CB8AC3E}">
        <p14:creationId xmlns:p14="http://schemas.microsoft.com/office/powerpoint/2010/main" val="308145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 – Large (layout components)</a:t>
            </a:r>
          </a:p>
        </p:txBody>
      </p:sp>
      <p:pic>
        <p:nvPicPr>
          <p:cNvPr id="8" name="Picture 7">
            <a:extLst>
              <a:ext uri="{FF2B5EF4-FFF2-40B4-BE49-F238E27FC236}">
                <a16:creationId xmlns="" xmlns:a16="http://schemas.microsoft.com/office/drawing/2014/main" id="{942C2184-0BC8-4978-B378-4574B0DB7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333" y="831042"/>
            <a:ext cx="3713319" cy="5943574"/>
          </a:xfrm>
          <a:prstGeom prst="rect">
            <a:avLst/>
          </a:prstGeom>
          <a:ln>
            <a:solidFill>
              <a:schemeClr val="tx1"/>
            </a:solidFill>
          </a:ln>
        </p:spPr>
      </p:pic>
      <p:pic>
        <p:nvPicPr>
          <p:cNvPr id="10" name="Picture 9">
            <a:extLst>
              <a:ext uri="{FF2B5EF4-FFF2-40B4-BE49-F238E27FC236}">
                <a16:creationId xmlns="" xmlns:a16="http://schemas.microsoft.com/office/drawing/2014/main" id="{11547356-9722-477E-9E23-8F3216CA3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09" y="837795"/>
            <a:ext cx="3102879" cy="5943574"/>
          </a:xfrm>
          <a:prstGeom prst="rect">
            <a:avLst/>
          </a:prstGeom>
          <a:ln>
            <a:solidFill>
              <a:schemeClr val="tx1"/>
            </a:solidFill>
          </a:ln>
        </p:spPr>
      </p:pic>
      <p:pic>
        <p:nvPicPr>
          <p:cNvPr id="12" name="Picture 11">
            <a:extLst>
              <a:ext uri="{FF2B5EF4-FFF2-40B4-BE49-F238E27FC236}">
                <a16:creationId xmlns="" xmlns:a16="http://schemas.microsoft.com/office/drawing/2014/main" id="{64510460-EC62-40CA-88C8-C1E03B5CE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776" y="834304"/>
            <a:ext cx="4457050" cy="5937018"/>
          </a:xfrm>
          <a:prstGeom prst="rect">
            <a:avLst/>
          </a:prstGeom>
          <a:ln>
            <a:solidFill>
              <a:schemeClr val="tx1"/>
            </a:solidFill>
          </a:ln>
        </p:spPr>
      </p:pic>
      <p:sp>
        <p:nvSpPr>
          <p:cNvPr id="3" name="Rectangle 2">
            <a:extLst>
              <a:ext uri="{FF2B5EF4-FFF2-40B4-BE49-F238E27FC236}">
                <a16:creationId xmlns="" xmlns:a16="http://schemas.microsoft.com/office/drawing/2014/main" id="{551E9593-8534-4715-8827-3099CFDC09E2}"/>
              </a:ext>
            </a:extLst>
          </p:cNvPr>
          <p:cNvSpPr/>
          <p:nvPr/>
        </p:nvSpPr>
        <p:spPr>
          <a:xfrm>
            <a:off x="432079" y="3553350"/>
            <a:ext cx="2421653" cy="6066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E032BD22-39F2-478A-B519-DF6D84F18705}"/>
              </a:ext>
            </a:extLst>
          </p:cNvPr>
          <p:cNvSpPr/>
          <p:nvPr/>
        </p:nvSpPr>
        <p:spPr>
          <a:xfrm>
            <a:off x="3928905" y="5476354"/>
            <a:ext cx="3768131" cy="733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DA1F4E-5CD6-4678-A6D1-842D43F4BE5C}"/>
              </a:ext>
            </a:extLst>
          </p:cNvPr>
          <p:cNvSpPr/>
          <p:nvPr/>
        </p:nvSpPr>
        <p:spPr>
          <a:xfrm>
            <a:off x="8591341" y="2689194"/>
            <a:ext cx="2994407" cy="9784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61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 – Intermediate (records)</a:t>
            </a:r>
          </a:p>
        </p:txBody>
      </p:sp>
      <p:pic>
        <p:nvPicPr>
          <p:cNvPr id="6" name="Picture 5">
            <a:extLst>
              <a:ext uri="{FF2B5EF4-FFF2-40B4-BE49-F238E27FC236}">
                <a16:creationId xmlns="" xmlns:a16="http://schemas.microsoft.com/office/drawing/2014/main" id="{1EA15C09-78D5-4990-82FF-67A9034CAF92}"/>
              </a:ext>
            </a:extLst>
          </p:cNvPr>
          <p:cNvPicPr>
            <a:picLocks noChangeAspect="1"/>
          </p:cNvPicPr>
          <p:nvPr/>
        </p:nvPicPr>
        <p:blipFill>
          <a:blip r:embed="rId3"/>
          <a:stretch>
            <a:fillRect/>
          </a:stretch>
        </p:blipFill>
        <p:spPr>
          <a:xfrm>
            <a:off x="1515103" y="2726871"/>
            <a:ext cx="8372475" cy="1533525"/>
          </a:xfrm>
          <a:prstGeom prst="rect">
            <a:avLst/>
          </a:prstGeom>
          <a:ln w="19050">
            <a:solidFill>
              <a:srgbClr val="FF0000"/>
            </a:solidFill>
          </a:ln>
        </p:spPr>
      </p:pic>
      <p:pic>
        <p:nvPicPr>
          <p:cNvPr id="7" name="Picture 6">
            <a:extLst>
              <a:ext uri="{FF2B5EF4-FFF2-40B4-BE49-F238E27FC236}">
                <a16:creationId xmlns="" xmlns:a16="http://schemas.microsoft.com/office/drawing/2014/main" id="{53390F4F-8F23-428C-9978-401F441B1FAF}"/>
              </a:ext>
            </a:extLst>
          </p:cNvPr>
          <p:cNvPicPr>
            <a:picLocks noChangeAspect="1"/>
          </p:cNvPicPr>
          <p:nvPr/>
        </p:nvPicPr>
        <p:blipFill>
          <a:blip r:embed="rId4"/>
          <a:stretch>
            <a:fillRect/>
          </a:stretch>
        </p:blipFill>
        <p:spPr>
          <a:xfrm>
            <a:off x="113176" y="732797"/>
            <a:ext cx="7591425" cy="1924050"/>
          </a:xfrm>
          <a:prstGeom prst="rect">
            <a:avLst/>
          </a:prstGeom>
          <a:ln w="19050">
            <a:solidFill>
              <a:srgbClr val="FF0000"/>
            </a:solidFill>
          </a:ln>
        </p:spPr>
      </p:pic>
      <p:pic>
        <p:nvPicPr>
          <p:cNvPr id="9" name="Picture 8">
            <a:extLst>
              <a:ext uri="{FF2B5EF4-FFF2-40B4-BE49-F238E27FC236}">
                <a16:creationId xmlns="" xmlns:a16="http://schemas.microsoft.com/office/drawing/2014/main" id="{761BFB26-CFD9-44B3-BB2D-CFBFA9C04981}"/>
              </a:ext>
            </a:extLst>
          </p:cNvPr>
          <p:cNvPicPr>
            <a:picLocks noChangeAspect="1"/>
          </p:cNvPicPr>
          <p:nvPr/>
        </p:nvPicPr>
        <p:blipFill>
          <a:blip r:embed="rId5"/>
          <a:stretch>
            <a:fillRect/>
          </a:stretch>
        </p:blipFill>
        <p:spPr>
          <a:xfrm>
            <a:off x="4103643" y="4328194"/>
            <a:ext cx="7877175" cy="2505075"/>
          </a:xfrm>
          <a:prstGeom prst="rect">
            <a:avLst/>
          </a:prstGeom>
          <a:ln w="19050">
            <a:solidFill>
              <a:srgbClr val="FF0000"/>
            </a:solidFill>
          </a:ln>
        </p:spPr>
      </p:pic>
      <p:sp>
        <p:nvSpPr>
          <p:cNvPr id="38" name="Rectangle 37">
            <a:extLst>
              <a:ext uri="{FF2B5EF4-FFF2-40B4-BE49-F238E27FC236}">
                <a16:creationId xmlns=""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1FEF3097-0C2F-4886-A003-9EED18204691}"/>
              </a:ext>
            </a:extLst>
          </p:cNvPr>
          <p:cNvSpPr/>
          <p:nvPr/>
        </p:nvSpPr>
        <p:spPr>
          <a:xfrm>
            <a:off x="6201509" y="782132"/>
            <a:ext cx="1433383" cy="24705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AE46A1A9-60C6-4F43-A9AA-452862703742}"/>
              </a:ext>
            </a:extLst>
          </p:cNvPr>
          <p:cNvSpPr/>
          <p:nvPr/>
        </p:nvSpPr>
        <p:spPr>
          <a:xfrm>
            <a:off x="1618911" y="2773738"/>
            <a:ext cx="1918108" cy="19554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692A80C1-DACD-4CC7-A75B-50BD17F861BE}"/>
              </a:ext>
            </a:extLst>
          </p:cNvPr>
          <p:cNvSpPr/>
          <p:nvPr/>
        </p:nvSpPr>
        <p:spPr>
          <a:xfrm>
            <a:off x="3973286" y="2773738"/>
            <a:ext cx="1043766" cy="1871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76D89037-16B6-4E5A-98BC-BB4DC4913AB7}"/>
              </a:ext>
            </a:extLst>
          </p:cNvPr>
          <p:cNvSpPr/>
          <p:nvPr/>
        </p:nvSpPr>
        <p:spPr>
          <a:xfrm>
            <a:off x="8106356" y="2806661"/>
            <a:ext cx="1658130" cy="19779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3674E959-29AC-4813-A4B6-B73CA7AE5A24}"/>
              </a:ext>
            </a:extLst>
          </p:cNvPr>
          <p:cNvSpPr/>
          <p:nvPr/>
        </p:nvSpPr>
        <p:spPr>
          <a:xfrm>
            <a:off x="3137193" y="2992875"/>
            <a:ext cx="1044161" cy="20972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BC2B2FB8-1176-4A1A-A0D5-EE772232BDF4}"/>
              </a:ext>
            </a:extLst>
          </p:cNvPr>
          <p:cNvSpPr/>
          <p:nvPr/>
        </p:nvSpPr>
        <p:spPr>
          <a:xfrm>
            <a:off x="4606229" y="2976129"/>
            <a:ext cx="1231863" cy="18251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B7095772-D349-4924-B46C-CF2F637C3DE3}"/>
              </a:ext>
            </a:extLst>
          </p:cNvPr>
          <p:cNvSpPr/>
          <p:nvPr/>
        </p:nvSpPr>
        <p:spPr>
          <a:xfrm>
            <a:off x="5928529" y="2976129"/>
            <a:ext cx="1231864" cy="19831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0FDFB43A-3EC9-42A0-B7F2-DBBCE75B7D1C}"/>
              </a:ext>
            </a:extLst>
          </p:cNvPr>
          <p:cNvSpPr/>
          <p:nvPr/>
        </p:nvSpPr>
        <p:spPr>
          <a:xfrm>
            <a:off x="5565618" y="4370499"/>
            <a:ext cx="2674868" cy="24504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11D19D18-AC8D-4418-B026-2B70BF998CFF}"/>
              </a:ext>
            </a:extLst>
          </p:cNvPr>
          <p:cNvSpPr/>
          <p:nvPr/>
        </p:nvSpPr>
        <p:spPr>
          <a:xfrm>
            <a:off x="9887578" y="4680856"/>
            <a:ext cx="2054051" cy="20730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CA55949E-6BD3-4F23-B484-B04D5A4DB7C9}"/>
              </a:ext>
            </a:extLst>
          </p:cNvPr>
          <p:cNvSpPr/>
          <p:nvPr/>
        </p:nvSpPr>
        <p:spPr>
          <a:xfrm>
            <a:off x="4158343" y="4942114"/>
            <a:ext cx="937847" cy="22811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9BD5CA4C-E955-47A7-92AC-5139C7B029F8}"/>
              </a:ext>
            </a:extLst>
          </p:cNvPr>
          <p:cNvSpPr/>
          <p:nvPr/>
        </p:nvSpPr>
        <p:spPr>
          <a:xfrm>
            <a:off x="5211215" y="5595857"/>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468FD9B9-6F82-49FB-BD67-62E62EAC603A}"/>
              </a:ext>
            </a:extLst>
          </p:cNvPr>
          <p:cNvSpPr/>
          <p:nvPr/>
        </p:nvSpPr>
        <p:spPr>
          <a:xfrm>
            <a:off x="5239158" y="5835538"/>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3B7F6CE2-926C-4013-BFF0-3A9AF951692E}"/>
              </a:ext>
            </a:extLst>
          </p:cNvPr>
          <p:cNvSpPr/>
          <p:nvPr/>
        </p:nvSpPr>
        <p:spPr>
          <a:xfrm>
            <a:off x="5207260" y="6114519"/>
            <a:ext cx="168263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387F524E-C37B-4C51-85DC-7864A206E5DE}"/>
              </a:ext>
            </a:extLst>
          </p:cNvPr>
          <p:cNvSpPr/>
          <p:nvPr/>
        </p:nvSpPr>
        <p:spPr>
          <a:xfrm>
            <a:off x="5185997" y="6356027"/>
            <a:ext cx="1597226"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205BA888-FE19-4B46-AAC0-B6FEE34271FD}"/>
              </a:ext>
            </a:extLst>
          </p:cNvPr>
          <p:cNvSpPr/>
          <p:nvPr/>
        </p:nvSpPr>
        <p:spPr>
          <a:xfrm>
            <a:off x="5175363" y="6580714"/>
            <a:ext cx="147321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7E419789-4CE4-4A38-80EC-61BA61D29100}"/>
              </a:ext>
            </a:extLst>
          </p:cNvPr>
          <p:cNvSpPr txBox="1"/>
          <p:nvPr/>
        </p:nvSpPr>
        <p:spPr>
          <a:xfrm>
            <a:off x="8245294" y="1169581"/>
            <a:ext cx="1074333" cy="461665"/>
          </a:xfrm>
          <a:prstGeom prst="rect">
            <a:avLst/>
          </a:prstGeom>
          <a:noFill/>
        </p:spPr>
        <p:txBody>
          <a:bodyPr wrap="none" rtlCol="0">
            <a:spAutoFit/>
          </a:bodyPr>
          <a:lstStyle/>
          <a:p>
            <a:r>
              <a:rPr lang="en-US" sz="2400" dirty="0">
                <a:highlight>
                  <a:srgbClr val="FFFF00"/>
                </a:highlight>
              </a:rPr>
              <a:t>Couple</a:t>
            </a:r>
          </a:p>
        </p:txBody>
      </p:sp>
      <p:sp>
        <p:nvSpPr>
          <p:cNvPr id="59" name="TextBox 58">
            <a:extLst>
              <a:ext uri="{FF2B5EF4-FFF2-40B4-BE49-F238E27FC236}">
                <a16:creationId xmlns="" xmlns:a16="http://schemas.microsoft.com/office/drawing/2014/main" id="{061ABA41-73FB-454E-802B-EBE03A6C1E8E}"/>
              </a:ext>
            </a:extLst>
          </p:cNvPr>
          <p:cNvSpPr txBox="1"/>
          <p:nvPr/>
        </p:nvSpPr>
        <p:spPr>
          <a:xfrm>
            <a:off x="10450624" y="2955072"/>
            <a:ext cx="1037272" cy="461665"/>
          </a:xfrm>
          <a:prstGeom prst="rect">
            <a:avLst/>
          </a:prstGeom>
          <a:noFill/>
        </p:spPr>
        <p:txBody>
          <a:bodyPr wrap="none" rtlCol="0">
            <a:spAutoFit/>
          </a:bodyPr>
          <a:lstStyle/>
          <a:p>
            <a:r>
              <a:rPr lang="en-US" sz="2400" dirty="0">
                <a:highlight>
                  <a:srgbClr val="FFFF00"/>
                </a:highlight>
              </a:rPr>
              <a:t>Person</a:t>
            </a:r>
          </a:p>
        </p:txBody>
      </p:sp>
      <p:sp>
        <p:nvSpPr>
          <p:cNvPr id="60" name="TextBox 59">
            <a:extLst>
              <a:ext uri="{FF2B5EF4-FFF2-40B4-BE49-F238E27FC236}">
                <a16:creationId xmlns="" xmlns:a16="http://schemas.microsoft.com/office/drawing/2014/main" id="{BF6D9D8E-27EE-433E-9AB3-694E4D85C777}"/>
              </a:ext>
            </a:extLst>
          </p:cNvPr>
          <p:cNvSpPr txBox="1"/>
          <p:nvPr/>
        </p:nvSpPr>
        <p:spPr>
          <a:xfrm>
            <a:off x="2360595" y="5326151"/>
            <a:ext cx="990720" cy="461665"/>
          </a:xfrm>
          <a:prstGeom prst="rect">
            <a:avLst/>
          </a:prstGeom>
          <a:noFill/>
        </p:spPr>
        <p:txBody>
          <a:bodyPr wrap="none" rtlCol="0">
            <a:spAutoFit/>
          </a:bodyPr>
          <a:lstStyle/>
          <a:p>
            <a:r>
              <a:rPr lang="en-US" sz="2400" dirty="0">
                <a:highlight>
                  <a:srgbClr val="FFFF00"/>
                </a:highlight>
              </a:rPr>
              <a:t>Family</a:t>
            </a:r>
          </a:p>
        </p:txBody>
      </p:sp>
      <p:sp>
        <p:nvSpPr>
          <p:cNvPr id="27" name="Rectangle 26">
            <a:extLst>
              <a:ext uri="{FF2B5EF4-FFF2-40B4-BE49-F238E27FC236}">
                <a16:creationId xmlns="" xmlns:a16="http://schemas.microsoft.com/office/drawing/2014/main" id="{692A80C1-DACD-4CC7-A75B-50BD17F861BE}"/>
              </a:ext>
            </a:extLst>
          </p:cNvPr>
          <p:cNvSpPr/>
          <p:nvPr/>
        </p:nvSpPr>
        <p:spPr>
          <a:xfrm>
            <a:off x="6574972" y="2795509"/>
            <a:ext cx="1043766" cy="1871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29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 – Small (text snippets)</a:t>
            </a:r>
          </a:p>
        </p:txBody>
      </p:sp>
      <p:pic>
        <p:nvPicPr>
          <p:cNvPr id="6" name="Picture 5">
            <a:extLst>
              <a:ext uri="{FF2B5EF4-FFF2-40B4-BE49-F238E27FC236}">
                <a16:creationId xmlns="" xmlns:a16="http://schemas.microsoft.com/office/drawing/2014/main" id="{1EA15C09-78D5-4990-82FF-67A9034CAF92}"/>
              </a:ext>
            </a:extLst>
          </p:cNvPr>
          <p:cNvPicPr>
            <a:picLocks noChangeAspect="1"/>
          </p:cNvPicPr>
          <p:nvPr/>
        </p:nvPicPr>
        <p:blipFill>
          <a:blip r:embed="rId3"/>
          <a:stretch>
            <a:fillRect/>
          </a:stretch>
        </p:blipFill>
        <p:spPr>
          <a:xfrm>
            <a:off x="1515103" y="2726871"/>
            <a:ext cx="8372475" cy="1533525"/>
          </a:xfrm>
          <a:prstGeom prst="rect">
            <a:avLst/>
          </a:prstGeom>
          <a:ln w="19050">
            <a:solidFill>
              <a:srgbClr val="FF0000"/>
            </a:solidFill>
          </a:ln>
        </p:spPr>
      </p:pic>
      <p:pic>
        <p:nvPicPr>
          <p:cNvPr id="7" name="Picture 6">
            <a:extLst>
              <a:ext uri="{FF2B5EF4-FFF2-40B4-BE49-F238E27FC236}">
                <a16:creationId xmlns="" xmlns:a16="http://schemas.microsoft.com/office/drawing/2014/main" id="{53390F4F-8F23-428C-9978-401F441B1FAF}"/>
              </a:ext>
            </a:extLst>
          </p:cNvPr>
          <p:cNvPicPr>
            <a:picLocks noChangeAspect="1"/>
          </p:cNvPicPr>
          <p:nvPr/>
        </p:nvPicPr>
        <p:blipFill>
          <a:blip r:embed="rId4"/>
          <a:stretch>
            <a:fillRect/>
          </a:stretch>
        </p:blipFill>
        <p:spPr>
          <a:xfrm>
            <a:off x="113176" y="732797"/>
            <a:ext cx="7591425" cy="1924050"/>
          </a:xfrm>
          <a:prstGeom prst="rect">
            <a:avLst/>
          </a:prstGeom>
          <a:ln w="19050">
            <a:solidFill>
              <a:srgbClr val="FF0000"/>
            </a:solidFill>
          </a:ln>
        </p:spPr>
      </p:pic>
      <p:pic>
        <p:nvPicPr>
          <p:cNvPr id="9" name="Picture 8">
            <a:extLst>
              <a:ext uri="{FF2B5EF4-FFF2-40B4-BE49-F238E27FC236}">
                <a16:creationId xmlns="" xmlns:a16="http://schemas.microsoft.com/office/drawing/2014/main" id="{761BFB26-CFD9-44B3-BB2D-CFBFA9C04981}"/>
              </a:ext>
            </a:extLst>
          </p:cNvPr>
          <p:cNvPicPr>
            <a:picLocks noChangeAspect="1"/>
          </p:cNvPicPr>
          <p:nvPr/>
        </p:nvPicPr>
        <p:blipFill>
          <a:blip r:embed="rId5"/>
          <a:stretch>
            <a:fillRect/>
          </a:stretch>
        </p:blipFill>
        <p:spPr>
          <a:xfrm>
            <a:off x="4103643" y="4328194"/>
            <a:ext cx="7877175" cy="2505075"/>
          </a:xfrm>
          <a:prstGeom prst="rect">
            <a:avLst/>
          </a:prstGeom>
          <a:ln w="19050">
            <a:solidFill>
              <a:srgbClr val="FF0000"/>
            </a:solidFill>
          </a:ln>
        </p:spPr>
      </p:pic>
      <p:sp>
        <p:nvSpPr>
          <p:cNvPr id="38" name="Rectangle 37">
            <a:extLst>
              <a:ext uri="{FF2B5EF4-FFF2-40B4-BE49-F238E27FC236}">
                <a16:creationId xmlns=""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1FEF3097-0C2F-4886-A003-9EED18204691}"/>
              </a:ext>
            </a:extLst>
          </p:cNvPr>
          <p:cNvSpPr/>
          <p:nvPr/>
        </p:nvSpPr>
        <p:spPr>
          <a:xfrm>
            <a:off x="6201509" y="782132"/>
            <a:ext cx="1433383" cy="24705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AE46A1A9-60C6-4F43-A9AA-452862703742}"/>
              </a:ext>
            </a:extLst>
          </p:cNvPr>
          <p:cNvSpPr/>
          <p:nvPr/>
        </p:nvSpPr>
        <p:spPr>
          <a:xfrm>
            <a:off x="1618911" y="2773738"/>
            <a:ext cx="1918108" cy="19554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692A80C1-DACD-4CC7-A75B-50BD17F861BE}"/>
              </a:ext>
            </a:extLst>
          </p:cNvPr>
          <p:cNvSpPr/>
          <p:nvPr/>
        </p:nvSpPr>
        <p:spPr>
          <a:xfrm>
            <a:off x="3973286" y="2773738"/>
            <a:ext cx="1043766" cy="1871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76D89037-16B6-4E5A-98BC-BB4DC4913AB7}"/>
              </a:ext>
            </a:extLst>
          </p:cNvPr>
          <p:cNvSpPr/>
          <p:nvPr/>
        </p:nvSpPr>
        <p:spPr>
          <a:xfrm>
            <a:off x="8106356" y="2806661"/>
            <a:ext cx="1658130" cy="19779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3674E959-29AC-4813-A4B6-B73CA7AE5A24}"/>
              </a:ext>
            </a:extLst>
          </p:cNvPr>
          <p:cNvSpPr/>
          <p:nvPr/>
        </p:nvSpPr>
        <p:spPr>
          <a:xfrm>
            <a:off x="3137193" y="2992875"/>
            <a:ext cx="1044161" cy="20972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BC2B2FB8-1176-4A1A-A0D5-EE772232BDF4}"/>
              </a:ext>
            </a:extLst>
          </p:cNvPr>
          <p:cNvSpPr/>
          <p:nvPr/>
        </p:nvSpPr>
        <p:spPr>
          <a:xfrm>
            <a:off x="4606229" y="2976129"/>
            <a:ext cx="1231863" cy="18251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B7095772-D349-4924-B46C-CF2F637C3DE3}"/>
              </a:ext>
            </a:extLst>
          </p:cNvPr>
          <p:cNvSpPr/>
          <p:nvPr/>
        </p:nvSpPr>
        <p:spPr>
          <a:xfrm>
            <a:off x="5928529" y="2976129"/>
            <a:ext cx="1231864" cy="19831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0FDFB43A-3EC9-42A0-B7F2-DBBCE75B7D1C}"/>
              </a:ext>
            </a:extLst>
          </p:cNvPr>
          <p:cNvSpPr/>
          <p:nvPr/>
        </p:nvSpPr>
        <p:spPr>
          <a:xfrm>
            <a:off x="5565618" y="4370499"/>
            <a:ext cx="2674868" cy="24504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11D19D18-AC8D-4418-B026-2B70BF998CFF}"/>
              </a:ext>
            </a:extLst>
          </p:cNvPr>
          <p:cNvSpPr/>
          <p:nvPr/>
        </p:nvSpPr>
        <p:spPr>
          <a:xfrm>
            <a:off x="9887578" y="4680856"/>
            <a:ext cx="2054051" cy="20730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CA55949E-6BD3-4F23-B484-B04D5A4DB7C9}"/>
              </a:ext>
            </a:extLst>
          </p:cNvPr>
          <p:cNvSpPr/>
          <p:nvPr/>
        </p:nvSpPr>
        <p:spPr>
          <a:xfrm>
            <a:off x="4158343" y="4942114"/>
            <a:ext cx="937847" cy="22811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9BD5CA4C-E955-47A7-92AC-5139C7B029F8}"/>
              </a:ext>
            </a:extLst>
          </p:cNvPr>
          <p:cNvSpPr/>
          <p:nvPr/>
        </p:nvSpPr>
        <p:spPr>
          <a:xfrm>
            <a:off x="5211215" y="5595857"/>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468FD9B9-6F82-49FB-BD67-62E62EAC603A}"/>
              </a:ext>
            </a:extLst>
          </p:cNvPr>
          <p:cNvSpPr/>
          <p:nvPr/>
        </p:nvSpPr>
        <p:spPr>
          <a:xfrm>
            <a:off x="5239158" y="5835538"/>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3B7F6CE2-926C-4013-BFF0-3A9AF951692E}"/>
              </a:ext>
            </a:extLst>
          </p:cNvPr>
          <p:cNvSpPr/>
          <p:nvPr/>
        </p:nvSpPr>
        <p:spPr>
          <a:xfrm>
            <a:off x="5207260" y="6114519"/>
            <a:ext cx="168263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387F524E-C37B-4C51-85DC-7864A206E5DE}"/>
              </a:ext>
            </a:extLst>
          </p:cNvPr>
          <p:cNvSpPr/>
          <p:nvPr/>
        </p:nvSpPr>
        <p:spPr>
          <a:xfrm>
            <a:off x="5185997" y="6356027"/>
            <a:ext cx="1597226"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205BA888-FE19-4B46-AAC0-B6FEE34271FD}"/>
              </a:ext>
            </a:extLst>
          </p:cNvPr>
          <p:cNvSpPr/>
          <p:nvPr/>
        </p:nvSpPr>
        <p:spPr>
          <a:xfrm>
            <a:off x="5175363" y="6580714"/>
            <a:ext cx="147321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692A80C1-DACD-4CC7-A75B-50BD17F861BE}"/>
              </a:ext>
            </a:extLst>
          </p:cNvPr>
          <p:cNvSpPr/>
          <p:nvPr/>
        </p:nvSpPr>
        <p:spPr>
          <a:xfrm>
            <a:off x="6574972" y="2795509"/>
            <a:ext cx="1043766" cy="1871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68286" y="1219199"/>
            <a:ext cx="2024743" cy="2830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97629" y="3385457"/>
            <a:ext cx="2438400" cy="21771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09457" y="5540829"/>
            <a:ext cx="1828800" cy="3048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850572" y="1698171"/>
            <a:ext cx="1632858" cy="2830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68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0510C-2747-4055-AE4E-035CE8DFC8CB}"/>
              </a:ext>
            </a:extLst>
          </p:cNvPr>
          <p:cNvSpPr>
            <a:spLocks noGrp="1"/>
          </p:cNvSpPr>
          <p:nvPr>
            <p:ph type="title"/>
          </p:nvPr>
        </p:nvSpPr>
        <p:spPr>
          <a:xfrm>
            <a:off x="838200" y="190953"/>
            <a:ext cx="10515600" cy="1325563"/>
          </a:xfrm>
        </p:spPr>
        <p:txBody>
          <a:bodyPr/>
          <a:lstStyle/>
          <a:p>
            <a:r>
              <a:rPr lang="en-US" dirty="0"/>
              <a:t>Rule Creation: Record-based NER</a:t>
            </a:r>
          </a:p>
        </p:txBody>
      </p:sp>
      <p:sp>
        <p:nvSpPr>
          <p:cNvPr id="8" name="TextBox 7">
            <a:extLst>
              <a:ext uri="{FF2B5EF4-FFF2-40B4-BE49-F238E27FC236}">
                <a16:creationId xmlns="" xmlns:a16="http://schemas.microsoft.com/office/drawing/2014/main" id="{EF919AEF-2E0D-4D25-A74E-8EB8DCA5F1D6}"/>
              </a:ext>
            </a:extLst>
          </p:cNvPr>
          <p:cNvSpPr txBox="1"/>
          <p:nvPr/>
        </p:nvSpPr>
        <p:spPr>
          <a:xfrm>
            <a:off x="5029200" y="3983105"/>
            <a:ext cx="3110019" cy="1477328"/>
          </a:xfrm>
          <a:prstGeom prst="rect">
            <a:avLst/>
          </a:prstGeom>
          <a:noFill/>
          <a:ln>
            <a:solidFill>
              <a:schemeClr val="tx1"/>
            </a:solidFill>
          </a:ln>
        </p:spPr>
        <p:txBody>
          <a:bodyPr wrap="none" rtlCol="0">
            <a:spAutoFit/>
          </a:bodyPr>
          <a:lstStyle/>
          <a:p>
            <a:r>
              <a:rPr lang="en-US" dirty="0"/>
              <a:t>Couple record</a:t>
            </a:r>
          </a:p>
          <a:p>
            <a:endParaRPr lang="en-US" dirty="0"/>
          </a:p>
          <a:p>
            <a:r>
              <a:rPr lang="en-US" dirty="0"/>
              <a:t>Name: ^ Adam, James,</a:t>
            </a:r>
          </a:p>
          <a:p>
            <a:r>
              <a:rPr lang="en-US" dirty="0" err="1"/>
              <a:t>SpouseName</a:t>
            </a:r>
            <a:r>
              <a:rPr lang="en-US" dirty="0"/>
              <a:t>: and Jane Lyle</a:t>
            </a:r>
          </a:p>
          <a:p>
            <a:r>
              <a:rPr lang="en-US" dirty="0" err="1"/>
              <a:t>MarriageDate</a:t>
            </a:r>
            <a:r>
              <a:rPr lang="en-US" dirty="0"/>
              <a:t>: p. 2 Aug. 1746 $</a:t>
            </a:r>
          </a:p>
        </p:txBody>
      </p:sp>
      <p:sp>
        <p:nvSpPr>
          <p:cNvPr id="10" name="Rectangle 9">
            <a:extLst>
              <a:ext uri="{FF2B5EF4-FFF2-40B4-BE49-F238E27FC236}">
                <a16:creationId xmlns="" xmlns:a16="http://schemas.microsoft.com/office/drawing/2014/main" id="{290C834E-1F35-4B62-A9B2-3A4060E1D5B1}"/>
              </a:ext>
            </a:extLst>
          </p:cNvPr>
          <p:cNvSpPr/>
          <p:nvPr/>
        </p:nvSpPr>
        <p:spPr>
          <a:xfrm>
            <a:off x="5955344" y="4605044"/>
            <a:ext cx="1205346"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95DD7F6-CF0C-415B-BD6D-9516FB22DBE4}"/>
              </a:ext>
            </a:extLst>
          </p:cNvPr>
          <p:cNvSpPr/>
          <p:nvPr/>
        </p:nvSpPr>
        <p:spPr>
          <a:xfrm>
            <a:off x="6841540" y="4886291"/>
            <a:ext cx="853670"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AC933113-AB4E-46C5-A936-17AD4E575FE5}"/>
              </a:ext>
            </a:extLst>
          </p:cNvPr>
          <p:cNvSpPr/>
          <p:nvPr/>
        </p:nvSpPr>
        <p:spPr>
          <a:xfrm>
            <a:off x="6511635" y="5165172"/>
            <a:ext cx="1343891"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274485" y="1566543"/>
            <a:ext cx="7591425" cy="1924050"/>
            <a:chOff x="113176" y="732797"/>
            <a:chExt cx="7591425" cy="1924050"/>
          </a:xfrm>
        </p:grpSpPr>
        <p:pic>
          <p:nvPicPr>
            <p:cNvPr id="20" name="Picture 19">
              <a:extLst>
                <a:ext uri="{FF2B5EF4-FFF2-40B4-BE49-F238E27FC236}">
                  <a16:creationId xmlns="" xmlns:a16="http://schemas.microsoft.com/office/drawing/2014/main" id="{53390F4F-8F23-428C-9978-401F441B1FAF}"/>
                </a:ext>
              </a:extLst>
            </p:cNvPr>
            <p:cNvPicPr>
              <a:picLocks noChangeAspect="1"/>
            </p:cNvPicPr>
            <p:nvPr/>
          </p:nvPicPr>
          <p:blipFill>
            <a:blip r:embed="rId3"/>
            <a:stretch>
              <a:fillRect/>
            </a:stretch>
          </p:blipFill>
          <p:spPr>
            <a:xfrm>
              <a:off x="113176" y="732797"/>
              <a:ext cx="7591425" cy="1924050"/>
            </a:xfrm>
            <a:prstGeom prst="rect">
              <a:avLst/>
            </a:prstGeom>
            <a:ln>
              <a:solidFill>
                <a:schemeClr val="tx1"/>
              </a:solidFill>
            </a:ln>
          </p:spPr>
        </p:pic>
        <p:sp>
          <p:nvSpPr>
            <p:cNvPr id="21" name="Rectangle 20">
              <a:extLst>
                <a:ext uri="{FF2B5EF4-FFF2-40B4-BE49-F238E27FC236}">
                  <a16:creationId xmlns="" xmlns:a16="http://schemas.microsoft.com/office/drawing/2014/main" id="{CD761826-248A-4D03-87E0-5048CEAE2B7F}"/>
                </a:ext>
              </a:extLst>
            </p:cNvPr>
            <p:cNvSpPr/>
            <p:nvPr/>
          </p:nvSpPr>
          <p:spPr>
            <a:xfrm>
              <a:off x="113176"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C4F3FCE-514D-4FB9-A5D1-26A0667670FB}"/>
                </a:ext>
              </a:extLst>
            </p:cNvPr>
            <p:cNvSpPr/>
            <p:nvPr/>
          </p:nvSpPr>
          <p:spPr>
            <a:xfrm>
              <a:off x="3268358"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51671C03-A44C-4934-8B34-CC21733303E2}"/>
                </a:ext>
              </a:extLst>
            </p:cNvPr>
            <p:cNvSpPr/>
            <p:nvPr/>
          </p:nvSpPr>
          <p:spPr>
            <a:xfrm>
              <a:off x="6122090" y="732797"/>
              <a:ext cx="15128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1FEF3097-0C2F-4886-A003-9EED18204691}"/>
                </a:ext>
              </a:extLst>
            </p:cNvPr>
            <p:cNvSpPr/>
            <p:nvPr/>
          </p:nvSpPr>
          <p:spPr>
            <a:xfrm>
              <a:off x="6201509" y="782132"/>
              <a:ext cx="1433383" cy="20275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5029198" y="5562599"/>
            <a:ext cx="3528402" cy="923330"/>
          </a:xfrm>
          <a:prstGeom prst="rect">
            <a:avLst/>
          </a:prstGeom>
          <a:noFill/>
        </p:spPr>
        <p:txBody>
          <a:bodyPr wrap="none" rtlCol="0">
            <a:spAutoFit/>
          </a:bodyPr>
          <a:lstStyle/>
          <a:p>
            <a:r>
              <a:rPr lang="en-US" dirty="0"/>
              <a:t>Name: ^ Cap , Cap ,</a:t>
            </a:r>
          </a:p>
          <a:p>
            <a:r>
              <a:rPr lang="en-US" dirty="0" err="1"/>
              <a:t>SpouseName</a:t>
            </a:r>
            <a:r>
              <a:rPr lang="en-US" dirty="0"/>
              <a:t>: </a:t>
            </a:r>
            <a:r>
              <a:rPr lang="en-US" dirty="0">
                <a:solidFill>
                  <a:srgbClr val="FF0000"/>
                </a:solidFill>
              </a:rPr>
              <a:t>and</a:t>
            </a:r>
            <a:r>
              <a:rPr lang="en-US" dirty="0"/>
              <a:t> Cap </a:t>
            </a:r>
            <a:r>
              <a:rPr lang="en-US" dirty="0" err="1"/>
              <a:t>Cap</a:t>
            </a:r>
            <a:endParaRPr lang="en-US" dirty="0"/>
          </a:p>
          <a:p>
            <a:r>
              <a:rPr lang="en-US" dirty="0" err="1"/>
              <a:t>MarriageDate</a:t>
            </a:r>
            <a:r>
              <a:rPr lang="en-US" dirty="0"/>
              <a:t>: </a:t>
            </a:r>
            <a:r>
              <a:rPr lang="en-US" dirty="0" smtClean="0">
                <a:solidFill>
                  <a:srgbClr val="FF0000"/>
                </a:solidFill>
              </a:rPr>
              <a:t>p.</a:t>
            </a:r>
            <a:r>
              <a:rPr lang="en-US" dirty="0" smtClean="0"/>
              <a:t> </a:t>
            </a:r>
            <a:r>
              <a:rPr lang="en-US" dirty="0" err="1"/>
              <a:t>Num</a:t>
            </a:r>
            <a:r>
              <a:rPr lang="en-US" dirty="0"/>
              <a:t> Cap . </a:t>
            </a:r>
            <a:r>
              <a:rPr lang="en-US" dirty="0" err="1"/>
              <a:t>Num</a:t>
            </a:r>
            <a:r>
              <a:rPr lang="en-US" dirty="0"/>
              <a:t> $</a:t>
            </a:r>
          </a:p>
        </p:txBody>
      </p:sp>
    </p:spTree>
    <p:extLst>
      <p:ext uri="{BB962C8B-B14F-4D97-AF65-F5344CB8AC3E}">
        <p14:creationId xmlns:p14="http://schemas.microsoft.com/office/powerpoint/2010/main" val="13405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0510C-2747-4055-AE4E-035CE8DFC8CB}"/>
              </a:ext>
            </a:extLst>
          </p:cNvPr>
          <p:cNvSpPr>
            <a:spLocks noGrp="1"/>
          </p:cNvSpPr>
          <p:nvPr>
            <p:ph type="title"/>
          </p:nvPr>
        </p:nvSpPr>
        <p:spPr>
          <a:xfrm>
            <a:off x="838200" y="190953"/>
            <a:ext cx="10515600" cy="1325563"/>
          </a:xfrm>
        </p:spPr>
        <p:txBody>
          <a:bodyPr/>
          <a:lstStyle/>
          <a:p>
            <a:r>
              <a:rPr lang="en-US" dirty="0"/>
              <a:t>Rule Creation: Record-based NER</a:t>
            </a:r>
          </a:p>
        </p:txBody>
      </p:sp>
      <p:sp>
        <p:nvSpPr>
          <p:cNvPr id="3" name="TextBox 2">
            <a:extLst>
              <a:ext uri="{FF2B5EF4-FFF2-40B4-BE49-F238E27FC236}">
                <a16:creationId xmlns="" xmlns:a16="http://schemas.microsoft.com/office/drawing/2014/main" id="{1FD6DD95-127A-4627-ACC0-CCA77E332F12}"/>
              </a:ext>
            </a:extLst>
          </p:cNvPr>
          <p:cNvSpPr txBox="1"/>
          <p:nvPr/>
        </p:nvSpPr>
        <p:spPr>
          <a:xfrm>
            <a:off x="685800" y="3972219"/>
            <a:ext cx="3361048" cy="1754326"/>
          </a:xfrm>
          <a:prstGeom prst="rect">
            <a:avLst/>
          </a:prstGeom>
          <a:noFill/>
          <a:ln>
            <a:solidFill>
              <a:schemeClr val="tx1"/>
            </a:solidFill>
          </a:ln>
        </p:spPr>
        <p:txBody>
          <a:bodyPr wrap="none" rtlCol="0">
            <a:spAutoFit/>
          </a:bodyPr>
          <a:lstStyle/>
          <a:p>
            <a:r>
              <a:rPr lang="en-US" dirty="0"/>
              <a:t>Person record</a:t>
            </a:r>
          </a:p>
          <a:p>
            <a:endParaRPr lang="en-US" dirty="0"/>
          </a:p>
          <a:p>
            <a:r>
              <a:rPr lang="en-US" dirty="0"/>
              <a:t>Name: ^ James, born</a:t>
            </a:r>
          </a:p>
          <a:p>
            <a:r>
              <a:rPr lang="en-US" dirty="0"/>
              <a:t>Name: ^ Janet, 24</a:t>
            </a:r>
          </a:p>
          <a:p>
            <a:r>
              <a:rPr lang="en-US" dirty="0" err="1"/>
              <a:t>ChristeningDate</a:t>
            </a:r>
            <a:r>
              <a:rPr lang="en-US" dirty="0"/>
              <a:t>: , 24 Nov. 1754. $</a:t>
            </a:r>
          </a:p>
          <a:p>
            <a:r>
              <a:rPr lang="en-US" dirty="0" err="1"/>
              <a:t>BirthDate</a:t>
            </a:r>
            <a:r>
              <a:rPr lang="en-US" dirty="0"/>
              <a:t>: born 24 Oct. 1758. $</a:t>
            </a:r>
          </a:p>
        </p:txBody>
      </p:sp>
      <p:sp>
        <p:nvSpPr>
          <p:cNvPr id="4" name="Rectangle 3">
            <a:extLst>
              <a:ext uri="{FF2B5EF4-FFF2-40B4-BE49-F238E27FC236}">
                <a16:creationId xmlns="" xmlns:a16="http://schemas.microsoft.com/office/drawing/2014/main" id="{95F7AE0A-7CEF-4F7E-A6CB-36F427B0D6CA}"/>
              </a:ext>
            </a:extLst>
          </p:cNvPr>
          <p:cNvSpPr/>
          <p:nvPr/>
        </p:nvSpPr>
        <p:spPr>
          <a:xfrm>
            <a:off x="1600506" y="4615314"/>
            <a:ext cx="587877" cy="188177"/>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68A5C541-D1F3-4509-9CEA-8140220BD306}"/>
              </a:ext>
            </a:extLst>
          </p:cNvPr>
          <p:cNvSpPr/>
          <p:nvPr/>
        </p:nvSpPr>
        <p:spPr>
          <a:xfrm>
            <a:off x="1589389" y="4867894"/>
            <a:ext cx="519469"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D56737C1-CD21-4278-B86A-C3BA4BCD7D7F}"/>
              </a:ext>
            </a:extLst>
          </p:cNvPr>
          <p:cNvSpPr/>
          <p:nvPr/>
        </p:nvSpPr>
        <p:spPr>
          <a:xfrm>
            <a:off x="2482933" y="5134329"/>
            <a:ext cx="1205346"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12A42297-ACA4-47FE-8079-3CD238D8DD8B}"/>
              </a:ext>
            </a:extLst>
          </p:cNvPr>
          <p:cNvSpPr/>
          <p:nvPr/>
        </p:nvSpPr>
        <p:spPr>
          <a:xfrm>
            <a:off x="2266572" y="5422536"/>
            <a:ext cx="1205346"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274485" y="1566543"/>
            <a:ext cx="7591425" cy="1924050"/>
            <a:chOff x="113176" y="732797"/>
            <a:chExt cx="7591425" cy="1924050"/>
          </a:xfrm>
        </p:grpSpPr>
        <p:pic>
          <p:nvPicPr>
            <p:cNvPr id="20" name="Picture 19">
              <a:extLst>
                <a:ext uri="{FF2B5EF4-FFF2-40B4-BE49-F238E27FC236}">
                  <a16:creationId xmlns="" xmlns:a16="http://schemas.microsoft.com/office/drawing/2014/main" id="{53390F4F-8F23-428C-9978-401F441B1FAF}"/>
                </a:ext>
              </a:extLst>
            </p:cNvPr>
            <p:cNvPicPr>
              <a:picLocks noChangeAspect="1"/>
            </p:cNvPicPr>
            <p:nvPr/>
          </p:nvPicPr>
          <p:blipFill>
            <a:blip r:embed="rId3"/>
            <a:stretch>
              <a:fillRect/>
            </a:stretch>
          </p:blipFill>
          <p:spPr>
            <a:xfrm>
              <a:off x="113176" y="732797"/>
              <a:ext cx="7591425" cy="1924050"/>
            </a:xfrm>
            <a:prstGeom prst="rect">
              <a:avLst/>
            </a:prstGeom>
            <a:ln>
              <a:solidFill>
                <a:schemeClr val="tx1"/>
              </a:solidFill>
            </a:ln>
          </p:spPr>
        </p:pic>
        <p:sp>
          <p:nvSpPr>
            <p:cNvPr id="24" name="Rectangle 23">
              <a:extLst>
                <a:ext uri="{FF2B5EF4-FFF2-40B4-BE49-F238E27FC236}">
                  <a16:creationId xmlns="" xmlns:a16="http://schemas.microsoft.com/office/drawing/2014/main" id="{F5628E87-7CF6-471D-8457-354D8BC4A884}"/>
                </a:ext>
              </a:extLst>
            </p:cNvPr>
            <p:cNvSpPr/>
            <p:nvPr/>
          </p:nvSpPr>
          <p:spPr>
            <a:xfrm>
              <a:off x="1278785" y="1235947"/>
              <a:ext cx="1316334"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0B4A45A7-CF82-4F50-B746-1EB3D60ADEEC}"/>
                </a:ext>
              </a:extLst>
            </p:cNvPr>
            <p:cNvSpPr/>
            <p:nvPr/>
          </p:nvSpPr>
          <p:spPr>
            <a:xfrm>
              <a:off x="1278785" y="1698171"/>
              <a:ext cx="994787"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DE7B1869-26CE-47EE-9988-A80BD8AC7CBD}"/>
                </a:ext>
              </a:extLst>
            </p:cNvPr>
            <p:cNvSpPr/>
            <p:nvPr/>
          </p:nvSpPr>
          <p:spPr>
            <a:xfrm>
              <a:off x="2076528" y="2160395"/>
              <a:ext cx="1989573"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DE2E4FBD-0444-4A59-8571-999338D080EA}"/>
                </a:ext>
              </a:extLst>
            </p:cNvPr>
            <p:cNvSpPr/>
            <p:nvPr/>
          </p:nvSpPr>
          <p:spPr>
            <a:xfrm>
              <a:off x="1846517" y="1674726"/>
              <a:ext cx="1592664" cy="278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 xmlns:a16="http://schemas.microsoft.com/office/drawing/2014/main" id="{E6699AD5-FC4B-4D06-92F9-65CF5CBDE158}"/>
              </a:ext>
            </a:extLst>
          </p:cNvPr>
          <p:cNvSpPr/>
          <p:nvPr/>
        </p:nvSpPr>
        <p:spPr>
          <a:xfrm>
            <a:off x="3467100" y="2101761"/>
            <a:ext cx="670560" cy="197205"/>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0B534873-80D3-44D7-A1F1-D065B40858A1}"/>
              </a:ext>
            </a:extLst>
          </p:cNvPr>
          <p:cNvSpPr/>
          <p:nvPr/>
        </p:nvSpPr>
        <p:spPr>
          <a:xfrm>
            <a:off x="3501161" y="2577101"/>
            <a:ext cx="518095" cy="163378"/>
          </a:xfrm>
          <a:prstGeom prst="rect">
            <a:avLst/>
          </a:prstGeom>
          <a:solidFill>
            <a:schemeClr val="accent1">
              <a:alpha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D905B33F-695F-4284-B5E1-DBF527772B34}"/>
              </a:ext>
            </a:extLst>
          </p:cNvPr>
          <p:cNvSpPr/>
          <p:nvPr/>
        </p:nvSpPr>
        <p:spPr>
          <a:xfrm>
            <a:off x="4175833" y="2572843"/>
            <a:ext cx="1363907" cy="210582"/>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6716AD31-72CA-4369-9BC3-D2BDA7E16526}"/>
              </a:ext>
            </a:extLst>
          </p:cNvPr>
          <p:cNvSpPr/>
          <p:nvPr/>
        </p:nvSpPr>
        <p:spPr>
          <a:xfrm>
            <a:off x="4834890" y="3002881"/>
            <a:ext cx="1285445" cy="210582"/>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85798" y="5812970"/>
            <a:ext cx="2002471" cy="923330"/>
          </a:xfrm>
          <a:prstGeom prst="rect">
            <a:avLst/>
          </a:prstGeom>
          <a:noFill/>
        </p:spPr>
        <p:txBody>
          <a:bodyPr wrap="none" rtlCol="0">
            <a:spAutoFit/>
          </a:bodyPr>
          <a:lstStyle/>
          <a:p>
            <a:r>
              <a:rPr lang="en-US" dirty="0"/>
              <a:t>Name: ^ Cap , </a:t>
            </a:r>
            <a:r>
              <a:rPr lang="en-US" dirty="0">
                <a:solidFill>
                  <a:srgbClr val="FF0000"/>
                </a:solidFill>
              </a:rPr>
              <a:t>born</a:t>
            </a:r>
          </a:p>
          <a:p>
            <a:r>
              <a:rPr lang="en-US" dirty="0"/>
              <a:t>Name: ^ Cap , </a:t>
            </a:r>
            <a:r>
              <a:rPr lang="en-US" dirty="0" err="1"/>
              <a:t>Num</a:t>
            </a:r>
            <a:endParaRPr lang="en-US" dirty="0"/>
          </a:p>
          <a:p>
            <a:r>
              <a:rPr lang="en-US" dirty="0"/>
              <a:t>…</a:t>
            </a:r>
          </a:p>
        </p:txBody>
      </p:sp>
    </p:spTree>
    <p:extLst>
      <p:ext uri="{BB962C8B-B14F-4D97-AF65-F5344CB8AC3E}">
        <p14:creationId xmlns:p14="http://schemas.microsoft.com/office/powerpoint/2010/main" val="131353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0510C-2747-4055-AE4E-035CE8DFC8CB}"/>
              </a:ext>
            </a:extLst>
          </p:cNvPr>
          <p:cNvSpPr>
            <a:spLocks noGrp="1"/>
          </p:cNvSpPr>
          <p:nvPr>
            <p:ph type="title"/>
          </p:nvPr>
        </p:nvSpPr>
        <p:spPr>
          <a:xfrm>
            <a:off x="838200" y="190953"/>
            <a:ext cx="10515600" cy="1325563"/>
          </a:xfrm>
        </p:spPr>
        <p:txBody>
          <a:bodyPr/>
          <a:lstStyle/>
          <a:p>
            <a:r>
              <a:rPr lang="en-US" dirty="0"/>
              <a:t>Rule Creation: Record-based NER</a:t>
            </a:r>
          </a:p>
        </p:txBody>
      </p:sp>
      <p:sp>
        <p:nvSpPr>
          <p:cNvPr id="14" name="TextBox 13">
            <a:extLst>
              <a:ext uri="{FF2B5EF4-FFF2-40B4-BE49-F238E27FC236}">
                <a16:creationId xmlns="" xmlns:a16="http://schemas.microsoft.com/office/drawing/2014/main" id="{496822F1-4B4D-40C7-AA3D-B415740B9728}"/>
              </a:ext>
            </a:extLst>
          </p:cNvPr>
          <p:cNvSpPr txBox="1"/>
          <p:nvPr/>
        </p:nvSpPr>
        <p:spPr>
          <a:xfrm>
            <a:off x="9044037" y="3983104"/>
            <a:ext cx="2490938" cy="1754326"/>
          </a:xfrm>
          <a:prstGeom prst="rect">
            <a:avLst/>
          </a:prstGeom>
          <a:noFill/>
          <a:ln>
            <a:solidFill>
              <a:schemeClr val="tx1"/>
            </a:solidFill>
          </a:ln>
        </p:spPr>
        <p:txBody>
          <a:bodyPr wrap="none" rtlCol="0">
            <a:spAutoFit/>
          </a:bodyPr>
          <a:lstStyle/>
          <a:p>
            <a:r>
              <a:rPr lang="en-US" dirty="0"/>
              <a:t>Family record</a:t>
            </a:r>
          </a:p>
          <a:p>
            <a:endParaRPr lang="en-US" dirty="0"/>
          </a:p>
          <a:p>
            <a:r>
              <a:rPr lang="en-US" dirty="0"/>
              <a:t>Parent1: ^ Adam, James,</a:t>
            </a:r>
          </a:p>
          <a:p>
            <a:r>
              <a:rPr lang="en-US" dirty="0"/>
              <a:t>Parent2: and Jane Lyle</a:t>
            </a:r>
          </a:p>
          <a:p>
            <a:r>
              <a:rPr lang="en-US" dirty="0"/>
              <a:t>Child: ^ James, born</a:t>
            </a:r>
          </a:p>
          <a:p>
            <a:r>
              <a:rPr lang="en-US" dirty="0"/>
              <a:t>Child: ^ Janet, 24</a:t>
            </a:r>
          </a:p>
        </p:txBody>
      </p:sp>
      <p:sp>
        <p:nvSpPr>
          <p:cNvPr id="15" name="Rectangle 14">
            <a:extLst>
              <a:ext uri="{FF2B5EF4-FFF2-40B4-BE49-F238E27FC236}">
                <a16:creationId xmlns="" xmlns:a16="http://schemas.microsoft.com/office/drawing/2014/main" id="{11E16E35-3EE8-4522-A890-672D3DFDC99C}"/>
              </a:ext>
            </a:extLst>
          </p:cNvPr>
          <p:cNvSpPr/>
          <p:nvPr/>
        </p:nvSpPr>
        <p:spPr>
          <a:xfrm>
            <a:off x="10135445" y="4603361"/>
            <a:ext cx="1205346"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940F0239-2CF7-4088-8DF7-49D24CAF4B43}"/>
              </a:ext>
            </a:extLst>
          </p:cNvPr>
          <p:cNvSpPr/>
          <p:nvPr/>
        </p:nvSpPr>
        <p:spPr>
          <a:xfrm>
            <a:off x="10356990" y="4881674"/>
            <a:ext cx="853670"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F2A4362-2783-41F8-BA60-CAC7EE6AFBA8}"/>
              </a:ext>
            </a:extLst>
          </p:cNvPr>
          <p:cNvSpPr/>
          <p:nvPr/>
        </p:nvSpPr>
        <p:spPr>
          <a:xfrm>
            <a:off x="9866997" y="5441315"/>
            <a:ext cx="519469"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D317B0B9-DBC2-41DE-9BC6-B5C3C4BE4369}"/>
              </a:ext>
            </a:extLst>
          </p:cNvPr>
          <p:cNvSpPr/>
          <p:nvPr/>
        </p:nvSpPr>
        <p:spPr>
          <a:xfrm>
            <a:off x="9838907" y="5158244"/>
            <a:ext cx="622998"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274485" y="1566543"/>
            <a:ext cx="7591425" cy="1924050"/>
            <a:chOff x="113176" y="732797"/>
            <a:chExt cx="7591425" cy="1924050"/>
          </a:xfrm>
        </p:grpSpPr>
        <p:pic>
          <p:nvPicPr>
            <p:cNvPr id="20" name="Picture 19">
              <a:extLst>
                <a:ext uri="{FF2B5EF4-FFF2-40B4-BE49-F238E27FC236}">
                  <a16:creationId xmlns="" xmlns:a16="http://schemas.microsoft.com/office/drawing/2014/main" id="{53390F4F-8F23-428C-9978-401F441B1FAF}"/>
                </a:ext>
              </a:extLst>
            </p:cNvPr>
            <p:cNvPicPr>
              <a:picLocks noChangeAspect="1"/>
            </p:cNvPicPr>
            <p:nvPr/>
          </p:nvPicPr>
          <p:blipFill>
            <a:blip r:embed="rId3"/>
            <a:stretch>
              <a:fillRect/>
            </a:stretch>
          </p:blipFill>
          <p:spPr>
            <a:xfrm>
              <a:off x="113176" y="732797"/>
              <a:ext cx="7591425" cy="1924050"/>
            </a:xfrm>
            <a:prstGeom prst="rect">
              <a:avLst/>
            </a:prstGeom>
            <a:ln>
              <a:solidFill>
                <a:schemeClr val="tx1"/>
              </a:solidFill>
            </a:ln>
          </p:spPr>
        </p:pic>
        <p:sp>
          <p:nvSpPr>
            <p:cNvPr id="21" name="Rectangle 20">
              <a:extLst>
                <a:ext uri="{FF2B5EF4-FFF2-40B4-BE49-F238E27FC236}">
                  <a16:creationId xmlns="" xmlns:a16="http://schemas.microsoft.com/office/drawing/2014/main" id="{CD761826-248A-4D03-87E0-5048CEAE2B7F}"/>
                </a:ext>
              </a:extLst>
            </p:cNvPr>
            <p:cNvSpPr/>
            <p:nvPr/>
          </p:nvSpPr>
          <p:spPr>
            <a:xfrm>
              <a:off x="113176"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C4F3FCE-514D-4FB9-A5D1-26A0667670FB}"/>
                </a:ext>
              </a:extLst>
            </p:cNvPr>
            <p:cNvSpPr/>
            <p:nvPr/>
          </p:nvSpPr>
          <p:spPr>
            <a:xfrm>
              <a:off x="3268358"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F5628E87-7CF6-471D-8457-354D8BC4A884}"/>
                </a:ext>
              </a:extLst>
            </p:cNvPr>
            <p:cNvSpPr/>
            <p:nvPr/>
          </p:nvSpPr>
          <p:spPr>
            <a:xfrm>
              <a:off x="1278785" y="1235947"/>
              <a:ext cx="1316334"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0B4A45A7-CF82-4F50-B746-1EB3D60ADEEC}"/>
                </a:ext>
              </a:extLst>
            </p:cNvPr>
            <p:cNvSpPr/>
            <p:nvPr/>
          </p:nvSpPr>
          <p:spPr>
            <a:xfrm>
              <a:off x="1278785" y="1698171"/>
              <a:ext cx="994787"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CB83DF4A-7C17-4301-81EA-078B347FB1A3}"/>
              </a:ext>
            </a:extLst>
          </p:cNvPr>
          <p:cNvSpPr/>
          <p:nvPr/>
        </p:nvSpPr>
        <p:spPr>
          <a:xfrm>
            <a:off x="2326089" y="1615877"/>
            <a:ext cx="1401926" cy="202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D744AB6-9FC1-4C02-9CE1-FE6C6E6E9676}"/>
              </a:ext>
            </a:extLst>
          </p:cNvPr>
          <p:cNvSpPr/>
          <p:nvPr/>
        </p:nvSpPr>
        <p:spPr>
          <a:xfrm>
            <a:off x="5903746" y="1615877"/>
            <a:ext cx="1011404" cy="202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EEE6B63-BCED-4B80-B805-8F6B2EF776B2}"/>
              </a:ext>
            </a:extLst>
          </p:cNvPr>
          <p:cNvSpPr/>
          <p:nvPr/>
        </p:nvSpPr>
        <p:spPr>
          <a:xfrm>
            <a:off x="3459481" y="2088328"/>
            <a:ext cx="681990" cy="2220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CB5E8F40-3AF5-4CCE-AA3A-3764FB5CB46E}"/>
              </a:ext>
            </a:extLst>
          </p:cNvPr>
          <p:cNvSpPr/>
          <p:nvPr/>
        </p:nvSpPr>
        <p:spPr>
          <a:xfrm>
            <a:off x="3489730" y="2555758"/>
            <a:ext cx="537146" cy="18298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046026" y="5780312"/>
            <a:ext cx="2184765" cy="646331"/>
          </a:xfrm>
          <a:prstGeom prst="rect">
            <a:avLst/>
          </a:prstGeom>
          <a:noFill/>
        </p:spPr>
        <p:txBody>
          <a:bodyPr wrap="none" rtlCol="0">
            <a:spAutoFit/>
          </a:bodyPr>
          <a:lstStyle/>
          <a:p>
            <a:r>
              <a:rPr lang="en-US" dirty="0"/>
              <a:t>Parent1: ^ Cap , Cap ,</a:t>
            </a:r>
          </a:p>
          <a:p>
            <a:r>
              <a:rPr lang="en-US" dirty="0"/>
              <a:t>…</a:t>
            </a:r>
          </a:p>
        </p:txBody>
      </p:sp>
    </p:spTree>
    <p:extLst>
      <p:ext uri="{BB962C8B-B14F-4D97-AF65-F5344CB8AC3E}">
        <p14:creationId xmlns:p14="http://schemas.microsoft.com/office/powerpoint/2010/main" val="101730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2331</TotalTime>
  <Words>1671</Words>
  <Application>Microsoft Office PowerPoint</Application>
  <PresentationFormat>Custom</PresentationFormat>
  <Paragraphs>237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Extraction Rule Creation by Text Snippet Examples</vt:lpstr>
      <vt:lpstr>Project Objectives</vt:lpstr>
      <vt:lpstr>Pattern Examples</vt:lpstr>
      <vt:lpstr>Pattern Examples – Large (layout components)</vt:lpstr>
      <vt:lpstr>Pattern Examples – Intermediate (records)</vt:lpstr>
      <vt:lpstr>Pattern Examples – Small (text snippets)</vt:lpstr>
      <vt:lpstr>Rule Creation: Record-based NER</vt:lpstr>
      <vt:lpstr>Rule Creation: Record-based NER</vt:lpstr>
      <vt:lpstr>Rule Creation: Record-based NER</vt:lpstr>
      <vt:lpstr>Rule Creation: Record-based NER</vt:lpstr>
      <vt:lpstr>Step1: Specify the Records</vt:lpstr>
      <vt:lpstr>Step 2: Create Rules</vt:lpstr>
      <vt:lpstr>Step 2: Create Rules</vt:lpstr>
      <vt:lpstr>Step 2: Create Rules (check rule set)</vt:lpstr>
      <vt:lpstr>Step 3: Process Candidate Rules</vt:lpstr>
      <vt:lpstr>Step 3: Process Candidate Rules</vt:lpstr>
      <vt:lpstr>Step 3: Process Candidate Rules</vt:lpstr>
      <vt:lpstr>GreenQQ (current implementation)</vt:lpstr>
      <vt:lpstr>Demo (input doc’s)</vt:lpstr>
      <vt:lpstr>Demo (I/O)</vt:lpstr>
      <vt:lpstr>Demo (candidate rule generation)</vt:lpstr>
      <vt:lpstr>Initial Experimental Results</vt:lpstr>
      <vt:lpstr>Initial Experimental Results</vt:lpstr>
      <vt:lpstr>“Gotchas”</vt:lpstr>
      <vt:lpstr>Future Work (in progress)</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Rule Creation by Text Snippet Examples</dc:title>
  <dc:creator>David Wayne Embley</dc:creator>
  <cp:lastModifiedBy>embley</cp:lastModifiedBy>
  <cp:revision>154</cp:revision>
  <dcterms:created xsi:type="dcterms:W3CDTF">2018-02-05T21:39:32Z</dcterms:created>
  <dcterms:modified xsi:type="dcterms:W3CDTF">2018-03-02T03:02:38Z</dcterms:modified>
</cp:coreProperties>
</file>