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32" r:id="rId2"/>
  </p:sldMasterIdLst>
  <p:notesMasterIdLst>
    <p:notesMasterId r:id="rId21"/>
  </p:notesMasterIdLst>
  <p:sldIdLst>
    <p:sldId id="256" r:id="rId3"/>
    <p:sldId id="259" r:id="rId4"/>
    <p:sldId id="260" r:id="rId5"/>
    <p:sldId id="291" r:id="rId6"/>
    <p:sldId id="286" r:id="rId7"/>
    <p:sldId id="289" r:id="rId8"/>
    <p:sldId id="287" r:id="rId9"/>
    <p:sldId id="288" r:id="rId10"/>
    <p:sldId id="277" r:id="rId11"/>
    <p:sldId id="284" r:id="rId12"/>
    <p:sldId id="263" r:id="rId13"/>
    <p:sldId id="290" r:id="rId14"/>
    <p:sldId id="292" r:id="rId15"/>
    <p:sldId id="293" r:id="rId16"/>
    <p:sldId id="294" r:id="rId17"/>
    <p:sldId id="295" r:id="rId18"/>
    <p:sldId id="271" r:id="rId19"/>
    <p:sldId id="272" r:id="rId20"/>
  </p:sldIdLst>
  <p:sldSz cx="10080625" cy="7559675"/>
  <p:notesSz cx="7556500"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4" autoAdjust="0"/>
    <p:restoredTop sz="88267" autoAdjust="0"/>
  </p:normalViewPr>
  <p:slideViewPr>
    <p:cSldViewPr>
      <p:cViewPr varScale="1">
        <p:scale>
          <a:sx n="58" d="100"/>
          <a:sy n="58" d="100"/>
        </p:scale>
        <p:origin x="-966" y="-78"/>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106488" y="812800"/>
            <a:ext cx="5340350" cy="4006850"/>
          </a:xfrm>
          <a:prstGeom prst="rect">
            <a:avLst/>
          </a:prstGeom>
          <a:noFill/>
          <a:ln w="9525">
            <a:noFill/>
            <a:round/>
            <a:headEnd/>
            <a:tailEnd/>
          </a:ln>
          <a:effectLst/>
        </p:spPr>
      </p:sp>
      <p:sp>
        <p:nvSpPr>
          <p:cNvPr id="5122" name="Rectangle 2"/>
          <p:cNvSpPr>
            <a:spLocks noGrp="1" noChangeArrowheads="1"/>
          </p:cNvSpPr>
          <p:nvPr>
            <p:ph type="body"/>
          </p:nvPr>
        </p:nvSpPr>
        <p:spPr bwMode="auto">
          <a:xfrm>
            <a:off x="755650" y="5078413"/>
            <a:ext cx="6042025"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5123" name="Rectangle 3"/>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endParaRPr lang="en-US"/>
          </a:p>
        </p:txBody>
      </p:sp>
      <p:sp>
        <p:nvSpPr>
          <p:cNvPr id="5124" name="Rectangle 4"/>
          <p:cNvSpPr>
            <a:spLocks noGrp="1" noChangeArrowheads="1"/>
          </p:cNvSpPr>
          <p:nvPr>
            <p:ph type="dt"/>
          </p:nvPr>
        </p:nvSpPr>
        <p:spPr bwMode="auto">
          <a:xfrm>
            <a:off x="4276725"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endParaRPr lang="en-US"/>
          </a:p>
        </p:txBody>
      </p:sp>
      <p:sp>
        <p:nvSpPr>
          <p:cNvPr id="5125" name="Rectangle 5"/>
          <p:cNvSpPr>
            <a:spLocks noGrp="1" noChangeArrowheads="1"/>
          </p:cNvSpPr>
          <p:nvPr>
            <p:ph type="ftr"/>
          </p:nvPr>
        </p:nvSpPr>
        <p:spPr bwMode="auto">
          <a:xfrm>
            <a:off x="0"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endParaRPr lang="en-US"/>
          </a:p>
        </p:txBody>
      </p:sp>
      <p:sp>
        <p:nvSpPr>
          <p:cNvPr id="5126" name="Rectangle 6"/>
          <p:cNvSpPr>
            <a:spLocks noGrp="1" noChangeArrowheads="1"/>
          </p:cNvSpPr>
          <p:nvPr>
            <p:ph type="sldNum"/>
          </p:nvPr>
        </p:nvSpPr>
        <p:spPr bwMode="auto">
          <a:xfrm>
            <a:off x="4276725" y="10156825"/>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fld id="{6393B148-AC3B-40EB-9069-9811519D8AD4}"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9F0B3C-704C-492F-9DD7-44B1A85F4A50}" type="slidenum">
              <a:rPr lang="en-US"/>
              <a:pPr/>
              <a:t>1</a:t>
            </a:fld>
            <a:endParaRPr lang="en-US"/>
          </a:p>
        </p:txBody>
      </p:sp>
      <p:sp>
        <p:nvSpPr>
          <p:cNvPr id="235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5DEA97-F1D0-4F4F-AC86-9280F8C62D86}" type="slidenum">
              <a:rPr lang="en-US"/>
              <a:pPr/>
              <a:t>2</a:t>
            </a:fld>
            <a:endParaRPr lang="en-US"/>
          </a:p>
        </p:txBody>
      </p:sp>
      <p:sp>
        <p:nvSpPr>
          <p:cNvPr id="26625" name="Rectangle 1"/>
          <p:cNvSpPr txBox="1">
            <a:spLocks noGrp="1" noRot="1" noChangeAspect="1" noChangeArrowheads="1"/>
          </p:cNvSpPr>
          <p:nvPr>
            <p:ph type="sldImg"/>
          </p:nvPr>
        </p:nvSpPr>
        <p:spPr bwMode="auto">
          <a:xfrm>
            <a:off x="1104900" y="812800"/>
            <a:ext cx="5345113" cy="4008438"/>
          </a:xfrm>
          <a:prstGeom prst="rect">
            <a:avLst/>
          </a:prstGeom>
          <a:solidFill>
            <a:srgbClr val="FFFFFF"/>
          </a:solidFill>
          <a:ln>
            <a:solidFill>
              <a:srgbClr val="000000"/>
            </a:solidFill>
            <a:miter lim="800000"/>
            <a:headEnd/>
            <a:tailEnd/>
          </a:ln>
        </p:spPr>
      </p:sp>
      <p:sp>
        <p:nvSpPr>
          <p:cNvPr id="26626" name="Text Box 2"/>
          <p:cNvSpPr txBox="1">
            <a:spLocks noGrp="1" noChangeArrowheads="1"/>
          </p:cNvSpPr>
          <p:nvPr>
            <p:ph type="body" idx="1"/>
          </p:nvPr>
        </p:nvSpPr>
        <p:spPr bwMode="auto">
          <a:xfrm>
            <a:off x="755650" y="5078413"/>
            <a:ext cx="6043613" cy="4721225"/>
          </a:xfrm>
          <a:prstGeom prst="rect">
            <a:avLst/>
          </a:prstGeom>
          <a:noFill/>
          <a:ln>
            <a:round/>
            <a:headEnd/>
            <a:tailEnd/>
          </a:ln>
        </p:spPr>
        <p:txBody>
          <a:bodyPr lIns="0" tIns="7560" rIns="0" bIns="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dirty="0">
              <a:cs typeface="DejaVu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EC7B93-C086-42E1-A8A4-F10A33912736}" type="slidenum">
              <a:rPr lang="en-US"/>
              <a:pPr/>
              <a:t>3</a:t>
            </a:fld>
            <a:endParaRPr lang="en-US"/>
          </a:p>
        </p:txBody>
      </p:sp>
      <p:sp>
        <p:nvSpPr>
          <p:cNvPr id="27649" name="Rectangle 1"/>
          <p:cNvSpPr txBox="1">
            <a:spLocks noGrp="1" noRot="1" noChangeAspect="1" noChangeArrowheads="1"/>
          </p:cNvSpPr>
          <p:nvPr>
            <p:ph type="sldImg"/>
          </p:nvPr>
        </p:nvSpPr>
        <p:spPr bwMode="auto">
          <a:xfrm>
            <a:off x="1104900" y="812800"/>
            <a:ext cx="5345113"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3613" cy="472122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1A397A-0509-4407-9B4C-7919096F0088}" type="slidenum">
              <a:rPr lang="en-US"/>
              <a:pPr/>
              <a:t>11</a:t>
            </a:fld>
            <a:endParaRPr lang="en-US"/>
          </a:p>
        </p:txBody>
      </p:sp>
      <p:sp>
        <p:nvSpPr>
          <p:cNvPr id="30721" name="Rectangle 1"/>
          <p:cNvSpPr txBox="1">
            <a:spLocks noGrp="1" noRot="1" noChangeAspect="1" noChangeArrowheads="1"/>
          </p:cNvSpPr>
          <p:nvPr>
            <p:ph type="sldImg"/>
          </p:nvPr>
        </p:nvSpPr>
        <p:spPr bwMode="auto">
          <a:xfrm>
            <a:off x="1104900" y="812800"/>
            <a:ext cx="5345113" cy="4008438"/>
          </a:xfrm>
          <a:prstGeom prst="rect">
            <a:avLst/>
          </a:prstGeom>
          <a:solidFill>
            <a:srgbClr val="FFFFFF"/>
          </a:solidFill>
          <a:ln>
            <a:solidFill>
              <a:srgbClr val="000000"/>
            </a:solidFill>
            <a:miter lim="800000"/>
            <a:headEnd/>
            <a:tailEnd/>
          </a:ln>
        </p:spPr>
      </p:sp>
      <p:sp>
        <p:nvSpPr>
          <p:cNvPr id="30722" name="Text Box 2"/>
          <p:cNvSpPr txBox="1">
            <a:spLocks noGrp="1" noChangeArrowheads="1"/>
          </p:cNvSpPr>
          <p:nvPr>
            <p:ph type="body" idx="1"/>
          </p:nvPr>
        </p:nvSpPr>
        <p:spPr bwMode="auto">
          <a:xfrm>
            <a:off x="755650" y="5078413"/>
            <a:ext cx="6043613" cy="4721225"/>
          </a:xfrm>
          <a:prstGeom prst="rect">
            <a:avLst/>
          </a:prstGeom>
          <a:noFill/>
          <a:ln>
            <a:round/>
            <a:headEnd/>
            <a:tailEnd/>
          </a:ln>
        </p:spPr>
        <p:txBody>
          <a:bodyPr lIns="0" tIns="7560" rIns="0" bIns="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b="1" dirty="0">
              <a:cs typeface="DejaVu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7F93DF-341B-4E6F-8338-63E381B30776}" type="slidenum">
              <a:rPr lang="en-US"/>
              <a:pPr/>
              <a:t>17</a:t>
            </a:fld>
            <a:endParaRPr lang="en-US"/>
          </a:p>
        </p:txBody>
      </p:sp>
      <p:sp>
        <p:nvSpPr>
          <p:cNvPr id="38913" name="Rectangle 1"/>
          <p:cNvSpPr txBox="1">
            <a:spLocks noGrp="1" noRot="1" noChangeAspect="1" noChangeArrowheads="1"/>
          </p:cNvSpPr>
          <p:nvPr>
            <p:ph type="sldImg"/>
          </p:nvPr>
        </p:nvSpPr>
        <p:spPr bwMode="auto">
          <a:xfrm>
            <a:off x="1104900" y="812800"/>
            <a:ext cx="5345113" cy="4008438"/>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755650" y="5078413"/>
            <a:ext cx="6043613" cy="472122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654BE3-A398-403C-8EEA-17E3E233DAFE}" type="slidenum">
              <a:rPr lang="en-US"/>
              <a:pPr/>
              <a:t>18</a:t>
            </a:fld>
            <a:endParaRPr lang="en-US"/>
          </a:p>
        </p:txBody>
      </p:sp>
      <p:sp>
        <p:nvSpPr>
          <p:cNvPr id="39937" name="Rectangle 1"/>
          <p:cNvSpPr txBox="1">
            <a:spLocks noGrp="1" noRot="1" noChangeAspect="1" noChangeArrowheads="1"/>
          </p:cNvSpPr>
          <p:nvPr>
            <p:ph type="sldImg"/>
          </p:nvPr>
        </p:nvSpPr>
        <p:spPr bwMode="auto">
          <a:xfrm>
            <a:off x="1104900" y="812800"/>
            <a:ext cx="5345113" cy="4008438"/>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55650" y="5078413"/>
            <a:ext cx="6043613" cy="472122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CF90A04-B9C9-4222-B65E-A5B702148CD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5E62E32-1795-4755-80E7-A9FEDA7646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717550"/>
            <a:ext cx="2087562" cy="6430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8675" y="717550"/>
            <a:ext cx="6110288" cy="6430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427E79A-3740-4F88-AFDA-250CBF34254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036" y="1511935"/>
            <a:ext cx="8655897" cy="2015913"/>
          </a:xfrm>
          <a:ln>
            <a:noFill/>
          </a:ln>
        </p:spPr>
        <p:txBody>
          <a:bodyPr vert="horz" tIns="0" rIns="2015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88036" y="3558863"/>
            <a:ext cx="8659257" cy="1931917"/>
          </a:xfrm>
        </p:spPr>
        <p:txBody>
          <a:bodyPr lIns="0" rIns="20159"/>
          <a:lstStyle>
            <a:lvl1pPr marL="0" marR="50397" indent="0" algn="r">
              <a:buNone/>
              <a:defRPr>
                <a:solidFill>
                  <a:schemeClr val="tx1"/>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fi-FI"/>
          </a:p>
        </p:txBody>
      </p:sp>
      <p:sp>
        <p:nvSpPr>
          <p:cNvPr id="19" name="Footer Placeholder 18"/>
          <p:cNvSpPr>
            <a:spLocks noGrp="1"/>
          </p:cNvSpPr>
          <p:nvPr>
            <p:ph type="ftr" sz="quarter" idx="11"/>
          </p:nvPr>
        </p:nvSpPr>
        <p:spPr/>
        <p:txBody>
          <a:bodyPr/>
          <a:lstStyle/>
          <a:p>
            <a:endParaRPr lang="fi-FI"/>
          </a:p>
        </p:txBody>
      </p:sp>
      <p:sp>
        <p:nvSpPr>
          <p:cNvPr id="27" name="Slide Number Placeholder 26"/>
          <p:cNvSpPr>
            <a:spLocks noGrp="1"/>
          </p:cNvSpPr>
          <p:nvPr>
            <p:ph type="sldNum" sz="quarter" idx="12"/>
          </p:nvPr>
        </p:nvSpPr>
        <p:spPr/>
        <p:txBody>
          <a:bodyPr/>
          <a:lstStyle/>
          <a:p>
            <a:fld id="{6C4C768E-122D-4559-99BA-FF614ACF028B}" type="slidenum">
              <a:rPr lang="fi-FI" smtClean="0"/>
              <a:pPr/>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115A389-BAD8-4F4F-917B-2B6166EA257D}" type="slidenum">
              <a:rPr lang="fi-FI" smtClean="0"/>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676" y="1451458"/>
            <a:ext cx="8568531" cy="150185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84676" y="2981391"/>
            <a:ext cx="8568531" cy="1664178"/>
          </a:xfrm>
        </p:spPr>
        <p:txBody>
          <a:bodyPr lIns="50397" rIns="50397"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76907E0-42FD-4198-A90C-B6F9D61FF973}" type="slidenum">
              <a:rPr lang="fi-FI" smtClean="0"/>
              <a:pPr/>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2116538"/>
            <a:ext cx="4452276" cy="4888590"/>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8" y="2116538"/>
            <a:ext cx="4452276" cy="4888590"/>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10A294-C8FE-4C0A-81CD-5F6A0E537B84}"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072563" cy="1259946"/>
          </a:xfrm>
        </p:spPr>
        <p:txBody>
          <a:bodyPr tIns="50397"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2045068"/>
            <a:ext cx="4454027" cy="726813"/>
          </a:xfrm>
        </p:spPr>
        <p:txBody>
          <a:bodyPr lIns="50397" tIns="0" rIns="50397"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0818" y="2050038"/>
            <a:ext cx="4455776" cy="721843"/>
          </a:xfrm>
        </p:spPr>
        <p:txBody>
          <a:bodyPr lIns="50397" tIns="0" rIns="50397"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4031" y="2771881"/>
            <a:ext cx="4454027" cy="423919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20818" y="2771881"/>
            <a:ext cx="4455776" cy="423919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A210571-3064-458D-8B33-541FCE0B8791}" type="slidenum">
              <a:rPr lang="fi-FI" smtClean="0"/>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156568" cy="1259946"/>
          </a:xfrm>
        </p:spPr>
        <p:txBody>
          <a:bodyPr vert="horz" tIns="5039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A6D9C8B-AD0C-451F-B739-6708FE6C3329}" type="slidenum">
              <a:rPr lang="fi-FI" smtClean="0"/>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EA85854-6181-4B9A-AB17-0569CD02288E}"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047" y="566978"/>
            <a:ext cx="3024188" cy="1280945"/>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56047" y="1847921"/>
            <a:ext cx="3024188" cy="5039783"/>
          </a:xfrm>
        </p:spPr>
        <p:txBody>
          <a:bodyPr lIns="20159" rIns="20159"/>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41245" y="1847921"/>
            <a:ext cx="5635349" cy="5039783"/>
          </a:xfrm>
        </p:spPr>
        <p:txBody>
          <a:bodyPr tIns="0"/>
          <a:lstStyle>
            <a:lvl1pPr>
              <a:defRPr sz="3100"/>
            </a:lvl1pPr>
            <a:lvl2pPr>
              <a:defRPr sz="2900"/>
            </a:lvl2pPr>
            <a:lvl3pPr>
              <a:defRPr sz="26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1BE78B7-40C6-4D4A-975F-1965430E7BED}"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3149564-21A0-44A8-90E3-57E7E415A92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90023" y="1221450"/>
            <a:ext cx="5796359" cy="45358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12" name="Right Triangle 11"/>
          <p:cNvSpPr/>
          <p:nvPr/>
        </p:nvSpPr>
        <p:spPr>
          <a:xfrm rot="420000" flipV="1">
            <a:off x="8824002" y="5908153"/>
            <a:ext cx="171371" cy="17135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2" name="Title 1"/>
          <p:cNvSpPr>
            <a:spLocks noGrp="1"/>
          </p:cNvSpPr>
          <p:nvPr>
            <p:ph type="title"/>
          </p:nvPr>
        </p:nvSpPr>
        <p:spPr>
          <a:xfrm>
            <a:off x="672042" y="1297420"/>
            <a:ext cx="2439511" cy="1744547"/>
          </a:xfrm>
        </p:spPr>
        <p:txBody>
          <a:bodyPr vert="horz" lIns="50397" tIns="50397" rIns="50397" bIns="50397" anchor="b"/>
          <a:lstStyle>
            <a:lvl1pPr algn="l">
              <a:buNone/>
              <a:defRPr sz="22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72042" y="3118211"/>
            <a:ext cx="2436151" cy="2402297"/>
          </a:xfrm>
        </p:spPr>
        <p:txBody>
          <a:bodyPr lIns="70556" rIns="50397" bIns="50397" anchor="t"/>
          <a:lstStyle>
            <a:lvl1pPr marL="0" indent="0" algn="l">
              <a:spcBef>
                <a:spcPts val="276"/>
              </a:spcBef>
              <a:buFontTx/>
              <a:buNone/>
              <a:defRPr sz="14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8904552" y="7006699"/>
            <a:ext cx="672042" cy="402483"/>
          </a:xfrm>
        </p:spPr>
        <p:txBody>
          <a:bodyPr/>
          <a:lstStyle/>
          <a:p>
            <a:fld id="{9B316EBB-70A9-4A4E-97B6-D385D9151A55}" type="slidenum">
              <a:rPr lang="fi-FI" smtClean="0"/>
              <a:pPr/>
              <a:t>‹#›</a:t>
            </a:fld>
            <a:endParaRPr lang="fi-FI"/>
          </a:p>
        </p:txBody>
      </p:sp>
      <p:sp>
        <p:nvSpPr>
          <p:cNvPr id="3" name="Picture Placeholder 2"/>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lstStyle>
            <a:lvl1pPr marL="0" indent="0">
              <a:buNone/>
              <a:defRPr sz="3500"/>
            </a:lvl1pPr>
          </a:lstStyle>
          <a:p>
            <a:r>
              <a:rPr kumimoji="0" lang="en-US" smtClean="0"/>
              <a:t>Click icon to add picture</a:t>
            </a:r>
            <a:endParaRPr kumimoji="0" lang="en-US" dirty="0"/>
          </a:p>
        </p:txBody>
      </p:sp>
      <p:sp>
        <p:nvSpPr>
          <p:cNvPr id="10" name="Freeform 9"/>
          <p:cNvSpPr>
            <a:spLocks/>
          </p:cNvSpPr>
          <p:nvPr/>
        </p:nvSpPr>
        <p:spPr bwMode="auto">
          <a:xfrm flipV="1">
            <a:off x="-10501" y="6411724"/>
            <a:ext cx="10101626" cy="11479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830299" y="6856206"/>
            <a:ext cx="5250326" cy="70347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12FF497-7471-4CA6-B4A0-0F9042C678D7}" type="slidenum">
              <a:rPr lang="fi-FI" smtClean="0"/>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1007958"/>
            <a:ext cx="2268141" cy="574500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1007958"/>
            <a:ext cx="6636411" cy="574500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07952BD-1B5C-453B-B06D-55636D26DD22}"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88F666F-87E1-4B14-A022-79EAA6F16B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160588"/>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160588"/>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6DF35C4-4FC3-406D-A08F-6B835E54BB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C3C3E9C-7B54-4898-A42F-16E679CEED7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2AFCDAD3-EE99-4C3B-81D9-277DD16DEE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97B3CEE-7993-45BB-8AB3-05D25E8B6F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EACCDA7-CD50-4F54-A0BF-5C9BD4FC8A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6A3895B-BFE1-4260-9594-DB1F579AAD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28675" y="717550"/>
            <a:ext cx="8350250"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900113" y="2160588"/>
            <a:ext cx="8278812"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endParaRPr lang="en-US"/>
          </a:p>
        </p:txBody>
      </p:sp>
      <p:sp>
        <p:nvSpPr>
          <p:cNvPr id="3076"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endParaRPr lang="en-US"/>
          </a:p>
        </p:txBody>
      </p:sp>
      <p:sp>
        <p:nvSpPr>
          <p:cNvPr id="3077"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fld id="{9AF25174-7E23-4812-96BD-1829FCCFF1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501" y="-7875"/>
            <a:ext cx="10101626" cy="11479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830299" y="-7875"/>
            <a:ext cx="5250326" cy="70347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04031" y="776127"/>
            <a:ext cx="9072563" cy="1259946"/>
          </a:xfrm>
          <a:prstGeom prst="rect">
            <a:avLst/>
          </a:prstGeom>
        </p:spPr>
        <p:txBody>
          <a:bodyPr vert="horz" lIns="0" tIns="50397"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504031" y="2133508"/>
            <a:ext cx="9072563" cy="4838192"/>
          </a:xfrm>
          <a:prstGeom prst="rect">
            <a:avLst/>
          </a:prstGeom>
        </p:spPr>
        <p:txBody>
          <a:bodyPr vert="horz" lIns="100794" tIns="50397" rIns="100794" bIns="5039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4031" y="7006699"/>
            <a:ext cx="2352146" cy="402483"/>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940182" y="7006699"/>
            <a:ext cx="3696229" cy="402483"/>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736542" y="7006699"/>
            <a:ext cx="840052" cy="402483"/>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fld id="{9AF25174-7E23-4812-96BD-1829FCCFF15F}" type="slidenum">
              <a:rPr lang="en-US" smtClean="0"/>
              <a:pPr/>
              <a:t>‹#›</a:t>
            </a:fld>
            <a:endParaRPr lang="en-US"/>
          </a:p>
        </p:txBody>
      </p:sp>
      <p:grpSp>
        <p:nvGrpSpPr>
          <p:cNvPr id="2" name="Group 1"/>
          <p:cNvGrpSpPr/>
          <p:nvPr/>
        </p:nvGrpSpPr>
        <p:grpSpPr>
          <a:xfrm>
            <a:off x="-20965" y="223117"/>
            <a:ext cx="10120917" cy="715649"/>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500" b="0" kern="1200">
          <a:ln>
            <a:noFill/>
          </a:ln>
          <a:solidFill>
            <a:schemeClr val="tx2"/>
          </a:solidFill>
          <a:effectLst/>
          <a:latin typeface="+mj-lt"/>
          <a:ea typeface="+mj-ea"/>
          <a:cs typeface="+mj-cs"/>
        </a:defRPr>
      </a:lvl1pPr>
    </p:titleStyle>
    <p:bodyStyle>
      <a:lvl1pPr marL="302383" indent="-302383"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05560" indent="-272145"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1007943" indent="-272145"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10326" indent="-231827"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12709" indent="-231827"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15092" indent="-231827"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9063" indent="-201589"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1446" indent="-201589"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historypreserved.com/images/Cornella/Henry.JP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grayscl/>
          </a:blip>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504825" y="2201863"/>
            <a:ext cx="9070975" cy="1262062"/>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latin typeface="Times New Roman" pitchFamily="18" charset="0"/>
                <a:cs typeface="Times New Roman" pitchFamily="18" charset="0"/>
              </a:rPr>
              <a:t>Web People Search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using Extracted Attributes</a:t>
            </a:r>
            <a:endParaRPr lang="en-US" dirty="0">
              <a:solidFill>
                <a:srgbClr val="333333"/>
              </a:solidFill>
              <a:latin typeface="Times New Roman" pitchFamily="16" charset="0"/>
            </a:endParaRPr>
          </a:p>
        </p:txBody>
      </p:sp>
      <p:grpSp>
        <p:nvGrpSpPr>
          <p:cNvPr id="6146" name="Group 2"/>
          <p:cNvGrpSpPr>
            <a:grpSpLocks/>
          </p:cNvGrpSpPr>
          <p:nvPr/>
        </p:nvGrpSpPr>
        <p:grpSpPr bwMode="auto">
          <a:xfrm>
            <a:off x="1695450" y="4019550"/>
            <a:ext cx="6399213" cy="1443038"/>
            <a:chOff x="1068" y="2532"/>
            <a:chExt cx="4031" cy="909"/>
          </a:xfrm>
        </p:grpSpPr>
        <p:sp>
          <p:nvSpPr>
            <p:cNvPr id="6147" name="Text Box 3"/>
            <p:cNvSpPr txBox="1">
              <a:spLocks noChangeArrowheads="1"/>
            </p:cNvSpPr>
            <p:nvPr/>
          </p:nvSpPr>
          <p:spPr bwMode="auto">
            <a:xfrm>
              <a:off x="1068" y="2532"/>
              <a:ext cx="4032" cy="376"/>
            </a:xfrm>
            <a:prstGeom prst="rect">
              <a:avLst/>
            </a:prstGeom>
            <a:noFill/>
            <a:ln w="9525">
              <a:noFill/>
              <a:round/>
              <a:headEnd/>
              <a:tailEnd/>
            </a:ln>
            <a:effectLst/>
          </p:spPr>
          <p:txBody>
            <a:bodyPr lIns="90000" tIns="67680" rIns="90000" bIns="45000"/>
            <a:lstStyle/>
            <a:p>
              <a:pPr algn="ctr">
                <a:lnSpc>
                  <a:spcPct val="95000"/>
                </a:lnSpc>
                <a:tabLst>
                  <a:tab pos="723900" algn="l"/>
                  <a:tab pos="1447800" algn="l"/>
                  <a:tab pos="2171700" algn="l"/>
                  <a:tab pos="2895600" algn="l"/>
                  <a:tab pos="3619500" algn="l"/>
                  <a:tab pos="4343400" algn="l"/>
                  <a:tab pos="5067300" algn="l"/>
                  <a:tab pos="5791200" algn="l"/>
                </a:tabLst>
              </a:pPr>
              <a:r>
                <a:rPr lang="fi-FI" sz="3600" dirty="0">
                  <a:solidFill>
                    <a:srgbClr val="333333"/>
                  </a:solidFill>
                  <a:latin typeface="Times New Roman" pitchFamily="16" charset="0"/>
                  <a:ea typeface="msmincho" charset="0"/>
                  <a:cs typeface="msmincho" charset="0"/>
                </a:rPr>
                <a:t>Joseph S. Park</a:t>
              </a:r>
            </a:p>
          </p:txBody>
        </p:sp>
        <p:sp>
          <p:nvSpPr>
            <p:cNvPr id="6148" name="Text Box 4"/>
            <p:cNvSpPr txBox="1">
              <a:spLocks noChangeArrowheads="1"/>
            </p:cNvSpPr>
            <p:nvPr/>
          </p:nvSpPr>
          <p:spPr bwMode="auto">
            <a:xfrm>
              <a:off x="2540" y="2956"/>
              <a:ext cx="1361" cy="220"/>
            </a:xfrm>
            <a:prstGeom prst="rect">
              <a:avLst/>
            </a:prstGeom>
            <a:noFill/>
            <a:ln w="9525">
              <a:noFill/>
              <a:round/>
              <a:headEnd/>
              <a:tailEnd/>
            </a:ln>
            <a:effectLst/>
          </p:spPr>
          <p:txBody>
            <a:bodyPr lIns="90000" tIns="56340" rIns="90000" bIns="45000"/>
            <a:lstStyle/>
            <a:p>
              <a:pPr>
                <a:lnSpc>
                  <a:spcPct val="95000"/>
                </a:lnSpc>
                <a:tabLst>
                  <a:tab pos="723900" algn="l"/>
                  <a:tab pos="1447800" algn="l"/>
                </a:tabLst>
              </a:pPr>
              <a:r>
                <a:rPr lang="fi-FI">
                  <a:solidFill>
                    <a:srgbClr val="333333"/>
                  </a:solidFill>
                  <a:latin typeface="Times New Roman" pitchFamily="16" charset="0"/>
                  <a:ea typeface="msmincho" charset="0"/>
                  <a:cs typeface="msmincho" charset="0"/>
                </a:rPr>
                <a:t>Computer Science</a:t>
              </a:r>
            </a:p>
          </p:txBody>
        </p:sp>
        <p:sp>
          <p:nvSpPr>
            <p:cNvPr id="6149" name="Text Box 5"/>
            <p:cNvSpPr txBox="1">
              <a:spLocks noChangeArrowheads="1"/>
            </p:cNvSpPr>
            <p:nvPr/>
          </p:nvSpPr>
          <p:spPr bwMode="auto">
            <a:xfrm>
              <a:off x="2259" y="3221"/>
              <a:ext cx="1872" cy="220"/>
            </a:xfrm>
            <a:prstGeom prst="rect">
              <a:avLst/>
            </a:prstGeom>
            <a:noFill/>
            <a:ln w="9525">
              <a:noFill/>
              <a:round/>
              <a:headEnd/>
              <a:tailEnd/>
            </a:ln>
            <a:effectLst/>
          </p:spPr>
          <p:txBody>
            <a:bodyPr lIns="90000" tIns="56340" rIns="90000" bIns="45000"/>
            <a:lstStyle/>
            <a:p>
              <a:pPr>
                <a:lnSpc>
                  <a:spcPct val="95000"/>
                </a:lnSpc>
                <a:tabLst>
                  <a:tab pos="723900" algn="l"/>
                  <a:tab pos="1447800" algn="l"/>
                  <a:tab pos="2171700" algn="l"/>
                  <a:tab pos="2895600" algn="l"/>
                </a:tabLst>
              </a:pPr>
              <a:r>
                <a:rPr lang="fi-FI" dirty="0">
                  <a:solidFill>
                    <a:srgbClr val="333333"/>
                  </a:solidFill>
                  <a:latin typeface="Times New Roman" pitchFamily="16" charset="0"/>
                  <a:ea typeface="msmincho" charset="0"/>
                  <a:cs typeface="msmincho" charset="0"/>
                </a:rPr>
                <a:t>Brigham Young University</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p:nvSpPr>
        <p:spPr>
          <a:xfrm>
            <a:off x="544512" y="4541837"/>
            <a:ext cx="87630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115A389-BAD8-4F4F-917B-2B6166EA257D}" type="slidenum">
              <a:rPr lang="fi-FI" smtClean="0"/>
              <a:pPr/>
              <a:t>10</a:t>
            </a:fld>
            <a:endParaRPr lang="fi-FI"/>
          </a:p>
        </p:txBody>
      </p:sp>
      <p:sp>
        <p:nvSpPr>
          <p:cNvPr id="5" name="Rectangle 1"/>
          <p:cNvSpPr txBox="1">
            <a:spLocks noChangeArrowheads="1"/>
          </p:cNvSpPr>
          <p:nvPr/>
        </p:nvSpPr>
        <p:spPr>
          <a:xfrm>
            <a:off x="468313" y="474662"/>
            <a:ext cx="9070975" cy="1171575"/>
          </a:xfrm>
          <a:prstGeom prst="rect">
            <a:avLst/>
          </a:prstGeom>
          <a:ln/>
        </p:spPr>
        <p:txBody>
          <a:bodyPr vert="horz" lIns="0" tIns="27720" rIns="0" bIns="0" anchor="b">
            <a:normAutofit/>
          </a:bodyPr>
          <a:lstStyle/>
          <a:p>
            <a:pPr lvl="0" defTabSz="914400" fontAlgn="auto" hangingPunct="1">
              <a:lnSpc>
                <a:spcPct val="95000"/>
              </a:lnSpc>
              <a:spcAft>
                <a:spcPts val="0"/>
              </a:spcAft>
              <a:buClrTx/>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sz="5500" dirty="0" smtClean="0">
                <a:solidFill>
                  <a:srgbClr val="333333"/>
                </a:solidFill>
                <a:latin typeface="Times New Roman" pitchFamily="16" charset="0"/>
              </a:rPr>
              <a:t>WePS-3 Results</a:t>
            </a:r>
            <a:endParaRPr lang="fi-FI" sz="5500" dirty="0">
              <a:solidFill>
                <a:srgbClr val="333333"/>
              </a:solidFill>
              <a:latin typeface="Times New Roman" pitchFamily="16" charset="0"/>
            </a:endParaRPr>
          </a:p>
        </p:txBody>
      </p:sp>
      <p:graphicFrame>
        <p:nvGraphicFramePr>
          <p:cNvPr id="10" name="Table 9"/>
          <p:cNvGraphicFramePr>
            <a:graphicFrameLocks noGrp="1"/>
          </p:cNvGraphicFramePr>
          <p:nvPr/>
        </p:nvGraphicFramePr>
        <p:xfrm>
          <a:off x="620712" y="2103441"/>
          <a:ext cx="8599058" cy="3733796"/>
        </p:xfrm>
        <a:graphic>
          <a:graphicData uri="http://schemas.openxmlformats.org/drawingml/2006/table">
            <a:tbl>
              <a:tblPr/>
              <a:tblGrid>
                <a:gridCol w="2510179"/>
                <a:gridCol w="2397107"/>
                <a:gridCol w="2012666"/>
                <a:gridCol w="1679106"/>
              </a:tblGrid>
              <a:tr h="339436">
                <a:tc>
                  <a:txBody>
                    <a:bodyPr/>
                    <a:lstStyle/>
                    <a:p>
                      <a:pPr algn="l" fontAlgn="b"/>
                      <a:r>
                        <a:rPr lang="en-US" sz="1900" b="0" i="0" u="none" strike="noStrike" dirty="0">
                          <a:solidFill>
                            <a:srgbClr val="000000"/>
                          </a:solidFill>
                          <a:latin typeface="Calibri"/>
                        </a:rPr>
                        <a:t>System</a:t>
                      </a:r>
                    </a:p>
                  </a:txBody>
                  <a:tcPr marL="16971" marR="16971" marT="16971" marB="0" anchor="b">
                    <a:lnL>
                      <a:noFill/>
                    </a:lnL>
                    <a:lnR>
                      <a:noFill/>
                    </a:lnR>
                    <a:lnT>
                      <a:noFill/>
                    </a:lnT>
                    <a:lnB>
                      <a:noFill/>
                    </a:lnB>
                  </a:tcPr>
                </a:tc>
                <a:tc>
                  <a:txBody>
                    <a:bodyPr/>
                    <a:lstStyle/>
                    <a:p>
                      <a:pPr algn="r" fontAlgn="b"/>
                      <a:r>
                        <a:rPr lang="en-US" sz="1900" b="0" i="0" u="none" strike="noStrike" dirty="0" smtClean="0">
                          <a:solidFill>
                            <a:srgbClr val="000000"/>
                          </a:solidFill>
                          <a:latin typeface="Calibri"/>
                        </a:rPr>
                        <a:t>Avg.</a:t>
                      </a:r>
                      <a:r>
                        <a:rPr lang="en-US" sz="1900" b="0" i="0" u="none" strike="noStrike" baseline="0" dirty="0" smtClean="0">
                          <a:solidFill>
                            <a:srgbClr val="000000"/>
                          </a:solidFill>
                          <a:latin typeface="Calibri"/>
                        </a:rPr>
                        <a:t> P</a:t>
                      </a:r>
                      <a:r>
                        <a:rPr lang="en-US" sz="1900" b="0" i="0" u="none" strike="noStrike" dirty="0" smtClean="0">
                          <a:solidFill>
                            <a:srgbClr val="000000"/>
                          </a:solidFill>
                          <a:latin typeface="Calibri"/>
                        </a:rPr>
                        <a:t>recision</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dirty="0" smtClean="0">
                          <a:solidFill>
                            <a:srgbClr val="000000"/>
                          </a:solidFill>
                          <a:latin typeface="Calibri"/>
                        </a:rPr>
                        <a:t>Avg.</a:t>
                      </a:r>
                      <a:r>
                        <a:rPr lang="en-US" sz="1900" b="0" i="0" u="none" strike="noStrike" baseline="0" dirty="0" smtClean="0">
                          <a:solidFill>
                            <a:srgbClr val="000000"/>
                          </a:solidFill>
                          <a:latin typeface="Calibri"/>
                        </a:rPr>
                        <a:t> R</a:t>
                      </a:r>
                      <a:r>
                        <a:rPr lang="en-US" sz="1900" b="0" i="0" u="none" strike="noStrike" dirty="0" smtClean="0">
                          <a:solidFill>
                            <a:srgbClr val="000000"/>
                          </a:solidFill>
                          <a:latin typeface="Calibri"/>
                        </a:rPr>
                        <a:t>ecall</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dirty="0" err="1" smtClean="0">
                          <a:solidFill>
                            <a:srgbClr val="000000"/>
                          </a:solidFill>
                          <a:latin typeface="Calibri"/>
                        </a:rPr>
                        <a:t>Avg</a:t>
                      </a:r>
                      <a:r>
                        <a:rPr lang="en-US" sz="1900" b="0" i="0" u="none" strike="noStrike" baseline="0" dirty="0" smtClean="0">
                          <a:solidFill>
                            <a:srgbClr val="000000"/>
                          </a:solidFill>
                          <a:latin typeface="Calibri"/>
                        </a:rPr>
                        <a:t> </a:t>
                      </a:r>
                      <a:r>
                        <a:rPr lang="en-US" sz="1900" b="0" i="0" u="none" strike="noStrike" baseline="0" dirty="0" smtClean="0">
                          <a:solidFill>
                            <a:srgbClr val="000000"/>
                          </a:solidFill>
                          <a:latin typeface="Calibri"/>
                        </a:rPr>
                        <a:t>. </a:t>
                      </a:r>
                      <a:r>
                        <a:rPr lang="en-US" sz="1900" b="0" i="0" u="none" strike="noStrike" dirty="0" smtClean="0">
                          <a:solidFill>
                            <a:srgbClr val="000000"/>
                          </a:solidFill>
                          <a:latin typeface="Calibri"/>
                        </a:rPr>
                        <a:t>F-measure</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YHBJ_2_unofficial</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0.55</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AXIS_2</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0.69</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0.46</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0.5</a:t>
                      </a:r>
                    </a:p>
                  </a:txBody>
                  <a:tcPr marL="16971" marR="16971" marT="16971" marB="0" anchor="b">
                    <a:lnL>
                      <a:noFill/>
                    </a:lnL>
                    <a:lnR>
                      <a:noFill/>
                    </a:lnR>
                    <a:lnT>
                      <a:noFill/>
                    </a:lnT>
                    <a:lnB>
                      <a:noFill/>
                    </a:lnB>
                  </a:tcPr>
                </a:tc>
              </a:tr>
              <a:tr h="339436">
                <a:tc>
                  <a:txBody>
                    <a:bodyPr/>
                    <a:lstStyle/>
                    <a:p>
                      <a:pPr algn="l" fontAlgn="b"/>
                      <a:r>
                        <a:rPr lang="en-US" sz="1900" b="0" i="0" u="none" strike="noStrike" dirty="0">
                          <a:solidFill>
                            <a:srgbClr val="000000"/>
                          </a:solidFill>
                          <a:latin typeface="Calibri"/>
                        </a:rPr>
                        <a:t>TALP_5</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0.4</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0.66</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0.44</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RGAI_AE_1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0.38</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0.4</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WOLVES_1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0.8</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0.4</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DAEDALUS_3</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0.29</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0.84</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0.39</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BYU</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0.52</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0.39</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0.38</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one_in_one_baseline</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0.23</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0.35</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HITSGS</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0.26</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0.81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0.35</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all_in_one_baseline</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0.22</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1</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0.32</a:t>
                      </a:r>
                    </a:p>
                  </a:txBody>
                  <a:tcPr marL="16971" marR="16971" marT="16971" marB="0" anchor="b">
                    <a:lnL>
                      <a:noFill/>
                    </a:lnL>
                    <a:lnR>
                      <a:noFill/>
                    </a:lnR>
                    <a:lnT>
                      <a:noFill/>
                    </a:lnT>
                    <a:lnB>
                      <a:noFill/>
                    </a:lnB>
                  </a:tcPr>
                </a:tc>
              </a:tr>
            </a:tbl>
          </a:graphicData>
        </a:graphic>
      </p:graphicFrame>
      <p:sp>
        <p:nvSpPr>
          <p:cNvPr id="6" name="Rectangle 5"/>
          <p:cNvSpPr/>
          <p:nvPr/>
        </p:nvSpPr>
        <p:spPr>
          <a:xfrm>
            <a:off x="620712" y="6020669"/>
            <a:ext cx="6096000" cy="349968"/>
          </a:xfrm>
          <a:prstGeom prst="rect">
            <a:avLst/>
          </a:prstGeom>
        </p:spPr>
        <p:txBody>
          <a:bodyPr wrap="square">
            <a:spAutoFit/>
          </a:bodyPr>
          <a:lstStyle/>
          <a:p>
            <a:r>
              <a:rPr lang="en-US" dirty="0" smtClean="0">
                <a:latin typeface="Times New Roman" pitchFamily="18" charset="0"/>
                <a:cs typeface="Times New Roman" pitchFamily="18" charset="0"/>
              </a:rPr>
              <a:t>*Marylou was used to process the corpus of 60,000 documents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68312" y="503237"/>
            <a:ext cx="9070975" cy="1171575"/>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smtClean="0">
                <a:solidFill>
                  <a:srgbClr val="333333"/>
                </a:solidFill>
                <a:latin typeface="Times New Roman" pitchFamily="16" charset="0"/>
              </a:rPr>
              <a:t>Solution 2</a:t>
            </a:r>
            <a:endParaRPr lang="fi-FI" dirty="0">
              <a:solidFill>
                <a:srgbClr val="333333"/>
              </a:solidFill>
              <a:latin typeface="Times New Roman" pitchFamily="16" charset="0"/>
            </a:endParaRPr>
          </a:p>
        </p:txBody>
      </p:sp>
      <p:sp>
        <p:nvSpPr>
          <p:cNvPr id="9" name="Content Placeholder 4"/>
          <p:cNvSpPr>
            <a:spLocks noGrp="1"/>
          </p:cNvSpPr>
          <p:nvPr>
            <p:ph idx="1"/>
          </p:nvPr>
        </p:nvSpPr>
        <p:spPr>
          <a:xfrm>
            <a:off x="468312" y="2865437"/>
            <a:ext cx="9372600" cy="4038600"/>
          </a:xfrm>
        </p:spPr>
        <p:txBody>
          <a:bodyPr>
            <a:normAutofit/>
          </a:bodyPr>
          <a:lstStyle/>
          <a:p>
            <a:r>
              <a:rPr lang="en-US" sz="2800" dirty="0" smtClean="0">
                <a:latin typeface="Times New Roman" pitchFamily="16" charset="0"/>
                <a:ea typeface="msmincho" charset="0"/>
                <a:cs typeface="msmincho" charset="0"/>
              </a:rPr>
              <a:t>No more Bag-of-Words!</a:t>
            </a:r>
          </a:p>
          <a:p>
            <a:pPr>
              <a:buNone/>
            </a:pPr>
            <a:endParaRPr lang="en-US" sz="2800" dirty="0" smtClean="0">
              <a:latin typeface="Times New Roman" pitchFamily="16" charset="0"/>
              <a:ea typeface="msmincho" charset="0"/>
              <a:cs typeface="msmincho" charset="0"/>
            </a:endParaRPr>
          </a:p>
          <a:p>
            <a:r>
              <a:rPr lang="en-US" sz="2800" dirty="0" smtClean="0">
                <a:latin typeface="Times New Roman" pitchFamily="16" charset="0"/>
                <a:cs typeface="Times New Roman" pitchFamily="18" charset="0"/>
              </a:rPr>
              <a:t>Cap-Word n-grams with learned probabilities</a:t>
            </a:r>
            <a:endParaRPr lang="en-US" sz="2800" dirty="0" smtClean="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6115A389-BAD8-4F4F-917B-2B6166EA257D}" type="slidenum">
              <a:rPr lang="fi-FI" smtClean="0"/>
              <a:pPr/>
              <a:t>11</a:t>
            </a:fld>
            <a:endParaRPr lang="fi-FI"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544512" y="3170237"/>
            <a:ext cx="87630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115A389-BAD8-4F4F-917B-2B6166EA257D}" type="slidenum">
              <a:rPr lang="fi-FI" smtClean="0"/>
              <a:pPr/>
              <a:t>12</a:t>
            </a:fld>
            <a:endParaRPr lang="fi-FI"/>
          </a:p>
        </p:txBody>
      </p:sp>
      <p:graphicFrame>
        <p:nvGraphicFramePr>
          <p:cNvPr id="5" name="Table 4"/>
          <p:cNvGraphicFramePr>
            <a:graphicFrameLocks noGrp="1"/>
          </p:cNvGraphicFramePr>
          <p:nvPr/>
        </p:nvGraphicFramePr>
        <p:xfrm>
          <a:off x="620712" y="2103441"/>
          <a:ext cx="8599058" cy="3733796"/>
        </p:xfrm>
        <a:graphic>
          <a:graphicData uri="http://schemas.openxmlformats.org/drawingml/2006/table">
            <a:tbl>
              <a:tblPr/>
              <a:tblGrid>
                <a:gridCol w="2510179"/>
                <a:gridCol w="2397107"/>
                <a:gridCol w="2012666"/>
                <a:gridCol w="1679106"/>
              </a:tblGrid>
              <a:tr h="339436">
                <a:tc>
                  <a:txBody>
                    <a:bodyPr/>
                    <a:lstStyle/>
                    <a:p>
                      <a:pPr algn="l" fontAlgn="b"/>
                      <a:r>
                        <a:rPr lang="en-US" sz="1900" b="0" i="0" u="none" strike="noStrike" dirty="0">
                          <a:solidFill>
                            <a:srgbClr val="000000"/>
                          </a:solidFill>
                          <a:latin typeface="Calibri"/>
                        </a:rPr>
                        <a:t>System</a:t>
                      </a:r>
                    </a:p>
                  </a:txBody>
                  <a:tcPr marL="16971" marR="16971" marT="16971" marB="0" anchor="b">
                    <a:lnL>
                      <a:noFill/>
                    </a:lnL>
                    <a:lnR>
                      <a:noFill/>
                    </a:lnR>
                    <a:lnT>
                      <a:noFill/>
                    </a:lnT>
                    <a:lnB>
                      <a:noFill/>
                    </a:lnB>
                  </a:tcPr>
                </a:tc>
                <a:tc>
                  <a:txBody>
                    <a:bodyPr/>
                    <a:lstStyle/>
                    <a:p>
                      <a:pPr algn="r" fontAlgn="b"/>
                      <a:r>
                        <a:rPr lang="en-US" sz="1900" b="0" i="0" u="none" strike="noStrike" dirty="0" smtClean="0">
                          <a:solidFill>
                            <a:srgbClr val="000000"/>
                          </a:solidFill>
                          <a:latin typeface="Calibri"/>
                        </a:rPr>
                        <a:t>Avg.</a:t>
                      </a:r>
                      <a:r>
                        <a:rPr lang="en-US" sz="1900" b="0" i="0" u="none" strike="noStrike" baseline="0" dirty="0" smtClean="0">
                          <a:solidFill>
                            <a:srgbClr val="000000"/>
                          </a:solidFill>
                          <a:latin typeface="Calibri"/>
                        </a:rPr>
                        <a:t> P</a:t>
                      </a:r>
                      <a:r>
                        <a:rPr lang="en-US" sz="1900" b="0" i="0" u="none" strike="noStrike" dirty="0" smtClean="0">
                          <a:solidFill>
                            <a:srgbClr val="000000"/>
                          </a:solidFill>
                          <a:latin typeface="Calibri"/>
                        </a:rPr>
                        <a:t>recision</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A</a:t>
                      </a:r>
                      <a:r>
                        <a:rPr lang="en-US" sz="1900" b="0" i="0" u="none" strike="noStrike" dirty="0" smtClean="0">
                          <a:solidFill>
                            <a:srgbClr val="000000"/>
                          </a:solidFill>
                          <a:latin typeface="Calibri"/>
                        </a:rPr>
                        <a:t>vg</a:t>
                      </a:r>
                      <a:r>
                        <a:rPr lang="en-US" sz="1900" b="0" i="0" u="none" strike="noStrike" dirty="0">
                          <a:solidFill>
                            <a:srgbClr val="000000"/>
                          </a:solidFill>
                          <a:latin typeface="Calibri"/>
                        </a:rPr>
                        <a:t>. </a:t>
                      </a:r>
                      <a:r>
                        <a:rPr lang="en-US" sz="1900" b="0" i="0" u="none" strike="noStrike" dirty="0" smtClean="0">
                          <a:solidFill>
                            <a:srgbClr val="000000"/>
                          </a:solidFill>
                          <a:latin typeface="Calibri"/>
                        </a:rPr>
                        <a:t>Recall</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A</a:t>
                      </a:r>
                      <a:r>
                        <a:rPr lang="en-US" sz="1900" b="0" i="0" u="none" strike="noStrike" dirty="0" smtClean="0">
                          <a:solidFill>
                            <a:srgbClr val="000000"/>
                          </a:solidFill>
                          <a:latin typeface="Calibri"/>
                        </a:rPr>
                        <a:t>vg</a:t>
                      </a:r>
                      <a:r>
                        <a:rPr lang="en-US" sz="1900" b="0" i="0" u="none" strike="noStrike" dirty="0" smtClean="0">
                          <a:solidFill>
                            <a:srgbClr val="000000"/>
                          </a:solidFill>
                          <a:latin typeface="Calibri"/>
                        </a:rPr>
                        <a:t>. F-measure </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YHBJ_2_unofficial</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0.55</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AXIS_2</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0.69</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0.46</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0.5</a:t>
                      </a:r>
                    </a:p>
                  </a:txBody>
                  <a:tcPr marL="16971" marR="16971" marT="16971" marB="0" anchor="b">
                    <a:lnL>
                      <a:noFill/>
                    </a:lnL>
                    <a:lnR>
                      <a:noFill/>
                    </a:lnR>
                    <a:lnT>
                      <a:noFill/>
                    </a:lnT>
                    <a:lnB>
                      <a:noFill/>
                    </a:lnB>
                  </a:tcPr>
                </a:tc>
              </a:tr>
              <a:tr h="339436">
                <a:tc>
                  <a:txBody>
                    <a:bodyPr/>
                    <a:lstStyle/>
                    <a:p>
                      <a:pPr algn="l" fontAlgn="b"/>
                      <a:r>
                        <a:rPr lang="en-US" sz="1900" b="0" i="0" u="none" strike="noStrike" dirty="0">
                          <a:solidFill>
                            <a:srgbClr val="000000"/>
                          </a:solidFill>
                          <a:latin typeface="Calibri"/>
                        </a:rPr>
                        <a:t>BYU</a:t>
                      </a:r>
                    </a:p>
                  </a:txBody>
                  <a:tcPr marL="16971" marR="16971" marT="16971" marB="0" anchor="b">
                    <a:lnL>
                      <a:noFill/>
                    </a:lnL>
                    <a:lnR>
                      <a:noFill/>
                    </a:lnR>
                    <a:lnT>
                      <a:noFill/>
                    </a:lnT>
                    <a:lnB>
                      <a:noFill/>
                    </a:lnB>
                  </a:tcPr>
                </a:tc>
                <a:tc>
                  <a:txBody>
                    <a:bodyPr/>
                    <a:lstStyle/>
                    <a:p>
                      <a:pPr algn="r" fontAlgn="b"/>
                      <a:r>
                        <a:rPr lang="en-US" sz="1900" b="0" i="0" u="none" strike="noStrike" dirty="0" smtClean="0">
                          <a:solidFill>
                            <a:srgbClr val="000000"/>
                          </a:solidFill>
                          <a:latin typeface="Calibri"/>
                        </a:rPr>
                        <a:t>0.80</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dirty="0" smtClean="0">
                          <a:solidFill>
                            <a:srgbClr val="000000"/>
                          </a:solidFill>
                          <a:latin typeface="Calibri"/>
                        </a:rPr>
                        <a:t>0.37</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dirty="0" smtClean="0">
                          <a:solidFill>
                            <a:srgbClr val="000000"/>
                          </a:solidFill>
                          <a:latin typeface="Calibri"/>
                        </a:rPr>
                        <a:t>0.47</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r>
              <a:tr h="339436">
                <a:tc>
                  <a:txBody>
                    <a:bodyPr/>
                    <a:lstStyle/>
                    <a:p>
                      <a:pPr algn="l" fontAlgn="b"/>
                      <a:r>
                        <a:rPr lang="en-US" sz="1900" b="0" i="0" u="none" strike="noStrike" dirty="0">
                          <a:solidFill>
                            <a:srgbClr val="000000"/>
                          </a:solidFill>
                          <a:latin typeface="Calibri"/>
                        </a:rPr>
                        <a:t>TALP_5</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0.4</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0.66</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0.44</a:t>
                      </a:r>
                    </a:p>
                  </a:txBody>
                  <a:tcPr marL="16971" marR="16971" marT="16971" marB="0" anchor="b">
                    <a:lnL>
                      <a:noFill/>
                    </a:lnL>
                    <a:lnR>
                      <a:noFill/>
                    </a:lnR>
                    <a:lnT>
                      <a:noFill/>
                    </a:lnT>
                    <a:lnB>
                      <a:noFill/>
                    </a:lnB>
                  </a:tcPr>
                </a:tc>
              </a:tr>
              <a:tr h="339436">
                <a:tc>
                  <a:txBody>
                    <a:bodyPr/>
                    <a:lstStyle/>
                    <a:p>
                      <a:pPr algn="l" fontAlgn="b"/>
                      <a:r>
                        <a:rPr lang="en-US" sz="1900" b="0" i="0" u="none" strike="noStrike" dirty="0">
                          <a:solidFill>
                            <a:srgbClr val="000000"/>
                          </a:solidFill>
                          <a:latin typeface="Calibri"/>
                        </a:rPr>
                        <a:t>RGAI_AE_1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0.38</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0.61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0.4</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WOLVES_1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0.8</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0.4</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DAEDALUS_3</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0.29</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0.84</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0.39</a:t>
                      </a:r>
                    </a:p>
                  </a:txBody>
                  <a:tcPr marL="16971" marR="16971" marT="16971" marB="0" anchor="b">
                    <a:lnL>
                      <a:noFill/>
                    </a:lnL>
                    <a:lnR>
                      <a:noFill/>
                    </a:lnR>
                    <a:lnT>
                      <a:noFill/>
                    </a:lnT>
                    <a:lnB>
                      <a:noFill/>
                    </a:lnB>
                  </a:tcPr>
                </a:tc>
              </a:tr>
              <a:tr h="339436">
                <a:tc>
                  <a:txBody>
                    <a:bodyPr/>
                    <a:lstStyle/>
                    <a:p>
                      <a:pPr algn="l" fontAlgn="b"/>
                      <a:r>
                        <a:rPr lang="en-US" sz="1900" b="0" i="0" u="none" strike="noStrike" dirty="0" err="1">
                          <a:solidFill>
                            <a:srgbClr val="000000"/>
                          </a:solidFill>
                          <a:latin typeface="Calibri"/>
                        </a:rPr>
                        <a:t>one_in_one_baseline</a:t>
                      </a:r>
                      <a:endParaRPr lang="en-US" sz="1900" b="0" i="0" u="none" strike="noStrike" dirty="0">
                        <a:solidFill>
                          <a:srgbClr val="000000"/>
                        </a:solidFill>
                        <a:latin typeface="Calibri"/>
                      </a:endParaRP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0.23</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0.35</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HITSGS</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0.26</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0.81</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0.35</a:t>
                      </a:r>
                    </a:p>
                  </a:txBody>
                  <a:tcPr marL="16971" marR="16971" marT="16971" marB="0" anchor="b">
                    <a:lnL>
                      <a:noFill/>
                    </a:lnL>
                    <a:lnR>
                      <a:noFill/>
                    </a:lnR>
                    <a:lnT>
                      <a:noFill/>
                    </a:lnT>
                    <a:lnB>
                      <a:noFill/>
                    </a:lnB>
                  </a:tcPr>
                </a:tc>
              </a:tr>
              <a:tr h="339436">
                <a:tc>
                  <a:txBody>
                    <a:bodyPr/>
                    <a:lstStyle/>
                    <a:p>
                      <a:pPr algn="l" fontAlgn="b"/>
                      <a:r>
                        <a:rPr lang="en-US" sz="1900" b="0" i="0" u="none" strike="noStrike">
                          <a:solidFill>
                            <a:srgbClr val="000000"/>
                          </a:solidFill>
                          <a:latin typeface="Calibri"/>
                        </a:rPr>
                        <a:t>all_in_one_baseline</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0.22</a:t>
                      </a:r>
                    </a:p>
                  </a:txBody>
                  <a:tcPr marL="16971" marR="16971" marT="16971" marB="0" anchor="b">
                    <a:lnL>
                      <a:noFill/>
                    </a:lnL>
                    <a:lnR>
                      <a:noFill/>
                    </a:lnR>
                    <a:lnT>
                      <a:noFill/>
                    </a:lnT>
                    <a:lnB>
                      <a:noFill/>
                    </a:lnB>
                  </a:tcPr>
                </a:tc>
                <a:tc>
                  <a:txBody>
                    <a:bodyPr/>
                    <a:lstStyle/>
                    <a:p>
                      <a:pPr algn="r" fontAlgn="b"/>
                      <a:r>
                        <a:rPr lang="en-US" sz="1900" b="0" i="0" u="none" strike="noStrike">
                          <a:solidFill>
                            <a:srgbClr val="000000"/>
                          </a:solidFill>
                          <a:latin typeface="Calibri"/>
                        </a:rPr>
                        <a:t>1</a:t>
                      </a:r>
                    </a:p>
                  </a:txBody>
                  <a:tcPr marL="16971" marR="16971" marT="16971" marB="0" anchor="b">
                    <a:lnL>
                      <a:noFill/>
                    </a:lnL>
                    <a:lnR>
                      <a:noFill/>
                    </a:lnR>
                    <a:lnT>
                      <a:noFill/>
                    </a:lnT>
                    <a:lnB>
                      <a:noFill/>
                    </a:lnB>
                  </a:tcPr>
                </a:tc>
                <a:tc>
                  <a:txBody>
                    <a:bodyPr/>
                    <a:lstStyle/>
                    <a:p>
                      <a:pPr algn="r" fontAlgn="b"/>
                      <a:r>
                        <a:rPr lang="en-US" sz="1900" b="0" i="0" u="none" strike="noStrike" dirty="0">
                          <a:solidFill>
                            <a:srgbClr val="000000"/>
                          </a:solidFill>
                          <a:latin typeface="Calibri"/>
                        </a:rPr>
                        <a:t>0.32</a:t>
                      </a:r>
                    </a:p>
                  </a:txBody>
                  <a:tcPr marL="16971" marR="16971" marT="16971" marB="0" anchor="b">
                    <a:lnL>
                      <a:noFill/>
                    </a:lnL>
                    <a:lnR>
                      <a:noFill/>
                    </a:lnR>
                    <a:lnT>
                      <a:noFill/>
                    </a:lnT>
                    <a:lnB>
                      <a:noFill/>
                    </a:lnB>
                  </a:tcPr>
                </a:tc>
              </a:tr>
            </a:tbl>
          </a:graphicData>
        </a:graphic>
      </p:graphicFrame>
      <p:sp>
        <p:nvSpPr>
          <p:cNvPr id="6" name="Rectangle 1"/>
          <p:cNvSpPr txBox="1">
            <a:spLocks noChangeArrowheads="1"/>
          </p:cNvSpPr>
          <p:nvPr/>
        </p:nvSpPr>
        <p:spPr>
          <a:xfrm>
            <a:off x="468313" y="474662"/>
            <a:ext cx="9070975" cy="1171575"/>
          </a:xfrm>
          <a:prstGeom prst="rect">
            <a:avLst/>
          </a:prstGeom>
          <a:ln/>
        </p:spPr>
        <p:txBody>
          <a:bodyPr vert="horz" lIns="0" tIns="27720" rIns="0" bIns="0" anchor="b">
            <a:normAutofit/>
          </a:bodyPr>
          <a:lstStyle/>
          <a:p>
            <a:pPr marL="0" marR="0" lvl="0" indent="0" algn="l" defTabSz="914400" rtl="0" eaLnBrk="1" fontAlgn="auto" latinLnBrk="0" hangingPunct="1">
              <a:lnSpc>
                <a:spcPct val="95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sz="5500" dirty="0" smtClean="0">
                <a:solidFill>
                  <a:srgbClr val="333333"/>
                </a:solidFill>
                <a:latin typeface="Times New Roman" pitchFamily="16" charset="0"/>
                <a:ea typeface="+mj-ea"/>
                <a:cs typeface="+mj-cs"/>
              </a:rPr>
              <a:t>Projected Standing</a:t>
            </a:r>
            <a:endParaRPr kumimoji="0" lang="fi-FI" sz="5500" b="0" i="0" u="none" strike="noStrike" kern="1200" cap="none" spc="0" normalizeH="0" baseline="0" noProof="0" dirty="0">
              <a:ln>
                <a:noFill/>
              </a:ln>
              <a:solidFill>
                <a:srgbClr val="333333"/>
              </a:solidFill>
              <a:effectLst/>
              <a:uLnTx/>
              <a:uFillTx/>
              <a:latin typeface="Times New Roman" pitchFamily="16" charset="0"/>
              <a:ea typeface="+mj-ea"/>
              <a:cs typeface="+mj-cs"/>
            </a:endParaRPr>
          </a:p>
        </p:txBody>
      </p:sp>
      <p:sp>
        <p:nvSpPr>
          <p:cNvPr id="8" name="Rectangle 7"/>
          <p:cNvSpPr/>
          <p:nvPr/>
        </p:nvSpPr>
        <p:spPr>
          <a:xfrm>
            <a:off x="620712" y="6020669"/>
            <a:ext cx="6096000" cy="349968"/>
          </a:xfrm>
          <a:prstGeom prst="rect">
            <a:avLst/>
          </a:prstGeom>
        </p:spPr>
        <p:txBody>
          <a:bodyPr wrap="square">
            <a:spAutoFit/>
          </a:bodyPr>
          <a:lstStyle/>
          <a:p>
            <a:r>
              <a:rPr lang="en-US" dirty="0" smtClean="0">
                <a:latin typeface="Times New Roman" pitchFamily="18" charset="0"/>
                <a:cs typeface="Times New Roman" pitchFamily="18" charset="0"/>
              </a:rPr>
              <a:t>*Marylou was used to process the corpus of 60,000 documents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2" y="427037"/>
            <a:ext cx="9072563" cy="1259946"/>
          </a:xfrm>
        </p:spPr>
        <p:txBody>
          <a:bodyPr/>
          <a:lstStyle/>
          <a:p>
            <a:r>
              <a:rPr lang="en-US" dirty="0" smtClean="0">
                <a:solidFill>
                  <a:schemeClr val="tx1"/>
                </a:solidFill>
                <a:latin typeface="Times New Roman" pitchFamily="18" charset="0"/>
                <a:cs typeface="Times New Roman" pitchFamily="18" charset="0"/>
              </a:rPr>
              <a:t>Solution 3</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63549" y="2332037"/>
            <a:ext cx="9072563" cy="4838192"/>
          </a:xfrm>
        </p:spPr>
        <p:txBody>
          <a:bodyPr/>
          <a:lstStyle/>
          <a:p>
            <a:endParaRPr lang="en-US" dirty="0" smtClean="0"/>
          </a:p>
          <a:p>
            <a:r>
              <a:rPr lang="en-US" dirty="0" smtClean="0">
                <a:latin typeface="Times New Roman" pitchFamily="18" charset="0"/>
                <a:cs typeface="Times New Roman" pitchFamily="18" charset="0"/>
              </a:rPr>
              <a:t>Properly associate attributes with person names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Use their uniqueness properties to generate probabilities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115A389-BAD8-4F4F-917B-2B6166EA257D}" type="slidenum">
              <a:rPr lang="fi-FI" smtClean="0"/>
              <a:pPr/>
              <a:t>13</a:t>
            </a:fld>
            <a:endParaRPr lang="fi-FI"/>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p:cNvSpPr/>
          <p:nvPr/>
        </p:nvSpPr>
        <p:spPr>
          <a:xfrm>
            <a:off x="392112" y="2332037"/>
            <a:ext cx="9296400" cy="350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115A389-BAD8-4F4F-917B-2B6166EA257D}" type="slidenum">
              <a:rPr lang="fi-FI" smtClean="0"/>
              <a:pPr/>
              <a:t>14</a:t>
            </a:fld>
            <a:endParaRPr lang="fi-FI"/>
          </a:p>
        </p:txBody>
      </p:sp>
      <p:sp>
        <p:nvSpPr>
          <p:cNvPr id="5" name="Title 1"/>
          <p:cNvSpPr>
            <a:spLocks noGrp="1"/>
          </p:cNvSpPr>
          <p:nvPr>
            <p:ph type="title"/>
          </p:nvPr>
        </p:nvSpPr>
        <p:spPr>
          <a:xfrm>
            <a:off x="468312" y="427037"/>
            <a:ext cx="9072563" cy="1259946"/>
          </a:xfrm>
        </p:spPr>
        <p:txBody>
          <a:bodyPr/>
          <a:lstStyle/>
          <a:p>
            <a:r>
              <a:rPr lang="en-US" dirty="0" smtClean="0">
                <a:solidFill>
                  <a:schemeClr val="tx1"/>
                </a:solidFill>
                <a:latin typeface="Times New Roman" pitchFamily="18" charset="0"/>
                <a:cs typeface="Times New Roman" pitchFamily="18" charset="0"/>
              </a:rPr>
              <a:t>Proper Attribute Association</a:t>
            </a:r>
            <a:endParaRPr lang="en-US" dirty="0">
              <a:solidFill>
                <a:schemeClr val="tx1"/>
              </a:solidFill>
              <a:latin typeface="Times New Roman" pitchFamily="18" charset="0"/>
              <a:cs typeface="Times New Roman" pitchFamily="18" charset="0"/>
            </a:endParaRPr>
          </a:p>
        </p:txBody>
      </p:sp>
      <p:sp>
        <p:nvSpPr>
          <p:cNvPr id="20" name="Rectangle 19"/>
          <p:cNvSpPr/>
          <p:nvPr/>
        </p:nvSpPr>
        <p:spPr>
          <a:xfrm>
            <a:off x="468312" y="2636837"/>
            <a:ext cx="14478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45112" y="3246437"/>
            <a:ext cx="28194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06712" y="3475037"/>
            <a:ext cx="2895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68312" y="4084637"/>
            <a:ext cx="5334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774112" y="3779837"/>
            <a:ext cx="5334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63912" y="4389437"/>
            <a:ext cx="28194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945312" y="4313237"/>
            <a:ext cx="26670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8312" y="4618037"/>
            <a:ext cx="11430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2112" y="2332037"/>
            <a:ext cx="9296400" cy="3527119"/>
          </a:xfrm>
          <a:prstGeom prst="rect">
            <a:avLst/>
          </a:prstGeom>
        </p:spPr>
        <p:txBody>
          <a:bodyPr wrap="square">
            <a:spAutoFit/>
          </a:bodyPr>
          <a:lstStyle/>
          <a:p>
            <a:r>
              <a:rPr lang="en-US" sz="2000" dirty="0" smtClean="0">
                <a:latin typeface="Times New Roman" pitchFamily="18" charset="0"/>
                <a:cs typeface="Times New Roman" pitchFamily="18" charset="0"/>
              </a:rPr>
              <a:t>Examples of prominent LDS scientists in the mid-twentieth century include chemist Henry </a:t>
            </a:r>
            <a:r>
              <a:rPr lang="en-US" sz="2000" dirty="0" err="1" smtClean="0">
                <a:latin typeface="Times New Roman" pitchFamily="18" charset="0"/>
                <a:cs typeface="Times New Roman" pitchFamily="18" charset="0"/>
              </a:rPr>
              <a:t>Eyring</a:t>
            </a:r>
            <a:r>
              <a:rPr lang="en-US" sz="2000" dirty="0" smtClean="0">
                <a:latin typeface="Times New Roman" pitchFamily="18" charset="0"/>
                <a:cs typeface="Times New Roman" pitchFamily="18" charset="0"/>
              </a:rPr>
              <a:t> and physicists Harvey Fletcher and Willard Gardner. </a:t>
            </a:r>
            <a:r>
              <a:rPr lang="en-US" sz="2000" dirty="0" err="1" smtClean="0">
                <a:latin typeface="Times New Roman" pitchFamily="18" charset="0"/>
                <a:cs typeface="Times New Roman" pitchFamily="18" charset="0"/>
              </a:rPr>
              <a:t>Eyring</a:t>
            </a:r>
            <a:r>
              <a:rPr lang="en-US" sz="2000" dirty="0" smtClean="0">
                <a:latin typeface="Times New Roman" pitchFamily="18" charset="0"/>
                <a:cs typeface="Times New Roman" pitchFamily="18" charset="0"/>
              </a:rPr>
              <a:t> pioneered the application of quantum mechanics to chemistry and developed the Absolute Rate Theory of chemical reactions, for which he received the National Medal of Science. He was elected president of the American Chemical Society (1963) and of the American Association for the Advancement of Science (1965). Fletcher directed research at Bell Labs, where he played a central role in the development of stereophonic reproduction. He was elected president of the American Physical Society (1945). The American Society of Agronomy cited Gardner as "the father of soil physics" for his descriptions of the movement of water through unsaturated soils by reference to capillary potential. The number of Latter-day Saints significantly involved in scientific pursuits continued to grow throughout the twentieth century.</a:t>
            </a:r>
            <a:endParaRPr lang="en-US" sz="2000" dirty="0">
              <a:latin typeface="Times New Roman" pitchFamily="18" charset="0"/>
              <a:cs typeface="Times New Roman" pitchFamily="18" charset="0"/>
            </a:endParaRPr>
          </a:p>
        </p:txBody>
      </p:sp>
      <p:sp>
        <p:nvSpPr>
          <p:cNvPr id="30" name="Rectangle 29"/>
          <p:cNvSpPr/>
          <p:nvPr/>
        </p:nvSpPr>
        <p:spPr>
          <a:xfrm>
            <a:off x="9383712" y="5849328"/>
            <a:ext cx="533400" cy="292709"/>
          </a:xfrm>
          <a:prstGeom prst="rect">
            <a:avLst/>
          </a:prstGeom>
        </p:spPr>
        <p:txBody>
          <a:bodyPr wrap="square">
            <a:spAutoFit/>
          </a:bodyPr>
          <a:lstStyle/>
          <a:p>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p:cNvSpPr/>
          <p:nvPr/>
        </p:nvSpPr>
        <p:spPr>
          <a:xfrm>
            <a:off x="392112" y="2332037"/>
            <a:ext cx="9296400" cy="350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97112" y="4694237"/>
            <a:ext cx="7620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78512" y="3779837"/>
            <a:ext cx="838200" cy="3048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92912" y="3779837"/>
            <a:ext cx="838200" cy="3048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68312" y="4389437"/>
            <a:ext cx="1219200" cy="3048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11312" y="4694237"/>
            <a:ext cx="609600" cy="228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26312" y="2636837"/>
            <a:ext cx="7620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049712" y="3246437"/>
            <a:ext cx="914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621712" y="3246437"/>
            <a:ext cx="4572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8312" y="3551237"/>
            <a:ext cx="7620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115A389-BAD8-4F4F-917B-2B6166EA257D}" type="slidenum">
              <a:rPr lang="fi-FI" smtClean="0"/>
              <a:pPr/>
              <a:t>15</a:t>
            </a:fld>
            <a:endParaRPr lang="fi-FI"/>
          </a:p>
        </p:txBody>
      </p:sp>
      <p:sp>
        <p:nvSpPr>
          <p:cNvPr id="5" name="Title 1"/>
          <p:cNvSpPr>
            <a:spLocks noGrp="1"/>
          </p:cNvSpPr>
          <p:nvPr>
            <p:ph type="title"/>
          </p:nvPr>
        </p:nvSpPr>
        <p:spPr>
          <a:xfrm>
            <a:off x="468312" y="427037"/>
            <a:ext cx="9072563" cy="1259946"/>
          </a:xfrm>
        </p:spPr>
        <p:txBody>
          <a:bodyPr/>
          <a:lstStyle/>
          <a:p>
            <a:r>
              <a:rPr lang="en-US" dirty="0" smtClean="0">
                <a:solidFill>
                  <a:schemeClr val="tx1"/>
                </a:solidFill>
                <a:latin typeface="Times New Roman" pitchFamily="18" charset="0"/>
                <a:cs typeface="Times New Roman" pitchFamily="18" charset="0"/>
              </a:rPr>
              <a:t>Find Relationships</a:t>
            </a:r>
            <a:endParaRPr lang="en-US" dirty="0">
              <a:solidFill>
                <a:schemeClr val="tx1"/>
              </a:solidFill>
              <a:latin typeface="Times New Roman" pitchFamily="18" charset="0"/>
              <a:cs typeface="Times New Roman" pitchFamily="18" charset="0"/>
            </a:endParaRPr>
          </a:p>
        </p:txBody>
      </p:sp>
      <p:sp>
        <p:nvSpPr>
          <p:cNvPr id="18" name="Rectangle 17"/>
          <p:cNvSpPr/>
          <p:nvPr/>
        </p:nvSpPr>
        <p:spPr>
          <a:xfrm>
            <a:off x="392112" y="2332037"/>
            <a:ext cx="9296400" cy="3527119"/>
          </a:xfrm>
          <a:prstGeom prst="rect">
            <a:avLst/>
          </a:prstGeom>
        </p:spPr>
        <p:txBody>
          <a:bodyPr wrap="square">
            <a:spAutoFit/>
          </a:bodyPr>
          <a:lstStyle/>
          <a:p>
            <a:r>
              <a:rPr lang="en-US" sz="2000" dirty="0" smtClean="0">
                <a:latin typeface="Times New Roman" pitchFamily="18" charset="0"/>
                <a:cs typeface="Times New Roman" pitchFamily="18" charset="0"/>
              </a:rPr>
              <a:t>Examples of prominent LDS scientists in the mid-twentieth century include chemist Henry </a:t>
            </a:r>
            <a:r>
              <a:rPr lang="en-US" sz="2000" dirty="0" err="1" smtClean="0">
                <a:latin typeface="Times New Roman" pitchFamily="18" charset="0"/>
                <a:cs typeface="Times New Roman" pitchFamily="18" charset="0"/>
              </a:rPr>
              <a:t>Eyring</a:t>
            </a:r>
            <a:r>
              <a:rPr lang="en-US" sz="2000" dirty="0" smtClean="0">
                <a:latin typeface="Times New Roman" pitchFamily="18" charset="0"/>
                <a:cs typeface="Times New Roman" pitchFamily="18" charset="0"/>
              </a:rPr>
              <a:t> and physicists Harvey Fletcher and Willard Gardner. </a:t>
            </a:r>
            <a:r>
              <a:rPr lang="en-US" sz="2000" dirty="0" err="1" smtClean="0">
                <a:latin typeface="Times New Roman" pitchFamily="18" charset="0"/>
                <a:cs typeface="Times New Roman" pitchFamily="18" charset="0"/>
              </a:rPr>
              <a:t>Eyring</a:t>
            </a:r>
            <a:r>
              <a:rPr lang="en-US" sz="2000" dirty="0" smtClean="0">
                <a:latin typeface="Times New Roman" pitchFamily="18" charset="0"/>
                <a:cs typeface="Times New Roman" pitchFamily="18" charset="0"/>
              </a:rPr>
              <a:t> pioneered the application of quantum mechanics to chemistry and developed the Absolute Rate Theory of chemical reactions, for which he received the National Medal of Science. He was elected president of the American Chemical Society (1963) and of the American Association for the Advancement of Science (1965). Fletcher directed research at Bell Labs, where he played a central role in the development of stereophonic reproduction. He was elected president of the American Physical Society (1945). The American Society of Agronomy cited Gardner as "the father of soil physics" for his descriptions of the movement of water through unsaturated soils by reference to capillary potential. The number of Latter-day Saints significantly involved in scientific pursuits continued to grow throughout the twentieth century.</a:t>
            </a:r>
            <a:endParaRPr lang="en-US" sz="2000" dirty="0">
              <a:latin typeface="Times New Roman" pitchFamily="18" charset="0"/>
              <a:cs typeface="Times New Roman" pitchFamily="18" charset="0"/>
            </a:endParaRPr>
          </a:p>
        </p:txBody>
      </p:sp>
      <p:sp>
        <p:nvSpPr>
          <p:cNvPr id="30" name="Rectangle 29"/>
          <p:cNvSpPr/>
          <p:nvPr/>
        </p:nvSpPr>
        <p:spPr>
          <a:xfrm>
            <a:off x="9383712" y="5849328"/>
            <a:ext cx="533400" cy="292709"/>
          </a:xfrm>
          <a:prstGeom prst="rect">
            <a:avLst/>
          </a:prstGeom>
        </p:spPr>
        <p:txBody>
          <a:bodyPr wrap="square">
            <a:spAutoFit/>
          </a:bodyPr>
          <a:lstStyle/>
          <a:p>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p:cNvSpPr/>
          <p:nvPr/>
        </p:nvSpPr>
        <p:spPr>
          <a:xfrm>
            <a:off x="392112" y="2332037"/>
            <a:ext cx="9296400" cy="350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20912" y="4694237"/>
            <a:ext cx="914400" cy="2286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78512" y="3779837"/>
            <a:ext cx="838200" cy="3048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115A389-BAD8-4F4F-917B-2B6166EA257D}" type="slidenum">
              <a:rPr lang="fi-FI" smtClean="0"/>
              <a:pPr/>
              <a:t>16</a:t>
            </a:fld>
            <a:endParaRPr lang="fi-FI"/>
          </a:p>
        </p:txBody>
      </p:sp>
      <p:sp>
        <p:nvSpPr>
          <p:cNvPr id="5" name="Title 1"/>
          <p:cNvSpPr>
            <a:spLocks noGrp="1"/>
          </p:cNvSpPr>
          <p:nvPr>
            <p:ph type="title"/>
          </p:nvPr>
        </p:nvSpPr>
        <p:spPr>
          <a:xfrm>
            <a:off x="468312" y="427037"/>
            <a:ext cx="9072563" cy="1259946"/>
          </a:xfrm>
        </p:spPr>
        <p:txBody>
          <a:bodyPr/>
          <a:lstStyle/>
          <a:p>
            <a:r>
              <a:rPr lang="en-US" dirty="0" smtClean="0">
                <a:solidFill>
                  <a:schemeClr val="tx1"/>
                </a:solidFill>
                <a:latin typeface="Times New Roman" pitchFamily="18" charset="0"/>
                <a:cs typeface="Times New Roman" pitchFamily="18" charset="0"/>
              </a:rPr>
              <a:t>Associate Objects</a:t>
            </a:r>
            <a:endParaRPr lang="en-US" dirty="0">
              <a:solidFill>
                <a:schemeClr val="tx1"/>
              </a:solidFill>
              <a:latin typeface="Times New Roman" pitchFamily="18" charset="0"/>
              <a:cs typeface="Times New Roman" pitchFamily="18" charset="0"/>
            </a:endParaRPr>
          </a:p>
        </p:txBody>
      </p:sp>
      <p:sp>
        <p:nvSpPr>
          <p:cNvPr id="20" name="Rectangle 19"/>
          <p:cNvSpPr/>
          <p:nvPr/>
        </p:nvSpPr>
        <p:spPr>
          <a:xfrm>
            <a:off x="468312" y="2636837"/>
            <a:ext cx="14478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45112" y="3246437"/>
            <a:ext cx="2819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06712" y="3475037"/>
            <a:ext cx="28956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68312" y="4084637"/>
            <a:ext cx="533400" cy="3048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774112" y="3779837"/>
            <a:ext cx="533400" cy="3048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63912" y="4389437"/>
            <a:ext cx="2819400" cy="2286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945312" y="4313237"/>
            <a:ext cx="2667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8312" y="4618037"/>
            <a:ext cx="1143000" cy="304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2112" y="2332037"/>
            <a:ext cx="9296400" cy="3527119"/>
          </a:xfrm>
          <a:prstGeom prst="rect">
            <a:avLst/>
          </a:prstGeom>
        </p:spPr>
        <p:txBody>
          <a:bodyPr wrap="square">
            <a:spAutoFit/>
          </a:bodyPr>
          <a:lstStyle/>
          <a:p>
            <a:r>
              <a:rPr lang="en-US" sz="2000" dirty="0" smtClean="0">
                <a:latin typeface="Times New Roman" pitchFamily="18" charset="0"/>
                <a:cs typeface="Times New Roman" pitchFamily="18" charset="0"/>
              </a:rPr>
              <a:t>Examples of prominent LDS scientists in the mid-twentieth century include chemist Henry </a:t>
            </a:r>
            <a:r>
              <a:rPr lang="en-US" sz="2000" dirty="0" err="1" smtClean="0">
                <a:latin typeface="Times New Roman" pitchFamily="18" charset="0"/>
                <a:cs typeface="Times New Roman" pitchFamily="18" charset="0"/>
              </a:rPr>
              <a:t>Eyring</a:t>
            </a:r>
            <a:r>
              <a:rPr lang="en-US" sz="2000" dirty="0" smtClean="0">
                <a:latin typeface="Times New Roman" pitchFamily="18" charset="0"/>
                <a:cs typeface="Times New Roman" pitchFamily="18" charset="0"/>
              </a:rPr>
              <a:t> and physicists Harvey Fletcher and Willard Gardner. </a:t>
            </a:r>
            <a:r>
              <a:rPr lang="en-US" sz="2000" dirty="0" err="1" smtClean="0">
                <a:latin typeface="Times New Roman" pitchFamily="18" charset="0"/>
                <a:cs typeface="Times New Roman" pitchFamily="18" charset="0"/>
              </a:rPr>
              <a:t>Eyring</a:t>
            </a:r>
            <a:r>
              <a:rPr lang="en-US" sz="2000" dirty="0" smtClean="0">
                <a:latin typeface="Times New Roman" pitchFamily="18" charset="0"/>
                <a:cs typeface="Times New Roman" pitchFamily="18" charset="0"/>
              </a:rPr>
              <a:t> pioneered the application of quantum mechanics to chemistry and developed the Absolute Rate Theory of chemical reactions, for which he received the National Medal of Science. He was elected president of the American Chemical Society (1963) and of the American Association for the Advancement of Science (1965). Fletcher directed research at Bell Labs, where he played a central role in the development of stereophonic reproduction. He was elected president of the American Physical Society (1945). The American Society of Agronomy cited Gardner as "the father of soil physics" for his descriptions of the movement of water through unsaturated soils by reference to capillary potential. The number of Latter-day Saints significantly involved in scientific pursuits continued to grow throughout the twentieth century.</a:t>
            </a:r>
            <a:endParaRPr lang="en-US" sz="2000" dirty="0">
              <a:latin typeface="Times New Roman" pitchFamily="18" charset="0"/>
              <a:cs typeface="Times New Roman" pitchFamily="18" charset="0"/>
            </a:endParaRPr>
          </a:p>
        </p:txBody>
      </p:sp>
      <p:sp>
        <p:nvSpPr>
          <p:cNvPr id="30" name="Rectangle 29"/>
          <p:cNvSpPr/>
          <p:nvPr/>
        </p:nvSpPr>
        <p:spPr>
          <a:xfrm>
            <a:off x="9383712" y="5849328"/>
            <a:ext cx="533400" cy="292709"/>
          </a:xfrm>
          <a:prstGeom prst="rect">
            <a:avLst/>
          </a:prstGeom>
        </p:spPr>
        <p:txBody>
          <a:bodyPr wrap="square">
            <a:spAutoFit/>
          </a:bodyPr>
          <a:lstStyle/>
          <a:p>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68312" y="474662"/>
            <a:ext cx="9070975" cy="1171575"/>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smtClean="0">
                <a:solidFill>
                  <a:srgbClr val="333333"/>
                </a:solidFill>
                <a:latin typeface="Times New Roman" pitchFamily="16" charset="0"/>
              </a:rPr>
              <a:t>Conclusions &amp; Current </a:t>
            </a:r>
            <a:r>
              <a:rPr lang="fi-FI" dirty="0">
                <a:solidFill>
                  <a:srgbClr val="333333"/>
                </a:solidFill>
                <a:latin typeface="Times New Roman" pitchFamily="16" charset="0"/>
              </a:rPr>
              <a:t>Work</a:t>
            </a:r>
          </a:p>
        </p:txBody>
      </p:sp>
      <p:sp>
        <p:nvSpPr>
          <p:cNvPr id="21506" name="Rectangle 2"/>
          <p:cNvSpPr>
            <a:spLocks noGrp="1" noChangeArrowheads="1"/>
          </p:cNvSpPr>
          <p:nvPr>
            <p:ph idx="1"/>
          </p:nvPr>
        </p:nvSpPr>
        <p:spPr>
          <a:xfrm>
            <a:off x="503238" y="2332037"/>
            <a:ext cx="9070975" cy="4267199"/>
          </a:xfrm>
          <a:ln/>
        </p:spPr>
        <p:txBody>
          <a:bodyPr tIns="17640">
            <a:normAutofit/>
          </a:bodyPr>
          <a:lstStyle/>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2800" b="1" dirty="0" smtClean="0">
                <a:latin typeface="Times New Roman" pitchFamily="16" charset="0"/>
              </a:rPr>
              <a:t>Conclusions</a:t>
            </a:r>
          </a:p>
          <a:p>
            <a:pPr marL="834977" lvl="1"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2500" dirty="0" smtClean="0">
                <a:latin typeface="Times New Roman" pitchFamily="16" charset="0"/>
              </a:rPr>
              <a:t>Solution 1: F-measure = 0.38</a:t>
            </a:r>
          </a:p>
          <a:p>
            <a:pPr marL="834977" lvl="1"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2500" dirty="0" smtClean="0">
                <a:latin typeface="Times New Roman" pitchFamily="16" charset="0"/>
              </a:rPr>
              <a:t>Solution 2: F-measure = 0.47</a:t>
            </a:r>
          </a:p>
          <a:p>
            <a:pPr marL="834977" lvl="1" indent="-323850">
              <a:lnSpc>
                <a:spcPct val="95000"/>
              </a:lnSpc>
              <a:buClr>
                <a:srgbClr val="0066CC"/>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i-FI" sz="2500" dirty="0" smtClean="0">
              <a:latin typeface="Times New Roman" pitchFamily="16"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2800" b="1" dirty="0" smtClean="0">
                <a:latin typeface="Times New Roman" pitchFamily="16" charset="0"/>
              </a:rPr>
              <a:t>Goal: F-measure = 0.80</a:t>
            </a:r>
            <a:endParaRPr lang="fi-FI" sz="2800" dirty="0" smtClean="0">
              <a:latin typeface="Times New Roman" pitchFamily="16" charset="0"/>
            </a:endParaRPr>
          </a:p>
          <a:p>
            <a:pPr marL="834977" lvl="1"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2500" dirty="0" smtClean="0">
                <a:latin typeface="Times New Roman" pitchFamily="16" charset="0"/>
              </a:rPr>
              <a:t>Increase precision and recall over relationship sets</a:t>
            </a:r>
            <a:endParaRPr lang="fi-FI" sz="2800" dirty="0" smtClean="0">
              <a:latin typeface="Times New Roman" pitchFamily="16" charset="0"/>
            </a:endParaRPr>
          </a:p>
          <a:p>
            <a:pPr marL="834977" lvl="1"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2500" dirty="0" smtClean="0">
                <a:latin typeface="Times New Roman" pitchFamily="16" charset="0"/>
              </a:rPr>
              <a:t>Use confidence factors to improve clustering</a:t>
            </a:r>
          </a:p>
        </p:txBody>
      </p:sp>
      <p:sp>
        <p:nvSpPr>
          <p:cNvPr id="7" name="Slide Number Placeholder 6"/>
          <p:cNvSpPr>
            <a:spLocks noGrp="1"/>
          </p:cNvSpPr>
          <p:nvPr>
            <p:ph type="sldNum" sz="quarter" idx="12"/>
          </p:nvPr>
        </p:nvSpPr>
        <p:spPr/>
        <p:txBody>
          <a:bodyPr/>
          <a:lstStyle/>
          <a:p>
            <a:fld id="{6115A389-BAD8-4F4F-917B-2B6166EA257D}" type="slidenum">
              <a:rPr lang="fi-FI" smtClean="0"/>
              <a:pPr/>
              <a:t>17</a:t>
            </a:fld>
            <a:endParaRPr lang="fi-F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68313" y="474662"/>
            <a:ext cx="9070975" cy="1171575"/>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a:solidFill>
                  <a:srgbClr val="333333"/>
                </a:solidFill>
                <a:latin typeface="Times New Roman" pitchFamily="16" charset="0"/>
              </a:rPr>
              <a:t>References</a:t>
            </a:r>
          </a:p>
        </p:txBody>
      </p:sp>
      <p:sp>
        <p:nvSpPr>
          <p:cNvPr id="22530" name="Rectangle 2"/>
          <p:cNvSpPr>
            <a:spLocks noGrp="1" noChangeArrowheads="1"/>
          </p:cNvSpPr>
          <p:nvPr>
            <p:ph idx="1"/>
          </p:nvPr>
        </p:nvSpPr>
        <p:spPr>
          <a:xfrm>
            <a:off x="315912" y="1722437"/>
            <a:ext cx="9070975" cy="5638800"/>
          </a:xfrm>
          <a:ln/>
        </p:spPr>
        <p:txBody>
          <a:bodyPr tIns="11340">
            <a:normAutofit/>
          </a:bodyPr>
          <a:lstStyle/>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a:latin typeface="Times New Roman" pitchFamily="18" charset="0"/>
                <a:cs typeface="Times New Roman" pitchFamily="18" charset="0"/>
              </a:rPr>
              <a:t>[AE04] Rheema Al-Khama, and David W. Embley, Grouping Search-Engine Returned Citations for Person-Name Queries, </a:t>
            </a:r>
            <a:r>
              <a:rPr lang="fi-FI" sz="1600" i="1" dirty="0">
                <a:latin typeface="Times New Roman" pitchFamily="18" charset="0"/>
                <a:cs typeface="Times New Roman" pitchFamily="18" charset="0"/>
              </a:rPr>
              <a:t>ACM 6</a:t>
            </a:r>
            <a:r>
              <a:rPr lang="fi-FI" sz="1600" i="1" baseline="33000" dirty="0">
                <a:latin typeface="Times New Roman" pitchFamily="18" charset="0"/>
                <a:cs typeface="Times New Roman" pitchFamily="18" charset="0"/>
              </a:rPr>
              <a:t>th</a:t>
            </a:r>
            <a:r>
              <a:rPr lang="fi-FI" sz="1600" i="1" dirty="0">
                <a:latin typeface="Times New Roman" pitchFamily="18" charset="0"/>
                <a:cs typeface="Times New Roman" pitchFamily="18" charset="0"/>
              </a:rPr>
              <a:t> International Workshop on Web Information and Data Management</a:t>
            </a:r>
            <a:r>
              <a:rPr lang="fi-FI" sz="1600" dirty="0">
                <a:latin typeface="Times New Roman" pitchFamily="18" charset="0"/>
                <a:cs typeface="Times New Roman" pitchFamily="18" charset="0"/>
              </a:rPr>
              <a:t> (WIDM 2004), Jun </a:t>
            </a:r>
            <a:r>
              <a:rPr lang="fi-FI" sz="1600" dirty="0" smtClean="0">
                <a:latin typeface="Times New Roman" pitchFamily="18" charset="0"/>
                <a:cs typeface="Times New Roman" pitchFamily="18" charset="0"/>
              </a:rPr>
              <a:t>'04</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i-FI" sz="1600" dirty="0">
              <a:latin typeface="Times New Roman" pitchFamily="18" charset="0"/>
              <a:cs typeface="Times New Roman" pitchFamily="18"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[AGS09] Javier </a:t>
            </a:r>
            <a:r>
              <a:rPr lang="fi-FI" sz="1600" dirty="0">
                <a:latin typeface="Times New Roman" pitchFamily="18" charset="0"/>
                <a:cs typeface="Times New Roman" pitchFamily="18" charset="0"/>
              </a:rPr>
              <a:t>Artiles, Julio Gonzalo, and Satoshi Sekine, WePS 2 Evaluation Campaign: Overview of the Web People Search Clustering Task, </a:t>
            </a:r>
            <a:r>
              <a:rPr lang="fi-FI" sz="1600" i="1" dirty="0">
                <a:latin typeface="Times New Roman" pitchFamily="18" charset="0"/>
                <a:cs typeface="Times New Roman" pitchFamily="18" charset="0"/>
              </a:rPr>
              <a:t>WePS-2</a:t>
            </a:r>
            <a:r>
              <a:rPr lang="fi-FI" sz="1600" dirty="0">
                <a:latin typeface="Times New Roman" pitchFamily="18" charset="0"/>
                <a:cs typeface="Times New Roman" pitchFamily="18" charset="0"/>
              </a:rPr>
              <a:t>, </a:t>
            </a:r>
            <a:r>
              <a:rPr lang="fi-FI" sz="1600" dirty="0" smtClean="0">
                <a:latin typeface="Times New Roman" pitchFamily="18" charset="0"/>
                <a:cs typeface="Times New Roman" pitchFamily="18" charset="0"/>
              </a:rPr>
              <a:t>'09</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i-FI" sz="1600" dirty="0" smtClean="0">
              <a:latin typeface="Times New Roman" pitchFamily="18" charset="0"/>
              <a:cs typeface="Times New Roman" pitchFamily="18"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a:t>
            </a:r>
            <a:r>
              <a:rPr lang="fi-FI" sz="1600" dirty="0">
                <a:latin typeface="Times New Roman" pitchFamily="18" charset="0"/>
                <a:cs typeface="Times New Roman" pitchFamily="18" charset="0"/>
              </a:rPr>
              <a:t>ECJ+99] D.W. Embley, D.M. Campbell, Y.S. Jiang, S.W. Liddle, D.W. Lonsdale, Y.-K. Ng, R.D. Smith, Conceptual-Model-Based Data Extraction from Multiple-Record Web Pages, </a:t>
            </a:r>
            <a:r>
              <a:rPr lang="fi-FI" sz="1600" i="1" dirty="0">
                <a:latin typeface="Times New Roman" pitchFamily="18" charset="0"/>
                <a:cs typeface="Times New Roman" pitchFamily="18" charset="0"/>
              </a:rPr>
              <a:t>Data &amp; Knowledge Engineering</a:t>
            </a:r>
            <a:r>
              <a:rPr lang="fi-FI" sz="1600" dirty="0">
                <a:latin typeface="Times New Roman" pitchFamily="18" charset="0"/>
                <a:cs typeface="Times New Roman" pitchFamily="18" charset="0"/>
              </a:rPr>
              <a:t>, Nov </a:t>
            </a:r>
            <a:r>
              <a:rPr lang="fi-FI" sz="1600" dirty="0" smtClean="0">
                <a:latin typeface="Times New Roman" pitchFamily="18" charset="0"/>
                <a:cs typeface="Times New Roman" pitchFamily="18" charset="0"/>
              </a:rPr>
              <a:t>'99</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i-FI" sz="1600" dirty="0">
              <a:latin typeface="Times New Roman" pitchFamily="18" charset="0"/>
              <a:cs typeface="Times New Roman" pitchFamily="18"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a:latin typeface="Times New Roman" pitchFamily="18" charset="0"/>
                <a:cs typeface="Times New Roman" pitchFamily="18" charset="0"/>
              </a:rPr>
              <a:t>[SB75] Edward H. Shortliffe, and Bruce G. Buchanan, A Model of Inexact Reasoning in Medicine, </a:t>
            </a:r>
            <a:r>
              <a:rPr lang="fi-FI" sz="1600" i="1" dirty="0">
                <a:latin typeface="Times New Roman" pitchFamily="18" charset="0"/>
                <a:cs typeface="Times New Roman" pitchFamily="18" charset="0"/>
              </a:rPr>
              <a:t>Mathematical Biosciences</a:t>
            </a:r>
            <a:r>
              <a:rPr lang="fi-FI" sz="1600" dirty="0">
                <a:latin typeface="Times New Roman" pitchFamily="18" charset="0"/>
                <a:cs typeface="Times New Roman" pitchFamily="18" charset="0"/>
              </a:rPr>
              <a:t> 23:351-379, </a:t>
            </a:r>
            <a:r>
              <a:rPr lang="fi-FI" sz="1600" dirty="0" smtClean="0">
                <a:latin typeface="Times New Roman" pitchFamily="18" charset="0"/>
                <a:cs typeface="Times New Roman" pitchFamily="18" charset="0"/>
              </a:rPr>
              <a:t>'75</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i-FI" sz="1600" dirty="0" smtClean="0">
              <a:latin typeface="Times New Roman" pitchFamily="18" charset="0"/>
              <a:cs typeface="Times New Roman" pitchFamily="18"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[1] http://nlp.uned.es/weps/weps-3</a:t>
            </a:r>
            <a:endParaRPr lang="fi-FI" sz="1600" dirty="0">
              <a:latin typeface="Times New Roman" pitchFamily="18" charset="0"/>
              <a:cs typeface="Times New Roman" pitchFamily="18"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[2] </a:t>
            </a:r>
            <a:r>
              <a:rPr lang="en-US" sz="1600" dirty="0" smtClean="0">
                <a:latin typeface="Times New Roman" pitchFamily="18" charset="0"/>
                <a:cs typeface="Times New Roman" pitchFamily="18" charset="0"/>
              </a:rPr>
              <a:t>http://en.wikipedia.org/wiki/File:HenryEyring1951.jpg</a:t>
            </a:r>
            <a:endParaRPr lang="fi-FI" sz="1600" dirty="0">
              <a:latin typeface="Times New Roman" pitchFamily="18" charset="0"/>
              <a:cs typeface="Times New Roman" pitchFamily="18" charset="0"/>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[3] </a:t>
            </a:r>
            <a:r>
              <a:rPr lang="fi-FI" sz="1600" dirty="0">
                <a:latin typeface="Times New Roman" pitchFamily="18" charset="0"/>
                <a:cs typeface="Times New Roman" pitchFamily="18" charset="0"/>
              </a:rPr>
              <a:t>http://www.mormonwiki.com/File:Med_Eyring_large.jpg</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[4] </a:t>
            </a:r>
            <a:r>
              <a:rPr lang="fi-FI" sz="1600" dirty="0">
                <a:latin typeface="Times New Roman" pitchFamily="18" charset="0"/>
                <a:cs typeface="Times New Roman" pitchFamily="18" charset="0"/>
              </a:rPr>
              <a:t>http://www.historypreserved.com/images/Cornella/Henry.JPG</a:t>
            </a:r>
            <a:endParaRPr lang="fi-FI" sz="1600" dirty="0">
              <a:latin typeface="Times New Roman" pitchFamily="18" charset="0"/>
              <a:cs typeface="Times New Roman" pitchFamily="18" charset="0"/>
              <a:hlinkClick r:id="rId3"/>
            </a:endParaRP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[5] </a:t>
            </a:r>
            <a:r>
              <a:rPr lang="en-US" sz="1600" dirty="0" smtClean="0">
                <a:latin typeface="Times New Roman" pitchFamily="18" charset="0"/>
                <a:cs typeface="Times New Roman" pitchFamily="18" charset="0"/>
              </a:rPr>
              <a:t>http://www.cs.cmu.edu/~mccallum/bow/</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latin typeface="Times New Roman" pitchFamily="18" charset="0"/>
                <a:cs typeface="Times New Roman" pitchFamily="18" charset="0"/>
              </a:rPr>
              <a:t>[6] http://www.lightplanet.com/mormons/daily/education/science_scientists.htm</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z="1600" dirty="0" smtClean="0">
                <a:latin typeface="Times New Roman" pitchFamily="18" charset="0"/>
                <a:cs typeface="Times New Roman" pitchFamily="18" charset="0"/>
              </a:rPr>
              <a:t>[7] </a:t>
            </a:r>
            <a:r>
              <a:rPr lang="en-US" sz="1600" dirty="0" smtClean="0">
                <a:latin typeface="Times New Roman" pitchFamily="18" charset="0"/>
                <a:cs typeface="Times New Roman" pitchFamily="18" charset="0"/>
              </a:rPr>
              <a:t>http://mccammon.ucsd.edu/~jswanson/index.html</a:t>
            </a:r>
          </a:p>
          <a:p>
            <a:pPr marL="431800" indent="-323850">
              <a:lnSpc>
                <a:spcPct val="95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i-FI" sz="16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6115A389-BAD8-4F4F-917B-2B6166EA257D}" type="slidenum">
              <a:rPr lang="fi-FI" smtClean="0"/>
              <a:pPr/>
              <a:t>18</a:t>
            </a:fld>
            <a:endParaRPr lang="fi-F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68313" y="384174"/>
            <a:ext cx="9070975" cy="1262063"/>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smtClean="0">
                <a:solidFill>
                  <a:srgbClr val="333333"/>
                </a:solidFill>
                <a:latin typeface="Times New Roman" pitchFamily="16" charset="0"/>
              </a:rPr>
              <a:t>Query Search</a:t>
            </a:r>
            <a:endParaRPr lang="fi-FI" dirty="0">
              <a:solidFill>
                <a:srgbClr val="333333"/>
              </a:solidFill>
              <a:latin typeface="Times New Roman" pitchFamily="16" charset="0"/>
            </a:endParaRPr>
          </a:p>
        </p:txBody>
      </p:sp>
      <p:sp>
        <p:nvSpPr>
          <p:cNvPr id="11" name="Slide Number Placeholder 10"/>
          <p:cNvSpPr>
            <a:spLocks noGrp="1"/>
          </p:cNvSpPr>
          <p:nvPr>
            <p:ph type="sldNum" sz="quarter" idx="12"/>
          </p:nvPr>
        </p:nvSpPr>
        <p:spPr/>
        <p:txBody>
          <a:bodyPr/>
          <a:lstStyle/>
          <a:p>
            <a:fld id="{6115A389-BAD8-4F4F-917B-2B6166EA257D}" type="slidenum">
              <a:rPr lang="fi-FI" smtClean="0"/>
              <a:pPr/>
              <a:t>2</a:t>
            </a:fld>
            <a:endParaRPr lang="fi-FI"/>
          </a:p>
        </p:txBody>
      </p:sp>
      <p:pic>
        <p:nvPicPr>
          <p:cNvPr id="9218" name="Picture 2"/>
          <p:cNvPicPr>
            <a:picLocks noChangeAspect="1" noChangeArrowheads="1"/>
          </p:cNvPicPr>
          <p:nvPr/>
        </p:nvPicPr>
        <p:blipFill>
          <a:blip r:embed="rId3" cstate="print"/>
          <a:srcRect/>
          <a:stretch>
            <a:fillRect/>
          </a:stretch>
        </p:blipFill>
        <p:spPr bwMode="auto">
          <a:xfrm>
            <a:off x="228600" y="2149474"/>
            <a:ext cx="6172200" cy="3873500"/>
          </a:xfrm>
          <a:prstGeom prst="rect">
            <a:avLst/>
          </a:prstGeom>
          <a:noFill/>
          <a:ln w="9525">
            <a:noFill/>
            <a:round/>
            <a:headEnd/>
            <a:tailEnd/>
          </a:ln>
          <a:effectLst/>
        </p:spPr>
      </p:pic>
      <p:sp>
        <p:nvSpPr>
          <p:cNvPr id="9221" name="Text Box 5"/>
          <p:cNvSpPr txBox="1">
            <a:spLocks noChangeArrowheads="1"/>
          </p:cNvSpPr>
          <p:nvPr/>
        </p:nvSpPr>
        <p:spPr bwMode="auto">
          <a:xfrm>
            <a:off x="9231312" y="5989637"/>
            <a:ext cx="577850" cy="407987"/>
          </a:xfrm>
          <a:prstGeom prst="rect">
            <a:avLst/>
          </a:prstGeom>
          <a:noFill/>
          <a:ln w="9525">
            <a:noFill/>
            <a:round/>
            <a:headEnd/>
            <a:tailEnd/>
          </a:ln>
          <a:effectLst/>
        </p:spPr>
        <p:txBody>
          <a:bodyPr lIns="90000" tIns="55584" rIns="90000" bIns="45000"/>
          <a:lstStyle/>
          <a:p>
            <a:r>
              <a:rPr lang="fi-FI" sz="1200" dirty="0" smtClean="0">
                <a:solidFill>
                  <a:srgbClr val="000000"/>
                </a:solidFill>
                <a:ea typeface="msmincho" charset="0"/>
                <a:cs typeface="msmincho" charset="0"/>
              </a:rPr>
              <a:t>[2]</a:t>
            </a:r>
            <a:endParaRPr lang="fi-FI" sz="1200" dirty="0">
              <a:solidFill>
                <a:srgbClr val="000000"/>
              </a:solidFill>
              <a:ea typeface="msmincho" charset="0"/>
              <a:cs typeface="msmincho" charset="0"/>
            </a:endParaRPr>
          </a:p>
        </p:txBody>
      </p:sp>
      <p:sp>
        <p:nvSpPr>
          <p:cNvPr id="9222" name="Text Box 6"/>
          <p:cNvSpPr txBox="1">
            <a:spLocks noChangeArrowheads="1"/>
          </p:cNvSpPr>
          <p:nvPr/>
        </p:nvSpPr>
        <p:spPr bwMode="auto">
          <a:xfrm>
            <a:off x="192088" y="6111874"/>
            <a:ext cx="3429000" cy="263525"/>
          </a:xfrm>
          <a:prstGeom prst="rect">
            <a:avLst/>
          </a:prstGeom>
          <a:noFill/>
          <a:ln w="9525">
            <a:noFill/>
            <a:round/>
            <a:headEnd/>
            <a:tailEnd/>
          </a:ln>
          <a:effectLst/>
        </p:spPr>
        <p:txBody>
          <a:bodyPr lIns="90000" tIns="52560" rIns="90000" bIns="45000"/>
          <a:lstStyle/>
          <a:p>
            <a:pPr>
              <a:lnSpc>
                <a:spcPct val="95000"/>
              </a:lnSpc>
              <a:tabLst>
                <a:tab pos="723900" algn="l"/>
                <a:tab pos="1447800" algn="l"/>
                <a:tab pos="2171700" algn="l"/>
                <a:tab pos="2895600" algn="l"/>
              </a:tabLst>
            </a:pPr>
            <a:r>
              <a:rPr lang="fi-FI" sz="1200" dirty="0">
                <a:solidFill>
                  <a:srgbClr val="000000"/>
                </a:solidFill>
                <a:latin typeface="Times New Roman" pitchFamily="16" charset="0"/>
                <a:ea typeface="msmincho" charset="0"/>
                <a:cs typeface="msmincho" charset="0"/>
              </a:rPr>
              <a:t>Google search</a:t>
            </a:r>
          </a:p>
        </p:txBody>
      </p:sp>
      <p:pic>
        <p:nvPicPr>
          <p:cNvPr id="21506" name="Picture 2" descr="http://upload.wikimedia.org/wikipedia/en/4/49/HenryEyring1951.jpg"/>
          <p:cNvPicPr>
            <a:picLocks noChangeAspect="1" noChangeArrowheads="1"/>
          </p:cNvPicPr>
          <p:nvPr/>
        </p:nvPicPr>
        <p:blipFill>
          <a:blip r:embed="rId4" cstate="print"/>
          <a:srcRect/>
          <a:stretch>
            <a:fillRect/>
          </a:stretch>
        </p:blipFill>
        <p:spPr bwMode="auto">
          <a:xfrm>
            <a:off x="6716713" y="2179637"/>
            <a:ext cx="2819399" cy="3834384"/>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68313" y="503237"/>
            <a:ext cx="9070975" cy="1171575"/>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smtClean="0">
                <a:solidFill>
                  <a:srgbClr val="333333"/>
                </a:solidFill>
                <a:latin typeface="Times New Roman" pitchFamily="16" charset="0"/>
              </a:rPr>
              <a:t>Person Name Disambiguation</a:t>
            </a:r>
            <a:endParaRPr lang="fi-FI" dirty="0">
              <a:solidFill>
                <a:srgbClr val="333333"/>
              </a:solidFill>
              <a:latin typeface="Times New Roman" pitchFamily="16" charset="0"/>
            </a:endParaRPr>
          </a:p>
        </p:txBody>
      </p:sp>
      <p:sp>
        <p:nvSpPr>
          <p:cNvPr id="16" name="Slide Number Placeholder 15"/>
          <p:cNvSpPr>
            <a:spLocks noGrp="1"/>
          </p:cNvSpPr>
          <p:nvPr>
            <p:ph type="sldNum" sz="quarter" idx="12"/>
          </p:nvPr>
        </p:nvSpPr>
        <p:spPr/>
        <p:txBody>
          <a:bodyPr/>
          <a:lstStyle/>
          <a:p>
            <a:fld id="{6115A389-BAD8-4F4F-917B-2B6166EA257D}" type="slidenum">
              <a:rPr lang="fi-FI" smtClean="0"/>
              <a:pPr/>
              <a:t>3</a:t>
            </a:fld>
            <a:endParaRPr lang="fi-FI" dirty="0"/>
          </a:p>
        </p:txBody>
      </p:sp>
      <p:pic>
        <p:nvPicPr>
          <p:cNvPr id="10244" name="Picture 4"/>
          <p:cNvPicPr>
            <a:picLocks noChangeAspect="1" noChangeArrowheads="1"/>
          </p:cNvPicPr>
          <p:nvPr/>
        </p:nvPicPr>
        <p:blipFill>
          <a:blip r:embed="rId3" cstate="print"/>
          <a:srcRect/>
          <a:stretch>
            <a:fillRect/>
          </a:stretch>
        </p:blipFill>
        <p:spPr bwMode="auto">
          <a:xfrm>
            <a:off x="368300" y="2486025"/>
            <a:ext cx="5634038" cy="3429000"/>
          </a:xfrm>
          <a:prstGeom prst="rect">
            <a:avLst/>
          </a:prstGeom>
          <a:noFill/>
          <a:ln w="9525">
            <a:noFill/>
            <a:round/>
            <a:headEnd/>
            <a:tailEnd/>
          </a:ln>
          <a:effectLst/>
        </p:spPr>
      </p:pic>
      <p:sp>
        <p:nvSpPr>
          <p:cNvPr id="10245" name="Text Box 5"/>
          <p:cNvSpPr txBox="1">
            <a:spLocks noChangeArrowheads="1"/>
          </p:cNvSpPr>
          <p:nvPr/>
        </p:nvSpPr>
        <p:spPr bwMode="auto">
          <a:xfrm>
            <a:off x="336550" y="5962650"/>
            <a:ext cx="3394075" cy="263525"/>
          </a:xfrm>
          <a:prstGeom prst="rect">
            <a:avLst/>
          </a:prstGeom>
          <a:noFill/>
          <a:ln w="9525">
            <a:noFill/>
            <a:round/>
            <a:headEnd/>
            <a:tailEnd/>
          </a:ln>
          <a:effectLst/>
        </p:spPr>
        <p:txBody>
          <a:bodyPr lIns="90000" tIns="52560" rIns="90000" bIns="45000" anchor="ctr"/>
          <a:lstStyle/>
          <a:p>
            <a:pPr>
              <a:lnSpc>
                <a:spcPct val="95000"/>
              </a:lnSpc>
              <a:tabLst>
                <a:tab pos="723900" algn="l"/>
                <a:tab pos="1447800" algn="l"/>
                <a:tab pos="2171700" algn="l"/>
                <a:tab pos="2895600" algn="l"/>
              </a:tabLst>
            </a:pPr>
            <a:r>
              <a:rPr lang="fi-FI" sz="1200">
                <a:solidFill>
                  <a:srgbClr val="000000"/>
                </a:solidFill>
                <a:latin typeface="Times New Roman" pitchFamily="16" charset="0"/>
                <a:ea typeface="msmincho" charset="0"/>
                <a:cs typeface="msmincho" charset="0"/>
              </a:rPr>
              <a:t>Google search</a:t>
            </a:r>
          </a:p>
        </p:txBody>
      </p:sp>
      <p:pic>
        <p:nvPicPr>
          <p:cNvPr id="10246" name="Picture 6"/>
          <p:cNvPicPr>
            <a:picLocks noChangeAspect="1" noChangeArrowheads="1"/>
          </p:cNvPicPr>
          <p:nvPr/>
        </p:nvPicPr>
        <p:blipFill>
          <a:blip r:embed="rId4" cstate="print"/>
          <a:srcRect/>
          <a:stretch>
            <a:fillRect/>
          </a:stretch>
        </p:blipFill>
        <p:spPr bwMode="auto">
          <a:xfrm>
            <a:off x="8316912" y="3668712"/>
            <a:ext cx="1371600" cy="1713118"/>
          </a:xfrm>
          <a:prstGeom prst="rect">
            <a:avLst/>
          </a:prstGeom>
          <a:noFill/>
          <a:ln w="9525">
            <a:noFill/>
            <a:round/>
            <a:headEnd/>
            <a:tailEnd/>
          </a:ln>
          <a:effectLst/>
        </p:spPr>
      </p:pic>
      <p:sp>
        <p:nvSpPr>
          <p:cNvPr id="10247" name="Text Box 7"/>
          <p:cNvSpPr txBox="1">
            <a:spLocks noChangeArrowheads="1"/>
          </p:cNvSpPr>
          <p:nvPr/>
        </p:nvSpPr>
        <p:spPr bwMode="auto">
          <a:xfrm>
            <a:off x="9383712" y="5380037"/>
            <a:ext cx="550863" cy="263525"/>
          </a:xfrm>
          <a:prstGeom prst="rect">
            <a:avLst/>
          </a:prstGeom>
          <a:noFill/>
          <a:ln w="9525">
            <a:noFill/>
            <a:round/>
            <a:headEnd/>
            <a:tailEnd/>
          </a:ln>
          <a:effectLst/>
        </p:spPr>
        <p:txBody>
          <a:bodyPr lIns="90000" tIns="52560" rIns="90000" bIns="45000" anchor="ctr"/>
          <a:lstStyle/>
          <a:p>
            <a:pPr>
              <a:lnSpc>
                <a:spcPct val="95000"/>
              </a:lnSpc>
            </a:pPr>
            <a:r>
              <a:rPr lang="fi-FI" sz="1200" dirty="0" smtClean="0">
                <a:solidFill>
                  <a:srgbClr val="333333"/>
                </a:solidFill>
                <a:latin typeface="Times New Roman" pitchFamily="16" charset="0"/>
                <a:ea typeface="msmincho" charset="0"/>
                <a:cs typeface="msmincho" charset="0"/>
              </a:rPr>
              <a:t>[3]</a:t>
            </a:r>
            <a:endParaRPr lang="fi-FI" sz="1200" dirty="0">
              <a:solidFill>
                <a:srgbClr val="333333"/>
              </a:solidFill>
              <a:latin typeface="Times New Roman" pitchFamily="16" charset="0"/>
              <a:ea typeface="msmincho" charset="0"/>
              <a:cs typeface="msmincho" charset="0"/>
            </a:endParaRPr>
          </a:p>
        </p:txBody>
      </p:sp>
      <p:pic>
        <p:nvPicPr>
          <p:cNvPr id="10248" name="Picture 8"/>
          <p:cNvPicPr>
            <a:picLocks noChangeAspect="1" noChangeArrowheads="1"/>
          </p:cNvPicPr>
          <p:nvPr/>
        </p:nvPicPr>
        <p:blipFill>
          <a:blip r:embed="rId5" cstate="print"/>
          <a:srcRect/>
          <a:stretch>
            <a:fillRect/>
          </a:stretch>
        </p:blipFill>
        <p:spPr bwMode="auto">
          <a:xfrm>
            <a:off x="6716712" y="5380037"/>
            <a:ext cx="1447800" cy="1959115"/>
          </a:xfrm>
          <a:prstGeom prst="rect">
            <a:avLst/>
          </a:prstGeom>
          <a:noFill/>
          <a:ln w="9525">
            <a:noFill/>
            <a:round/>
            <a:headEnd/>
            <a:tailEnd/>
          </a:ln>
          <a:effectLst/>
        </p:spPr>
      </p:pic>
      <p:sp>
        <p:nvSpPr>
          <p:cNvPr id="10249" name="Text Box 9"/>
          <p:cNvSpPr txBox="1">
            <a:spLocks noChangeArrowheads="1"/>
          </p:cNvSpPr>
          <p:nvPr/>
        </p:nvSpPr>
        <p:spPr bwMode="auto">
          <a:xfrm>
            <a:off x="7935912" y="7056437"/>
            <a:ext cx="520700" cy="263525"/>
          </a:xfrm>
          <a:prstGeom prst="rect">
            <a:avLst/>
          </a:prstGeom>
          <a:noFill/>
          <a:ln w="9525">
            <a:noFill/>
            <a:round/>
            <a:headEnd/>
            <a:tailEnd/>
          </a:ln>
          <a:effectLst/>
        </p:spPr>
        <p:txBody>
          <a:bodyPr lIns="90000" tIns="52560" rIns="90000" bIns="45000" anchor="ctr"/>
          <a:lstStyle/>
          <a:p>
            <a:pPr>
              <a:lnSpc>
                <a:spcPct val="95000"/>
              </a:lnSpc>
            </a:pPr>
            <a:r>
              <a:rPr lang="fi-FI" sz="1200" dirty="0" smtClean="0">
                <a:solidFill>
                  <a:srgbClr val="333333"/>
                </a:solidFill>
                <a:latin typeface="Times New Roman" pitchFamily="16" charset="0"/>
                <a:ea typeface="msmincho" charset="0"/>
                <a:cs typeface="msmincho" charset="0"/>
              </a:rPr>
              <a:t>[4]</a:t>
            </a:r>
            <a:endParaRPr lang="fi-FI" sz="1200" dirty="0">
              <a:solidFill>
                <a:srgbClr val="333333"/>
              </a:solidFill>
              <a:latin typeface="Times New Roman" pitchFamily="16" charset="0"/>
              <a:ea typeface="msmincho" charset="0"/>
              <a:cs typeface="msmincho" charset="0"/>
            </a:endParaRPr>
          </a:p>
        </p:txBody>
      </p:sp>
      <p:sp>
        <p:nvSpPr>
          <p:cNvPr id="10250" name="Freeform 10"/>
          <p:cNvSpPr>
            <a:spLocks/>
          </p:cNvSpPr>
          <p:nvPr/>
        </p:nvSpPr>
        <p:spPr bwMode="auto">
          <a:xfrm flipV="1">
            <a:off x="4659312" y="3551235"/>
            <a:ext cx="3581400" cy="914402"/>
          </a:xfrm>
          <a:custGeom>
            <a:avLst/>
            <a:gdLst/>
            <a:ahLst/>
            <a:cxnLst>
              <a:cxn ang="0">
                <a:pos x="0" y="1270"/>
              </a:cxn>
              <a:cxn ang="0">
                <a:pos x="6985" y="0"/>
              </a:cxn>
            </a:cxnLst>
            <a:rect l="0" t="0" r="r" b="b"/>
            <a:pathLst>
              <a:path w="6986" h="1271">
                <a:moveTo>
                  <a:pt x="0" y="1270"/>
                </a:moveTo>
                <a:lnTo>
                  <a:pt x="6985" y="0"/>
                </a:lnTo>
              </a:path>
            </a:pathLst>
          </a:custGeom>
          <a:noFill/>
          <a:ln w="9525">
            <a:solidFill>
              <a:srgbClr val="00B050"/>
            </a:solidFill>
            <a:round/>
            <a:headEnd/>
            <a:tailEnd type="triangle" w="med" len="med"/>
          </a:ln>
          <a:effectLst/>
        </p:spPr>
        <p:txBody>
          <a:bodyPr anchor="ctr"/>
          <a:lstStyle/>
          <a:p>
            <a:endParaRPr lang="en-US"/>
          </a:p>
        </p:txBody>
      </p:sp>
      <p:sp>
        <p:nvSpPr>
          <p:cNvPr id="10251" name="Freeform 11"/>
          <p:cNvSpPr>
            <a:spLocks/>
          </p:cNvSpPr>
          <p:nvPr/>
        </p:nvSpPr>
        <p:spPr bwMode="auto">
          <a:xfrm flipV="1">
            <a:off x="3973512" y="5684837"/>
            <a:ext cx="2667000" cy="381000"/>
          </a:xfrm>
          <a:custGeom>
            <a:avLst/>
            <a:gdLst/>
            <a:ahLst/>
            <a:cxnLst>
              <a:cxn ang="0">
                <a:pos x="0" y="635"/>
              </a:cxn>
              <a:cxn ang="0">
                <a:pos x="4445" y="0"/>
              </a:cxn>
            </a:cxnLst>
            <a:rect l="0" t="0" r="r" b="b"/>
            <a:pathLst>
              <a:path w="4446" h="636">
                <a:moveTo>
                  <a:pt x="0" y="635"/>
                </a:moveTo>
                <a:lnTo>
                  <a:pt x="4445" y="0"/>
                </a:lnTo>
              </a:path>
            </a:pathLst>
          </a:custGeom>
          <a:noFill/>
          <a:ln w="9525">
            <a:solidFill>
              <a:srgbClr val="0070C0"/>
            </a:solidFill>
            <a:round/>
            <a:headEnd/>
            <a:tailEnd type="triangle" w="med" len="med"/>
          </a:ln>
          <a:effectLst/>
        </p:spPr>
        <p:txBody>
          <a:bodyPr anchor="ctr"/>
          <a:lstStyle/>
          <a:p>
            <a:endParaRPr lang="en-US"/>
          </a:p>
        </p:txBody>
      </p:sp>
      <p:pic>
        <p:nvPicPr>
          <p:cNvPr id="12" name="Picture 2" descr="http://upload.wikimedia.org/wikipedia/en/4/49/HenryEyring1951.jpg"/>
          <p:cNvPicPr>
            <a:picLocks noChangeAspect="1" noChangeArrowheads="1"/>
          </p:cNvPicPr>
          <p:nvPr/>
        </p:nvPicPr>
        <p:blipFill>
          <a:blip r:embed="rId6" cstate="print"/>
          <a:srcRect/>
          <a:stretch>
            <a:fillRect/>
          </a:stretch>
        </p:blipFill>
        <p:spPr bwMode="auto">
          <a:xfrm>
            <a:off x="6869112" y="1798637"/>
            <a:ext cx="1295400" cy="1761745"/>
          </a:xfrm>
          <a:prstGeom prst="rect">
            <a:avLst/>
          </a:prstGeom>
          <a:noFill/>
        </p:spPr>
      </p:pic>
      <p:grpSp>
        <p:nvGrpSpPr>
          <p:cNvPr id="26" name="Group 25"/>
          <p:cNvGrpSpPr/>
          <p:nvPr/>
        </p:nvGrpSpPr>
        <p:grpSpPr>
          <a:xfrm>
            <a:off x="3744912" y="2560637"/>
            <a:ext cx="3124200" cy="2133600"/>
            <a:chOff x="3744912" y="2560637"/>
            <a:chExt cx="3124200" cy="2133600"/>
          </a:xfrm>
        </p:grpSpPr>
        <p:cxnSp>
          <p:nvCxnSpPr>
            <p:cNvPr id="14" name="Straight Arrow Connector 13"/>
            <p:cNvCxnSpPr/>
            <p:nvPr/>
          </p:nvCxnSpPr>
          <p:spPr>
            <a:xfrm>
              <a:off x="3744912" y="2560637"/>
              <a:ext cx="3124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2" idx="1"/>
            </p:cNvCxnSpPr>
            <p:nvPr/>
          </p:nvCxnSpPr>
          <p:spPr>
            <a:xfrm flipV="1">
              <a:off x="4278312" y="2679510"/>
              <a:ext cx="2590800" cy="13289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202112" y="2865437"/>
              <a:ext cx="2667000" cy="182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427037"/>
            <a:ext cx="9072563" cy="1259946"/>
          </a:xfrm>
        </p:spPr>
        <p:txBody>
          <a:bodyPr/>
          <a:lstStyle/>
          <a:p>
            <a:r>
              <a:rPr lang="en-US" dirty="0" smtClean="0">
                <a:solidFill>
                  <a:schemeClr val="tx1"/>
                </a:solidFill>
                <a:latin typeface="Times New Roman" pitchFamily="18" charset="0"/>
                <a:cs typeface="Times New Roman" pitchFamily="18" charset="0"/>
              </a:rPr>
              <a:t>Solution 1</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04031" y="2027237"/>
            <a:ext cx="9072563" cy="4838192"/>
          </a:xfrm>
        </p:spPr>
        <p:txBody>
          <a:bodyPr/>
          <a:lstStyle/>
          <a:p>
            <a:r>
              <a:rPr lang="en-US" dirty="0" smtClean="0">
                <a:latin typeface="Times New Roman" pitchFamily="18" charset="0"/>
                <a:cs typeface="Times New Roman" pitchFamily="18" charset="0"/>
              </a:rPr>
              <a:t>Create Bag-of-Words</a:t>
            </a:r>
          </a:p>
          <a:p>
            <a:pPr lvl="1"/>
            <a:r>
              <a:rPr lang="en-US" dirty="0" smtClean="0">
                <a:latin typeface="Times New Roman" pitchFamily="18" charset="0"/>
                <a:cs typeface="Times New Roman" pitchFamily="18" charset="0"/>
              </a:rPr>
              <a:t>Attributes</a:t>
            </a:r>
          </a:p>
          <a:p>
            <a:pPr lvl="1"/>
            <a:r>
              <a:rPr lang="en-US" dirty="0" smtClean="0">
                <a:latin typeface="Times New Roman" pitchFamily="18" charset="0"/>
                <a:cs typeface="Times New Roman" pitchFamily="18" charset="0"/>
              </a:rPr>
              <a:t>Cap-Word n-grams</a:t>
            </a:r>
          </a:p>
          <a:p>
            <a:pPr lvl="1"/>
            <a:r>
              <a:rPr lang="en-US" dirty="0" smtClean="0">
                <a:latin typeface="Times New Roman" pitchFamily="18" charset="0"/>
                <a:cs typeface="Times New Roman" pitchFamily="18" charset="0"/>
              </a:rPr>
              <a:t>Whole document</a:t>
            </a:r>
          </a:p>
          <a:p>
            <a:pPr lvl="1"/>
            <a:endParaRPr lang="en-US" dirty="0" smtClean="0"/>
          </a:p>
          <a:p>
            <a:r>
              <a:rPr lang="en-US" dirty="0" smtClean="0">
                <a:latin typeface="Times New Roman" pitchFamily="18" charset="0"/>
                <a:cs typeface="Times New Roman" pitchFamily="18" charset="0"/>
              </a:rPr>
              <a:t>Compute  combined probability of similarity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Cluster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115A389-BAD8-4F4F-917B-2B6166EA257D}" type="slidenum">
              <a:rPr lang="fi-FI" smtClean="0"/>
              <a:pPr/>
              <a:t>4</a:t>
            </a:fld>
            <a:endParaRPr lang="fi-F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5A389-BAD8-4F4F-917B-2B6166EA257D}" type="slidenum">
              <a:rPr lang="fi-FI" smtClean="0"/>
              <a:pPr/>
              <a:t>5</a:t>
            </a:fld>
            <a:endParaRPr lang="fi-FI"/>
          </a:p>
        </p:txBody>
      </p:sp>
      <p:sp>
        <p:nvSpPr>
          <p:cNvPr id="6" name="Rectangle 1"/>
          <p:cNvSpPr>
            <a:spLocks noGrp="1" noChangeArrowheads="1"/>
          </p:cNvSpPr>
          <p:nvPr>
            <p:ph type="title"/>
          </p:nvPr>
        </p:nvSpPr>
        <p:spPr>
          <a:xfrm>
            <a:off x="468313" y="307974"/>
            <a:ext cx="9070975" cy="1262063"/>
          </a:xfrm>
          <a:ln/>
        </p:spPr>
        <p:txBody>
          <a:bodyPr tIns="27720"/>
          <a:lstStyle/>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dirty="0" smtClean="0">
                <a:solidFill>
                  <a:srgbClr val="333333"/>
                </a:solidFill>
                <a:latin typeface="Times New Roman" pitchFamily="16" charset="0"/>
              </a:rPr>
              <a:t>Attribute Extraction</a:t>
            </a:r>
            <a:endParaRPr lang="fi-FI" dirty="0">
              <a:solidFill>
                <a:srgbClr val="333333"/>
              </a:solidFill>
              <a:latin typeface="Times New Roman" pitchFamily="16" charset="0"/>
            </a:endParaRPr>
          </a:p>
        </p:txBody>
      </p:sp>
      <p:pic>
        <p:nvPicPr>
          <p:cNvPr id="1028" name="Picture 4"/>
          <p:cNvPicPr>
            <a:picLocks noChangeAspect="1" noChangeArrowheads="1"/>
          </p:cNvPicPr>
          <p:nvPr/>
        </p:nvPicPr>
        <p:blipFill>
          <a:blip r:embed="rId2" cstate="print"/>
          <a:srcRect/>
          <a:stretch>
            <a:fillRect/>
          </a:stretch>
        </p:blipFill>
        <p:spPr bwMode="auto">
          <a:xfrm>
            <a:off x="239712" y="1934784"/>
            <a:ext cx="9567871" cy="4816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5A389-BAD8-4F4F-917B-2B6166EA257D}" type="slidenum">
              <a:rPr lang="fi-FI" smtClean="0"/>
              <a:pPr/>
              <a:t>6</a:t>
            </a:fld>
            <a:endParaRPr lang="fi-FI"/>
          </a:p>
        </p:txBody>
      </p:sp>
      <p:sp>
        <p:nvSpPr>
          <p:cNvPr id="5" name="Rectangle 1"/>
          <p:cNvSpPr txBox="1">
            <a:spLocks noChangeArrowheads="1"/>
          </p:cNvSpPr>
          <p:nvPr/>
        </p:nvSpPr>
        <p:spPr>
          <a:xfrm>
            <a:off x="468313" y="350837"/>
            <a:ext cx="9070975" cy="1262063"/>
          </a:xfrm>
          <a:prstGeom prst="rect">
            <a:avLst/>
          </a:prstGeom>
          <a:ln/>
        </p:spPr>
        <p:txBody>
          <a:bodyPr vert="horz" lIns="0" tIns="27720" rIns="0" bIns="0" anchor="b">
            <a:normAutofit/>
          </a:bodyPr>
          <a:lstStyle/>
          <a:p>
            <a:pPr marL="0" marR="0" lvl="0" indent="0" algn="l" defTabSz="914400" rtl="0" eaLnBrk="1" fontAlgn="auto" latinLnBrk="0" hangingPunct="1">
              <a:lnSpc>
                <a:spcPct val="95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i-FI" sz="5500" b="0" i="0" u="none" strike="noStrike" kern="1200" cap="none" spc="0" normalizeH="0" baseline="0" noProof="0" dirty="0" smtClean="0">
                <a:ln>
                  <a:noFill/>
                </a:ln>
                <a:solidFill>
                  <a:srgbClr val="333333"/>
                </a:solidFill>
                <a:effectLst/>
                <a:uLnTx/>
                <a:uFillTx/>
                <a:latin typeface="Times New Roman" pitchFamily="16" charset="0"/>
                <a:ea typeface="+mj-ea"/>
                <a:cs typeface="+mj-cs"/>
              </a:rPr>
              <a:t>Cap-Word n-grams</a:t>
            </a:r>
            <a:endParaRPr kumimoji="0" lang="fi-FI" sz="5500" b="0" i="0" u="none" strike="noStrike" kern="1200" cap="none" spc="0" normalizeH="0" baseline="0" noProof="0" dirty="0">
              <a:ln>
                <a:noFill/>
              </a:ln>
              <a:solidFill>
                <a:srgbClr val="333333"/>
              </a:solidFill>
              <a:effectLst/>
              <a:uLnTx/>
              <a:uFillTx/>
              <a:latin typeface="Times New Roman" pitchFamily="16" charset="0"/>
              <a:ea typeface="+mj-ea"/>
              <a:cs typeface="+mj-cs"/>
            </a:endParaRPr>
          </a:p>
        </p:txBody>
      </p:sp>
      <p:sp>
        <p:nvSpPr>
          <p:cNvPr id="6" name="Rectangle 5"/>
          <p:cNvSpPr/>
          <p:nvPr/>
        </p:nvSpPr>
        <p:spPr>
          <a:xfrm>
            <a:off x="5705641" y="1296269"/>
            <a:ext cx="934871" cy="349968"/>
          </a:xfrm>
          <a:prstGeom prst="rect">
            <a:avLst/>
          </a:prstGeom>
        </p:spPr>
        <p:txBody>
          <a:bodyPr wrap="none">
            <a:spAutoFit/>
          </a:bodyPr>
          <a:lstStyle/>
          <a:p>
            <a:r>
              <a:rPr lang="fi-FI" dirty="0" smtClean="0">
                <a:latin typeface="Times New Roman" pitchFamily="16" charset="0"/>
              </a:rPr>
              <a:t>[AE04] </a:t>
            </a:r>
            <a:endParaRPr lang="en-US" dirty="0"/>
          </a:p>
        </p:txBody>
      </p:sp>
      <p:grpSp>
        <p:nvGrpSpPr>
          <p:cNvPr id="8" name="Group 7"/>
          <p:cNvGrpSpPr/>
          <p:nvPr/>
        </p:nvGrpSpPr>
        <p:grpSpPr>
          <a:xfrm>
            <a:off x="1091857" y="2103437"/>
            <a:ext cx="7758455" cy="4429267"/>
            <a:chOff x="1091857" y="1788970"/>
            <a:chExt cx="7758455" cy="4429267"/>
          </a:xfrm>
        </p:grpSpPr>
        <p:pic>
          <p:nvPicPr>
            <p:cNvPr id="48130" name="Picture 2"/>
            <p:cNvPicPr>
              <a:picLocks noChangeAspect="1" noChangeArrowheads="1"/>
            </p:cNvPicPr>
            <p:nvPr/>
          </p:nvPicPr>
          <p:blipFill>
            <a:blip r:embed="rId2" cstate="print"/>
            <a:srcRect/>
            <a:stretch>
              <a:fillRect/>
            </a:stretch>
          </p:blipFill>
          <p:spPr bwMode="auto">
            <a:xfrm>
              <a:off x="1091857" y="1788970"/>
              <a:ext cx="7758455" cy="4429267"/>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cstate="print"/>
            <a:srcRect/>
            <a:stretch>
              <a:fillRect/>
            </a:stretch>
          </p:blipFill>
          <p:spPr bwMode="auto">
            <a:xfrm>
              <a:off x="1154112" y="5532437"/>
              <a:ext cx="3200400" cy="510989"/>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62" name="Picture 14"/>
          <p:cNvPicPr>
            <a:picLocks noChangeAspect="1" noChangeArrowheads="1"/>
          </p:cNvPicPr>
          <p:nvPr/>
        </p:nvPicPr>
        <p:blipFill>
          <a:blip r:embed="rId2" cstate="print"/>
          <a:srcRect/>
          <a:stretch>
            <a:fillRect/>
          </a:stretch>
        </p:blipFill>
        <p:spPr bwMode="auto">
          <a:xfrm>
            <a:off x="3287712" y="4948237"/>
            <a:ext cx="6337300" cy="2184400"/>
          </a:xfrm>
          <a:prstGeom prst="rect">
            <a:avLst/>
          </a:prstGeom>
          <a:noFill/>
          <a:ln w="9525">
            <a:noFill/>
            <a:miter lim="800000"/>
            <a:headEnd/>
            <a:tailEnd/>
          </a:ln>
          <a:effectLst/>
        </p:spPr>
      </p:pic>
      <p:pic>
        <p:nvPicPr>
          <p:cNvPr id="2061" name="Picture 13"/>
          <p:cNvPicPr>
            <a:picLocks noChangeAspect="1" noChangeArrowheads="1"/>
          </p:cNvPicPr>
          <p:nvPr/>
        </p:nvPicPr>
        <p:blipFill>
          <a:blip r:embed="rId3" cstate="print"/>
          <a:srcRect/>
          <a:stretch>
            <a:fillRect/>
          </a:stretch>
        </p:blipFill>
        <p:spPr bwMode="auto">
          <a:xfrm>
            <a:off x="468312" y="2001837"/>
            <a:ext cx="5765800" cy="177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115A389-BAD8-4F4F-917B-2B6166EA257D}" type="slidenum">
              <a:rPr lang="fi-FI" smtClean="0"/>
              <a:pPr/>
              <a:t>7</a:t>
            </a:fld>
            <a:endParaRPr lang="fi-FI"/>
          </a:p>
        </p:txBody>
      </p:sp>
      <p:sp>
        <p:nvSpPr>
          <p:cNvPr id="6" name="Rectangle 1"/>
          <p:cNvSpPr txBox="1">
            <a:spLocks noChangeArrowheads="1"/>
          </p:cNvSpPr>
          <p:nvPr/>
        </p:nvSpPr>
        <p:spPr>
          <a:xfrm>
            <a:off x="468313" y="398462"/>
            <a:ext cx="9070975" cy="1171575"/>
          </a:xfrm>
          <a:prstGeom prst="rect">
            <a:avLst/>
          </a:prstGeom>
          <a:ln/>
        </p:spPr>
        <p:txBody>
          <a:bodyPr vert="horz" lIns="0" tIns="27720" rIns="0" bIns="0" anchor="b">
            <a:normAutofit/>
          </a:bodyPr>
          <a:lstStyle/>
          <a:p>
            <a:pPr marL="0" marR="0" lvl="0" indent="0" algn="l" defTabSz="914400" rtl="0" eaLnBrk="1" fontAlgn="auto" latinLnBrk="0" hangingPunct="1">
              <a:lnSpc>
                <a:spcPct val="95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sz="5500" dirty="0" smtClean="0">
                <a:solidFill>
                  <a:srgbClr val="333333"/>
                </a:solidFill>
                <a:latin typeface="Times New Roman" pitchFamily="16" charset="0"/>
                <a:ea typeface="+mj-ea"/>
                <a:cs typeface="+mj-cs"/>
              </a:rPr>
              <a:t>Bag-of-Words </a:t>
            </a:r>
            <a:r>
              <a:rPr kumimoji="0" lang="fi-FI" sz="5500" b="0" i="0" u="none" strike="noStrike" kern="1200" cap="none" spc="0" normalizeH="0" baseline="0" noProof="0" dirty="0" smtClean="0">
                <a:ln>
                  <a:noFill/>
                </a:ln>
                <a:solidFill>
                  <a:srgbClr val="333333"/>
                </a:solidFill>
                <a:effectLst/>
                <a:uLnTx/>
                <a:uFillTx/>
                <a:latin typeface="Times New Roman" pitchFamily="16" charset="0"/>
                <a:ea typeface="+mj-ea"/>
                <a:cs typeface="+mj-cs"/>
              </a:rPr>
              <a:t>Clustering</a:t>
            </a:r>
            <a:endParaRPr kumimoji="0" lang="fi-FI" sz="5500" b="0" i="0" u="none" strike="noStrike" kern="1200" cap="none" spc="0" normalizeH="0" baseline="0" noProof="0" dirty="0">
              <a:ln>
                <a:noFill/>
              </a:ln>
              <a:solidFill>
                <a:srgbClr val="333333"/>
              </a:solidFill>
              <a:effectLst/>
              <a:uLnTx/>
              <a:uFillTx/>
              <a:latin typeface="Times New Roman" pitchFamily="16" charset="0"/>
              <a:ea typeface="+mj-ea"/>
              <a:cs typeface="+mj-cs"/>
            </a:endParaRPr>
          </a:p>
        </p:txBody>
      </p:sp>
      <p:grpSp>
        <p:nvGrpSpPr>
          <p:cNvPr id="22" name="Group 21"/>
          <p:cNvGrpSpPr/>
          <p:nvPr/>
        </p:nvGrpSpPr>
        <p:grpSpPr>
          <a:xfrm>
            <a:off x="1611312" y="2255837"/>
            <a:ext cx="7467600" cy="4292600"/>
            <a:chOff x="1611312" y="2255837"/>
            <a:chExt cx="7467600" cy="4292600"/>
          </a:xfrm>
        </p:grpSpPr>
        <p:cxnSp>
          <p:nvCxnSpPr>
            <p:cNvPr id="11" name="Straight Arrow Connector 10"/>
            <p:cNvCxnSpPr/>
            <p:nvPr/>
          </p:nvCxnSpPr>
          <p:spPr>
            <a:xfrm rot="16200000" flipH="1">
              <a:off x="1179512" y="2687637"/>
              <a:ext cx="307340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2817812" y="4325937"/>
              <a:ext cx="29210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3579812" y="3716337"/>
              <a:ext cx="33782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107112" y="3551237"/>
              <a:ext cx="2590800" cy="2006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07112" y="3551237"/>
              <a:ext cx="2971800" cy="1473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p:cNvSpPr/>
          <p:nvPr/>
        </p:nvSpPr>
        <p:spPr>
          <a:xfrm>
            <a:off x="392112" y="2941637"/>
            <a:ext cx="93726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5112" y="4694237"/>
            <a:ext cx="81534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115A389-BAD8-4F4F-917B-2B6166EA257D}" type="slidenum">
              <a:rPr lang="fi-FI" smtClean="0"/>
              <a:pPr/>
              <a:t>8</a:t>
            </a:fld>
            <a:endParaRPr lang="fi-FI"/>
          </a:p>
        </p:txBody>
      </p:sp>
      <p:sp>
        <p:nvSpPr>
          <p:cNvPr id="6" name="Rectangle 1"/>
          <p:cNvSpPr txBox="1">
            <a:spLocks noChangeArrowheads="1"/>
          </p:cNvSpPr>
          <p:nvPr/>
        </p:nvSpPr>
        <p:spPr>
          <a:xfrm>
            <a:off x="468313" y="474662"/>
            <a:ext cx="9070975" cy="1171575"/>
          </a:xfrm>
          <a:prstGeom prst="rect">
            <a:avLst/>
          </a:prstGeom>
          <a:ln/>
        </p:spPr>
        <p:txBody>
          <a:bodyPr vert="horz" lIns="0" tIns="27720" rIns="0" bIns="0" anchor="b">
            <a:normAutofit/>
          </a:bodyPr>
          <a:lstStyle/>
          <a:p>
            <a:pPr marL="0" marR="0" lvl="0" indent="0" algn="l" defTabSz="914400" rtl="0" eaLnBrk="1" fontAlgn="auto" latinLnBrk="0" hangingPunct="1">
              <a:lnSpc>
                <a:spcPct val="95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fi-FI" sz="5500" dirty="0" smtClean="0">
                <a:solidFill>
                  <a:srgbClr val="333333"/>
                </a:solidFill>
                <a:latin typeface="Times New Roman" pitchFamily="16" charset="0"/>
                <a:ea typeface="+mj-ea"/>
                <a:cs typeface="+mj-cs"/>
              </a:rPr>
              <a:t>Probability Matrix</a:t>
            </a:r>
            <a:endParaRPr kumimoji="0" lang="fi-FI" sz="5500" b="0" i="0" u="none" strike="noStrike" kern="1200" cap="none" spc="0" normalizeH="0" baseline="0" noProof="0" dirty="0">
              <a:ln>
                <a:noFill/>
              </a:ln>
              <a:solidFill>
                <a:srgbClr val="333333"/>
              </a:solidFill>
              <a:effectLst/>
              <a:uLnTx/>
              <a:uFillTx/>
              <a:latin typeface="Times New Roman" pitchFamily="16" charset="0"/>
              <a:ea typeface="+mj-ea"/>
              <a:cs typeface="+mj-cs"/>
            </a:endParaRPr>
          </a:p>
        </p:txBody>
      </p:sp>
      <p:graphicFrame>
        <p:nvGraphicFramePr>
          <p:cNvPr id="8" name="Table 7"/>
          <p:cNvGraphicFramePr>
            <a:graphicFrameLocks noGrp="1"/>
          </p:cNvGraphicFramePr>
          <p:nvPr/>
        </p:nvGraphicFramePr>
        <p:xfrm>
          <a:off x="315912" y="3017840"/>
          <a:ext cx="9270833" cy="2285997"/>
        </p:xfrm>
        <a:graphic>
          <a:graphicData uri="http://schemas.openxmlformats.org/drawingml/2006/table">
            <a:tbl>
              <a:tblPr/>
              <a:tblGrid>
                <a:gridCol w="1670231"/>
                <a:gridCol w="1161900"/>
                <a:gridCol w="1307137"/>
                <a:gridCol w="1307137"/>
                <a:gridCol w="1234519"/>
                <a:gridCol w="1524993"/>
                <a:gridCol w="1064916"/>
              </a:tblGrid>
              <a:tr h="326571">
                <a:tc>
                  <a:txBody>
                    <a:bodyPr/>
                    <a:lstStyle/>
                    <a:p>
                      <a:pPr algn="r" fontAlgn="b"/>
                      <a:r>
                        <a:rPr lang="en-US" sz="1800" b="0" i="0" u="none" strike="noStrike" dirty="0" smtClean="0">
                          <a:latin typeface="Arial"/>
                        </a:rPr>
                        <a:t>Henry </a:t>
                      </a:r>
                      <a:r>
                        <a:rPr lang="en-US" sz="1800" b="0" i="0" u="none" strike="noStrike" dirty="0" err="1" smtClean="0">
                          <a:latin typeface="Arial"/>
                        </a:rPr>
                        <a:t>Eyring</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dirty="0">
                          <a:latin typeface="Arial"/>
                        </a:rPr>
                        <a:t>000</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001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002</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003</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004</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005</a:t>
                      </a:r>
                    </a:p>
                  </a:txBody>
                  <a:tcPr marL="21714" marR="21714" marT="21714" marB="0" anchor="b">
                    <a:lnL>
                      <a:noFill/>
                    </a:lnL>
                    <a:lnR>
                      <a:noFill/>
                    </a:lnR>
                    <a:lnT>
                      <a:noFill/>
                    </a:lnT>
                    <a:lnB>
                      <a:noFill/>
                    </a:lnB>
                  </a:tcPr>
                </a:tc>
              </a:tr>
              <a:tr h="326571">
                <a:tc>
                  <a:txBody>
                    <a:bodyPr/>
                    <a:lstStyle/>
                    <a:p>
                      <a:pPr algn="r" fontAlgn="b"/>
                      <a:r>
                        <a:rPr lang="en-US" sz="1800" b="0" i="0" u="none" strike="noStrike" dirty="0" smtClean="0">
                          <a:latin typeface="Arial"/>
                        </a:rPr>
                        <a:t>000</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dirty="0">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dirty="0">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r>
              <a:tr h="326571">
                <a:tc>
                  <a:txBody>
                    <a:bodyPr/>
                    <a:lstStyle/>
                    <a:p>
                      <a:pPr algn="r" fontAlgn="b"/>
                      <a:r>
                        <a:rPr lang="en-US" sz="1800" b="0" i="0" u="none" strike="noStrike" dirty="0" smtClean="0">
                          <a:latin typeface="Arial"/>
                        </a:rPr>
                        <a:t>001</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r>
              <a:tr h="326571">
                <a:tc>
                  <a:txBody>
                    <a:bodyPr/>
                    <a:lstStyle/>
                    <a:p>
                      <a:pPr algn="r" fontAlgn="b"/>
                      <a:r>
                        <a:rPr lang="en-US" sz="1800" b="0" i="0" u="none" strike="noStrike" dirty="0" smtClean="0">
                          <a:latin typeface="Arial"/>
                        </a:rPr>
                        <a:t>002</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r>
              <a:tr h="326571">
                <a:tc>
                  <a:txBody>
                    <a:bodyPr/>
                    <a:lstStyle/>
                    <a:p>
                      <a:pPr algn="r" fontAlgn="b"/>
                      <a:r>
                        <a:rPr lang="en-US" sz="1800" b="0" i="0" u="none" strike="noStrike" dirty="0" smtClean="0">
                          <a:latin typeface="Arial"/>
                        </a:rPr>
                        <a:t>003</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r>
              <a:tr h="326571">
                <a:tc>
                  <a:txBody>
                    <a:bodyPr/>
                    <a:lstStyle/>
                    <a:p>
                      <a:pPr algn="r" fontAlgn="b"/>
                      <a:r>
                        <a:rPr lang="en-US" sz="1800" b="0" i="0" u="none" strike="noStrike" dirty="0" smtClean="0">
                          <a:latin typeface="Arial"/>
                        </a:rPr>
                        <a:t>004</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dirty="0">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r>
              <a:tr h="326571">
                <a:tc>
                  <a:txBody>
                    <a:bodyPr/>
                    <a:lstStyle/>
                    <a:p>
                      <a:pPr algn="r" fontAlgn="b"/>
                      <a:r>
                        <a:rPr lang="en-US" sz="1800" b="0" i="0" u="none" strike="noStrike" dirty="0" smtClean="0">
                          <a:latin typeface="Arial"/>
                        </a:rPr>
                        <a:t>005</a:t>
                      </a:r>
                      <a:endParaRPr lang="en-US" sz="1800" b="0" i="0" u="none" strike="noStrike" dirty="0">
                        <a:latin typeface="Arial"/>
                      </a:endParaRP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0.7</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1</a:t>
                      </a:r>
                    </a:p>
                  </a:txBody>
                  <a:tcPr marL="21714" marR="21714" marT="21714" marB="0" anchor="b">
                    <a:lnL>
                      <a:noFill/>
                    </a:lnL>
                    <a:lnR>
                      <a:noFill/>
                    </a:lnR>
                    <a:lnT>
                      <a:noFill/>
                    </a:lnT>
                    <a:lnB>
                      <a:noFill/>
                    </a:lnB>
                  </a:tcPr>
                </a:tc>
                <a:tc>
                  <a:txBody>
                    <a:bodyPr/>
                    <a:lstStyle/>
                    <a:p>
                      <a:pPr algn="r" fontAlgn="b"/>
                      <a:r>
                        <a:rPr lang="en-US" sz="1800" b="0" i="0" u="none" strike="noStrike">
                          <a:latin typeface="Arial"/>
                        </a:rPr>
                        <a:t>0.58</a:t>
                      </a:r>
                    </a:p>
                  </a:txBody>
                  <a:tcPr marL="21714" marR="21714" marT="21714" marB="0" anchor="b">
                    <a:lnL>
                      <a:noFill/>
                    </a:lnL>
                    <a:lnR>
                      <a:noFill/>
                    </a:lnR>
                    <a:lnT>
                      <a:noFill/>
                    </a:lnT>
                    <a:lnB>
                      <a:noFill/>
                    </a:lnB>
                  </a:tcPr>
                </a:tc>
                <a:tc>
                  <a:txBody>
                    <a:bodyPr/>
                    <a:lstStyle/>
                    <a:p>
                      <a:pPr algn="r" fontAlgn="b"/>
                      <a:r>
                        <a:rPr lang="en-US" sz="1800" b="0" i="0" u="none" strike="noStrike" dirty="0">
                          <a:latin typeface="Arial"/>
                        </a:rPr>
                        <a:t>1</a:t>
                      </a:r>
                    </a:p>
                  </a:txBody>
                  <a:tcPr marL="21714" marR="21714" marT="21714" marB="0" anchor="b">
                    <a:lnL>
                      <a:noFill/>
                    </a:lnL>
                    <a:lnR>
                      <a:noFill/>
                    </a:lnR>
                    <a:lnT>
                      <a:noFill/>
                    </a:lnT>
                    <a:lnB>
                      <a:noFill/>
                    </a:lnB>
                  </a:tcPr>
                </a:tc>
              </a:tr>
            </a:tbl>
          </a:graphicData>
        </a:graphic>
      </p:graphicFrame>
      <p:sp>
        <p:nvSpPr>
          <p:cNvPr id="9" name="TextBox 8"/>
          <p:cNvSpPr txBox="1"/>
          <p:nvPr/>
        </p:nvSpPr>
        <p:spPr>
          <a:xfrm>
            <a:off x="392112" y="5532437"/>
            <a:ext cx="4114800" cy="607602"/>
          </a:xfrm>
          <a:prstGeom prst="rect">
            <a:avLst/>
          </a:prstGeom>
          <a:noFill/>
        </p:spPr>
        <p:txBody>
          <a:bodyPr wrap="square" rtlCol="0">
            <a:spAutoFit/>
          </a:bodyPr>
          <a:lstStyle/>
          <a:p>
            <a:r>
              <a:rPr lang="en-US" dirty="0" smtClean="0">
                <a:latin typeface="Times New Roman" pitchFamily="18" charset="0"/>
                <a:cs typeface="Times New Roman" pitchFamily="18" charset="0"/>
              </a:rPr>
              <a:t>*Not documents from Google search</a:t>
            </a:r>
          </a:p>
          <a:p>
            <a:r>
              <a:rPr lang="en-US" dirty="0" smtClean="0">
                <a:latin typeface="Times New Roman" pitchFamily="18" charset="0"/>
                <a:cs typeface="Times New Roman" pitchFamily="18" charset="0"/>
              </a:rPr>
              <a:t>**Documents from WePS-3 competition</a:t>
            </a:r>
            <a:endParaRPr lang="en-US" dirty="0">
              <a:latin typeface="Times New Roman" pitchFamily="18" charset="0"/>
              <a:cs typeface="Times New Roman" pitchFamily="18" charset="0"/>
            </a:endParaRPr>
          </a:p>
        </p:txBody>
      </p:sp>
      <p:sp>
        <p:nvSpPr>
          <p:cNvPr id="11" name="Content Placeholder 4"/>
          <p:cNvSpPr>
            <a:spLocks noGrp="1"/>
          </p:cNvSpPr>
          <p:nvPr>
            <p:ph idx="1"/>
          </p:nvPr>
        </p:nvSpPr>
        <p:spPr>
          <a:xfrm>
            <a:off x="315912" y="2179637"/>
            <a:ext cx="9448800" cy="762000"/>
          </a:xfrm>
        </p:spPr>
        <p:txBody>
          <a:bodyPr>
            <a:normAutofit/>
          </a:bodyPr>
          <a:lstStyle/>
          <a:p>
            <a:r>
              <a:rPr lang="en-US" sz="3200" dirty="0" smtClean="0">
                <a:latin typeface="Times New Roman" pitchFamily="18" charset="0"/>
                <a:cs typeface="Times New Roman" pitchFamily="18" charset="0"/>
              </a:rPr>
              <a:t>Threshold t = 0.65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p:nvSpPr>
        <p:spPr>
          <a:xfrm>
            <a:off x="1077912" y="2103437"/>
            <a:ext cx="4724400" cy="419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txBox="1">
            <a:spLocks noChangeArrowheads="1"/>
          </p:cNvSpPr>
          <p:nvPr/>
        </p:nvSpPr>
        <p:spPr>
          <a:xfrm>
            <a:off x="468313" y="474662"/>
            <a:ext cx="9070975" cy="1171575"/>
          </a:xfrm>
          <a:prstGeom prst="rect">
            <a:avLst/>
          </a:prstGeom>
          <a:ln/>
        </p:spPr>
        <p:txBody>
          <a:bodyPr vert="horz" lIns="0" tIns="27720" rIns="0" bIns="0" anchor="b">
            <a:normAutofit/>
          </a:bodyPr>
          <a:lstStyle/>
          <a:p>
            <a:pPr marL="0" marR="0" lvl="0" indent="0" algn="l" defTabSz="914400" rtl="0" eaLnBrk="1" fontAlgn="auto" latinLnBrk="0" hangingPunct="1">
              <a:lnSpc>
                <a:spcPct val="95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fi-FI" sz="5500" b="0" i="0" u="none" strike="noStrike" kern="1200" cap="none" spc="0" normalizeH="0" baseline="0" noProof="0" dirty="0" smtClean="0">
                <a:ln>
                  <a:noFill/>
                </a:ln>
                <a:solidFill>
                  <a:srgbClr val="333333"/>
                </a:solidFill>
                <a:effectLst/>
                <a:uLnTx/>
                <a:uFillTx/>
                <a:latin typeface="Times New Roman" pitchFamily="16" charset="0"/>
                <a:ea typeface="+mj-ea"/>
                <a:cs typeface="+mj-cs"/>
              </a:rPr>
              <a:t>WePS-3 XML</a:t>
            </a:r>
            <a:endParaRPr kumimoji="0" lang="fi-FI" sz="5500" b="0" i="0" u="none" strike="noStrike" kern="1200" cap="none" spc="0" normalizeH="0" baseline="0" noProof="0" dirty="0">
              <a:ln>
                <a:noFill/>
              </a:ln>
              <a:solidFill>
                <a:srgbClr val="333333"/>
              </a:solidFill>
              <a:effectLst/>
              <a:uLnTx/>
              <a:uFillTx/>
              <a:latin typeface="Times New Roman" pitchFamily="16" charset="0"/>
              <a:ea typeface="+mj-ea"/>
              <a:cs typeface="+mj-cs"/>
            </a:endParaRPr>
          </a:p>
        </p:txBody>
      </p:sp>
      <p:sp>
        <p:nvSpPr>
          <p:cNvPr id="9" name="Rectangle 8"/>
          <p:cNvSpPr/>
          <p:nvPr/>
        </p:nvSpPr>
        <p:spPr>
          <a:xfrm>
            <a:off x="1077912" y="2156150"/>
            <a:ext cx="5410200" cy="4214487"/>
          </a:xfrm>
          <a:prstGeom prst="rect">
            <a:avLst/>
          </a:prstGeom>
        </p:spPr>
        <p:txBody>
          <a:bodyPr wrap="square">
            <a:spAutoFit/>
          </a:bodyPr>
          <a:lstStyle/>
          <a:p>
            <a:r>
              <a:rPr lang="en-US" dirty="0" smtClean="0"/>
              <a:t>&lt;clustering </a:t>
            </a:r>
            <a:r>
              <a:rPr lang="en-US" dirty="0" err="1" smtClean="0"/>
              <a:t>searchString</a:t>
            </a:r>
            <a:r>
              <a:rPr lang="en-US" dirty="0" smtClean="0"/>
              <a:t>="HENRY EYRING"&gt;</a:t>
            </a:r>
          </a:p>
          <a:p>
            <a:r>
              <a:rPr lang="en-US" dirty="0" smtClean="0"/>
              <a:t>  &lt;entity id="1"&gt;</a:t>
            </a:r>
          </a:p>
          <a:p>
            <a:r>
              <a:rPr lang="en-US" dirty="0" smtClean="0"/>
              <a:t>    &lt;documents&gt;</a:t>
            </a:r>
          </a:p>
          <a:p>
            <a:r>
              <a:rPr lang="en-US" dirty="0" smtClean="0"/>
              <a:t>      &lt;doc rank="0" /&gt; </a:t>
            </a:r>
            <a:r>
              <a:rPr lang="en-US" dirty="0" smtClean="0">
                <a:solidFill>
                  <a:srgbClr val="FF0000"/>
                </a:solidFill>
                <a:sym typeface="Wingdings" pitchFamily="2" charset="2"/>
              </a:rPr>
              <a:t></a:t>
            </a:r>
            <a:r>
              <a:rPr lang="en-US" dirty="0" smtClean="0">
                <a:solidFill>
                  <a:srgbClr val="FF0000"/>
                </a:solidFill>
              </a:rPr>
              <a:t> Henry </a:t>
            </a:r>
            <a:r>
              <a:rPr lang="en-US" dirty="0" err="1" smtClean="0">
                <a:solidFill>
                  <a:srgbClr val="FF0000"/>
                </a:solidFill>
              </a:rPr>
              <a:t>Eyring</a:t>
            </a:r>
            <a:endParaRPr lang="en-US" dirty="0" smtClean="0">
              <a:solidFill>
                <a:srgbClr val="FF0000"/>
              </a:solidFill>
            </a:endParaRPr>
          </a:p>
          <a:p>
            <a:r>
              <a:rPr lang="en-US" dirty="0" smtClean="0"/>
              <a:t>      &lt;doc rank="1" /&gt; </a:t>
            </a:r>
            <a:r>
              <a:rPr lang="en-US" dirty="0" smtClean="0">
                <a:solidFill>
                  <a:srgbClr val="00B050"/>
                </a:solidFill>
                <a:sym typeface="Wingdings" pitchFamily="2" charset="2"/>
              </a:rPr>
              <a:t></a:t>
            </a:r>
            <a:r>
              <a:rPr lang="en-US" dirty="0" smtClean="0">
                <a:solidFill>
                  <a:srgbClr val="00B050"/>
                </a:solidFill>
              </a:rPr>
              <a:t> Henry B. </a:t>
            </a:r>
            <a:r>
              <a:rPr lang="en-US" dirty="0" err="1" smtClean="0">
                <a:solidFill>
                  <a:srgbClr val="00B050"/>
                </a:solidFill>
              </a:rPr>
              <a:t>Eyring</a:t>
            </a:r>
            <a:endParaRPr lang="en-US" dirty="0" smtClean="0">
              <a:solidFill>
                <a:srgbClr val="00B050"/>
              </a:solidFill>
            </a:endParaRPr>
          </a:p>
          <a:p>
            <a:r>
              <a:rPr lang="en-US" dirty="0" smtClean="0"/>
              <a:t>      &lt;doc rank="2" /&gt; </a:t>
            </a:r>
            <a:r>
              <a:rPr lang="en-US" dirty="0" smtClean="0">
                <a:solidFill>
                  <a:srgbClr val="FF0000"/>
                </a:solidFill>
                <a:sym typeface="Wingdings" pitchFamily="2" charset="2"/>
              </a:rPr>
              <a:t></a:t>
            </a:r>
            <a:r>
              <a:rPr lang="en-US" dirty="0" smtClean="0">
                <a:solidFill>
                  <a:srgbClr val="FF0000"/>
                </a:solidFill>
              </a:rPr>
              <a:t> Henry </a:t>
            </a:r>
            <a:r>
              <a:rPr lang="en-US" dirty="0" err="1" smtClean="0">
                <a:solidFill>
                  <a:srgbClr val="FF0000"/>
                </a:solidFill>
              </a:rPr>
              <a:t>Eyring</a:t>
            </a:r>
            <a:endParaRPr lang="en-US" dirty="0" smtClean="0">
              <a:solidFill>
                <a:srgbClr val="FF0000"/>
              </a:solidFill>
            </a:endParaRPr>
          </a:p>
          <a:p>
            <a:r>
              <a:rPr lang="en-US" dirty="0" smtClean="0"/>
              <a:t>      &lt;doc rank="3" /&gt; </a:t>
            </a:r>
            <a:r>
              <a:rPr lang="en-US" dirty="0" smtClean="0">
                <a:solidFill>
                  <a:srgbClr val="00B050"/>
                </a:solidFill>
                <a:sym typeface="Wingdings" pitchFamily="2" charset="2"/>
              </a:rPr>
              <a:t></a:t>
            </a:r>
            <a:r>
              <a:rPr lang="en-US" dirty="0" smtClean="0">
                <a:solidFill>
                  <a:srgbClr val="00B050"/>
                </a:solidFill>
              </a:rPr>
              <a:t> Henry B. </a:t>
            </a:r>
            <a:r>
              <a:rPr lang="en-US" dirty="0" err="1" smtClean="0">
                <a:solidFill>
                  <a:srgbClr val="00B050"/>
                </a:solidFill>
              </a:rPr>
              <a:t>Eyring</a:t>
            </a:r>
            <a:endParaRPr lang="en-US" dirty="0" smtClean="0">
              <a:solidFill>
                <a:srgbClr val="00B050"/>
              </a:solidFill>
            </a:endParaRPr>
          </a:p>
          <a:p>
            <a:r>
              <a:rPr lang="en-US" dirty="0" smtClean="0"/>
              <a:t>      &lt;doc rank="5" /&gt; </a:t>
            </a:r>
            <a:r>
              <a:rPr lang="en-US" dirty="0" smtClean="0">
                <a:solidFill>
                  <a:srgbClr val="00B050"/>
                </a:solidFill>
                <a:sym typeface="Wingdings" pitchFamily="2" charset="2"/>
              </a:rPr>
              <a:t></a:t>
            </a:r>
            <a:r>
              <a:rPr lang="en-US" dirty="0" smtClean="0">
                <a:solidFill>
                  <a:srgbClr val="00B050"/>
                </a:solidFill>
              </a:rPr>
              <a:t> Henry B. </a:t>
            </a:r>
            <a:r>
              <a:rPr lang="en-US" dirty="0" err="1" smtClean="0">
                <a:solidFill>
                  <a:srgbClr val="00B050"/>
                </a:solidFill>
              </a:rPr>
              <a:t>Eyring</a:t>
            </a:r>
            <a:endParaRPr lang="en-US" dirty="0" smtClean="0">
              <a:solidFill>
                <a:srgbClr val="00B050"/>
              </a:solidFill>
            </a:endParaRPr>
          </a:p>
          <a:p>
            <a:r>
              <a:rPr lang="en-US" dirty="0" smtClean="0"/>
              <a:t>    &lt;/documents&gt;</a:t>
            </a:r>
          </a:p>
          <a:p>
            <a:r>
              <a:rPr lang="en-US" dirty="0" smtClean="0"/>
              <a:t>&lt;/entity&gt;</a:t>
            </a:r>
          </a:p>
          <a:p>
            <a:r>
              <a:rPr lang="en-US" dirty="0" smtClean="0"/>
              <a:t> &lt;entity id="2"&gt;</a:t>
            </a:r>
          </a:p>
          <a:p>
            <a:r>
              <a:rPr lang="en-US" dirty="0" smtClean="0"/>
              <a:t>    &lt;documents&gt;</a:t>
            </a:r>
          </a:p>
          <a:p>
            <a:r>
              <a:rPr lang="en-US" dirty="0" smtClean="0"/>
              <a:t>      &lt;doc rank="4" /&gt; </a:t>
            </a:r>
            <a:r>
              <a:rPr lang="en-US" dirty="0" smtClean="0">
                <a:solidFill>
                  <a:srgbClr val="FF0000"/>
                </a:solidFill>
                <a:sym typeface="Wingdings" pitchFamily="2" charset="2"/>
              </a:rPr>
              <a:t></a:t>
            </a:r>
            <a:r>
              <a:rPr lang="en-US" dirty="0" smtClean="0">
                <a:solidFill>
                  <a:srgbClr val="FF0000"/>
                </a:solidFill>
              </a:rPr>
              <a:t> Henry </a:t>
            </a:r>
            <a:r>
              <a:rPr lang="en-US" dirty="0" err="1" smtClean="0">
                <a:solidFill>
                  <a:srgbClr val="FF0000"/>
                </a:solidFill>
              </a:rPr>
              <a:t>Eyring</a:t>
            </a:r>
            <a:endParaRPr lang="en-US" dirty="0" smtClean="0">
              <a:solidFill>
                <a:srgbClr val="FF0000"/>
              </a:solidFill>
            </a:endParaRPr>
          </a:p>
          <a:p>
            <a:r>
              <a:rPr lang="en-US" dirty="0" smtClean="0"/>
              <a:t>    &lt;/documents&gt;</a:t>
            </a:r>
          </a:p>
          <a:p>
            <a:r>
              <a:rPr lang="en-US" dirty="0" smtClean="0"/>
              <a:t>&lt;/entity&gt;</a:t>
            </a:r>
          </a:p>
          <a:p>
            <a:endParaRPr lang="en-US" dirty="0" smtClean="0"/>
          </a:p>
        </p:txBody>
      </p:sp>
      <p:sp>
        <p:nvSpPr>
          <p:cNvPr id="10" name="Slide Number Placeholder 9"/>
          <p:cNvSpPr>
            <a:spLocks noGrp="1"/>
          </p:cNvSpPr>
          <p:nvPr>
            <p:ph type="sldNum" sz="quarter" idx="12"/>
          </p:nvPr>
        </p:nvSpPr>
        <p:spPr/>
        <p:txBody>
          <a:bodyPr/>
          <a:lstStyle/>
          <a:p>
            <a:fld id="{6115A389-BAD8-4F4F-917B-2B6166EA257D}" type="slidenum">
              <a:rPr lang="fi-FI" smtClean="0"/>
              <a:pPr/>
              <a:t>9</a:t>
            </a:fld>
            <a:endParaRPr lang="fi-FI"/>
          </a:p>
        </p:txBody>
      </p:sp>
      <p:pic>
        <p:nvPicPr>
          <p:cNvPr id="12" name="Picture 2" descr="http://upload.wikimedia.org/wikipedia/en/4/49/HenryEyring1951.jpg"/>
          <p:cNvPicPr>
            <a:picLocks noChangeAspect="1" noChangeArrowheads="1"/>
          </p:cNvPicPr>
          <p:nvPr/>
        </p:nvPicPr>
        <p:blipFill>
          <a:blip r:embed="rId2" cstate="print"/>
          <a:srcRect/>
          <a:stretch>
            <a:fillRect/>
          </a:stretch>
        </p:blipFill>
        <p:spPr bwMode="auto">
          <a:xfrm>
            <a:off x="7402512" y="4521644"/>
            <a:ext cx="1548652" cy="2106168"/>
          </a:xfrm>
          <a:prstGeom prst="rect">
            <a:avLst/>
          </a:prstGeom>
          <a:noFill/>
        </p:spPr>
      </p:pic>
      <p:sp>
        <p:nvSpPr>
          <p:cNvPr id="29" name="Rectangle 28"/>
          <p:cNvSpPr/>
          <p:nvPr/>
        </p:nvSpPr>
        <p:spPr>
          <a:xfrm>
            <a:off x="7484348" y="6630269"/>
            <a:ext cx="1518364" cy="349968"/>
          </a:xfrm>
          <a:prstGeom prst="rect">
            <a:avLst/>
          </a:prstGeom>
        </p:spPr>
        <p:txBody>
          <a:bodyPr wrap="none">
            <a:spAutoFit/>
          </a:bodyPr>
          <a:lstStyle/>
          <a:p>
            <a:r>
              <a:rPr lang="en-US" dirty="0" smtClean="0">
                <a:solidFill>
                  <a:srgbClr val="FF0000"/>
                </a:solidFill>
              </a:rPr>
              <a:t>Henry </a:t>
            </a:r>
            <a:r>
              <a:rPr lang="en-US" dirty="0" err="1" smtClean="0">
                <a:solidFill>
                  <a:srgbClr val="FF0000"/>
                </a:solidFill>
              </a:rPr>
              <a:t>Eyring</a:t>
            </a:r>
            <a:endParaRPr lang="en-US" dirty="0"/>
          </a:p>
        </p:txBody>
      </p:sp>
      <p:pic>
        <p:nvPicPr>
          <p:cNvPr id="30" name="Picture 29"/>
          <p:cNvPicPr>
            <a:picLocks noChangeAspect="1" noChangeArrowheads="1"/>
          </p:cNvPicPr>
          <p:nvPr/>
        </p:nvPicPr>
        <p:blipFill>
          <a:blip r:embed="rId3" cstate="print"/>
          <a:srcRect/>
          <a:stretch>
            <a:fillRect/>
          </a:stretch>
        </p:blipFill>
        <p:spPr bwMode="auto">
          <a:xfrm>
            <a:off x="7402512" y="1626044"/>
            <a:ext cx="1574800" cy="1966913"/>
          </a:xfrm>
          <a:prstGeom prst="rect">
            <a:avLst/>
          </a:prstGeom>
          <a:noFill/>
          <a:ln w="9525">
            <a:noFill/>
            <a:round/>
            <a:headEnd/>
            <a:tailEnd/>
          </a:ln>
          <a:effectLst/>
        </p:spPr>
      </p:pic>
      <p:sp>
        <p:nvSpPr>
          <p:cNvPr id="31" name="Rectangle 30"/>
          <p:cNvSpPr/>
          <p:nvPr/>
        </p:nvSpPr>
        <p:spPr>
          <a:xfrm>
            <a:off x="7326312" y="3578669"/>
            <a:ext cx="1800493" cy="349968"/>
          </a:xfrm>
          <a:prstGeom prst="rect">
            <a:avLst/>
          </a:prstGeom>
        </p:spPr>
        <p:txBody>
          <a:bodyPr wrap="none">
            <a:spAutoFit/>
          </a:bodyPr>
          <a:lstStyle/>
          <a:p>
            <a:r>
              <a:rPr lang="en-US" dirty="0" smtClean="0">
                <a:solidFill>
                  <a:srgbClr val="00B050"/>
                </a:solidFill>
              </a:rPr>
              <a:t>Henry B. </a:t>
            </a:r>
            <a:r>
              <a:rPr lang="en-US" dirty="0" err="1" smtClean="0">
                <a:solidFill>
                  <a:srgbClr val="00B050"/>
                </a:solidFill>
              </a:rPr>
              <a:t>Eyring</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1130</Words>
  <Application>Microsoft Office PowerPoint</Application>
  <PresentationFormat>Custom</PresentationFormat>
  <Paragraphs>252</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Flow</vt:lpstr>
      <vt:lpstr>Web People Search  using Extracted Attributes</vt:lpstr>
      <vt:lpstr>Query Search</vt:lpstr>
      <vt:lpstr>Person Name Disambiguation</vt:lpstr>
      <vt:lpstr>Solution 1</vt:lpstr>
      <vt:lpstr>Attribute Extraction</vt:lpstr>
      <vt:lpstr>Slide 6</vt:lpstr>
      <vt:lpstr>Slide 7</vt:lpstr>
      <vt:lpstr>Slide 8</vt:lpstr>
      <vt:lpstr>Slide 9</vt:lpstr>
      <vt:lpstr>Slide 10</vt:lpstr>
      <vt:lpstr>Solution 2</vt:lpstr>
      <vt:lpstr>Slide 12</vt:lpstr>
      <vt:lpstr>Solution 3</vt:lpstr>
      <vt:lpstr>Proper Attribute Association</vt:lpstr>
      <vt:lpstr>Find Relationships</vt:lpstr>
      <vt:lpstr>Associate Objects</vt:lpstr>
      <vt:lpstr>Conclusions &amp; Current Work</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Name Disambiguation using Extracted Attributes in Web People Searches</dc:title>
  <dc:creator>Jong Park</dc:creator>
  <cp:lastModifiedBy>Joseph</cp:lastModifiedBy>
  <cp:revision>118</cp:revision>
  <cp:lastPrinted>1601-01-01T00:00:00Z</cp:lastPrinted>
  <dcterms:created xsi:type="dcterms:W3CDTF">2010-10-14T16:18:26Z</dcterms:created>
  <dcterms:modified xsi:type="dcterms:W3CDTF">2011-03-18T23:01:12Z</dcterms:modified>
</cp:coreProperties>
</file>