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22" autoAdjust="0"/>
    <p:restoredTop sz="82283" autoAdjust="0"/>
  </p:normalViewPr>
  <p:slideViewPr>
    <p:cSldViewPr snapToGrid="0" snapToObjects="1">
      <p:cViewPr>
        <p:scale>
          <a:sx n="110" d="100"/>
          <a:sy n="110" d="100"/>
        </p:scale>
        <p:origin x="306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2C872-C2EB-4C45-9F6B-3F332769D160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8EF6F-B787-A94A-AC89-0E7DE26DD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9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thousands</a:t>
            </a:r>
            <a:r>
              <a:rPr lang="en-US" baseline="0" dirty="0" smtClean="0"/>
              <a:t> of books that contain rich genealogical information and there is a demand for extracting genealogical facts from them. In responding to the demand, we intend to build a ‘green’ annotation tool—one that improves with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EF6F-B787-A94A-AC89-0E7DE26DDD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how the interface works.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system initially loads a page, it fills out the form as best it can by using the information-extraction rules it has.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user can then check</a:t>
            </a:r>
            <a:r>
              <a:rPr lang="en-US" dirty="0" smtClean="0">
                <a:effectLst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 confirm that it is complete and correct or make necessary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changes to make it so.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allow the user to check each record more easily , the system highlights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field and the corresponding text in the document</a:t>
            </a:r>
            <a:r>
              <a:rPr lang="en-US" dirty="0" smtClean="0">
                <a:effectLst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user hovers over a record.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So how the system really works behind.</a:t>
            </a:r>
            <a:r>
              <a:rPr lang="en-US" baseline="0" dirty="0" smtClean="0"/>
              <a:t> How does it get its rules and when it’s wrong, how does it adjust them so that it gets better with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EF6F-B787-A94A-AC89-0E7DE26DDD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2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first,</a:t>
            </a:r>
            <a:r>
              <a:rPr lang="en-US" baseline="0" dirty="0" smtClean="0"/>
              <a:t> let me tell you how does it create rules. </a:t>
            </a:r>
            <a:endParaRPr lang="en-US" dirty="0" smtClean="0"/>
          </a:p>
          <a:p>
            <a:r>
              <a:rPr lang="en-US" dirty="0" smtClean="0"/>
              <a:t>When a user fills in this</a:t>
            </a:r>
            <a:r>
              <a:rPr lang="en-US" baseline="0" dirty="0" smtClean="0"/>
              <a:t> form</a:t>
            </a:r>
            <a:r>
              <a:rPr lang="en-US" dirty="0" smtClean="0"/>
              <a:t>,</a:t>
            </a:r>
            <a:r>
              <a:rPr lang="en-US" baseline="0" dirty="0" smtClean="0"/>
              <a:t> the system knows exactly where those strings are on the page. So it is trivial to create a regular-expression and adjust it so that it will be more general for the fields.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it applies its rules, sometimes it’s wrong.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EF6F-B787-A94A-AC89-0E7DE26DDD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here is</a:t>
            </a:r>
            <a:r>
              <a:rPr lang="en-US" baseline="0" dirty="0" smtClean="0"/>
              <a:t> a example. It misses whole record because of OCR error. </a:t>
            </a:r>
            <a:endParaRPr lang="en-US" dirty="0" smtClean="0"/>
          </a:p>
          <a:p>
            <a:r>
              <a:rPr lang="en-US" baseline="0" dirty="0" smtClean="0"/>
              <a:t>A user can fix this by clicking “Add Record” button to add blank record and then annotate the missing record. Then the system adjust the rule.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EF6F-B787-A94A-AC89-0E7DE26DDD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98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</a:t>
            </a:r>
            <a:r>
              <a:rPr lang="en-US" baseline="0" dirty="0" smtClean="0"/>
              <a:t>, a rule picks up something it shouldn’t. A user can delete this record by clicking this red x button. And the system makes the pattern more robust by looking for more contexts to the left and right side of pattern.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EF6F-B787-A94A-AC89-0E7DE26DDD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8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GreenFIE-HD</a:t>
            </a:r>
            <a:r>
              <a:rPr lang="en-US" baseline="0" dirty="0" smtClean="0"/>
              <a:t> is a green annotation tool that gets better with use.</a:t>
            </a:r>
          </a:p>
          <a:p>
            <a:r>
              <a:rPr lang="en-US" baseline="0" dirty="0" smtClean="0"/>
              <a:t>It looks ahead and do automatic extraction, and</a:t>
            </a:r>
          </a:p>
          <a:p>
            <a:r>
              <a:rPr lang="en-US" baseline="0" dirty="0" smtClean="0"/>
              <a:t>looks behind the user’s annotation to derive extraction rules and adjust them</a:t>
            </a:r>
          </a:p>
          <a:p>
            <a:r>
              <a:rPr lang="en-US" baseline="0" dirty="0" smtClean="0"/>
              <a:t>to reduce the cost of human labor.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EF6F-B787-A94A-AC89-0E7DE26DDD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9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9863-7795-724C-9F80-445EC16032D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1F58-374C-E74F-B4CF-30D7AA3B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9863-7795-724C-9F80-445EC16032D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1F58-374C-E74F-B4CF-30D7AA3B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6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9863-7795-724C-9F80-445EC16032D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1F58-374C-E74F-B4CF-30D7AA3B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7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9863-7795-724C-9F80-445EC16032D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1F58-374C-E74F-B4CF-30D7AA3B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6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9863-7795-724C-9F80-445EC16032D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1F58-374C-E74F-B4CF-30D7AA3B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1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9863-7795-724C-9F80-445EC16032D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1F58-374C-E74F-B4CF-30D7AA3B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4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9863-7795-724C-9F80-445EC16032D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1F58-374C-E74F-B4CF-30D7AA3B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3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9863-7795-724C-9F80-445EC16032D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1F58-374C-E74F-B4CF-30D7AA3B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9863-7795-724C-9F80-445EC16032D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1F58-374C-E74F-B4CF-30D7AA3B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4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9863-7795-724C-9F80-445EC16032D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1F58-374C-E74F-B4CF-30D7AA3B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9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9863-7795-724C-9F80-445EC16032D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1F58-374C-E74F-B4CF-30D7AA3B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0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9863-7795-724C-9F80-445EC16032D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F58-374C-E74F-B4CF-30D7AA3B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3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GreenFIE-HD: A Form-based Information Extraction Tool for Historical Documents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Tae Woo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2" y="1662546"/>
            <a:ext cx="8258578" cy="511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Rule Creation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26102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\d{1}\.\s([A-Z][a-z]{2,6})\s([A-Z][a-z]{4,10}),\sb\.\s(\d{4}),\sd\.\s(\d{4})\. </a:t>
            </a:r>
          </a:p>
        </p:txBody>
      </p:sp>
      <p:sp>
        <p:nvSpPr>
          <p:cNvPr id="9" name="Down Arrow 8"/>
          <p:cNvSpPr/>
          <p:nvPr/>
        </p:nvSpPr>
        <p:spPr>
          <a:xfrm>
            <a:off x="4177055" y="3428278"/>
            <a:ext cx="795629" cy="3824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148" b="-692"/>
          <a:stretch/>
        </p:blipFill>
        <p:spPr>
          <a:xfrm>
            <a:off x="457200" y="1727201"/>
            <a:ext cx="8229600" cy="1066800"/>
          </a:xfrm>
        </p:spPr>
      </p:pic>
    </p:spTree>
    <p:extLst>
      <p:ext uri="{BB962C8B-B14F-4D97-AF65-F5344CB8AC3E}">
        <p14:creationId xmlns:p14="http://schemas.microsoft.com/office/powerpoint/2010/main" val="36363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Error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9884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\</a:t>
            </a:r>
            <a:r>
              <a:rPr lang="en-US" dirty="0"/>
              <a:t>d{1}\.\s([A-Z][a-z]{2,8})\s([A-Z][a-z]{1,8}),\sb\.\s(\d{4</a:t>
            </a:r>
            <a:r>
              <a:rPr lang="en-US" dirty="0" smtClean="0"/>
              <a:t>})</a:t>
            </a:r>
            <a:r>
              <a:rPr lang="en-US" dirty="0"/>
              <a:t>(\.|,</a:t>
            </a:r>
            <a:r>
              <a:rPr lang="en-US" dirty="0" smtClean="0"/>
              <a:t>\sd\</a:t>
            </a:r>
            <a:r>
              <a:rPr lang="en-US" dirty="0"/>
              <a:t>.\s(\d{4})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6510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\</a:t>
            </a:r>
            <a:r>
              <a:rPr lang="en-US" dirty="0"/>
              <a:t>d{1}\.\s([A-Z][a-z]{2,8})\s([A-Z][a-z]{1,8}),\sb\.\s(\d{4}</a:t>
            </a:r>
            <a:r>
              <a:rPr lang="en-US" b="1" dirty="0">
                <a:solidFill>
                  <a:srgbClr val="FF0000"/>
                </a:solidFill>
              </a:rPr>
              <a:t>|i\d{3}</a:t>
            </a:r>
            <a:r>
              <a:rPr lang="en-US" dirty="0"/>
              <a:t>)(\.|,\sd\.\s(\d{4})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3997801" y="4498433"/>
            <a:ext cx="575884" cy="310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07" b="-645"/>
          <a:stretch/>
        </p:blipFill>
        <p:spPr>
          <a:xfrm>
            <a:off x="446185" y="1663700"/>
            <a:ext cx="8229600" cy="1874869"/>
          </a:xfrm>
        </p:spPr>
      </p:pic>
      <p:sp>
        <p:nvSpPr>
          <p:cNvPr id="13" name="Rectangle 12"/>
          <p:cNvSpPr/>
          <p:nvPr/>
        </p:nvSpPr>
        <p:spPr>
          <a:xfrm>
            <a:off x="1819751" y="3168650"/>
            <a:ext cx="618649" cy="17145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54700" y="2330450"/>
            <a:ext cx="2025650" cy="12065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Callout 9"/>
          <p:cNvSpPr/>
          <p:nvPr/>
        </p:nvSpPr>
        <p:spPr>
          <a:xfrm>
            <a:off x="7385049" y="2495550"/>
            <a:ext cx="627495" cy="5334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45197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i860</a:t>
            </a:r>
            <a:endParaRPr lang="en-US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Error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9297" y="4394200"/>
            <a:ext cx="824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\</a:t>
            </a:r>
            <a:r>
              <a:rPr lang="en-US" dirty="0"/>
              <a:t>.\s([A-Z][a-z]{2,8})\s([A-Z][a-z]{1,8})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5283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\</a:t>
            </a:r>
            <a:r>
              <a:rPr lang="en-US" b="1" dirty="0">
                <a:solidFill>
                  <a:srgbClr val="FF0000"/>
                </a:solidFill>
              </a:rPr>
              <a:t>d{1}</a:t>
            </a:r>
            <a:r>
              <a:rPr lang="en-US" dirty="0"/>
              <a:t>\.\s ([A-Z][a-z]{2,8})\s([A-Z][a-z]{1,8}),</a:t>
            </a:r>
            <a:r>
              <a:rPr lang="en-US" b="1" dirty="0">
                <a:solidFill>
                  <a:srgbClr val="FF0000"/>
                </a:solidFill>
              </a:rPr>
              <a:t>\sb\.\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285743" y="4884164"/>
            <a:ext cx="575884" cy="310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97" y="1687092"/>
            <a:ext cx="8247503" cy="23962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25800" y="2247900"/>
            <a:ext cx="368300" cy="29210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Look-ahead: automatic extraction</a:t>
            </a:r>
          </a:p>
          <a:p>
            <a:endParaRPr lang="en-US" dirty="0" smtClean="0"/>
          </a:p>
          <a:p>
            <a:r>
              <a:rPr lang="en-US" dirty="0" smtClean="0"/>
              <a:t>Look-behind: rule derivation and adjustment</a:t>
            </a:r>
          </a:p>
          <a:p>
            <a:endParaRPr lang="en-US" dirty="0" smtClean="0"/>
          </a:p>
          <a:p>
            <a:r>
              <a:rPr lang="en-US" dirty="0" smtClean="0"/>
              <a:t>Reduces the cost of human 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8426</TotalTime>
  <Words>535</Words>
  <Application>Microsoft Office PowerPoint</Application>
  <PresentationFormat>On-screen Show (4:3)</PresentationFormat>
  <Paragraphs>42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GreenFIE-HD: A Form-based Information Extraction Tool for Historical Documents</vt:lpstr>
      <vt:lpstr>Interface</vt:lpstr>
      <vt:lpstr>Extraction Rule Creation</vt:lpstr>
      <vt:lpstr>Recall Error</vt:lpstr>
      <vt:lpstr>Precision Error</vt:lpstr>
      <vt:lpstr>Summary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GreenFIE-HD</dc:title>
  <dc:creator>Tae Woo Kim</dc:creator>
  <cp:lastModifiedBy>embley</cp:lastModifiedBy>
  <cp:revision>26</cp:revision>
  <dcterms:created xsi:type="dcterms:W3CDTF">2014-03-07T07:33:23Z</dcterms:created>
  <dcterms:modified xsi:type="dcterms:W3CDTF">2014-03-22T02:58:31Z</dcterms:modified>
</cp:coreProperties>
</file>