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5" autoAdjust="0"/>
  </p:normalViewPr>
  <p:slideViewPr>
    <p:cSldViewPr>
      <p:cViewPr varScale="1">
        <p:scale>
          <a:sx n="77" d="100"/>
          <a:sy n="77" d="100"/>
        </p:scale>
        <p:origin x="-113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26DF-4112-4C74-A40B-E0224CB767B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62433-18BD-4405-A63A-5D982ABC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5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Collaboration: Human to human, human to machine, machine to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69A39-5B51-4E6B-AB69-9605CE6F16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 conceptual models to family history software</a:t>
            </a:r>
          </a:p>
          <a:p>
            <a:r>
              <a:rPr lang="en-US" sz="2800" dirty="0" smtClean="0"/>
              <a:t>Make them explicit</a:t>
            </a:r>
          </a:p>
          <a:p>
            <a:pPr lvl="1"/>
            <a:r>
              <a:rPr lang="en-US" dirty="0" smtClean="0"/>
              <a:t>Not buried in the code</a:t>
            </a:r>
          </a:p>
          <a:p>
            <a:r>
              <a:rPr lang="en-US" dirty="0" smtClean="0"/>
              <a:t>Make them malleable </a:t>
            </a:r>
          </a:p>
          <a:p>
            <a:r>
              <a:rPr lang="en-US" dirty="0" smtClean="0"/>
              <a:t>Use them to understand and process “data”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2433-18BD-4405-A63A-5D982ABCB7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69A39-5B51-4E6B-AB69-9605CE6F16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Sheri the researcher</a:t>
            </a:r>
          </a:p>
          <a:p>
            <a:pPr marL="228600" indent="-228600">
              <a:buAutoNum type="arabicPeriod"/>
            </a:pPr>
            <a:r>
              <a:rPr lang="en-US" dirty="0" smtClean="0"/>
              <a:t>Judith</a:t>
            </a:r>
            <a:r>
              <a:rPr lang="en-US" baseline="0" dirty="0" smtClean="0"/>
              <a:t> and Roger Williams, great-grand parents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Stan, their son who died in the great war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All of this information has been scanned into the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69A39-5B51-4E6B-AB69-9605CE6F16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9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2433-18BD-4405-A63A-5D982ABCB7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67C0-0ADD-44B2-A07A-6136C2CED43C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EA49-90F1-4574-875C-762D83A59B23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757E-B39D-4645-A0A6-509662252398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78BA-2F31-46CF-9D99-F8DE7FC98578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DA3-6BB3-46AE-9E25-054D4D8DC330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10F9-CEC4-419E-82B3-70B80E11B204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61E3-1759-46AB-9A82-E1B58A809EBA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3706-2270-4E8C-B658-7658C75087E3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BE0B-E12A-4580-B32F-3C659598FF43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78D1-E10F-43D1-9F2E-375D06C90EF3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6A5-4DE1-49A8-B4FC-68C98FBCA07E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C1A4-C169-4CA7-88C5-EDA916648777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E65F-3E7D-447E-A04F-DAA95EA6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Superstructure for Organizing Family History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/>
          <a:lstStyle/>
          <a:p>
            <a:r>
              <a:rPr lang="en-US" dirty="0" smtClean="0"/>
              <a:t>David W. </a:t>
            </a:r>
            <a:r>
              <a:rPr lang="en-US" dirty="0" err="1" smtClean="0"/>
              <a:t>Embley</a:t>
            </a:r>
            <a:endParaRPr lang="en-US" dirty="0" smtClean="0"/>
          </a:p>
          <a:p>
            <a:r>
              <a:rPr lang="en-US" dirty="0" smtClean="0"/>
              <a:t>Scott N. </a:t>
            </a:r>
            <a:r>
              <a:rPr lang="en-US" dirty="0" err="1" smtClean="0"/>
              <a:t>Woodfield</a:t>
            </a: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2446985" cy="2286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943600" y="4038600"/>
            <a:ext cx="2630714" cy="2341638"/>
            <a:chOff x="6248400" y="4038600"/>
            <a:chExt cx="2630714" cy="2341638"/>
          </a:xfrm>
        </p:grpSpPr>
        <p:pic>
          <p:nvPicPr>
            <p:cNvPr id="5" name="Picture 4" descr="C:\Documents and Settings\David W. Embley\My Documents\ConceptualizationContinuum\FHTW14\FamilyTre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97575" y="4038600"/>
              <a:ext cx="1646799" cy="1293439"/>
            </a:xfrm>
            <a:prstGeom prst="rect">
              <a:avLst/>
            </a:prstGeom>
            <a:noFill/>
          </p:spPr>
        </p:pic>
        <p:pic>
          <p:nvPicPr>
            <p:cNvPr id="6" name="Picture 5" descr="C:\Documents and Settings\David W. Embley\My Documents\ConceptualizationContinuum\FHTW14\BloodTypeTabl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83123" y="5684075"/>
              <a:ext cx="1450751" cy="640786"/>
            </a:xfrm>
            <a:prstGeom prst="rect">
              <a:avLst/>
            </a:prstGeom>
            <a:noFill/>
          </p:spPr>
        </p:pic>
        <p:sp>
          <p:nvSpPr>
            <p:cNvPr id="7" name="Freeform 6"/>
            <p:cNvSpPr/>
            <p:nvPr/>
          </p:nvSpPr>
          <p:spPr>
            <a:xfrm>
              <a:off x="7232881" y="4314855"/>
              <a:ext cx="1646233" cy="1085934"/>
            </a:xfrm>
            <a:custGeom>
              <a:avLst/>
              <a:gdLst>
                <a:gd name="connsiteX0" fmla="*/ 776514 w 4399038"/>
                <a:gd name="connsiteY0" fmla="*/ 1127276 h 2614991"/>
                <a:gd name="connsiteX1" fmla="*/ 1103086 w 4399038"/>
                <a:gd name="connsiteY1" fmla="*/ 546705 h 2614991"/>
                <a:gd name="connsiteX2" fmla="*/ 1843314 w 4399038"/>
                <a:gd name="connsiteY2" fmla="*/ 220133 h 2614991"/>
                <a:gd name="connsiteX3" fmla="*/ 2989943 w 4399038"/>
                <a:gd name="connsiteY3" fmla="*/ 67733 h 2614991"/>
                <a:gd name="connsiteX4" fmla="*/ 4165600 w 4399038"/>
                <a:gd name="connsiteY4" fmla="*/ 111276 h 2614991"/>
                <a:gd name="connsiteX5" fmla="*/ 4376057 w 4399038"/>
                <a:gd name="connsiteY5" fmla="*/ 735391 h 2614991"/>
                <a:gd name="connsiteX6" fmla="*/ 4303486 w 4399038"/>
                <a:gd name="connsiteY6" fmla="*/ 2041676 h 2614991"/>
                <a:gd name="connsiteX7" fmla="*/ 3824514 w 4399038"/>
                <a:gd name="connsiteY7" fmla="*/ 2535162 h 2614991"/>
                <a:gd name="connsiteX8" fmla="*/ 1560286 w 4399038"/>
                <a:gd name="connsiteY8" fmla="*/ 2520648 h 2614991"/>
                <a:gd name="connsiteX9" fmla="*/ 239486 w 4399038"/>
                <a:gd name="connsiteY9" fmla="*/ 2019905 h 2614991"/>
                <a:gd name="connsiteX10" fmla="*/ 123371 w 4399038"/>
                <a:gd name="connsiteY10" fmla="*/ 1381276 h 2614991"/>
                <a:gd name="connsiteX11" fmla="*/ 776514 w 4399038"/>
                <a:gd name="connsiteY11" fmla="*/ 1127276 h 26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99038" h="2614991">
                  <a:moveTo>
                    <a:pt x="776514" y="1127276"/>
                  </a:moveTo>
                  <a:cubicBezTo>
                    <a:pt x="939800" y="988181"/>
                    <a:pt x="925286" y="697895"/>
                    <a:pt x="1103086" y="546705"/>
                  </a:cubicBezTo>
                  <a:cubicBezTo>
                    <a:pt x="1280886" y="395515"/>
                    <a:pt x="1528838" y="299962"/>
                    <a:pt x="1843314" y="220133"/>
                  </a:cubicBezTo>
                  <a:cubicBezTo>
                    <a:pt x="2157790" y="140304"/>
                    <a:pt x="2602895" y="85876"/>
                    <a:pt x="2989943" y="67733"/>
                  </a:cubicBezTo>
                  <a:cubicBezTo>
                    <a:pt x="3376991" y="49590"/>
                    <a:pt x="3934581" y="0"/>
                    <a:pt x="4165600" y="111276"/>
                  </a:cubicBezTo>
                  <a:cubicBezTo>
                    <a:pt x="4396619" y="222552"/>
                    <a:pt x="4353076" y="413658"/>
                    <a:pt x="4376057" y="735391"/>
                  </a:cubicBezTo>
                  <a:cubicBezTo>
                    <a:pt x="4399038" y="1057124"/>
                    <a:pt x="4395410" y="1741714"/>
                    <a:pt x="4303486" y="2041676"/>
                  </a:cubicBezTo>
                  <a:cubicBezTo>
                    <a:pt x="4211562" y="2341638"/>
                    <a:pt x="4281714" y="2455333"/>
                    <a:pt x="3824514" y="2535162"/>
                  </a:cubicBezTo>
                  <a:cubicBezTo>
                    <a:pt x="3367314" y="2614991"/>
                    <a:pt x="2157791" y="2606524"/>
                    <a:pt x="1560286" y="2520648"/>
                  </a:cubicBezTo>
                  <a:cubicBezTo>
                    <a:pt x="962781" y="2434772"/>
                    <a:pt x="478972" y="2209800"/>
                    <a:pt x="239486" y="2019905"/>
                  </a:cubicBezTo>
                  <a:cubicBezTo>
                    <a:pt x="0" y="1830010"/>
                    <a:pt x="33866" y="1528838"/>
                    <a:pt x="123371" y="1381276"/>
                  </a:cubicBezTo>
                  <a:cubicBezTo>
                    <a:pt x="212876" y="1233714"/>
                    <a:pt x="613228" y="1266371"/>
                    <a:pt x="776514" y="112727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7938991" y="5399282"/>
              <a:ext cx="114064" cy="2531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loud 8"/>
            <p:cNvSpPr/>
            <p:nvPr/>
          </p:nvSpPr>
          <p:spPr>
            <a:xfrm>
              <a:off x="6248400" y="4522298"/>
              <a:ext cx="798448" cy="79109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/>
            <p:cNvCxnSpPr>
              <a:endCxn id="9" idx="0"/>
            </p:cNvCxnSpPr>
            <p:nvPr/>
          </p:nvCxnSpPr>
          <p:spPr>
            <a:xfrm flipH="1">
              <a:off x="7046183" y="4846269"/>
              <a:ext cx="580491" cy="715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5" descr="C:\Documents and Settings\David W. Embley\My Documents\ConceptualizationContinuum\FHTW14\FormImage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05044" y="4648873"/>
              <a:ext cx="285013" cy="409391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7226091" y="5652432"/>
              <a:ext cx="1568380" cy="727806"/>
            </a:xfrm>
            <a:prstGeom prst="rect">
              <a:avLst/>
            </a:prstGeom>
            <a:solidFill>
              <a:schemeClr val="bg1">
                <a:lumMod val="95000"/>
                <a:alpha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44035" y="4172709"/>
              <a:ext cx="292289" cy="213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 flipH="1" flipV="1">
              <a:off x="7140543" y="4761886"/>
              <a:ext cx="540446" cy="4520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6955868" y="4349010"/>
              <a:ext cx="184675" cy="40986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582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47800"/>
            <a:ext cx="819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2667000"/>
            <a:ext cx="42038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BloodType</a:t>
            </a:r>
            <a:endParaRPr lang="en-US" dirty="0" smtClean="0"/>
          </a:p>
          <a:p>
            <a:r>
              <a:rPr lang="en-US" b="1" dirty="0" smtClean="0"/>
              <a:t>external </a:t>
            </a:r>
            <a:r>
              <a:rPr lang="en-US" b="1" dirty="0" err="1" smtClean="0"/>
              <a:t>repesentation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\b(A+|A-|B+|B-|AB+|AB-|O+|O-)\b</a:t>
            </a:r>
          </a:p>
          <a:p>
            <a:r>
              <a:rPr lang="en-US" b="1" dirty="0" smtClean="0"/>
              <a:t>context keywords</a:t>
            </a:r>
            <a:r>
              <a:rPr lang="en-US" dirty="0" smtClean="0"/>
              <a:t>: \</a:t>
            </a:r>
            <a:r>
              <a:rPr lang="en-US" dirty="0" smtClean="0"/>
              <a:t>b[Bb]</a:t>
            </a:r>
            <a:r>
              <a:rPr lang="en-US" dirty="0" err="1" smtClean="0"/>
              <a:t>lood</a:t>
            </a:r>
            <a:r>
              <a:rPr lang="en-US" dirty="0" smtClean="0"/>
              <a:t>\s[</a:t>
            </a:r>
            <a:r>
              <a:rPr lang="en-US" dirty="0" err="1" smtClean="0"/>
              <a:t>Tt</a:t>
            </a:r>
            <a:r>
              <a:rPr lang="en-US" dirty="0" smtClean="0"/>
              <a:t>]</a:t>
            </a:r>
            <a:r>
              <a:rPr lang="en-US" dirty="0" err="1" smtClean="0"/>
              <a:t>ype</a:t>
            </a:r>
            <a:r>
              <a:rPr lang="en-US" dirty="0" smtClean="0"/>
              <a:t>\b</a:t>
            </a:r>
            <a:endParaRPr lang="en-US" dirty="0" smtClean="0"/>
          </a:p>
          <a:p>
            <a:r>
              <a:rPr lang="en-US" b="1" dirty="0" smtClean="0"/>
              <a:t>input method</a:t>
            </a:r>
            <a:r>
              <a:rPr lang="en-US" dirty="0" smtClean="0"/>
              <a:t>: </a:t>
            </a:r>
            <a:r>
              <a:rPr lang="en-US" dirty="0" err="1" smtClean="0"/>
              <a:t>BloodTypeToString</a:t>
            </a:r>
            <a:endParaRPr lang="en-US" dirty="0" smtClean="0"/>
          </a:p>
          <a:p>
            <a:r>
              <a:rPr lang="en-US" b="1" dirty="0" smtClean="0"/>
              <a:t>output method</a:t>
            </a:r>
            <a:r>
              <a:rPr lang="en-US" dirty="0" smtClean="0"/>
              <a:t>: </a:t>
            </a:r>
            <a:r>
              <a:rPr lang="en-US" dirty="0" err="1" smtClean="0"/>
              <a:t>StringToBloodType</a:t>
            </a:r>
            <a:endParaRPr lang="en-US" dirty="0" smtClean="0"/>
          </a:p>
          <a:p>
            <a:r>
              <a:rPr lang="en-US" b="1" dirty="0" smtClean="0"/>
              <a:t>operator methods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CanDonateTo</a:t>
            </a:r>
            <a:r>
              <a:rPr lang="en-US" dirty="0" smtClean="0"/>
              <a:t>(x:BloodType, y:BloodType)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returns</a:t>
            </a:r>
            <a:r>
              <a:rPr lang="en-US" dirty="0" smtClean="0"/>
              <a:t> </a:t>
            </a:r>
            <a:r>
              <a:rPr lang="en-US" dirty="0" smtClean="0"/>
              <a:t>(Boolean)</a:t>
            </a:r>
            <a:endParaRPr lang="en-US" dirty="0" smtClean="0"/>
          </a:p>
          <a:p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26702" y="2192009"/>
            <a:ext cx="314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regular-expression recognizer for reading text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2021" y="3711092"/>
            <a:ext cx="1348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 &amp; store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1686" y="4151085"/>
            <a:ext cx="133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to text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1538" y="5606259"/>
            <a:ext cx="183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operate/compute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05673" y="2826188"/>
            <a:ext cx="766916" cy="4424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715000" y="3895758"/>
            <a:ext cx="677021" cy="666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</p:cNvCxnSpPr>
          <p:nvPr/>
        </p:nvCxnSpPr>
        <p:spPr>
          <a:xfrm flipH="1" flipV="1">
            <a:off x="5867400" y="4267200"/>
            <a:ext cx="544286" cy="685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735286" y="4989285"/>
            <a:ext cx="914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00400" y="1828800"/>
            <a:ext cx="1066800" cy="91440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4400550" cy="31146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4400550" cy="31146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3657600"/>
            <a:ext cx="2125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functional constraint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5029200"/>
            <a:ext cx="163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relationship 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5410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Generalization/specialization, “</a:t>
            </a:r>
            <a:r>
              <a:rPr lang="en-US" dirty="0" err="1" smtClean="0">
                <a:solidFill>
                  <a:srgbClr val="FF0000"/>
                </a:solidFill>
              </a:rPr>
              <a:t>isa</a:t>
            </a:r>
            <a:r>
              <a:rPr lang="en-US" dirty="0" smtClean="0">
                <a:solidFill>
                  <a:srgbClr val="FF0000"/>
                </a:solidFill>
              </a:rPr>
              <a:t>” constraint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2735375" y="3842266"/>
            <a:ext cx="617425" cy="1963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71800" y="4114800"/>
            <a:ext cx="11430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572000" y="4267200"/>
            <a:ext cx="9144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76400"/>
            <a:ext cx="4400550" cy="3114675"/>
          </a:xfrm>
          <a:prstGeom prst="rect">
            <a:avLst/>
          </a:prstGeom>
          <a:noFill/>
        </p:spPr>
      </p:pic>
      <p:sp>
        <p:nvSpPr>
          <p:cNvPr id="4" name="Cloud 3"/>
          <p:cNvSpPr/>
          <p:nvPr/>
        </p:nvSpPr>
        <p:spPr>
          <a:xfrm>
            <a:off x="990600" y="2362200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endCxn id="4" idx="0"/>
          </p:cNvCxnSpPr>
          <p:nvPr/>
        </p:nvCxnSpPr>
        <p:spPr>
          <a:xfrm flipH="1" flipV="1">
            <a:off x="3122422" y="3314700"/>
            <a:ext cx="1601978" cy="2667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667000"/>
            <a:ext cx="761607" cy="9858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3657600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76400"/>
            <a:ext cx="4400550" cy="3114675"/>
          </a:xfrm>
          <a:prstGeom prst="rect">
            <a:avLst/>
          </a:prstGeom>
          <a:noFill/>
        </p:spPr>
      </p:pic>
      <p:sp>
        <p:nvSpPr>
          <p:cNvPr id="4" name="Cloud 3"/>
          <p:cNvSpPr/>
          <p:nvPr/>
        </p:nvSpPr>
        <p:spPr>
          <a:xfrm>
            <a:off x="990600" y="2362200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endCxn id="4" idx="0"/>
          </p:cNvCxnSpPr>
          <p:nvPr/>
        </p:nvCxnSpPr>
        <p:spPr>
          <a:xfrm flipH="1" flipV="1">
            <a:off x="3122422" y="3314700"/>
            <a:ext cx="1601978" cy="2667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667000"/>
            <a:ext cx="761607" cy="9858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3657600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2971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6576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39624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343400"/>
            <a:ext cx="294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meta-information connection</a:t>
            </a:r>
          </a:p>
        </p:txBody>
      </p:sp>
      <p:pic>
        <p:nvPicPr>
          <p:cNvPr id="12" name="Pictur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5029200"/>
            <a:ext cx="2971800" cy="15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</p:pic>
      <p:cxnSp>
        <p:nvCxnSpPr>
          <p:cNvPr id="14" name="Straight Connector 13"/>
          <p:cNvCxnSpPr/>
          <p:nvPr/>
        </p:nvCxnSpPr>
        <p:spPr>
          <a:xfrm flipH="1">
            <a:off x="4648201" y="3288766"/>
            <a:ext cx="584626" cy="749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648201" y="3276600"/>
            <a:ext cx="609599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3429000"/>
            <a:ext cx="7620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53000" y="5638800"/>
            <a:ext cx="153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soft constraint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400" y="4800600"/>
            <a:ext cx="199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constraint violation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953000" y="3733800"/>
            <a:ext cx="2286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029200"/>
            <a:ext cx="26098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0857" y="1087362"/>
            <a:ext cx="4400550" cy="3114675"/>
          </a:xfrm>
          <a:prstGeom prst="rect">
            <a:avLst/>
          </a:prstGeom>
          <a:noFill/>
        </p:spPr>
      </p:pic>
      <p:pic>
        <p:nvPicPr>
          <p:cNvPr id="4" name="Picture 3" descr="C:\Documents and Settings\David W. Embley\My Documents\ConceptualizationContinuum\FHTW14\BloodTypeTab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9457" y="5049762"/>
            <a:ext cx="3876675" cy="154305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3505200" y="1752600"/>
            <a:ext cx="4399038" cy="2614991"/>
          </a:xfrm>
          <a:custGeom>
            <a:avLst/>
            <a:gdLst>
              <a:gd name="connsiteX0" fmla="*/ 776514 w 4399038"/>
              <a:gd name="connsiteY0" fmla="*/ 1127276 h 2614991"/>
              <a:gd name="connsiteX1" fmla="*/ 1103086 w 4399038"/>
              <a:gd name="connsiteY1" fmla="*/ 546705 h 2614991"/>
              <a:gd name="connsiteX2" fmla="*/ 1843314 w 4399038"/>
              <a:gd name="connsiteY2" fmla="*/ 220133 h 2614991"/>
              <a:gd name="connsiteX3" fmla="*/ 2989943 w 4399038"/>
              <a:gd name="connsiteY3" fmla="*/ 67733 h 2614991"/>
              <a:gd name="connsiteX4" fmla="*/ 4165600 w 4399038"/>
              <a:gd name="connsiteY4" fmla="*/ 111276 h 2614991"/>
              <a:gd name="connsiteX5" fmla="*/ 4376057 w 4399038"/>
              <a:gd name="connsiteY5" fmla="*/ 735391 h 2614991"/>
              <a:gd name="connsiteX6" fmla="*/ 4303486 w 4399038"/>
              <a:gd name="connsiteY6" fmla="*/ 2041676 h 2614991"/>
              <a:gd name="connsiteX7" fmla="*/ 3824514 w 4399038"/>
              <a:gd name="connsiteY7" fmla="*/ 2535162 h 2614991"/>
              <a:gd name="connsiteX8" fmla="*/ 1560286 w 4399038"/>
              <a:gd name="connsiteY8" fmla="*/ 2520648 h 2614991"/>
              <a:gd name="connsiteX9" fmla="*/ 239486 w 4399038"/>
              <a:gd name="connsiteY9" fmla="*/ 2019905 h 2614991"/>
              <a:gd name="connsiteX10" fmla="*/ 123371 w 4399038"/>
              <a:gd name="connsiteY10" fmla="*/ 1381276 h 2614991"/>
              <a:gd name="connsiteX11" fmla="*/ 776514 w 4399038"/>
              <a:gd name="connsiteY11" fmla="*/ 1127276 h 261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99038" h="2614991">
                <a:moveTo>
                  <a:pt x="776514" y="1127276"/>
                </a:moveTo>
                <a:cubicBezTo>
                  <a:pt x="939800" y="988181"/>
                  <a:pt x="925286" y="697895"/>
                  <a:pt x="1103086" y="546705"/>
                </a:cubicBezTo>
                <a:cubicBezTo>
                  <a:pt x="1280886" y="395515"/>
                  <a:pt x="1528838" y="299962"/>
                  <a:pt x="1843314" y="220133"/>
                </a:cubicBezTo>
                <a:cubicBezTo>
                  <a:pt x="2157790" y="140304"/>
                  <a:pt x="2602895" y="85876"/>
                  <a:pt x="2989943" y="67733"/>
                </a:cubicBezTo>
                <a:cubicBezTo>
                  <a:pt x="3376991" y="49590"/>
                  <a:pt x="3934581" y="0"/>
                  <a:pt x="4165600" y="111276"/>
                </a:cubicBezTo>
                <a:cubicBezTo>
                  <a:pt x="4396619" y="222552"/>
                  <a:pt x="4353076" y="413658"/>
                  <a:pt x="4376057" y="735391"/>
                </a:cubicBezTo>
                <a:cubicBezTo>
                  <a:pt x="4399038" y="1057124"/>
                  <a:pt x="4395410" y="1741714"/>
                  <a:pt x="4303486" y="2041676"/>
                </a:cubicBezTo>
                <a:cubicBezTo>
                  <a:pt x="4211562" y="2341638"/>
                  <a:pt x="4281714" y="2455333"/>
                  <a:pt x="3824514" y="2535162"/>
                </a:cubicBezTo>
                <a:cubicBezTo>
                  <a:pt x="3367314" y="2614991"/>
                  <a:pt x="2157791" y="2606524"/>
                  <a:pt x="1560286" y="2520648"/>
                </a:cubicBezTo>
                <a:cubicBezTo>
                  <a:pt x="962781" y="2434772"/>
                  <a:pt x="478972" y="2209800"/>
                  <a:pt x="239486" y="2019905"/>
                </a:cubicBezTo>
                <a:cubicBezTo>
                  <a:pt x="0" y="1830010"/>
                  <a:pt x="33866" y="1528838"/>
                  <a:pt x="123371" y="1381276"/>
                </a:cubicBezTo>
                <a:cubicBezTo>
                  <a:pt x="212876" y="1233714"/>
                  <a:pt x="613228" y="1266371"/>
                  <a:pt x="776514" y="1127276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92057" y="4363962"/>
            <a:ext cx="30480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874486" y="2252134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endCxn id="7" idx="0"/>
          </p:cNvCxnSpPr>
          <p:nvPr/>
        </p:nvCxnSpPr>
        <p:spPr>
          <a:xfrm flipH="1">
            <a:off x="3006308" y="3032276"/>
            <a:ext cx="1551178" cy="1723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0286" y="2556934"/>
            <a:ext cx="761607" cy="98583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87057" y="4973562"/>
            <a:ext cx="4191000" cy="17526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79286" y="3547534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8914" y="1410305"/>
            <a:ext cx="7810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flipH="1" flipV="1">
            <a:off x="3258457" y="2829076"/>
            <a:ext cx="1444171" cy="1088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764971" y="1834848"/>
            <a:ext cx="493486" cy="98697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0857" y="1087362"/>
            <a:ext cx="4400550" cy="3114675"/>
          </a:xfrm>
          <a:prstGeom prst="rect">
            <a:avLst/>
          </a:prstGeom>
          <a:noFill/>
        </p:spPr>
      </p:pic>
      <p:pic>
        <p:nvPicPr>
          <p:cNvPr id="4" name="Picture 3" descr="C:\Documents and Settings\David W. Embley\My Documents\ConceptualizationContinuum\FHTW14\BloodType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9457" y="5049762"/>
            <a:ext cx="3876675" cy="154305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3505200" y="1752600"/>
            <a:ext cx="4399038" cy="2614991"/>
          </a:xfrm>
          <a:custGeom>
            <a:avLst/>
            <a:gdLst>
              <a:gd name="connsiteX0" fmla="*/ 776514 w 4399038"/>
              <a:gd name="connsiteY0" fmla="*/ 1127276 h 2614991"/>
              <a:gd name="connsiteX1" fmla="*/ 1103086 w 4399038"/>
              <a:gd name="connsiteY1" fmla="*/ 546705 h 2614991"/>
              <a:gd name="connsiteX2" fmla="*/ 1843314 w 4399038"/>
              <a:gd name="connsiteY2" fmla="*/ 220133 h 2614991"/>
              <a:gd name="connsiteX3" fmla="*/ 2989943 w 4399038"/>
              <a:gd name="connsiteY3" fmla="*/ 67733 h 2614991"/>
              <a:gd name="connsiteX4" fmla="*/ 4165600 w 4399038"/>
              <a:gd name="connsiteY4" fmla="*/ 111276 h 2614991"/>
              <a:gd name="connsiteX5" fmla="*/ 4376057 w 4399038"/>
              <a:gd name="connsiteY5" fmla="*/ 735391 h 2614991"/>
              <a:gd name="connsiteX6" fmla="*/ 4303486 w 4399038"/>
              <a:gd name="connsiteY6" fmla="*/ 2041676 h 2614991"/>
              <a:gd name="connsiteX7" fmla="*/ 3824514 w 4399038"/>
              <a:gd name="connsiteY7" fmla="*/ 2535162 h 2614991"/>
              <a:gd name="connsiteX8" fmla="*/ 1560286 w 4399038"/>
              <a:gd name="connsiteY8" fmla="*/ 2520648 h 2614991"/>
              <a:gd name="connsiteX9" fmla="*/ 239486 w 4399038"/>
              <a:gd name="connsiteY9" fmla="*/ 2019905 h 2614991"/>
              <a:gd name="connsiteX10" fmla="*/ 123371 w 4399038"/>
              <a:gd name="connsiteY10" fmla="*/ 1381276 h 2614991"/>
              <a:gd name="connsiteX11" fmla="*/ 776514 w 4399038"/>
              <a:gd name="connsiteY11" fmla="*/ 1127276 h 261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99038" h="2614991">
                <a:moveTo>
                  <a:pt x="776514" y="1127276"/>
                </a:moveTo>
                <a:cubicBezTo>
                  <a:pt x="939800" y="988181"/>
                  <a:pt x="925286" y="697895"/>
                  <a:pt x="1103086" y="546705"/>
                </a:cubicBezTo>
                <a:cubicBezTo>
                  <a:pt x="1280886" y="395515"/>
                  <a:pt x="1528838" y="299962"/>
                  <a:pt x="1843314" y="220133"/>
                </a:cubicBezTo>
                <a:cubicBezTo>
                  <a:pt x="2157790" y="140304"/>
                  <a:pt x="2602895" y="85876"/>
                  <a:pt x="2989943" y="67733"/>
                </a:cubicBezTo>
                <a:cubicBezTo>
                  <a:pt x="3376991" y="49590"/>
                  <a:pt x="3934581" y="0"/>
                  <a:pt x="4165600" y="111276"/>
                </a:cubicBezTo>
                <a:cubicBezTo>
                  <a:pt x="4396619" y="222552"/>
                  <a:pt x="4353076" y="413658"/>
                  <a:pt x="4376057" y="735391"/>
                </a:cubicBezTo>
                <a:cubicBezTo>
                  <a:pt x="4399038" y="1057124"/>
                  <a:pt x="4395410" y="1741714"/>
                  <a:pt x="4303486" y="2041676"/>
                </a:cubicBezTo>
                <a:cubicBezTo>
                  <a:pt x="4211562" y="2341638"/>
                  <a:pt x="4281714" y="2455333"/>
                  <a:pt x="3824514" y="2535162"/>
                </a:cubicBezTo>
                <a:cubicBezTo>
                  <a:pt x="3367314" y="2614991"/>
                  <a:pt x="2157791" y="2606524"/>
                  <a:pt x="1560286" y="2520648"/>
                </a:cubicBezTo>
                <a:cubicBezTo>
                  <a:pt x="962781" y="2434772"/>
                  <a:pt x="478972" y="2209800"/>
                  <a:pt x="239486" y="2019905"/>
                </a:cubicBezTo>
                <a:cubicBezTo>
                  <a:pt x="0" y="1830010"/>
                  <a:pt x="33866" y="1528838"/>
                  <a:pt x="123371" y="1381276"/>
                </a:cubicBezTo>
                <a:cubicBezTo>
                  <a:pt x="212876" y="1233714"/>
                  <a:pt x="613228" y="1266371"/>
                  <a:pt x="776514" y="1127276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92057" y="4363962"/>
            <a:ext cx="304800" cy="6096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874486" y="2252134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endCxn id="7" idx="0"/>
          </p:cNvCxnSpPr>
          <p:nvPr/>
        </p:nvCxnSpPr>
        <p:spPr>
          <a:xfrm flipH="1">
            <a:off x="3006308" y="3032276"/>
            <a:ext cx="1551178" cy="17235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286" y="2556934"/>
            <a:ext cx="761607" cy="98583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87057" y="4973562"/>
            <a:ext cx="4191000" cy="17526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79286" y="3547534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8914" y="1410305"/>
            <a:ext cx="7810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flipH="1" flipV="1">
            <a:off x="3258457" y="2829076"/>
            <a:ext cx="1444171" cy="10885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764971" y="1834848"/>
            <a:ext cx="493486" cy="98697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0" y="1219200"/>
            <a:ext cx="80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1676400"/>
            <a:ext cx="97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419600"/>
            <a:ext cx="80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1562155" y="1403866"/>
            <a:ext cx="647645" cy="120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95400" y="1981200"/>
            <a:ext cx="304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1"/>
          </p:cNvCxnSpPr>
          <p:nvPr/>
        </p:nvCxnSpPr>
        <p:spPr>
          <a:xfrm flipH="1">
            <a:off x="7315200" y="4604266"/>
            <a:ext cx="304800" cy="272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pic>
        <p:nvPicPr>
          <p:cNvPr id="3" name="Picture 2" descr="C:\Documents and Settings\David W. Embley\My Documents\ConceptualizationContinuum\FHTW14\Family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0857" y="1087362"/>
            <a:ext cx="4400550" cy="3114675"/>
          </a:xfrm>
          <a:prstGeom prst="rect">
            <a:avLst/>
          </a:prstGeom>
          <a:noFill/>
        </p:spPr>
      </p:pic>
      <p:pic>
        <p:nvPicPr>
          <p:cNvPr id="4" name="Picture 3" descr="C:\Documents and Settings\David W. Embley\My Documents\ConceptualizationContinuum\FHTW14\BloodType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9457" y="5049762"/>
            <a:ext cx="3876675" cy="154305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3505200" y="1752600"/>
            <a:ext cx="4399038" cy="2614991"/>
          </a:xfrm>
          <a:custGeom>
            <a:avLst/>
            <a:gdLst>
              <a:gd name="connsiteX0" fmla="*/ 776514 w 4399038"/>
              <a:gd name="connsiteY0" fmla="*/ 1127276 h 2614991"/>
              <a:gd name="connsiteX1" fmla="*/ 1103086 w 4399038"/>
              <a:gd name="connsiteY1" fmla="*/ 546705 h 2614991"/>
              <a:gd name="connsiteX2" fmla="*/ 1843314 w 4399038"/>
              <a:gd name="connsiteY2" fmla="*/ 220133 h 2614991"/>
              <a:gd name="connsiteX3" fmla="*/ 2989943 w 4399038"/>
              <a:gd name="connsiteY3" fmla="*/ 67733 h 2614991"/>
              <a:gd name="connsiteX4" fmla="*/ 4165600 w 4399038"/>
              <a:gd name="connsiteY4" fmla="*/ 111276 h 2614991"/>
              <a:gd name="connsiteX5" fmla="*/ 4376057 w 4399038"/>
              <a:gd name="connsiteY5" fmla="*/ 735391 h 2614991"/>
              <a:gd name="connsiteX6" fmla="*/ 4303486 w 4399038"/>
              <a:gd name="connsiteY6" fmla="*/ 2041676 h 2614991"/>
              <a:gd name="connsiteX7" fmla="*/ 3824514 w 4399038"/>
              <a:gd name="connsiteY7" fmla="*/ 2535162 h 2614991"/>
              <a:gd name="connsiteX8" fmla="*/ 1560286 w 4399038"/>
              <a:gd name="connsiteY8" fmla="*/ 2520648 h 2614991"/>
              <a:gd name="connsiteX9" fmla="*/ 239486 w 4399038"/>
              <a:gd name="connsiteY9" fmla="*/ 2019905 h 2614991"/>
              <a:gd name="connsiteX10" fmla="*/ 123371 w 4399038"/>
              <a:gd name="connsiteY10" fmla="*/ 1381276 h 2614991"/>
              <a:gd name="connsiteX11" fmla="*/ 776514 w 4399038"/>
              <a:gd name="connsiteY11" fmla="*/ 1127276 h 261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99038" h="2614991">
                <a:moveTo>
                  <a:pt x="776514" y="1127276"/>
                </a:moveTo>
                <a:cubicBezTo>
                  <a:pt x="939800" y="988181"/>
                  <a:pt x="925286" y="697895"/>
                  <a:pt x="1103086" y="546705"/>
                </a:cubicBezTo>
                <a:cubicBezTo>
                  <a:pt x="1280886" y="395515"/>
                  <a:pt x="1528838" y="299962"/>
                  <a:pt x="1843314" y="220133"/>
                </a:cubicBezTo>
                <a:cubicBezTo>
                  <a:pt x="2157790" y="140304"/>
                  <a:pt x="2602895" y="85876"/>
                  <a:pt x="2989943" y="67733"/>
                </a:cubicBezTo>
                <a:cubicBezTo>
                  <a:pt x="3376991" y="49590"/>
                  <a:pt x="3934581" y="0"/>
                  <a:pt x="4165600" y="111276"/>
                </a:cubicBezTo>
                <a:cubicBezTo>
                  <a:pt x="4396619" y="222552"/>
                  <a:pt x="4353076" y="413658"/>
                  <a:pt x="4376057" y="735391"/>
                </a:cubicBezTo>
                <a:cubicBezTo>
                  <a:pt x="4399038" y="1057124"/>
                  <a:pt x="4395410" y="1741714"/>
                  <a:pt x="4303486" y="2041676"/>
                </a:cubicBezTo>
                <a:cubicBezTo>
                  <a:pt x="4211562" y="2341638"/>
                  <a:pt x="4281714" y="2455333"/>
                  <a:pt x="3824514" y="2535162"/>
                </a:cubicBezTo>
                <a:cubicBezTo>
                  <a:pt x="3367314" y="2614991"/>
                  <a:pt x="2157791" y="2606524"/>
                  <a:pt x="1560286" y="2520648"/>
                </a:cubicBezTo>
                <a:cubicBezTo>
                  <a:pt x="962781" y="2434772"/>
                  <a:pt x="478972" y="2209800"/>
                  <a:pt x="239486" y="2019905"/>
                </a:cubicBezTo>
                <a:cubicBezTo>
                  <a:pt x="0" y="1830010"/>
                  <a:pt x="33866" y="1528838"/>
                  <a:pt x="123371" y="1381276"/>
                </a:cubicBezTo>
                <a:cubicBezTo>
                  <a:pt x="212876" y="1233714"/>
                  <a:pt x="613228" y="1266371"/>
                  <a:pt x="776514" y="1127276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92057" y="4363962"/>
            <a:ext cx="30480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874486" y="2252134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endCxn id="7" idx="0"/>
          </p:cNvCxnSpPr>
          <p:nvPr/>
        </p:nvCxnSpPr>
        <p:spPr>
          <a:xfrm flipH="1">
            <a:off x="3006308" y="3032276"/>
            <a:ext cx="1551178" cy="1723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286" y="2556934"/>
            <a:ext cx="761607" cy="98583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87057" y="4973562"/>
            <a:ext cx="4191000" cy="17526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79286" y="3547534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8914" y="1410305"/>
            <a:ext cx="7810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flipH="1" flipV="1">
            <a:off x="3258457" y="2829076"/>
            <a:ext cx="1444171" cy="1088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764971" y="1834848"/>
            <a:ext cx="493486" cy="98697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0" y="1219200"/>
            <a:ext cx="80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1676400"/>
            <a:ext cx="97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4419600"/>
            <a:ext cx="80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1562155" y="1403866"/>
            <a:ext cx="647645" cy="120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95400" y="1981200"/>
            <a:ext cx="304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1"/>
          </p:cNvCxnSpPr>
          <p:nvPr/>
        </p:nvCxnSpPr>
        <p:spPr>
          <a:xfrm flipH="1">
            <a:off x="7315200" y="4604266"/>
            <a:ext cx="304800" cy="272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" y="4724400"/>
            <a:ext cx="3256020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1</a:t>
            </a:r>
            <a:r>
              <a:rPr lang="en-US" sz="1100" dirty="0" smtClean="0">
                <a:solidFill>
                  <a:srgbClr val="FF0000"/>
                </a:solidFill>
              </a:rPr>
              <a:t>)-</a:t>
            </a:r>
            <a:r>
              <a:rPr lang="en-US" sz="1100" dirty="0" err="1" smtClean="0">
                <a:solidFill>
                  <a:srgbClr val="FF0000"/>
                </a:solidFill>
              </a:rPr>
              <a:t>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),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)-</a:t>
            </a:r>
            <a:r>
              <a:rPr lang="en-US" sz="1100" dirty="0" err="1" smtClean="0">
                <a:solidFill>
                  <a:srgbClr val="FF0000"/>
                </a:solidFill>
              </a:rPr>
              <a:t>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4</a:t>
            </a:r>
            <a:r>
              <a:rPr lang="en-US" sz="1100" dirty="0" smtClean="0">
                <a:solidFill>
                  <a:srgbClr val="FF0000"/>
                </a:solidFill>
              </a:rPr>
              <a:t>), 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5</a:t>
            </a:r>
            <a:r>
              <a:rPr lang="en-US" sz="1100" dirty="0" smtClean="0">
                <a:solidFill>
                  <a:srgbClr val="FF0000"/>
                </a:solidFill>
              </a:rPr>
              <a:t>)-</a:t>
            </a:r>
            <a:r>
              <a:rPr lang="en-US" sz="1100" dirty="0" err="1" smtClean="0">
                <a:solidFill>
                  <a:srgbClr val="FF0000"/>
                </a:solidFill>
              </a:rPr>
              <a:t>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6</a:t>
            </a:r>
            <a:r>
              <a:rPr lang="en-US" sz="1100" dirty="0" smtClean="0">
                <a:solidFill>
                  <a:srgbClr val="FF0000"/>
                </a:solidFill>
              </a:rPr>
              <a:t>),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Child(x</a:t>
            </a:r>
            <a:r>
              <a:rPr lang="en-US" sz="1100" baseline="-25000" dirty="0" smtClean="0">
                <a:solidFill>
                  <a:srgbClr val="FF0000"/>
                </a:solidFill>
              </a:rPr>
              <a:t>1</a:t>
            </a:r>
            <a:r>
              <a:rPr lang="en-US" sz="1100" dirty="0" smtClean="0">
                <a:solidFill>
                  <a:srgbClr val="FF0000"/>
                </a:solidFill>
              </a:rPr>
              <a:t>)-Person(x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), 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)-Gender(‘F’),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Child(x</a:t>
            </a:r>
            <a:r>
              <a:rPr lang="en-US" sz="1100" baseline="-25000" dirty="0" smtClean="0">
                <a:solidFill>
                  <a:srgbClr val="FF0000"/>
                </a:solidFill>
              </a:rPr>
              <a:t>1</a:t>
            </a:r>
            <a:r>
              <a:rPr lang="en-US" sz="1100" dirty="0" smtClean="0">
                <a:solidFill>
                  <a:srgbClr val="FF0000"/>
                </a:solidFill>
              </a:rPr>
              <a:t>)-Person(x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4</a:t>
            </a:r>
            <a:r>
              <a:rPr lang="en-US" sz="1100" dirty="0" smtClean="0">
                <a:solidFill>
                  <a:srgbClr val="FF0000"/>
                </a:solidFill>
              </a:rPr>
              <a:t>), 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4</a:t>
            </a:r>
            <a:r>
              <a:rPr lang="en-US" sz="1100" dirty="0" smtClean="0">
                <a:solidFill>
                  <a:srgbClr val="FF0000"/>
                </a:solidFill>
              </a:rPr>
              <a:t>)-Gender(‘M’),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Probability(x</a:t>
            </a:r>
            <a:r>
              <a:rPr lang="en-US" sz="1100" baseline="-25000" dirty="0" smtClean="0">
                <a:solidFill>
                  <a:srgbClr val="FF0000"/>
                </a:solidFill>
              </a:rPr>
              <a:t>7</a:t>
            </a:r>
            <a:r>
              <a:rPr lang="en-US" sz="1100" dirty="0" smtClean="0">
                <a:solidFill>
                  <a:srgbClr val="FF0000"/>
                </a:solidFill>
              </a:rPr>
              <a:t>)-of-</a:t>
            </a:r>
            <a:r>
              <a:rPr lang="en-US" sz="1100" dirty="0" err="1" smtClean="0">
                <a:solidFill>
                  <a:srgbClr val="FF0000"/>
                </a:solidFill>
              </a:rPr>
              <a:t>ChildBloodType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2</a:t>
            </a:r>
            <a:r>
              <a:rPr lang="en-US" sz="1100" dirty="0" smtClean="0">
                <a:solidFill>
                  <a:srgbClr val="FF0000"/>
                </a:solidFill>
              </a:rPr>
              <a:t>)-and-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</a:t>
            </a:r>
            <a:r>
              <a:rPr lang="en-US" sz="1100" dirty="0" err="1" smtClean="0">
                <a:solidFill>
                  <a:srgbClr val="FF0000"/>
                </a:solidFill>
              </a:rPr>
              <a:t>MotherBloodType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4</a:t>
            </a:r>
            <a:r>
              <a:rPr lang="en-US" sz="1100" dirty="0" smtClean="0">
                <a:solidFill>
                  <a:srgbClr val="FF0000"/>
                </a:solidFill>
              </a:rPr>
              <a:t>)-</a:t>
            </a:r>
            <a:r>
              <a:rPr lang="en-US" sz="1100" dirty="0" err="1" smtClean="0">
                <a:solidFill>
                  <a:srgbClr val="FF0000"/>
                </a:solidFill>
              </a:rPr>
              <a:t>FatherBloodType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6</a:t>
            </a:r>
            <a:r>
              <a:rPr lang="en-US" sz="1100" dirty="0" smtClean="0">
                <a:solidFill>
                  <a:srgbClr val="FF0000"/>
                </a:solidFill>
              </a:rPr>
              <a:t>),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-&gt;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Certainty(x</a:t>
            </a:r>
            <a:r>
              <a:rPr lang="en-US" sz="1100" baseline="-25000" dirty="0" smtClean="0">
                <a:solidFill>
                  <a:srgbClr val="FF0000"/>
                </a:solidFill>
              </a:rPr>
              <a:t>7</a:t>
            </a:r>
            <a:r>
              <a:rPr lang="en-US" sz="1100" dirty="0" smtClean="0">
                <a:solidFill>
                  <a:srgbClr val="FF0000"/>
                </a:solidFill>
              </a:rPr>
              <a:t>)---Person(x</a:t>
            </a:r>
            <a:r>
              <a:rPr lang="en-US" sz="1100" baseline="-25000" dirty="0" smtClean="0">
                <a:solidFill>
                  <a:srgbClr val="FF0000"/>
                </a:solidFill>
              </a:rPr>
              <a:t>1</a:t>
            </a:r>
            <a:r>
              <a:rPr lang="en-US" sz="1100" dirty="0" smtClean="0">
                <a:solidFill>
                  <a:srgbClr val="FF0000"/>
                </a:solidFill>
              </a:rPr>
              <a:t>)-</a:t>
            </a:r>
            <a:r>
              <a:rPr lang="en-US" sz="1100" dirty="0" err="1" smtClean="0">
                <a:solidFill>
                  <a:srgbClr val="FF0000"/>
                </a:solidFill>
              </a:rPr>
              <a:t>BloodType</a:t>
            </a:r>
            <a:r>
              <a:rPr lang="en-US" sz="1100" dirty="0" smtClean="0">
                <a:solidFill>
                  <a:srgbClr val="FF0000"/>
                </a:solidFill>
              </a:rPr>
              <a:t>(x</a:t>
            </a:r>
            <a:r>
              <a:rPr lang="en-US" sz="1100" baseline="-25000" dirty="0" smtClean="0">
                <a:solidFill>
                  <a:srgbClr val="FF0000"/>
                </a:solidFill>
              </a:rPr>
              <a:t>2</a:t>
            </a:r>
            <a:r>
              <a:rPr lang="en-US" sz="1100" dirty="0" smtClean="0">
                <a:solidFill>
                  <a:srgbClr val="FF0000"/>
                </a:solidFill>
              </a:rPr>
              <a:t>)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4419600"/>
            <a:ext cx="294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Reasoning with the evidence: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69114" y="242025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43400" y="33528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572000" y="2667000"/>
            <a:ext cx="6096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3200" y="1600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124200" y="1828800"/>
            <a:ext cx="190500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5" name="Picture 3" descr="C:\Documents and Settings\David W. Embley\My Documents\ConceptualizationContinuum\FHTW14\BloodType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76400"/>
            <a:ext cx="3876675" cy="1543050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33600"/>
            <a:ext cx="26098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0" y="1600200"/>
            <a:ext cx="4191000" cy="17526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810000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5" name="Picture 3" descr="C:\Documents and Settings\David W. Embley\My Documents\ConceptualizationContinuum\FHTW14\BloodType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76400"/>
            <a:ext cx="3876675" cy="1543050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33600"/>
            <a:ext cx="26098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0" y="1600200"/>
            <a:ext cx="4191000" cy="17526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810000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19400" y="3505200"/>
            <a:ext cx="138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&amp; send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505200"/>
            <a:ext cx="154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receive &amp; read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2743200"/>
            <a:ext cx="154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receive &amp; read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Often a </a:t>
            </a:r>
            <a:r>
              <a:rPr lang="en-US" dirty="0"/>
              <a:t>c</a:t>
            </a:r>
            <a:r>
              <a:rPr lang="en-US" dirty="0" smtClean="0"/>
              <a:t>omputer is little </a:t>
            </a:r>
            <a:r>
              <a:rPr lang="en-US" dirty="0"/>
              <a:t>m</a:t>
            </a:r>
            <a:r>
              <a:rPr lang="en-US" dirty="0" smtClean="0"/>
              <a:t>ore than</a:t>
            </a:r>
            <a:br>
              <a:rPr lang="en-US" dirty="0" smtClean="0"/>
            </a:br>
            <a:r>
              <a:rPr lang="en-US" dirty="0" smtClean="0"/>
              <a:t>an electronic </a:t>
            </a:r>
            <a:r>
              <a:rPr lang="en-US" dirty="0"/>
              <a:t>f</a:t>
            </a:r>
            <a:r>
              <a:rPr lang="en-US" dirty="0" smtClean="0"/>
              <a:t>iling clerk.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712" y="2278438"/>
            <a:ext cx="4368576" cy="408117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6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5" name="Picture 3" descr="C:\Documents and Settings\David W. Embley\My Documents\ConceptualizationContinuum\FHTW14\BloodType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76400"/>
            <a:ext cx="3876675" cy="1543050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33600"/>
            <a:ext cx="26098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0" y="1600200"/>
            <a:ext cx="4191000" cy="17526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810000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19400" y="3505200"/>
            <a:ext cx="138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&amp; send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505200"/>
            <a:ext cx="154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receive &amp; read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804" y="4343400"/>
            <a:ext cx="9004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model structure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Probability[1:*] of </a:t>
            </a:r>
            <a:r>
              <a:rPr lang="en-US" dirty="0" err="1" smtClean="0">
                <a:solidFill>
                  <a:srgbClr val="FF0000"/>
                </a:solidFill>
              </a:rPr>
              <a:t>ChildBloodType</a:t>
            </a:r>
            <a:r>
              <a:rPr lang="en-US" dirty="0" smtClean="0">
                <a:solidFill>
                  <a:srgbClr val="FF0000"/>
                </a:solidFill>
              </a:rPr>
              <a:t>[1:*] for </a:t>
            </a:r>
            <a:r>
              <a:rPr lang="en-US" dirty="0" err="1" smtClean="0">
                <a:solidFill>
                  <a:srgbClr val="FF0000"/>
                </a:solidFill>
              </a:rPr>
              <a:t>MotherBloodType</a:t>
            </a:r>
            <a:r>
              <a:rPr lang="en-US" dirty="0" smtClean="0">
                <a:solidFill>
                  <a:srgbClr val="FF0000"/>
                </a:solidFill>
              </a:rPr>
              <a:t>[1:*] and </a:t>
            </a:r>
            <a:r>
              <a:rPr lang="en-US" dirty="0" err="1" smtClean="0">
                <a:solidFill>
                  <a:srgbClr val="FF0000"/>
                </a:solidFill>
              </a:rPr>
              <a:t>FatherBloodType</a:t>
            </a:r>
            <a:r>
              <a:rPr lang="en-US" dirty="0" smtClean="0">
                <a:solidFill>
                  <a:srgbClr val="FF0000"/>
                </a:solidFill>
              </a:rPr>
              <a:t>[1:*]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end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model instance: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Probability(93.75%) of </a:t>
            </a:r>
            <a:r>
              <a:rPr lang="en-US" dirty="0" err="1" smtClean="0">
                <a:solidFill>
                  <a:srgbClr val="FF0000"/>
                </a:solidFill>
              </a:rPr>
              <a:t>ChildBloodType</a:t>
            </a:r>
            <a:r>
              <a:rPr lang="en-US" dirty="0" smtClean="0">
                <a:solidFill>
                  <a:srgbClr val="FF0000"/>
                </a:solidFill>
              </a:rPr>
              <a:t>(A-) for </a:t>
            </a:r>
            <a:r>
              <a:rPr lang="en-US" dirty="0" err="1" smtClean="0">
                <a:solidFill>
                  <a:srgbClr val="FF0000"/>
                </a:solidFill>
              </a:rPr>
              <a:t>MotherBloodType</a:t>
            </a:r>
            <a:r>
              <a:rPr lang="en-US" dirty="0" smtClean="0">
                <a:solidFill>
                  <a:srgbClr val="FF0000"/>
                </a:solidFill>
              </a:rPr>
              <a:t>(A-) and </a:t>
            </a:r>
            <a:r>
              <a:rPr lang="en-US" dirty="0" err="1" smtClean="0">
                <a:solidFill>
                  <a:srgbClr val="FF0000"/>
                </a:solidFill>
              </a:rPr>
              <a:t>FatherBloodType</a:t>
            </a:r>
            <a:r>
              <a:rPr lang="en-US" dirty="0" smtClean="0">
                <a:solidFill>
                  <a:srgbClr val="FF0000"/>
                </a:solidFill>
              </a:rPr>
              <a:t>(A-);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Probability(6.25%) of </a:t>
            </a:r>
            <a:r>
              <a:rPr lang="en-US" dirty="0" err="1" smtClean="0">
                <a:solidFill>
                  <a:srgbClr val="FF0000"/>
                </a:solidFill>
              </a:rPr>
              <a:t>ChildBloodType</a:t>
            </a:r>
            <a:r>
              <a:rPr lang="en-US" dirty="0" smtClean="0">
                <a:solidFill>
                  <a:srgbClr val="FF0000"/>
                </a:solidFill>
              </a:rPr>
              <a:t>(O-) for </a:t>
            </a:r>
            <a:r>
              <a:rPr lang="en-US" dirty="0" err="1" smtClean="0">
                <a:solidFill>
                  <a:srgbClr val="FF0000"/>
                </a:solidFill>
              </a:rPr>
              <a:t>MotherBloodType</a:t>
            </a:r>
            <a:r>
              <a:rPr lang="en-US" dirty="0" smtClean="0">
                <a:solidFill>
                  <a:srgbClr val="FF0000"/>
                </a:solidFill>
              </a:rPr>
              <a:t>(A-) and </a:t>
            </a:r>
            <a:r>
              <a:rPr lang="en-US" dirty="0" err="1" smtClean="0">
                <a:solidFill>
                  <a:srgbClr val="FF0000"/>
                </a:solidFill>
              </a:rPr>
              <a:t>FatherBloodType</a:t>
            </a:r>
            <a:r>
              <a:rPr lang="en-US" dirty="0" smtClean="0">
                <a:solidFill>
                  <a:srgbClr val="FF0000"/>
                </a:solidFill>
              </a:rPr>
              <a:t>(A-);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end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2743200"/>
            <a:ext cx="154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receive &amp; read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170737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170737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2133600"/>
            <a:ext cx="323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automatic information gathering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340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triggered on arrival of information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24200" y="16764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181600" y="19050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419600" y="2514600"/>
            <a:ext cx="12954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629400" y="228600"/>
            <a:ext cx="2057400" cy="1676400"/>
            <a:chOff x="6248400" y="4038600"/>
            <a:chExt cx="2630714" cy="2341638"/>
          </a:xfrm>
        </p:grpSpPr>
        <p:pic>
          <p:nvPicPr>
            <p:cNvPr id="12" name="Picture 11" descr="C:\Documents and Settings\David W. Embley\My Documents\ConceptualizationContinuum\FHTW14\FamilyTre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97575" y="4038600"/>
              <a:ext cx="1646799" cy="12934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13" name="Picture 12" descr="C:\Documents and Settings\David W. Embley\My Documents\ConceptualizationContinuum\FHTW14\BloodTypeTabl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83123" y="5684075"/>
              <a:ext cx="1450751" cy="64078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sp>
          <p:nvSpPr>
            <p:cNvPr id="14" name="Freeform 13"/>
            <p:cNvSpPr/>
            <p:nvPr/>
          </p:nvSpPr>
          <p:spPr>
            <a:xfrm>
              <a:off x="7232881" y="4314855"/>
              <a:ext cx="1646233" cy="1085934"/>
            </a:xfrm>
            <a:custGeom>
              <a:avLst/>
              <a:gdLst>
                <a:gd name="connsiteX0" fmla="*/ 776514 w 4399038"/>
                <a:gd name="connsiteY0" fmla="*/ 1127276 h 2614991"/>
                <a:gd name="connsiteX1" fmla="*/ 1103086 w 4399038"/>
                <a:gd name="connsiteY1" fmla="*/ 546705 h 2614991"/>
                <a:gd name="connsiteX2" fmla="*/ 1843314 w 4399038"/>
                <a:gd name="connsiteY2" fmla="*/ 220133 h 2614991"/>
                <a:gd name="connsiteX3" fmla="*/ 2989943 w 4399038"/>
                <a:gd name="connsiteY3" fmla="*/ 67733 h 2614991"/>
                <a:gd name="connsiteX4" fmla="*/ 4165600 w 4399038"/>
                <a:gd name="connsiteY4" fmla="*/ 111276 h 2614991"/>
                <a:gd name="connsiteX5" fmla="*/ 4376057 w 4399038"/>
                <a:gd name="connsiteY5" fmla="*/ 735391 h 2614991"/>
                <a:gd name="connsiteX6" fmla="*/ 4303486 w 4399038"/>
                <a:gd name="connsiteY6" fmla="*/ 2041676 h 2614991"/>
                <a:gd name="connsiteX7" fmla="*/ 3824514 w 4399038"/>
                <a:gd name="connsiteY7" fmla="*/ 2535162 h 2614991"/>
                <a:gd name="connsiteX8" fmla="*/ 1560286 w 4399038"/>
                <a:gd name="connsiteY8" fmla="*/ 2520648 h 2614991"/>
                <a:gd name="connsiteX9" fmla="*/ 239486 w 4399038"/>
                <a:gd name="connsiteY9" fmla="*/ 2019905 h 2614991"/>
                <a:gd name="connsiteX10" fmla="*/ 123371 w 4399038"/>
                <a:gd name="connsiteY10" fmla="*/ 1381276 h 2614991"/>
                <a:gd name="connsiteX11" fmla="*/ 776514 w 4399038"/>
                <a:gd name="connsiteY11" fmla="*/ 1127276 h 26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99038" h="2614991">
                  <a:moveTo>
                    <a:pt x="776514" y="1127276"/>
                  </a:moveTo>
                  <a:cubicBezTo>
                    <a:pt x="939800" y="988181"/>
                    <a:pt x="925286" y="697895"/>
                    <a:pt x="1103086" y="546705"/>
                  </a:cubicBezTo>
                  <a:cubicBezTo>
                    <a:pt x="1280886" y="395515"/>
                    <a:pt x="1528838" y="299962"/>
                    <a:pt x="1843314" y="220133"/>
                  </a:cubicBezTo>
                  <a:cubicBezTo>
                    <a:pt x="2157790" y="140304"/>
                    <a:pt x="2602895" y="85876"/>
                    <a:pt x="2989943" y="67733"/>
                  </a:cubicBezTo>
                  <a:cubicBezTo>
                    <a:pt x="3376991" y="49590"/>
                    <a:pt x="3934581" y="0"/>
                    <a:pt x="4165600" y="111276"/>
                  </a:cubicBezTo>
                  <a:cubicBezTo>
                    <a:pt x="4396619" y="222552"/>
                    <a:pt x="4353076" y="413658"/>
                    <a:pt x="4376057" y="735391"/>
                  </a:cubicBezTo>
                  <a:cubicBezTo>
                    <a:pt x="4399038" y="1057124"/>
                    <a:pt x="4395410" y="1741714"/>
                    <a:pt x="4303486" y="2041676"/>
                  </a:cubicBezTo>
                  <a:cubicBezTo>
                    <a:pt x="4211562" y="2341638"/>
                    <a:pt x="4281714" y="2455333"/>
                    <a:pt x="3824514" y="2535162"/>
                  </a:cubicBezTo>
                  <a:cubicBezTo>
                    <a:pt x="3367314" y="2614991"/>
                    <a:pt x="2157791" y="2606524"/>
                    <a:pt x="1560286" y="2520648"/>
                  </a:cubicBezTo>
                  <a:cubicBezTo>
                    <a:pt x="962781" y="2434772"/>
                    <a:pt x="478972" y="2209800"/>
                    <a:pt x="239486" y="2019905"/>
                  </a:cubicBezTo>
                  <a:cubicBezTo>
                    <a:pt x="0" y="1830010"/>
                    <a:pt x="33866" y="1528838"/>
                    <a:pt x="123371" y="1381276"/>
                  </a:cubicBezTo>
                  <a:cubicBezTo>
                    <a:pt x="212876" y="1233714"/>
                    <a:pt x="613228" y="1266371"/>
                    <a:pt x="776514" y="112727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7938991" y="5399282"/>
              <a:ext cx="114064" cy="25315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loud 15"/>
            <p:cNvSpPr/>
            <p:nvPr/>
          </p:nvSpPr>
          <p:spPr>
            <a:xfrm>
              <a:off x="6248400" y="4522298"/>
              <a:ext cx="798448" cy="79109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/>
            <p:cNvCxnSpPr>
              <a:endCxn id="16" idx="0"/>
            </p:cNvCxnSpPr>
            <p:nvPr/>
          </p:nvCxnSpPr>
          <p:spPr>
            <a:xfrm flipH="1">
              <a:off x="7046183" y="4846269"/>
              <a:ext cx="580491" cy="71576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5" descr="C:\Documents and Settings\David W. Embley\My Documents\ConceptualizationContinuum\FHTW14\FormImage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05044" y="4648873"/>
              <a:ext cx="285013" cy="40939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sp>
          <p:nvSpPr>
            <p:cNvPr id="19" name="Rectangle 18"/>
            <p:cNvSpPr/>
            <p:nvPr/>
          </p:nvSpPr>
          <p:spPr>
            <a:xfrm>
              <a:off x="7226091" y="5652432"/>
              <a:ext cx="1568380" cy="727806"/>
            </a:xfrm>
            <a:prstGeom prst="rect">
              <a:avLst/>
            </a:prstGeom>
            <a:solidFill>
              <a:schemeClr val="bg1">
                <a:lumMod val="95000"/>
                <a:alpha val="25000"/>
              </a:scheme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44035" y="4172709"/>
              <a:ext cx="292289" cy="21359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 flipH="1" flipV="1">
              <a:off x="7140543" y="4761886"/>
              <a:ext cx="540446" cy="45205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955868" y="4349010"/>
              <a:ext cx="184675" cy="409862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proper application of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Evidence (Truth)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Action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When Properly Applied</a:t>
            </a:r>
          </a:p>
          <a:p>
            <a:pPr lvl="1"/>
            <a:r>
              <a:rPr lang="en-US" dirty="0" smtClean="0"/>
              <a:t>Record and process richer information</a:t>
            </a:r>
          </a:p>
          <a:p>
            <a:pPr lvl="1"/>
            <a:r>
              <a:rPr lang="en-US" dirty="0" smtClean="0"/>
              <a:t>Perform evidence-based reasoning</a:t>
            </a:r>
          </a:p>
          <a:p>
            <a:pPr lvl="1"/>
            <a:r>
              <a:rPr lang="en-US" dirty="0" smtClean="0"/>
              <a:t>Collaborate effectively</a:t>
            </a:r>
          </a:p>
          <a:p>
            <a:pPr lvl="1"/>
            <a:r>
              <a:rPr lang="en-US" dirty="0" smtClean="0"/>
              <a:t>Semi-automate family history research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14800" y="2819400"/>
            <a:ext cx="296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Upper 4 superstructure layers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2133600"/>
            <a:ext cx="6174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}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make computers do more</a:t>
            </a:r>
            <a:br>
              <a:rPr lang="en-US" dirty="0" smtClean="0"/>
            </a:br>
            <a:r>
              <a:rPr lang="en-US" dirty="0" smtClean="0"/>
              <a:t>(especially for family history), they must: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utomatically process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ertainty information</a:t>
            </a:r>
          </a:p>
          <a:p>
            <a:pPr lvl="1"/>
            <a:r>
              <a:rPr lang="en-US" dirty="0" smtClean="0"/>
              <a:t>Conflicting information</a:t>
            </a:r>
          </a:p>
          <a:p>
            <a:r>
              <a:rPr lang="en-US" dirty="0" smtClean="0"/>
              <a:t>Support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vidence-based family history research</a:t>
            </a:r>
          </a:p>
          <a:p>
            <a:pPr lvl="1"/>
            <a:r>
              <a:rPr lang="en-US" dirty="0" smtClean="0"/>
              <a:t>Automated collaboration</a:t>
            </a:r>
          </a:p>
          <a:p>
            <a:r>
              <a:rPr lang="en-US" dirty="0" smtClean="0"/>
              <a:t>Provide automated research guidance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2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solution is inspired by</a:t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p</a:t>
            </a:r>
            <a:r>
              <a:rPr lang="en-US" dirty="0" smtClean="0"/>
              <a:t>eople think.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667000"/>
            <a:ext cx="3657600" cy="2325624"/>
          </a:xfrm>
        </p:spPr>
      </p:pic>
      <p:grpSp>
        <p:nvGrpSpPr>
          <p:cNvPr id="5" name="Group 4"/>
          <p:cNvGrpSpPr/>
          <p:nvPr/>
        </p:nvGrpSpPr>
        <p:grpSpPr>
          <a:xfrm>
            <a:off x="4953000" y="3581400"/>
            <a:ext cx="3200400" cy="2895600"/>
            <a:chOff x="6248400" y="4038600"/>
            <a:chExt cx="2630714" cy="2341638"/>
          </a:xfrm>
        </p:grpSpPr>
        <p:pic>
          <p:nvPicPr>
            <p:cNvPr id="6" name="Picture 5" descr="C:\Documents and Settings\David W. Embley\My Documents\ConceptualizationContinuum\FHTW14\FamilyTre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97575" y="4038600"/>
              <a:ext cx="1646799" cy="1293439"/>
            </a:xfrm>
            <a:prstGeom prst="rect">
              <a:avLst/>
            </a:prstGeom>
            <a:noFill/>
          </p:spPr>
        </p:pic>
        <p:pic>
          <p:nvPicPr>
            <p:cNvPr id="7" name="Picture 6" descr="C:\Documents and Settings\David W. Embley\My Documents\ConceptualizationContinuum\FHTW14\BloodTypeTable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83123" y="5684075"/>
              <a:ext cx="1450751" cy="640786"/>
            </a:xfrm>
            <a:prstGeom prst="rect">
              <a:avLst/>
            </a:prstGeom>
            <a:noFill/>
          </p:spPr>
        </p:pic>
        <p:sp>
          <p:nvSpPr>
            <p:cNvPr id="8" name="Freeform 7"/>
            <p:cNvSpPr/>
            <p:nvPr/>
          </p:nvSpPr>
          <p:spPr>
            <a:xfrm>
              <a:off x="7232881" y="4314855"/>
              <a:ext cx="1646233" cy="1085934"/>
            </a:xfrm>
            <a:custGeom>
              <a:avLst/>
              <a:gdLst>
                <a:gd name="connsiteX0" fmla="*/ 776514 w 4399038"/>
                <a:gd name="connsiteY0" fmla="*/ 1127276 h 2614991"/>
                <a:gd name="connsiteX1" fmla="*/ 1103086 w 4399038"/>
                <a:gd name="connsiteY1" fmla="*/ 546705 h 2614991"/>
                <a:gd name="connsiteX2" fmla="*/ 1843314 w 4399038"/>
                <a:gd name="connsiteY2" fmla="*/ 220133 h 2614991"/>
                <a:gd name="connsiteX3" fmla="*/ 2989943 w 4399038"/>
                <a:gd name="connsiteY3" fmla="*/ 67733 h 2614991"/>
                <a:gd name="connsiteX4" fmla="*/ 4165600 w 4399038"/>
                <a:gd name="connsiteY4" fmla="*/ 111276 h 2614991"/>
                <a:gd name="connsiteX5" fmla="*/ 4376057 w 4399038"/>
                <a:gd name="connsiteY5" fmla="*/ 735391 h 2614991"/>
                <a:gd name="connsiteX6" fmla="*/ 4303486 w 4399038"/>
                <a:gd name="connsiteY6" fmla="*/ 2041676 h 2614991"/>
                <a:gd name="connsiteX7" fmla="*/ 3824514 w 4399038"/>
                <a:gd name="connsiteY7" fmla="*/ 2535162 h 2614991"/>
                <a:gd name="connsiteX8" fmla="*/ 1560286 w 4399038"/>
                <a:gd name="connsiteY8" fmla="*/ 2520648 h 2614991"/>
                <a:gd name="connsiteX9" fmla="*/ 239486 w 4399038"/>
                <a:gd name="connsiteY9" fmla="*/ 2019905 h 2614991"/>
                <a:gd name="connsiteX10" fmla="*/ 123371 w 4399038"/>
                <a:gd name="connsiteY10" fmla="*/ 1381276 h 2614991"/>
                <a:gd name="connsiteX11" fmla="*/ 776514 w 4399038"/>
                <a:gd name="connsiteY11" fmla="*/ 1127276 h 26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99038" h="2614991">
                  <a:moveTo>
                    <a:pt x="776514" y="1127276"/>
                  </a:moveTo>
                  <a:cubicBezTo>
                    <a:pt x="939800" y="988181"/>
                    <a:pt x="925286" y="697895"/>
                    <a:pt x="1103086" y="546705"/>
                  </a:cubicBezTo>
                  <a:cubicBezTo>
                    <a:pt x="1280886" y="395515"/>
                    <a:pt x="1528838" y="299962"/>
                    <a:pt x="1843314" y="220133"/>
                  </a:cubicBezTo>
                  <a:cubicBezTo>
                    <a:pt x="2157790" y="140304"/>
                    <a:pt x="2602895" y="85876"/>
                    <a:pt x="2989943" y="67733"/>
                  </a:cubicBezTo>
                  <a:cubicBezTo>
                    <a:pt x="3376991" y="49590"/>
                    <a:pt x="3934581" y="0"/>
                    <a:pt x="4165600" y="111276"/>
                  </a:cubicBezTo>
                  <a:cubicBezTo>
                    <a:pt x="4396619" y="222552"/>
                    <a:pt x="4353076" y="413658"/>
                    <a:pt x="4376057" y="735391"/>
                  </a:cubicBezTo>
                  <a:cubicBezTo>
                    <a:pt x="4399038" y="1057124"/>
                    <a:pt x="4395410" y="1741714"/>
                    <a:pt x="4303486" y="2041676"/>
                  </a:cubicBezTo>
                  <a:cubicBezTo>
                    <a:pt x="4211562" y="2341638"/>
                    <a:pt x="4281714" y="2455333"/>
                    <a:pt x="3824514" y="2535162"/>
                  </a:cubicBezTo>
                  <a:cubicBezTo>
                    <a:pt x="3367314" y="2614991"/>
                    <a:pt x="2157791" y="2606524"/>
                    <a:pt x="1560286" y="2520648"/>
                  </a:cubicBezTo>
                  <a:cubicBezTo>
                    <a:pt x="962781" y="2434772"/>
                    <a:pt x="478972" y="2209800"/>
                    <a:pt x="239486" y="2019905"/>
                  </a:cubicBezTo>
                  <a:cubicBezTo>
                    <a:pt x="0" y="1830010"/>
                    <a:pt x="33866" y="1528838"/>
                    <a:pt x="123371" y="1381276"/>
                  </a:cubicBezTo>
                  <a:cubicBezTo>
                    <a:pt x="212876" y="1233714"/>
                    <a:pt x="613228" y="1266371"/>
                    <a:pt x="776514" y="112727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7938991" y="5399282"/>
              <a:ext cx="114064" cy="2531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loud 9"/>
            <p:cNvSpPr/>
            <p:nvPr/>
          </p:nvSpPr>
          <p:spPr>
            <a:xfrm>
              <a:off x="6248400" y="4522298"/>
              <a:ext cx="798448" cy="79109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>
              <a:endCxn id="10" idx="0"/>
            </p:cNvCxnSpPr>
            <p:nvPr/>
          </p:nvCxnSpPr>
          <p:spPr>
            <a:xfrm flipH="1">
              <a:off x="7046183" y="4846269"/>
              <a:ext cx="580491" cy="715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5" descr="C:\Documents and Settings\David W. Embley\My Documents\ConceptualizationContinuum\FHTW14\FormImage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505044" y="4648873"/>
              <a:ext cx="285013" cy="409391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7226091" y="5652432"/>
              <a:ext cx="1568380" cy="727806"/>
            </a:xfrm>
            <a:prstGeom prst="rect">
              <a:avLst/>
            </a:prstGeom>
            <a:solidFill>
              <a:schemeClr val="bg1">
                <a:lumMod val="95000"/>
                <a:alpha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44035" y="4172709"/>
              <a:ext cx="292289" cy="213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 flipH="1" flipV="1">
              <a:off x="7140543" y="4761886"/>
              <a:ext cx="540446" cy="4520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6955868" y="4349010"/>
              <a:ext cx="184675" cy="40986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524000" y="2133600"/>
            <a:ext cx="195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ather information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3048000"/>
            <a:ext cx="147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conceptualize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2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Proposed Superstructure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6324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Seven Layers*</a:t>
            </a:r>
          </a:p>
          <a:p>
            <a:pPr lvl="1"/>
            <a:r>
              <a:rPr lang="en-US" dirty="0" smtClean="0"/>
              <a:t>Symbol</a:t>
            </a:r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Action</a:t>
            </a:r>
          </a:p>
          <a:p>
            <a:r>
              <a:rPr lang="en-US" dirty="0" smtClean="0"/>
              <a:t>Wisdom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31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Charles T. Meadow and others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34000" y="1600200"/>
            <a:ext cx="2895600" cy="2667000"/>
            <a:chOff x="6248400" y="4038600"/>
            <a:chExt cx="2630714" cy="2341638"/>
          </a:xfrm>
        </p:grpSpPr>
        <p:pic>
          <p:nvPicPr>
            <p:cNvPr id="8" name="Picture 7" descr="C:\Documents and Settings\David W. Embley\My Documents\ConceptualizationContinuum\FHTW14\FamilyTre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97575" y="4038600"/>
              <a:ext cx="1646799" cy="1293439"/>
            </a:xfrm>
            <a:prstGeom prst="rect">
              <a:avLst/>
            </a:prstGeom>
            <a:noFill/>
          </p:spPr>
        </p:pic>
        <p:pic>
          <p:nvPicPr>
            <p:cNvPr id="9" name="Picture 8" descr="C:\Documents and Settings\David W. Embley\My Documents\ConceptualizationContinuum\FHTW14\BloodTypeTabl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83123" y="5684075"/>
              <a:ext cx="1450751" cy="640786"/>
            </a:xfrm>
            <a:prstGeom prst="rect">
              <a:avLst/>
            </a:prstGeom>
            <a:noFill/>
          </p:spPr>
        </p:pic>
        <p:sp>
          <p:nvSpPr>
            <p:cNvPr id="10" name="Freeform 9"/>
            <p:cNvSpPr/>
            <p:nvPr/>
          </p:nvSpPr>
          <p:spPr>
            <a:xfrm>
              <a:off x="7232881" y="4314855"/>
              <a:ext cx="1646233" cy="1085934"/>
            </a:xfrm>
            <a:custGeom>
              <a:avLst/>
              <a:gdLst>
                <a:gd name="connsiteX0" fmla="*/ 776514 w 4399038"/>
                <a:gd name="connsiteY0" fmla="*/ 1127276 h 2614991"/>
                <a:gd name="connsiteX1" fmla="*/ 1103086 w 4399038"/>
                <a:gd name="connsiteY1" fmla="*/ 546705 h 2614991"/>
                <a:gd name="connsiteX2" fmla="*/ 1843314 w 4399038"/>
                <a:gd name="connsiteY2" fmla="*/ 220133 h 2614991"/>
                <a:gd name="connsiteX3" fmla="*/ 2989943 w 4399038"/>
                <a:gd name="connsiteY3" fmla="*/ 67733 h 2614991"/>
                <a:gd name="connsiteX4" fmla="*/ 4165600 w 4399038"/>
                <a:gd name="connsiteY4" fmla="*/ 111276 h 2614991"/>
                <a:gd name="connsiteX5" fmla="*/ 4376057 w 4399038"/>
                <a:gd name="connsiteY5" fmla="*/ 735391 h 2614991"/>
                <a:gd name="connsiteX6" fmla="*/ 4303486 w 4399038"/>
                <a:gd name="connsiteY6" fmla="*/ 2041676 h 2614991"/>
                <a:gd name="connsiteX7" fmla="*/ 3824514 w 4399038"/>
                <a:gd name="connsiteY7" fmla="*/ 2535162 h 2614991"/>
                <a:gd name="connsiteX8" fmla="*/ 1560286 w 4399038"/>
                <a:gd name="connsiteY8" fmla="*/ 2520648 h 2614991"/>
                <a:gd name="connsiteX9" fmla="*/ 239486 w 4399038"/>
                <a:gd name="connsiteY9" fmla="*/ 2019905 h 2614991"/>
                <a:gd name="connsiteX10" fmla="*/ 123371 w 4399038"/>
                <a:gd name="connsiteY10" fmla="*/ 1381276 h 2614991"/>
                <a:gd name="connsiteX11" fmla="*/ 776514 w 4399038"/>
                <a:gd name="connsiteY11" fmla="*/ 1127276 h 26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99038" h="2614991">
                  <a:moveTo>
                    <a:pt x="776514" y="1127276"/>
                  </a:moveTo>
                  <a:cubicBezTo>
                    <a:pt x="939800" y="988181"/>
                    <a:pt x="925286" y="697895"/>
                    <a:pt x="1103086" y="546705"/>
                  </a:cubicBezTo>
                  <a:cubicBezTo>
                    <a:pt x="1280886" y="395515"/>
                    <a:pt x="1528838" y="299962"/>
                    <a:pt x="1843314" y="220133"/>
                  </a:cubicBezTo>
                  <a:cubicBezTo>
                    <a:pt x="2157790" y="140304"/>
                    <a:pt x="2602895" y="85876"/>
                    <a:pt x="2989943" y="67733"/>
                  </a:cubicBezTo>
                  <a:cubicBezTo>
                    <a:pt x="3376991" y="49590"/>
                    <a:pt x="3934581" y="0"/>
                    <a:pt x="4165600" y="111276"/>
                  </a:cubicBezTo>
                  <a:cubicBezTo>
                    <a:pt x="4396619" y="222552"/>
                    <a:pt x="4353076" y="413658"/>
                    <a:pt x="4376057" y="735391"/>
                  </a:cubicBezTo>
                  <a:cubicBezTo>
                    <a:pt x="4399038" y="1057124"/>
                    <a:pt x="4395410" y="1741714"/>
                    <a:pt x="4303486" y="2041676"/>
                  </a:cubicBezTo>
                  <a:cubicBezTo>
                    <a:pt x="4211562" y="2341638"/>
                    <a:pt x="4281714" y="2455333"/>
                    <a:pt x="3824514" y="2535162"/>
                  </a:cubicBezTo>
                  <a:cubicBezTo>
                    <a:pt x="3367314" y="2614991"/>
                    <a:pt x="2157791" y="2606524"/>
                    <a:pt x="1560286" y="2520648"/>
                  </a:cubicBezTo>
                  <a:cubicBezTo>
                    <a:pt x="962781" y="2434772"/>
                    <a:pt x="478972" y="2209800"/>
                    <a:pt x="239486" y="2019905"/>
                  </a:cubicBezTo>
                  <a:cubicBezTo>
                    <a:pt x="0" y="1830010"/>
                    <a:pt x="33866" y="1528838"/>
                    <a:pt x="123371" y="1381276"/>
                  </a:cubicBezTo>
                  <a:cubicBezTo>
                    <a:pt x="212876" y="1233714"/>
                    <a:pt x="613228" y="1266371"/>
                    <a:pt x="776514" y="112727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938991" y="5399282"/>
              <a:ext cx="114064" cy="2531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loud 11"/>
            <p:cNvSpPr/>
            <p:nvPr/>
          </p:nvSpPr>
          <p:spPr>
            <a:xfrm>
              <a:off x="6248400" y="4522298"/>
              <a:ext cx="798448" cy="79109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/>
            <p:cNvCxnSpPr>
              <a:endCxn id="12" idx="0"/>
            </p:cNvCxnSpPr>
            <p:nvPr/>
          </p:nvCxnSpPr>
          <p:spPr>
            <a:xfrm flipH="1">
              <a:off x="7046183" y="4846269"/>
              <a:ext cx="580491" cy="715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 descr="C:\Documents and Settings\David W. Embley\My Documents\ConceptualizationContinuum\FHTW14\FormImage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05044" y="4648873"/>
              <a:ext cx="285013" cy="409391"/>
            </a:xfrm>
            <a:prstGeom prst="rect">
              <a:avLst/>
            </a:prstGeom>
            <a:noFill/>
          </p:spPr>
        </p:pic>
        <p:sp>
          <p:nvSpPr>
            <p:cNvPr id="15" name="Rectangle 14"/>
            <p:cNvSpPr/>
            <p:nvPr/>
          </p:nvSpPr>
          <p:spPr>
            <a:xfrm>
              <a:off x="7226091" y="5652432"/>
              <a:ext cx="1568380" cy="727806"/>
            </a:xfrm>
            <a:prstGeom prst="rect">
              <a:avLst/>
            </a:prstGeom>
            <a:solidFill>
              <a:schemeClr val="bg1">
                <a:lumMod val="95000"/>
                <a:alpha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44035" y="4172709"/>
              <a:ext cx="292289" cy="213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7" name="Straight Connector 16"/>
            <p:cNvCxnSpPr/>
            <p:nvPr/>
          </p:nvCxnSpPr>
          <p:spPr>
            <a:xfrm flipH="1" flipV="1">
              <a:off x="7140543" y="4761886"/>
              <a:ext cx="540446" cy="4520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6955868" y="4349010"/>
              <a:ext cx="184675" cy="40986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3581400"/>
            <a:ext cx="256061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724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Story</a:t>
            </a:r>
            <a:endParaRPr lang="en-US" dirty="0"/>
          </a:p>
        </p:txBody>
      </p:sp>
      <p:pic>
        <p:nvPicPr>
          <p:cNvPr id="1026" name="Picture 2" descr="http://www.flexibase.talktalk.net/wrnm/chocbox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71500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1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>
          <a:xfrm>
            <a:off x="3443515" y="2289629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315" y="2594429"/>
            <a:ext cx="761607" cy="9858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48315" y="3585029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>
          <a:xfrm>
            <a:off x="3443515" y="2289629"/>
            <a:ext cx="21336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5" descr="C:\Documents and Settings\David W. Embley\My Documents\ConceptualizationContinuum\FHTW14\Form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315" y="2594429"/>
            <a:ext cx="761607" cy="9858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48315" y="3585029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Doc. Found: 6 Mar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829" y="2518229"/>
            <a:ext cx="85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symbol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029" y="284479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1543" y="2518229"/>
            <a:ext cx="100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facsimile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2828870" y="2702895"/>
            <a:ext cx="1278673" cy="1854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5029200" y="2702895"/>
            <a:ext cx="1400629" cy="940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flipH="1">
            <a:off x="4724400" y="2702895"/>
            <a:ext cx="1705429" cy="9764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1"/>
            <a:endCxn id="7" idx="3"/>
          </p:cNvCxnSpPr>
          <p:nvPr/>
        </p:nvCxnSpPr>
        <p:spPr>
          <a:xfrm flipH="1">
            <a:off x="4735277" y="2702895"/>
            <a:ext cx="1694552" cy="326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447800"/>
            <a:ext cx="819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2667000"/>
            <a:ext cx="42038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BloodType</a:t>
            </a:r>
            <a:endParaRPr lang="en-US" dirty="0" smtClean="0"/>
          </a:p>
          <a:p>
            <a:r>
              <a:rPr lang="en-US" b="1" dirty="0" smtClean="0"/>
              <a:t>external </a:t>
            </a:r>
            <a:r>
              <a:rPr lang="en-US" b="1" dirty="0" err="1" smtClean="0"/>
              <a:t>repesentation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\b(A+|A-|B+|B-|AB+|AB-|O+|O-)\b</a:t>
            </a:r>
          </a:p>
          <a:p>
            <a:r>
              <a:rPr lang="en-US" b="1" dirty="0" smtClean="0"/>
              <a:t>context keywords</a:t>
            </a:r>
            <a:r>
              <a:rPr lang="en-US" dirty="0" smtClean="0"/>
              <a:t>: \</a:t>
            </a:r>
            <a:r>
              <a:rPr lang="en-US" dirty="0" smtClean="0"/>
              <a:t>b[Bb]</a:t>
            </a:r>
            <a:r>
              <a:rPr lang="en-US" dirty="0" err="1" smtClean="0"/>
              <a:t>lood</a:t>
            </a:r>
            <a:r>
              <a:rPr lang="en-US" dirty="0" smtClean="0"/>
              <a:t>\s[</a:t>
            </a:r>
            <a:r>
              <a:rPr lang="en-US" dirty="0" err="1" smtClean="0"/>
              <a:t>Tt</a:t>
            </a:r>
            <a:r>
              <a:rPr lang="en-US" dirty="0" smtClean="0"/>
              <a:t>]</a:t>
            </a:r>
            <a:r>
              <a:rPr lang="en-US" dirty="0" err="1" smtClean="0"/>
              <a:t>ype</a:t>
            </a:r>
            <a:r>
              <a:rPr lang="en-US" dirty="0" smtClean="0"/>
              <a:t>\b</a:t>
            </a:r>
            <a:endParaRPr lang="en-US" dirty="0" smtClean="0"/>
          </a:p>
          <a:p>
            <a:r>
              <a:rPr lang="en-US" b="1" dirty="0" smtClean="0"/>
              <a:t>Input </a:t>
            </a:r>
            <a:r>
              <a:rPr lang="en-US" b="1" dirty="0" smtClean="0"/>
              <a:t>method</a:t>
            </a:r>
            <a:r>
              <a:rPr lang="en-US" dirty="0" smtClean="0"/>
              <a:t>: </a:t>
            </a:r>
            <a:r>
              <a:rPr lang="en-US" dirty="0" err="1" smtClean="0"/>
              <a:t>BloodTypeToString</a:t>
            </a:r>
            <a:endParaRPr lang="en-US" dirty="0" smtClean="0"/>
          </a:p>
          <a:p>
            <a:r>
              <a:rPr lang="en-US" b="1" dirty="0" smtClean="0"/>
              <a:t>Output </a:t>
            </a:r>
            <a:r>
              <a:rPr lang="en-US" b="1" dirty="0" smtClean="0"/>
              <a:t>method</a:t>
            </a:r>
            <a:r>
              <a:rPr lang="en-US" dirty="0" smtClean="0"/>
              <a:t>: </a:t>
            </a:r>
            <a:r>
              <a:rPr lang="en-US" dirty="0" err="1" smtClean="0"/>
              <a:t>StringToBloodType</a:t>
            </a:r>
            <a:endParaRPr lang="en-US" dirty="0" smtClean="0"/>
          </a:p>
          <a:p>
            <a:r>
              <a:rPr lang="en-US" b="1" dirty="0" smtClean="0"/>
              <a:t>Operator </a:t>
            </a:r>
            <a:r>
              <a:rPr lang="en-US" b="1" dirty="0" smtClean="0"/>
              <a:t>methods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CanDonateTo</a:t>
            </a:r>
            <a:r>
              <a:rPr lang="en-US" dirty="0" smtClean="0"/>
              <a:t>(x:BloodType, y:BloodType)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returns</a:t>
            </a:r>
            <a:r>
              <a:rPr lang="en-US" dirty="0" smtClean="0"/>
              <a:t> </a:t>
            </a:r>
            <a:r>
              <a:rPr lang="en-US" dirty="0" smtClean="0"/>
              <a:t>(Boolean)</a:t>
            </a:r>
            <a:endParaRPr lang="en-US" dirty="0" smtClean="0"/>
          </a:p>
          <a:p>
            <a:r>
              <a:rPr lang="en-US" b="1" dirty="0"/>
              <a:t>e</a:t>
            </a:r>
            <a:r>
              <a:rPr lang="en-US" b="1" dirty="0" smtClean="0"/>
              <a:t>nd;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E65F-3E7D-447E-A04F-DAA95EA661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542</Words>
  <Application>Microsoft Office PowerPoint</Application>
  <PresentationFormat>On-screen Show (4:3)</PresentationFormat>
  <Paragraphs>172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 Superstructure for Organizing Family History Information</vt:lpstr>
      <vt:lpstr>Often a computer is little more than an electronic filing clerk.</vt:lpstr>
      <vt:lpstr>To make computers do more (especially for family history), they must:</vt:lpstr>
      <vt:lpstr>Our solution is inspired by how people think.</vt:lpstr>
      <vt:lpstr>A Proposed Superstructure</vt:lpstr>
      <vt:lpstr>Our Story</vt:lpstr>
      <vt:lpstr>Symbol</vt:lpstr>
      <vt:lpstr>Symbol</vt:lpstr>
      <vt:lpstr>Class</vt:lpstr>
      <vt:lpstr>Class</vt:lpstr>
      <vt:lpstr>Information</vt:lpstr>
      <vt:lpstr>Information</vt:lpstr>
      <vt:lpstr>Knowledge</vt:lpstr>
      <vt:lpstr>Knowledge</vt:lpstr>
      <vt:lpstr>Evidence</vt:lpstr>
      <vt:lpstr>Evidence</vt:lpstr>
      <vt:lpstr>Evidence</vt:lpstr>
      <vt:lpstr>Communication</vt:lpstr>
      <vt:lpstr>Communication</vt:lpstr>
      <vt:lpstr>Communication</vt:lpstr>
      <vt:lpstr>Action</vt:lpstr>
      <vt:lpstr>Action</vt:lpstr>
      <vt:lpstr>Wisdom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W. Embley</dc:creator>
  <cp:lastModifiedBy>David Wayne Embley</cp:lastModifiedBy>
  <cp:revision>48</cp:revision>
  <dcterms:created xsi:type="dcterms:W3CDTF">2014-03-18T20:03:12Z</dcterms:created>
  <dcterms:modified xsi:type="dcterms:W3CDTF">2014-04-01T20:34:37Z</dcterms:modified>
</cp:coreProperties>
</file>