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419" r:id="rId2"/>
    <p:sldId id="257" r:id="rId3"/>
    <p:sldId id="420" r:id="rId4"/>
    <p:sldId id="258" r:id="rId5"/>
    <p:sldId id="299" r:id="rId6"/>
    <p:sldId id="298" r:id="rId7"/>
    <p:sldId id="390" r:id="rId8"/>
    <p:sldId id="297" r:id="rId9"/>
    <p:sldId id="296" r:id="rId10"/>
    <p:sldId id="295" r:id="rId11"/>
    <p:sldId id="293" r:id="rId12"/>
    <p:sldId id="294" r:id="rId13"/>
    <p:sldId id="300" r:id="rId14"/>
    <p:sldId id="301" r:id="rId15"/>
    <p:sldId id="348" r:id="rId16"/>
    <p:sldId id="262" r:id="rId17"/>
    <p:sldId id="424" r:id="rId18"/>
    <p:sldId id="263" r:id="rId19"/>
    <p:sldId id="267" r:id="rId20"/>
    <p:sldId id="268" r:id="rId21"/>
    <p:sldId id="393" r:id="rId22"/>
    <p:sldId id="392" r:id="rId23"/>
    <p:sldId id="394" r:id="rId24"/>
    <p:sldId id="417" r:id="rId25"/>
    <p:sldId id="399" r:id="rId26"/>
    <p:sldId id="396" r:id="rId27"/>
    <p:sldId id="397" r:id="rId28"/>
    <p:sldId id="398" r:id="rId29"/>
    <p:sldId id="425" r:id="rId30"/>
    <p:sldId id="395" r:id="rId31"/>
    <p:sldId id="266" r:id="rId32"/>
    <p:sldId id="303" r:id="rId33"/>
    <p:sldId id="304" r:id="rId34"/>
    <p:sldId id="305" r:id="rId35"/>
    <p:sldId id="306" r:id="rId36"/>
    <p:sldId id="307" r:id="rId37"/>
    <p:sldId id="309" r:id="rId38"/>
    <p:sldId id="433" r:id="rId39"/>
    <p:sldId id="434" r:id="rId40"/>
    <p:sldId id="435" r:id="rId41"/>
    <p:sldId id="436" r:id="rId42"/>
    <p:sldId id="450" r:id="rId43"/>
    <p:sldId id="440" r:id="rId44"/>
    <p:sldId id="441" r:id="rId45"/>
    <p:sldId id="444" r:id="rId46"/>
    <p:sldId id="451" r:id="rId47"/>
    <p:sldId id="312" r:id="rId48"/>
    <p:sldId id="313" r:id="rId49"/>
    <p:sldId id="314" r:id="rId50"/>
    <p:sldId id="321" r:id="rId51"/>
    <p:sldId id="438" r:id="rId52"/>
    <p:sldId id="340" r:id="rId53"/>
    <p:sldId id="400" r:id="rId54"/>
    <p:sldId id="430" r:id="rId55"/>
    <p:sldId id="341" r:id="rId56"/>
    <p:sldId id="342" r:id="rId57"/>
    <p:sldId id="333" r:id="rId58"/>
    <p:sldId id="343" r:id="rId59"/>
    <p:sldId id="337" r:id="rId60"/>
    <p:sldId id="366" r:id="rId61"/>
    <p:sldId id="364" r:id="rId62"/>
    <p:sldId id="365" r:id="rId63"/>
    <p:sldId id="363" r:id="rId64"/>
    <p:sldId id="345" r:id="rId65"/>
    <p:sldId id="367" r:id="rId66"/>
    <p:sldId id="449" r:id="rId67"/>
    <p:sldId id="368" r:id="rId68"/>
    <p:sldId id="370" r:id="rId69"/>
    <p:sldId id="376" r:id="rId70"/>
    <p:sldId id="377" r:id="rId71"/>
    <p:sldId id="378" r:id="rId72"/>
    <p:sldId id="426" r:id="rId73"/>
    <p:sldId id="403" r:id="rId74"/>
    <p:sldId id="432" r:id="rId75"/>
    <p:sldId id="41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80" autoAdjust="0"/>
    <p:restoredTop sz="89242" autoAdjust="0"/>
  </p:normalViewPr>
  <p:slideViewPr>
    <p:cSldViewPr>
      <p:cViewPr varScale="1">
        <p:scale>
          <a:sx n="123" d="100"/>
          <a:sy n="123" d="100"/>
        </p:scale>
        <p:origin x="-324" y="-96"/>
      </p:cViewPr>
      <p:guideLst>
        <p:guide orient="horz" pos="2160"/>
        <p:guide pos="2880"/>
      </p:guideLst>
    </p:cSldViewPr>
  </p:slideViewPr>
  <p:outlineViewPr>
    <p:cViewPr>
      <p:scale>
        <a:sx n="33" d="100"/>
        <a:sy n="33" d="100"/>
      </p:scale>
      <p:origin x="0" y="1526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00D9A-F165-4C0B-A032-28446FB9F9D9}" type="datetimeFigureOut">
              <a:rPr lang="en-US" smtClean="0"/>
              <a:pPr/>
              <a:t>11/21/2013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1BE50A-AA5E-4386-BF6D-6D9F65E279EB}" type="slidenum">
              <a:rPr lang="en-US" smtClean="0"/>
              <a:pPr/>
              <a:t>‹#›</a:t>
            </a:fld>
            <a:endParaRPr lang="en-US"/>
          </a:p>
        </p:txBody>
      </p:sp>
    </p:spTree>
    <p:extLst>
      <p:ext uri="{BB962C8B-B14F-4D97-AF65-F5344CB8AC3E}">
        <p14:creationId xmlns="" xmlns:p14="http://schemas.microsoft.com/office/powerpoint/2010/main" val="172900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D7C52-3781-493A-9168-FBAAD55BF16E}" type="datetimeFigureOut">
              <a:rPr lang="en-US" smtClean="0"/>
              <a:pPr/>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2D949-B8E2-4079-848E-EE182B9C4403}" type="slidenum">
              <a:rPr lang="en-US" smtClean="0"/>
              <a:pPr/>
              <a:t>‹#›</a:t>
            </a:fld>
            <a:endParaRPr lang="en-US"/>
          </a:p>
        </p:txBody>
      </p:sp>
    </p:spTree>
    <p:extLst>
      <p:ext uri="{BB962C8B-B14F-4D97-AF65-F5344CB8AC3E}">
        <p14:creationId xmlns="" xmlns:p14="http://schemas.microsoft.com/office/powerpoint/2010/main" val="309962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 my talk will convince you that CM has a role not only in BIG DATA, but it will “open your eyes” to the possibilities for interesting CM research in the BIG DATA arena.</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main thrust is and has always been about organizing data [Chen, TODS’76]</a:t>
            </a:r>
          </a:p>
          <a:p>
            <a:r>
              <a:rPr lang="en-US" dirty="0" smtClean="0"/>
              <a:t>And, that’s one of the challenges of BIG DATA … but can’t work with in the traditional manner because:</a:t>
            </a:r>
          </a:p>
          <a:p>
            <a:pPr lvl="1"/>
            <a:r>
              <a:rPr lang="en-US" dirty="0" smtClean="0"/>
              <a:t>Volume: too big to do by hand (as is traditionally done when we create a CM for a database)</a:t>
            </a:r>
          </a:p>
          <a:p>
            <a:pPr lvl="1"/>
            <a:r>
              <a:rPr lang="en-US" dirty="0" smtClean="0"/>
              <a:t>Variety: too much heterogeneity</a:t>
            </a:r>
          </a:p>
          <a:p>
            <a:pPr lvl="1"/>
            <a:r>
              <a:rPr lang="en-US" dirty="0" smtClean="0"/>
              <a:t>Velocity: comes at us too fast</a:t>
            </a:r>
          </a:p>
          <a:p>
            <a:pPr lvl="1"/>
            <a:r>
              <a:rPr lang="en-US" dirty="0" smtClean="0"/>
              <a:t>Veracity: And, with too much uncertainty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Chen’s 76 article illustrated to show historical groundings with comments about its original contributions (including mapping to database) – to organize data well for search and business transaction processing … </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major projects underway to enable user search queries</a:t>
            </a:r>
          </a:p>
          <a:p>
            <a:pPr lvl="1"/>
            <a:r>
              <a:rPr lang="en-US" dirty="0" smtClean="0"/>
              <a:t> Google’s knowledge graph, </a:t>
            </a:r>
            <a:r>
              <a:rPr lang="en-US" dirty="0" err="1" smtClean="0"/>
              <a:t>Dbpedia</a:t>
            </a:r>
            <a:r>
              <a:rPr lang="en-US" dirty="0" smtClean="0"/>
              <a:t>, Yahoo’s “Web of Concepts” initiative [Kumar et al., PODS’09],  Meta-web, others?</a:t>
            </a:r>
          </a:p>
          <a:p>
            <a:pPr lvl="1"/>
            <a:r>
              <a:rPr lang="en-US" dirty="0" smtClean="0"/>
              <a:t>Give a one-slide essence picture of each</a:t>
            </a:r>
          </a:p>
          <a:p>
            <a:r>
              <a:rPr lang="en-US" dirty="0" smtClean="0"/>
              <a:t>Point out the connection to conceptual modeling</a:t>
            </a:r>
          </a:p>
          <a:p>
            <a:pPr lvl="1"/>
            <a:r>
              <a:rPr lang="en-US" dirty="0" smtClean="0"/>
              <a:t>See abstract in ER13 paper</a:t>
            </a:r>
          </a:p>
          <a:p>
            <a:pPr lvl="1"/>
            <a:r>
              <a:rPr lang="en-US" dirty="0" err="1" smtClean="0"/>
              <a:t>Wrt</a:t>
            </a:r>
            <a:r>
              <a:rPr lang="en-US" dirty="0" smtClean="0"/>
              <a:t> veracity: verified conceptualization (in Meadow’s hierarchy)</a:t>
            </a:r>
          </a:p>
          <a:p>
            <a:r>
              <a:rPr lang="en-US" dirty="0" smtClean="0"/>
              <a:t>Transition to our project – the </a:t>
            </a:r>
            <a:r>
              <a:rPr lang="en-US" dirty="0" err="1" smtClean="0"/>
              <a:t>WoK</a:t>
            </a:r>
            <a:endParaRPr lang="en-US"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DBpedia</a:t>
            </a:r>
            <a:r>
              <a:rPr lang="en-US" dirty="0" smtClean="0"/>
              <a:t> — from "DB" for "database" — is a project aiming to extract structured content from the information created as part of the Wikipedia project. This structured information is then made available on the World Wide Web.[1] </a:t>
            </a:r>
            <a:r>
              <a:rPr lang="en-US" dirty="0" err="1" smtClean="0"/>
              <a:t>DBpedia</a:t>
            </a:r>
            <a:r>
              <a:rPr lang="en-US" dirty="0" smtClean="0"/>
              <a:t> allows users to query relationships and properties associated with Wikipedia resources, including links to other related datasets.[2] </a:t>
            </a:r>
            <a:r>
              <a:rPr lang="en-US" dirty="0" err="1" smtClean="0"/>
              <a:t>DBpedia</a:t>
            </a:r>
            <a:r>
              <a:rPr lang="en-US" dirty="0" smtClean="0"/>
              <a:t> has been described by Tim Berners-Lee as one of the more famous parts of the Linked Data project.[3]</a:t>
            </a:r>
          </a:p>
          <a:p>
            <a:r>
              <a:rPr lang="en-US" dirty="0" err="1" smtClean="0"/>
              <a:t>DBpedia</a:t>
            </a:r>
            <a:r>
              <a:rPr lang="en-US" dirty="0" smtClean="0"/>
              <a:t> extracts factual information from Wikipedia pages, allowing users to find answers to questions where the information is spread across many different Wikipedia articles. Data is accessed using an SQL-like query language for RDF called SPARQL.</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acquired Meta-Web</a:t>
            </a:r>
            <a:r>
              <a:rPr lang="en-US" baseline="0" dirty="0" smtClean="0"/>
              <a:t>  </a:t>
            </a:r>
            <a:r>
              <a:rPr lang="en-US" dirty="0" smtClean="0"/>
              <a:t>Some image + I should have a bit of explanation for myself.</a:t>
            </a:r>
          </a:p>
          <a:p>
            <a:endParaRPr lang="en-US" dirty="0" smtClean="0"/>
          </a:p>
          <a:p>
            <a:r>
              <a:rPr lang="en-US" dirty="0" smtClean="0"/>
              <a:t>Google’s Knowledge Graph isn’t just rooted in public sources such as Freebase, Wikipedia and the CIA World </a:t>
            </a:r>
            <a:r>
              <a:rPr lang="en-US" dirty="0" err="1" smtClean="0"/>
              <a:t>Factbook</a:t>
            </a:r>
            <a:r>
              <a:rPr lang="en-US" dirty="0" smtClean="0"/>
              <a:t>. It’s also augmented at a much larger scale—because we’re focused on comprehensive breadth and depth. It currently contains more than 500 million objects, as well as more than 3.5 billion facts about and relationships between these different objects. And it’s tuned based on what people search for, and what we find out on the web. …  It’s not just a catalog of objects; it also models all these inter-relationships. It’s the intelligence between these different entities that’s the key.  If you just enter “</a:t>
            </a:r>
            <a:r>
              <a:rPr lang="en-US" dirty="0" err="1" smtClean="0"/>
              <a:t>Taj</a:t>
            </a:r>
            <a:r>
              <a:rPr lang="en-US" dirty="0" smtClean="0"/>
              <a:t> </a:t>
            </a:r>
            <a:r>
              <a:rPr lang="en-US" dirty="0" err="1" smtClean="0"/>
              <a:t>Mahal</a:t>
            </a:r>
            <a:r>
              <a:rPr lang="en-US" dirty="0" smtClean="0"/>
              <a:t>”, Google graph will want to know whether you are asking about the landmark, the musician, or the Casino Resort in Atlantic City, NJ.</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evolution of engines will converge search, a URL produced by an algorithm, with portals. It stores and serves content from articles to images to videos laid out on a Web page that looks something similar to an interactive newspaper. </a:t>
            </a:r>
          </a:p>
          <a:p>
            <a:r>
              <a:rPr lang="en-US" dirty="0" smtClean="0"/>
              <a:t>The game has changed. None of us -- Google, Microsoft or Yahoo --really understand how to deliver the next immersive experience.</a:t>
            </a:r>
          </a:p>
          <a:p>
            <a:endParaRPr lang="en-US" dirty="0" smtClean="0"/>
          </a:p>
          <a:p>
            <a:r>
              <a:rPr lang="en-US" dirty="0" smtClean="0"/>
              <a:t>what is a food web yahoo answers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23</a:t>
            </a:fld>
            <a:endParaRPr lang="en-US"/>
          </a:p>
        </p:txBody>
      </p:sp>
    </p:spTree>
    <p:extLst>
      <p:ext uri="{BB962C8B-B14F-4D97-AF65-F5344CB8AC3E}">
        <p14:creationId xmlns="" xmlns:p14="http://schemas.microsoft.com/office/powerpoint/2010/main" val="368891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Microsoft’s Satori and Google’s Knowledge Graph both extract data from the unstructured information on webpages to create a structured database of the “nouns” of the Internet: people, places, things, and the relationships between them all.</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25</a:t>
            </a:fld>
            <a:endParaRPr lang="en-US"/>
          </a:p>
        </p:txBody>
      </p:sp>
    </p:spTree>
    <p:extLst>
      <p:ext uri="{BB962C8B-B14F-4D97-AF65-F5344CB8AC3E}">
        <p14:creationId xmlns="" xmlns:p14="http://schemas.microsoft.com/office/powerpoint/2010/main" val="671435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showing Boston?: the Red Sox (current world series in baseball),</a:t>
            </a:r>
            <a:r>
              <a:rPr lang="en-US" baseline="0" dirty="0" smtClean="0"/>
              <a:t> the Celtics, the city in MA, the city elsewhere, the band, Boston (the child who is having a birthday party).  “The Semantic Web” featured in Scientific American in May, 2001.</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2013: ingesting</a:t>
            </a:r>
            <a:r>
              <a:rPr lang="en-US" baseline="0" dirty="0" smtClean="0"/>
              <a:t> roughly </a:t>
            </a:r>
            <a:r>
              <a:rPr lang="en-US" dirty="0" smtClean="0"/>
              <a:t>400M</a:t>
            </a:r>
            <a:r>
              <a:rPr lang="en-US" baseline="0" dirty="0" smtClean="0"/>
              <a:t> images from the Granite Mt. Vault and 100M images from a couple of hundred cameras in many dozens of locations around the world. </a:t>
            </a:r>
          </a:p>
          <a:p>
            <a:endParaRPr lang="en-US" dirty="0" smtClean="0"/>
          </a:p>
          <a:p>
            <a:r>
              <a:rPr lang="en-US" dirty="0" smtClean="0"/>
              <a:t>Estimated size; Estimated size (assuming 500 bytes per record and 10K bytes per high-resolution image at 14 years at this rate): </a:t>
            </a:r>
          </a:p>
          <a:p>
            <a:r>
              <a:rPr lang="en-US" dirty="0" smtClean="0"/>
              <a:t>2.94TB</a:t>
            </a:r>
          </a:p>
          <a:p>
            <a:r>
              <a:rPr lang="en-US" dirty="0" smtClean="0"/>
              <a:t>55.4TB</a:t>
            </a:r>
          </a:p>
          <a:p>
            <a:endParaRPr lang="en-US" dirty="0" smtClean="0"/>
          </a:p>
          <a:p>
            <a:endParaRPr lang="en-US" dirty="0" smtClean="0"/>
          </a:p>
          <a:p>
            <a:r>
              <a:rPr lang="en-US" dirty="0" smtClean="0"/>
              <a:t>FamilySearch.org—Facts and Statistics</a:t>
            </a:r>
          </a:p>
          <a:p>
            <a:r>
              <a:rPr lang="en-US" dirty="0" smtClean="0"/>
              <a:t>Launch date	24 May 1999</a:t>
            </a:r>
          </a:p>
          <a:p>
            <a:r>
              <a:rPr lang="en-US" dirty="0" smtClean="0"/>
              <a:t>Number of names in searchable databases	Over 3.5 billion</a:t>
            </a:r>
          </a:p>
          <a:p>
            <a:r>
              <a:rPr lang="en-US" dirty="0" smtClean="0"/>
              <a:t>Number of historic records published online each month	Over 35 million</a:t>
            </a:r>
          </a:p>
          <a:p>
            <a:r>
              <a:rPr lang="en-US" dirty="0" smtClean="0"/>
              <a:t>Number of digital images published online each month from original source documents	Over 33 million</a:t>
            </a:r>
          </a:p>
          <a:p>
            <a:r>
              <a:rPr lang="en-US" dirty="0" smtClean="0"/>
              <a:t>Number of searchable historic record collections online	1,363</a:t>
            </a:r>
          </a:p>
          <a:p>
            <a:r>
              <a:rPr lang="en-US" dirty="0" smtClean="0"/>
              <a:t>Number of indexed names published per year	Over 200 million</a:t>
            </a:r>
          </a:p>
          <a:p>
            <a:r>
              <a:rPr lang="en-US" dirty="0" smtClean="0"/>
              <a:t>Number of visits per day	Over 10 million</a:t>
            </a:r>
          </a:p>
          <a:p>
            <a:r>
              <a:rPr lang="en-US" dirty="0" smtClean="0"/>
              <a:t>Number of visitors per day	Over 85,000</a:t>
            </a:r>
          </a:p>
          <a:p>
            <a:r>
              <a:rPr lang="en-US" dirty="0" smtClean="0"/>
              <a:t>Number of pages viewed per day	Over 5 million</a:t>
            </a:r>
          </a:p>
          <a:p>
            <a:r>
              <a:rPr lang="en-US" dirty="0" smtClean="0"/>
              <a:t>Page views since launch	Over 16.6 billion</a:t>
            </a:r>
          </a:p>
          <a:p>
            <a:r>
              <a:rPr lang="en-US" dirty="0" smtClean="0"/>
              <a:t>Visits since launch	712 million</a:t>
            </a:r>
          </a:p>
          <a:p>
            <a:r>
              <a:rPr lang="en-US" dirty="0" smtClean="0"/>
              <a:t>Visitors since launch	308 million</a:t>
            </a:r>
          </a:p>
          <a:p>
            <a:r>
              <a:rPr lang="en-US" dirty="0" smtClean="0"/>
              <a:t>Number of online indexing volunteers	Over 200,000</a:t>
            </a:r>
          </a:p>
          <a:p>
            <a:r>
              <a:rPr lang="en-US" dirty="0" smtClean="0"/>
              <a:t>Number of registered users	Over 1 million</a:t>
            </a:r>
          </a:p>
          <a:p>
            <a:r>
              <a:rPr lang="en-US" dirty="0" smtClean="0"/>
              <a:t>Number of family history centers	4,600 in 126 countries</a:t>
            </a:r>
          </a:p>
          <a:p>
            <a:r>
              <a:rPr lang="en-US" dirty="0" smtClean="0"/>
              <a:t>Number of digital books	Over 60,000</a:t>
            </a:r>
          </a:p>
          <a:p>
            <a:endParaRPr lang="en-US" dirty="0" smtClean="0"/>
          </a:p>
          <a:p>
            <a:r>
              <a:rPr lang="en-US" dirty="0" err="1" smtClean="0"/>
              <a:t>FamilySearch</a:t>
            </a:r>
            <a:r>
              <a:rPr lang="en-US" dirty="0" smtClean="0"/>
              <a:t> has 6.875 billion historic records on microfilm that are being digitized and eventually indexed. These records contain an estimated 20.6 billion names.</a:t>
            </a:r>
          </a:p>
          <a:p>
            <a:endParaRPr lang="en-US" dirty="0" smtClean="0"/>
          </a:p>
          <a:p>
            <a:r>
              <a:rPr lang="en-US" dirty="0" err="1" smtClean="0"/>
              <a:t>FamilySearch</a:t>
            </a:r>
            <a:r>
              <a:rPr lang="en-US" dirty="0" smtClean="0"/>
              <a:t> has over 200 digital record preservation camera teams in 45 countries who produce more than 100 million new digital images for free online publication each year.</a:t>
            </a:r>
          </a:p>
          <a:p>
            <a:endParaRPr lang="en-US" dirty="0" smtClean="0"/>
          </a:p>
          <a:p>
            <a:r>
              <a:rPr lang="en-US" dirty="0" smtClean="0"/>
              <a:t>The </a:t>
            </a:r>
            <a:r>
              <a:rPr lang="en-US" dirty="0" err="1" smtClean="0"/>
              <a:t>FamilySearch</a:t>
            </a:r>
            <a:r>
              <a:rPr lang="en-US" dirty="0" smtClean="0"/>
              <a:t> Indexing program is available in English, Dutch, French, German, Italian, Japanese, Polish, Portuguese, Russian, Spanish, and Swedish with more language interfaces and international projects coming.</a:t>
            </a:r>
          </a:p>
          <a:p>
            <a:endParaRPr lang="en-US" dirty="0" smtClean="0"/>
          </a:p>
          <a:p>
            <a:r>
              <a:rPr lang="en-US" dirty="0" smtClean="0"/>
              <a:t>Small BIG</a:t>
            </a:r>
            <a:r>
              <a:rPr lang="en-US" baseline="0" dirty="0" smtClean="0"/>
              <a:t> DATA application – but likely to grow to be a bona </a:t>
            </a:r>
            <a:r>
              <a:rPr lang="en-US" baseline="0" dirty="0" err="1" smtClean="0"/>
              <a:t>fied</a:t>
            </a:r>
            <a:r>
              <a:rPr lang="en-US" baseline="0" dirty="0" smtClean="0"/>
              <a:t> BIG DATA app.  (We said 500 pages/book in our abstract, but that guess was a bit high.)1</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Automatic extraction builds links.</a:t>
            </a:r>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433B279-8F18-4E96-86D6-27BB6D76505C}" type="slidenum">
              <a:rPr lang="en-US">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Automatic extraction also builds query links.</a:t>
            </a:r>
          </a:p>
        </p:txBody>
      </p:sp>
      <p:sp>
        <p:nvSpPr>
          <p:cNvPr id="911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012291-076F-4A0C-B255-2D33F835569D}" type="slidenum">
              <a:rPr lang="en-US">
                <a:latin typeface="Calibri" pitchFamily="34" charset="0"/>
              </a:rPr>
              <a:pPr eaLnBrk="1" hangingPunct="1"/>
              <a:t>33</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Selection of best ontology to answer query.</a:t>
            </a:r>
          </a:p>
        </p:txBody>
      </p:sp>
      <p:sp>
        <p:nvSpPr>
          <p:cNvPr id="921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CE6382-D56F-4FDE-85A2-A511FFFE2120}" type="slidenum">
              <a:rPr lang="en-US">
                <a:latin typeface="Calibri" pitchFamily="34" charset="0"/>
              </a:rPr>
              <a:pPr eaLnBrk="1" hangingPunct="1"/>
              <a:t>34</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Mockup as designed.  Actual implementation quite close.  The differences point to where we need to add finishing touches.</a:t>
            </a:r>
          </a:p>
          <a:p>
            <a:pPr eaLnBrk="1" hangingPunct="1">
              <a:spcBef>
                <a:spcPct val="0"/>
              </a:spcBef>
            </a:pPr>
            <a:endParaRPr lang="en-US" dirty="0" smtClean="0"/>
          </a:p>
          <a:p>
            <a:pPr eaLnBrk="1" hangingPunct="1">
              <a:spcBef>
                <a:spcPct val="0"/>
              </a:spcBef>
            </a:pPr>
            <a:r>
              <a:rPr lang="en-US" dirty="0" smtClean="0"/>
              <a:t>Note the conceptual modeling is right in the middle – it’s the “glue” that makes all of this work</a:t>
            </a:r>
            <a:r>
              <a:rPr lang="en-US" baseline="0" dirty="0" smtClean="0"/>
              <a:t> – will come back to this main point and show how CM comes to the rescue.</a:t>
            </a:r>
            <a:endParaRPr lang="en-US" dirty="0" smtClean="0"/>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6AA0E7-D04E-4561-90DF-A9716ED69D3D}" type="slidenum">
              <a:rPr lang="en-US">
                <a:latin typeface="Calibri" pitchFamily="34" charset="0"/>
              </a:rPr>
              <a:pPr eaLnBrk="1" hangingPunct="1"/>
              <a:t>36</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augmentation to conceptual models</a:t>
            </a:r>
            <a:r>
              <a:rPr lang="en-US" baseline="0" dirty="0" smtClean="0"/>
              <a:t> (later we’ll look at moving conceptual models up the information hierarchy)</a:t>
            </a:r>
            <a:endParaRPr lang="en-US" dirty="0" smtClean="0"/>
          </a:p>
          <a:p>
            <a:r>
              <a:rPr lang="en-US" dirty="0" smtClean="0"/>
              <a:t>Mention the four types:</a:t>
            </a:r>
            <a:r>
              <a:rPr lang="en-US" baseline="0" dirty="0" smtClean="0"/>
              <a:t> lexical object sets ~ named entity recognition, non-lexical object sets ~ ontological commitment; relationship sets; ontology snippets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38</a:t>
            </a:fld>
            <a:endParaRPr lang="en-US"/>
          </a:p>
        </p:txBody>
      </p:sp>
    </p:spTree>
    <p:extLst>
      <p:ext uri="{BB962C8B-B14F-4D97-AF65-F5344CB8AC3E}">
        <p14:creationId xmlns="" xmlns:p14="http://schemas.microsoft.com/office/powerpoint/2010/main" val="3413333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FROntIER</a:t>
            </a:r>
            <a:r>
              <a:rPr lang="en-US" dirty="0" smtClean="0"/>
              <a:t> (Fact Recognizer for </a:t>
            </a:r>
            <a:r>
              <a:rPr lang="en-US" dirty="0" err="1" smtClean="0"/>
              <a:t>Ontologies</a:t>
            </a:r>
            <a:r>
              <a:rPr lang="en-US" dirty="0" smtClean="0"/>
              <a:t> with Inference and Entity Resolution)  but could also be: </a:t>
            </a:r>
            <a:r>
              <a:rPr lang="en-US" dirty="0" err="1" smtClean="0"/>
              <a:t>FRamework</a:t>
            </a:r>
            <a:r>
              <a:rPr lang="en-US" baseline="0" dirty="0" smtClean="0"/>
              <a:t> for Ontology-based Information Extraction </a:t>
            </a:r>
            <a:r>
              <a:rPr lang="en-US" baseline="0" smtClean="0"/>
              <a:t>and Reasoning. </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User: </a:t>
            </a:r>
          </a:p>
          <a:p>
            <a:pPr marL="228600" indent="-228600">
              <a:buAutoNum type="arabicPeriod"/>
            </a:pPr>
            <a:r>
              <a:rPr lang="en-US" b="1" dirty="0" smtClean="0"/>
              <a:t>View page</a:t>
            </a:r>
          </a:p>
          <a:p>
            <a:pPr marL="228600" indent="-228600">
              <a:buAutoNum type="arabicPeriod"/>
            </a:pPr>
            <a:r>
              <a:rPr lang="en-US" b="1" dirty="0" smtClean="0"/>
              <a:t>Select list</a:t>
            </a:r>
          </a:p>
          <a:p>
            <a:pPr marL="228600" indent="-228600">
              <a:buAutoNum type="arabicPeriod"/>
            </a:pPr>
            <a:r>
              <a:rPr lang="en-US" b="1" dirty="0" smtClean="0"/>
              <a:t>First record</a:t>
            </a:r>
          </a:p>
          <a:p>
            <a:pPr marL="228600" indent="-228600">
              <a:buAutoNum type="arabicPeriod"/>
            </a:pPr>
            <a:r>
              <a:rPr lang="en-US" b="1" dirty="0" smtClean="0"/>
              <a:t>Build</a:t>
            </a:r>
            <a:r>
              <a:rPr lang="en-US" b="1" baseline="0" dirty="0" smtClean="0"/>
              <a:t> form</a:t>
            </a:r>
          </a:p>
          <a:p>
            <a:pPr marL="228600" indent="-228600">
              <a:buAutoNum type="arabicPeriod"/>
            </a:pPr>
            <a:r>
              <a:rPr lang="en-US" b="1" baseline="0" dirty="0" smtClean="0"/>
              <a:t>Click fields</a:t>
            </a:r>
          </a:p>
          <a:p>
            <a:pPr marL="228600" indent="-228600">
              <a:buAutoNum type="arabicPeriod"/>
            </a:pPr>
            <a:r>
              <a:rPr lang="en-US" b="1" baseline="0" dirty="0" smtClean="0"/>
              <a:t>(Form filled in)</a:t>
            </a:r>
          </a:p>
          <a:p>
            <a:pPr marL="228600" indent="-228600">
              <a:buNone/>
            </a:pPr>
            <a:endParaRPr lang="en-US" dirty="0" smtClean="0"/>
          </a:p>
          <a:p>
            <a:r>
              <a:rPr lang="en-US" dirty="0" smtClean="0"/>
              <a:t>Click</a:t>
            </a:r>
            <a:r>
              <a:rPr lang="en-US" baseline="0" dirty="0" smtClean="0"/>
              <a:t> once per field in the order specified by the form.</a:t>
            </a:r>
          </a:p>
          <a:p>
            <a:r>
              <a:rPr lang="en-US" baseline="0" dirty="0" smtClean="0"/>
              <a:t>One record to start the process (in this old approach)</a:t>
            </a:r>
          </a:p>
          <a:p>
            <a:pPr marL="514350" indent="-514350"/>
            <a:endParaRPr lang="en-US" dirty="0" smtClean="0"/>
          </a:p>
          <a:p>
            <a:pPr marL="514350" indent="-514350"/>
            <a:r>
              <a:rPr lang="en-US" dirty="0" smtClean="0"/>
              <a:t>Low-cost:</a:t>
            </a:r>
          </a:p>
          <a:p>
            <a:pPr marL="514350" indent="-514350">
              <a:buFont typeface="Arial" pitchFamily="34" charset="0"/>
              <a:buNone/>
            </a:pPr>
            <a:r>
              <a:rPr lang="en-US" dirty="0" smtClean="0"/>
              <a:t>*</a:t>
            </a:r>
            <a:r>
              <a:rPr lang="en-US" baseline="0" dirty="0" smtClean="0"/>
              <a:t>  </a:t>
            </a:r>
            <a:r>
              <a:rPr lang="en-US" dirty="0" smtClean="0"/>
              <a:t>No knowledge engineering</a:t>
            </a:r>
          </a:p>
          <a:p>
            <a:pPr marL="514350" indent="-514350">
              <a:buFont typeface="Arial" pitchFamily="34" charset="0"/>
              <a:buNone/>
            </a:pPr>
            <a:r>
              <a:rPr lang="en-US" dirty="0" smtClean="0"/>
              <a:t>*  No ML</a:t>
            </a:r>
            <a:r>
              <a:rPr lang="en-US" baseline="0" dirty="0" smtClean="0"/>
              <a:t> </a:t>
            </a:r>
            <a:r>
              <a:rPr lang="en-US" dirty="0" smtClean="0"/>
              <a:t>feature engineering</a:t>
            </a:r>
          </a:p>
          <a:p>
            <a:pPr marL="514350" indent="-514350">
              <a:buFont typeface="Arial" pitchFamily="34" charset="0"/>
              <a:buNone/>
            </a:pPr>
            <a:r>
              <a:rPr lang="en-US" dirty="0" smtClean="0"/>
              <a:t>*</a:t>
            </a:r>
            <a:r>
              <a:rPr lang="en-US" baseline="0" dirty="0" smtClean="0"/>
              <a:t>  </a:t>
            </a:r>
            <a:r>
              <a:rPr lang="en-US" dirty="0" smtClean="0"/>
              <a:t>Semi-supervised</a:t>
            </a:r>
          </a:p>
          <a:p>
            <a:pPr marL="514350" indent="-514350">
              <a:buFont typeface="Arial" pitchFamily="34" charset="0"/>
              <a:buNone/>
            </a:pPr>
            <a:r>
              <a:rPr lang="en-US" dirty="0" smtClean="0"/>
              <a:t>*</a:t>
            </a:r>
            <a:r>
              <a:rPr lang="en-US" baseline="0" dirty="0" smtClean="0"/>
              <a:t>  </a:t>
            </a:r>
            <a:r>
              <a:rPr lang="en-US" dirty="0" smtClean="0"/>
              <a:t>Active learning</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ListReader</a:t>
            </a:r>
            <a:r>
              <a:rPr lang="en-US" baseline="0" dirty="0" smtClean="0"/>
              <a:t> takes over:</a:t>
            </a:r>
            <a:endParaRPr lang="en-US" dirty="0" smtClean="0"/>
          </a:p>
          <a:p>
            <a:r>
              <a:rPr lang="en-US" b="1" dirty="0" smtClean="0"/>
              <a:t>Empty Form </a:t>
            </a:r>
            <a:r>
              <a:rPr lang="en-US" dirty="0" smtClean="0">
                <a:sym typeface="Wingdings" pitchFamily="2" charset="2"/>
              </a:rPr>
              <a:t> </a:t>
            </a:r>
            <a:r>
              <a:rPr lang="en-US" b="1" dirty="0" smtClean="0">
                <a:sym typeface="Wingdings" pitchFamily="2" charset="2"/>
              </a:rPr>
              <a:t>ontology schema</a:t>
            </a:r>
          </a:p>
          <a:p>
            <a:r>
              <a:rPr lang="en-US" b="1" dirty="0" smtClean="0">
                <a:sym typeface="Wingdings" pitchFamily="2" charset="2"/>
              </a:rPr>
              <a:t>Filled-in form + OCR text </a:t>
            </a:r>
            <a:r>
              <a:rPr lang="en-US" dirty="0" smtClean="0">
                <a:sym typeface="Wingdings" pitchFamily="2" charset="2"/>
              </a:rPr>
              <a:t> </a:t>
            </a:r>
            <a:r>
              <a:rPr lang="en-US" b="1" dirty="0" smtClean="0">
                <a:sym typeface="Wingdings" pitchFamily="2" charset="2"/>
              </a:rPr>
              <a:t>labeled</a:t>
            </a:r>
            <a:r>
              <a:rPr lang="en-US" b="1" baseline="0" dirty="0" smtClean="0">
                <a:sym typeface="Wingdings" pitchFamily="2" charset="2"/>
              </a:rPr>
              <a:t> text</a:t>
            </a:r>
          </a:p>
          <a:p>
            <a:r>
              <a:rPr lang="en-US" b="1" baseline="0" dirty="0" smtClean="0">
                <a:sym typeface="Wingdings" pitchFamily="2" charset="2"/>
              </a:rPr>
              <a:t>Induction &amp; execution </a:t>
            </a:r>
            <a:r>
              <a:rPr lang="en-US" baseline="0" dirty="0" smtClean="0">
                <a:sym typeface="Wingdings" pitchFamily="2" charset="2"/>
              </a:rPr>
              <a:t> </a:t>
            </a:r>
            <a:r>
              <a:rPr lang="en-US" b="1" baseline="0" dirty="0" smtClean="0">
                <a:sym typeface="Wingdings" pitchFamily="2" charset="2"/>
              </a:rPr>
              <a:t>more labeled text </a:t>
            </a:r>
            <a:r>
              <a:rPr lang="en-US" baseline="0" dirty="0" smtClean="0">
                <a:sym typeface="Wingdings" pitchFamily="2" charset="2"/>
              </a:rPr>
              <a:t> </a:t>
            </a:r>
            <a:r>
              <a:rPr lang="en-US" b="1" baseline="0" dirty="0" smtClean="0">
                <a:sym typeface="Wingdings" pitchFamily="2" charset="2"/>
              </a:rPr>
              <a:t>predicates</a:t>
            </a:r>
            <a:r>
              <a:rPr lang="en-US" baseline="0" dirty="0" smtClean="0">
                <a:sym typeface="Wingdings" pitchFamily="2" charset="2"/>
              </a:rPr>
              <a:t>  populated ontology</a:t>
            </a:r>
          </a:p>
          <a:p>
            <a:endParaRPr lang="en-US" baseline="0" dirty="0" smtClean="0">
              <a:sym typeface="Wingdings" pitchFamily="2" charset="2"/>
            </a:endParaRPr>
          </a:p>
          <a:p>
            <a:r>
              <a:rPr lang="en-US" baseline="0" dirty="0" err="1" smtClean="0">
                <a:sym typeface="Wingdings" pitchFamily="2" charset="2"/>
              </a:rPr>
              <a:t>Person.BirthDate.Year</a:t>
            </a:r>
            <a:r>
              <a:rPr lang="en-US" baseline="0" dirty="0" smtClean="0">
                <a:sym typeface="Wingdings" pitchFamily="2" charset="2"/>
              </a:rPr>
              <a:t> vs. </a:t>
            </a:r>
            <a:r>
              <a:rPr lang="en-US" baseline="0" dirty="0" err="1" smtClean="0">
                <a:sym typeface="Wingdings" pitchFamily="2" charset="2"/>
              </a:rPr>
              <a:t>Person.DeathDate.Year</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HMM is a model of the </a:t>
            </a:r>
            <a:r>
              <a:rPr lang="en-US" b="1" baseline="0" dirty="0" smtClean="0"/>
              <a:t>joint</a:t>
            </a:r>
            <a:r>
              <a:rPr lang="en-US" baseline="0" dirty="0" smtClean="0"/>
              <a:t> probability of </a:t>
            </a:r>
            <a:r>
              <a:rPr lang="en-US" b="1" baseline="0" dirty="0" smtClean="0"/>
              <a:t>hidden states, transitions, </a:t>
            </a:r>
            <a:r>
              <a:rPr lang="en-US" b="0" baseline="0" dirty="0" smtClean="0"/>
              <a:t>and </a:t>
            </a:r>
            <a:r>
              <a:rPr lang="en-US" b="1" baseline="0" dirty="0" smtClean="0"/>
              <a:t>text emissions</a:t>
            </a:r>
            <a:r>
              <a:rPr lang="en-US" baseline="0" dirty="0" smtClean="0"/>
              <a:t>.  </a:t>
            </a:r>
          </a:p>
          <a:p>
            <a:r>
              <a:rPr lang="en-US" baseline="0" dirty="0" smtClean="0"/>
              <a:t>Hidden states map functionally to labels.</a:t>
            </a:r>
          </a:p>
          <a:p>
            <a:r>
              <a:rPr lang="en-US" baseline="0" dirty="0" smtClean="0"/>
              <a:t> </a:t>
            </a:r>
          </a:p>
          <a:p>
            <a:pPr>
              <a:buNone/>
            </a:pPr>
            <a:r>
              <a:rPr lang="en-US" dirty="0" smtClean="0"/>
              <a:t>Sparse, Noisy Data:</a:t>
            </a:r>
          </a:p>
          <a:p>
            <a:pPr marL="514350" indent="-514350">
              <a:buFont typeface="+mj-lt"/>
              <a:buAutoNum type="arabicPeriod"/>
            </a:pPr>
            <a:r>
              <a:rPr lang="en-US" dirty="0" smtClean="0"/>
              <a:t>Parameter smoothing:  Prior knowledge as non-zero </a:t>
            </a:r>
            <a:r>
              <a:rPr lang="en-US" dirty="0" err="1" smtClean="0"/>
              <a:t>Dirichlet</a:t>
            </a:r>
            <a:r>
              <a:rPr lang="en-US" dirty="0" smtClean="0"/>
              <a:t> priors</a:t>
            </a:r>
          </a:p>
          <a:p>
            <a:pPr marL="514350" indent="-514350">
              <a:buFont typeface="+mj-lt"/>
              <a:buAutoNum type="arabicPeriod"/>
            </a:pPr>
            <a:r>
              <a:rPr lang="en-US" dirty="0" smtClean="0"/>
              <a:t>Emission model parameter tying for shared lexical object sets</a:t>
            </a:r>
          </a:p>
          <a:p>
            <a:pPr marL="514350" indent="-514350">
              <a:buFont typeface="+mj-lt"/>
              <a:buAutoNum type="arabicPeriod"/>
            </a:pPr>
            <a:r>
              <a:rPr lang="en-US" dirty="0" smtClean="0"/>
              <a:t>Cluster field words in </a:t>
            </a:r>
            <a:r>
              <a:rPr lang="en-US" dirty="0" err="1" smtClean="0"/>
              <a:t>emiss</a:t>
            </a:r>
            <a:r>
              <a:rPr lang="en-US" dirty="0" smtClean="0"/>
              <a:t>. model with 5 character classes</a:t>
            </a:r>
          </a:p>
          <a:p>
            <a:pPr marL="514350" indent="-514350">
              <a:buFont typeface="+mj-lt"/>
              <a:buAutoNum type="arabicPeriod"/>
            </a:pPr>
            <a:endParaRPr lang="en-US" dirty="0" smtClean="0"/>
          </a:p>
          <a:p>
            <a:pPr marL="514350" indent="-514350">
              <a:buNone/>
            </a:pPr>
            <a:r>
              <a:rPr lang="en-US" dirty="0" smtClean="0"/>
              <a:t>List Structure:</a:t>
            </a:r>
          </a:p>
          <a:p>
            <a:pPr marL="514350" indent="-514350">
              <a:buFont typeface="+mj-lt"/>
              <a:buAutoNum type="arabicPeriod"/>
            </a:pPr>
            <a:r>
              <a:rPr lang="en-US" dirty="0" smtClean="0"/>
              <a:t>Transition model is fine-grained total order among word states</a:t>
            </a:r>
          </a:p>
          <a:p>
            <a:pPr marL="514350" indent="-514350">
              <a:buFont typeface="+mj-lt"/>
              <a:buAutoNum type="arabicPeriod"/>
            </a:pPr>
            <a:r>
              <a:rPr lang="en-US" dirty="0" smtClean="0"/>
              <a:t>Tr. model is cyclical only at record delimiters</a:t>
            </a:r>
          </a:p>
          <a:p>
            <a:pPr marL="514350" indent="-514350">
              <a:buFont typeface="+mj-lt"/>
              <a:buAutoNum type="arabicPeriod"/>
            </a:pPr>
            <a:r>
              <a:rPr lang="en-US" dirty="0" smtClean="0"/>
              <a:t>Tr. model is a total order: non-zero priors allow for deletions</a:t>
            </a:r>
          </a:p>
          <a:p>
            <a:pPr marL="514350" indent="-514350">
              <a:buFont typeface="+mj-lt"/>
              <a:buAutoNum type="arabicPeriod"/>
            </a:pPr>
            <a:r>
              <a:rPr lang="en-US" dirty="0" smtClean="0"/>
              <a:t>Tr. model has unique “unknown” states to allow for insertions</a:t>
            </a:r>
          </a:p>
          <a:p>
            <a:pPr marL="514350" indent="-514350">
              <a:buFont typeface="+mj-lt"/>
              <a:buAutoNum type="arabicPeriod"/>
            </a:pPr>
            <a:r>
              <a:rPr lang="en-US" dirty="0" smtClean="0"/>
              <a:t>Delimiter state </a:t>
            </a:r>
            <a:r>
              <a:rPr lang="en-US" dirty="0" err="1" smtClean="0"/>
              <a:t>emiss</a:t>
            </a:r>
            <a:r>
              <a:rPr lang="en-US" dirty="0" smtClean="0"/>
              <a:t>. models don’t use word clustering like field states</a:t>
            </a:r>
            <a:endParaRPr lang="en-US" baseline="0" dirty="0" smtClean="0"/>
          </a:p>
          <a:p>
            <a:r>
              <a:rPr lang="en-US" baseline="0" dirty="0" smtClean="0"/>
              <a:t> </a:t>
            </a:r>
          </a:p>
          <a:p>
            <a:endParaRPr lang="en-US" baseline="0" dirty="0" smtClean="0"/>
          </a:p>
          <a:p>
            <a:r>
              <a:rPr lang="en-US" b="1" baseline="0" dirty="0" smtClean="0"/>
              <a:t>Same</a:t>
            </a:r>
            <a:r>
              <a:rPr lang="en-US" baseline="0" dirty="0" smtClean="0"/>
              <a:t> high-level </a:t>
            </a:r>
            <a:r>
              <a:rPr lang="en-US" b="1" baseline="0" dirty="0" smtClean="0"/>
              <a:t>process</a:t>
            </a:r>
            <a:r>
              <a:rPr lang="en-US" baseline="0" dirty="0" smtClean="0"/>
              <a:t>.</a:t>
            </a:r>
          </a:p>
          <a:p>
            <a:r>
              <a:rPr lang="en-US" dirty="0" smtClean="0"/>
              <a:t>Start with first labeled record. </a:t>
            </a:r>
            <a:r>
              <a:rPr lang="en-US" baseline="0" dirty="0" smtClean="0"/>
              <a:t> </a:t>
            </a:r>
          </a:p>
          <a:p>
            <a:r>
              <a:rPr lang="en-US" baseline="0" dirty="0" smtClean="0"/>
              <a:t>One state per word token.  </a:t>
            </a:r>
          </a:p>
          <a:p>
            <a:r>
              <a:rPr lang="en-US" baseline="0" dirty="0" smtClean="0"/>
              <a:t>Each state emits the corresponding text with prob. 1.0.  </a:t>
            </a:r>
          </a:p>
          <a:p>
            <a:r>
              <a:rPr lang="en-US" baseline="0" dirty="0" smtClean="0"/>
              <a:t>Each state transitions to the unique next state with prob. 1.0.  </a:t>
            </a:r>
          </a:p>
          <a:p>
            <a:r>
              <a:rPr lang="en-US" baseline="0" dirty="0" smtClean="0"/>
              <a:t>Generalize and specialize it such a way that it accounts for the sparseness, noisiness, and list-like variations of the data.  </a:t>
            </a:r>
          </a:p>
          <a:p>
            <a:r>
              <a:rPr lang="en-US" baseline="0" dirty="0" smtClean="0"/>
              <a:t>AL</a:t>
            </a: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our labeling task learnable</a:t>
            </a:r>
          </a:p>
          <a:p>
            <a:r>
              <a:rPr lang="en-US" dirty="0" smtClean="0"/>
              <a:t>by the CRF and to ensure a fair test, we tuned its hyper-</a:t>
            </a:r>
          </a:p>
          <a:p>
            <a:r>
              <a:rPr lang="en-US" dirty="0" smtClean="0"/>
              <a:t>parameters and selected an appropriate set of word features.</a:t>
            </a:r>
          </a:p>
          <a:p>
            <a:r>
              <a:rPr lang="en-US" dirty="0" smtClean="0"/>
              <a:t>As test data, we selected and isolated the text of 30 child lists</a:t>
            </a:r>
          </a:p>
          <a:p>
            <a:r>
              <a:rPr lang="en-US" dirty="0" smtClean="0"/>
              <a:t>from throughout The Ely Ancestry</a:t>
            </a:r>
            <a:r>
              <a:rPr lang="en-US" baseline="0" dirty="0" smtClean="0"/>
              <a:t> </a:t>
            </a:r>
            <a:r>
              <a:rPr lang="en-US" dirty="0" smtClean="0"/>
              <a:t>[2] containing a total of</a:t>
            </a:r>
          </a:p>
          <a:p>
            <a:r>
              <a:rPr lang="en-US" dirty="0" smtClean="0"/>
              <a:t>137 records and an average of 10 fields per list. We compute</a:t>
            </a:r>
          </a:p>
          <a:p>
            <a:r>
              <a:rPr lang="en-US" dirty="0" smtClean="0"/>
              <a:t>F-measures for field labels over all word tokens not used as</a:t>
            </a:r>
          </a:p>
          <a:p>
            <a:r>
              <a:rPr lang="en-US" dirty="0" smtClean="0"/>
              <a:t>hand-labeled training data. All reported differences between</a:t>
            </a:r>
          </a:p>
          <a:p>
            <a:r>
              <a:rPr lang="en-US" dirty="0" smtClean="0"/>
              <a:t>CRF and </a:t>
            </a:r>
            <a:r>
              <a:rPr lang="en-US" dirty="0" err="1" smtClean="0"/>
              <a:t>ListReader</a:t>
            </a:r>
            <a:r>
              <a:rPr lang="en-US" dirty="0" smtClean="0"/>
              <a:t> F-measures are statistically significant at</a:t>
            </a:r>
          </a:p>
          <a:p>
            <a:r>
              <a:rPr lang="en-US" dirty="0" smtClean="0"/>
              <a:t>p &lt;</a:t>
            </a:r>
            <a:r>
              <a:rPr lang="en-US" baseline="0" dirty="0" smtClean="0"/>
              <a:t> </a:t>
            </a:r>
            <a:r>
              <a:rPr lang="en-US" dirty="0" smtClean="0"/>
              <a:t>0.01 using both </a:t>
            </a:r>
            <a:r>
              <a:rPr lang="en-US" dirty="0" err="1" smtClean="0"/>
              <a:t>McNemar’s</a:t>
            </a:r>
            <a:r>
              <a:rPr lang="en-US" dirty="0" smtClean="0"/>
              <a:t> test [7] and a paired t-test.</a:t>
            </a:r>
          </a:p>
          <a:p>
            <a:endParaRPr lang="en-US" dirty="0" smtClean="0"/>
          </a:p>
          <a:p>
            <a:r>
              <a:rPr lang="en-US" dirty="0" smtClean="0"/>
              <a:t>To test </a:t>
            </a:r>
            <a:r>
              <a:rPr lang="en-US" dirty="0" err="1" smtClean="0"/>
              <a:t>ListReader’s</a:t>
            </a:r>
            <a:r>
              <a:rPr lang="en-US" dirty="0" smtClean="0"/>
              <a:t> semi-supervised wrapper induction, we</a:t>
            </a:r>
          </a:p>
          <a:p>
            <a:r>
              <a:rPr lang="en-US" dirty="0" smtClean="0"/>
              <a:t>hand-labeled the first record of each list and ran </a:t>
            </a:r>
            <a:r>
              <a:rPr lang="en-US" dirty="0" err="1" smtClean="0"/>
              <a:t>ListReader</a:t>
            </a:r>
            <a:endParaRPr lang="en-US" dirty="0" smtClean="0"/>
          </a:p>
          <a:p>
            <a:r>
              <a:rPr lang="en-US" dirty="0" smtClean="0"/>
              <a:t>separately on it. We compare the results of </a:t>
            </a:r>
            <a:r>
              <a:rPr lang="en-US" dirty="0" err="1" smtClean="0"/>
              <a:t>ListReader</a:t>
            </a:r>
            <a:r>
              <a:rPr lang="en-US" dirty="0" smtClean="0"/>
              <a:t> to the</a:t>
            </a:r>
          </a:p>
          <a:p>
            <a:r>
              <a:rPr lang="en-US" dirty="0" smtClean="0"/>
              <a:t>CRF, also run separately on each list with varying amounts</a:t>
            </a:r>
          </a:p>
          <a:p>
            <a:r>
              <a:rPr lang="en-US" dirty="0" smtClean="0"/>
              <a:t>of training data. Table I shows the results. Hand-labeling just</a:t>
            </a:r>
          </a:p>
          <a:p>
            <a:r>
              <a:rPr lang="en-US" dirty="0" smtClean="0"/>
              <a:t>the first record has a lower cost for the CRF compared to</a:t>
            </a:r>
          </a:p>
          <a:p>
            <a:r>
              <a:rPr lang="en-US" dirty="0" err="1" smtClean="0"/>
              <a:t>ListReader</a:t>
            </a:r>
            <a:r>
              <a:rPr lang="en-US" dirty="0" smtClean="0"/>
              <a:t> (4.4 v. 4.5 labels per list), but the F-measure is</a:t>
            </a:r>
          </a:p>
          <a:p>
            <a:r>
              <a:rPr lang="en-US" dirty="0" smtClean="0"/>
              <a:t>lower. Not until trained with the “three best” records does the</a:t>
            </a:r>
          </a:p>
          <a:p>
            <a:r>
              <a:rPr lang="en-US" dirty="0" smtClean="0"/>
              <a:t>F-measure of the CRF approach that of </a:t>
            </a:r>
            <a:r>
              <a:rPr lang="en-US" dirty="0" err="1" smtClean="0"/>
              <a:t>ListReader</a:t>
            </a:r>
            <a:r>
              <a:rPr lang="en-US" dirty="0" smtClean="0"/>
              <a:t>. Even then</a:t>
            </a:r>
          </a:p>
          <a:p>
            <a:r>
              <a:rPr lang="en-US" dirty="0" smtClean="0"/>
              <a:t>it is still significantly less and at over double the number of</a:t>
            </a:r>
          </a:p>
          <a:p>
            <a:r>
              <a:rPr lang="en-US" dirty="0" smtClean="0"/>
              <a:t>labels plus the effort to select the “three best”—a combination</a:t>
            </a:r>
          </a:p>
          <a:p>
            <a:r>
              <a:rPr lang="en-US" dirty="0" smtClean="0"/>
              <a:t>of a longest (1</a:t>
            </a:r>
            <a:r>
              <a:rPr lang="en-US" baseline="30000" dirty="0" smtClean="0"/>
              <a:t>st</a:t>
            </a:r>
            <a:r>
              <a:rPr lang="en-US" dirty="0" smtClean="0"/>
              <a:t> Best), a least typical (2</a:t>
            </a:r>
            <a:r>
              <a:rPr lang="en-US" baseline="30000" dirty="0" smtClean="0"/>
              <a:t>nd</a:t>
            </a:r>
            <a:r>
              <a:rPr lang="en-US" dirty="0" smtClean="0"/>
              <a:t> Best), and a most</a:t>
            </a:r>
          </a:p>
          <a:p>
            <a:r>
              <a:rPr lang="en-US" dirty="0" smtClean="0"/>
              <a:t>typical (3</a:t>
            </a:r>
            <a:r>
              <a:rPr lang="en-US" baseline="30000" dirty="0" smtClean="0"/>
              <a:t>rd</a:t>
            </a:r>
            <a:r>
              <a:rPr lang="en-US" dirty="0" smtClean="0"/>
              <a:t> Best) record.</a:t>
            </a:r>
          </a:p>
          <a:p>
            <a:endParaRPr lang="en-US" dirty="0" smtClean="0"/>
          </a:p>
          <a:p>
            <a:r>
              <a:rPr lang="en-US" dirty="0" smtClean="0"/>
              <a:t>To evaluate self-supervised learning, we ran </a:t>
            </a:r>
            <a:r>
              <a:rPr lang="en-US" dirty="0" err="1" smtClean="0"/>
              <a:t>ListReader</a:t>
            </a:r>
            <a:r>
              <a:rPr lang="en-US" dirty="0" smtClean="0"/>
              <a:t> on</a:t>
            </a:r>
          </a:p>
          <a:p>
            <a:r>
              <a:rPr lang="en-US" dirty="0" smtClean="0"/>
              <a:t>one of the lists in semi-supervised mode and then executed it</a:t>
            </a:r>
          </a:p>
          <a:p>
            <a:r>
              <a:rPr lang="en-US" dirty="0" smtClean="0"/>
              <a:t>in self-supervised mode on each of the remaining 29 lists. We</a:t>
            </a:r>
          </a:p>
          <a:p>
            <a:r>
              <a:rPr lang="en-US" dirty="0" smtClean="0"/>
              <a:t>were thus able to see how well </a:t>
            </a:r>
            <a:r>
              <a:rPr lang="en-US" dirty="0" err="1" smtClean="0"/>
              <a:t>ListReader</a:t>
            </a:r>
            <a:r>
              <a:rPr lang="en-US" dirty="0" smtClean="0"/>
              <a:t> could use a wrapper</a:t>
            </a:r>
          </a:p>
          <a:p>
            <a:r>
              <a:rPr lang="en-US" dirty="0" smtClean="0"/>
              <a:t>generated for one list to begin wrapper induction for another</a:t>
            </a:r>
          </a:p>
          <a:p>
            <a:r>
              <a:rPr lang="en-US" dirty="0" smtClean="0"/>
              <a:t>list using no more human labeling than for new unique fields</a:t>
            </a:r>
          </a:p>
          <a:p>
            <a:r>
              <a:rPr lang="en-US" dirty="0" smtClean="0"/>
              <a:t>not identified in the first list. For the CRF, we hand-labeled</a:t>
            </a:r>
          </a:p>
          <a:p>
            <a:r>
              <a:rPr lang="en-US" dirty="0" smtClean="0"/>
              <a:t>all records in one list to train it and then executed it on each</a:t>
            </a:r>
          </a:p>
          <a:p>
            <a:r>
              <a:rPr lang="en-US" dirty="0" smtClean="0"/>
              <a:t>of the remaining 29 lists. For both </a:t>
            </a:r>
            <a:r>
              <a:rPr lang="en-US" dirty="0" err="1" smtClean="0"/>
              <a:t>ListReader</a:t>
            </a:r>
            <a:r>
              <a:rPr lang="en-US" dirty="0" smtClean="0"/>
              <a:t> and the CRF,</a:t>
            </a:r>
          </a:p>
          <a:p>
            <a:r>
              <a:rPr lang="en-US" dirty="0" smtClean="0"/>
              <a:t>we repeated the procedure 30 times, using each list in our</a:t>
            </a:r>
          </a:p>
          <a:p>
            <a:r>
              <a:rPr lang="en-US" dirty="0" smtClean="0"/>
              <a:t>test set as a starting list, to compute the averages in Table II.</a:t>
            </a:r>
          </a:p>
          <a:p>
            <a:r>
              <a:rPr lang="en-US" dirty="0" err="1" smtClean="0"/>
              <a:t>ListReader</a:t>
            </a:r>
            <a:r>
              <a:rPr lang="en-US" dirty="0" smtClean="0"/>
              <a:t> achieves a higher F-measure at almost a third the</a:t>
            </a:r>
          </a:p>
          <a:p>
            <a:r>
              <a:rPr lang="en-US" dirty="0" smtClean="0"/>
              <a:t>cost of the CRF.</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pattern.  If we properly “conflate”, the system can also see the pattern.  We conflate cap words -&gt; </a:t>
            </a:r>
            <a:r>
              <a:rPr lang="en-US" dirty="0" err="1" smtClean="0"/>
              <a:t>Aaaa</a:t>
            </a:r>
            <a:r>
              <a:rPr lang="en-US" dirty="0" smtClean="0"/>
              <a:t>, numbers -&gt; #, and allow</a:t>
            </a:r>
            <a:r>
              <a:rPr lang="en-US" baseline="0" dirty="0" smtClean="0"/>
              <a:t> for OCR confusion matrices to help</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47</a:t>
            </a:fld>
            <a:endParaRPr lang="en-US"/>
          </a:p>
        </p:txBody>
      </p:sp>
    </p:spTree>
    <p:extLst>
      <p:ext uri="{BB962C8B-B14F-4D97-AF65-F5344CB8AC3E}">
        <p14:creationId xmlns="" xmlns:p14="http://schemas.microsoft.com/office/powerpoint/2010/main" val="107734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pattern.  If we properly “conflate”, the system can also see the pattern.  We conflate cap words -&gt; </a:t>
            </a:r>
            <a:r>
              <a:rPr lang="en-US" dirty="0" err="1" smtClean="0"/>
              <a:t>Aaaa</a:t>
            </a:r>
            <a:r>
              <a:rPr lang="en-US" dirty="0" smtClean="0"/>
              <a:t>, numbers -&gt; #, and allow</a:t>
            </a:r>
            <a:r>
              <a:rPr lang="en-US" baseline="0" dirty="0" smtClean="0"/>
              <a:t> for OCR confusion matrices to help.  (The blue </a:t>
            </a:r>
            <a:r>
              <a:rPr lang="en-US" baseline="0" dirty="0" err="1" smtClean="0"/>
              <a:t>regex</a:t>
            </a:r>
            <a:r>
              <a:rPr lang="en-US" baseline="0" dirty="0" smtClean="0"/>
              <a:t> is more complex: </a:t>
            </a:r>
            <a:r>
              <a:rPr lang="en-US" dirty="0" smtClean="0"/>
              <a:t>(\d)\.\s(([A-Z][a-z]{3,6})|[A-Z][a-z][A-Z][a-z]) …)</a:t>
            </a:r>
          </a:p>
          <a:p>
            <a:endParaRPr lang="en-US" dirty="0" smtClean="0"/>
          </a:p>
          <a:p>
            <a:r>
              <a:rPr lang="en-US" dirty="0" smtClean="0"/>
              <a:t>Now,</a:t>
            </a:r>
            <a:r>
              <a:rPr lang="en-US" baseline="0" dirty="0" smtClean="0"/>
              <a:t> for BIG DATA, it’s important that we learn patterns without human-labeled training data and without having human-engineering (specifying the patterns by hand) – to much volume, velocity, variety.</a:t>
            </a:r>
            <a:endParaRPr lang="en-US"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48</a:t>
            </a:fld>
            <a:endParaRPr lang="en-US"/>
          </a:p>
        </p:txBody>
      </p:sp>
    </p:spTree>
    <p:extLst>
      <p:ext uri="{BB962C8B-B14F-4D97-AF65-F5344CB8AC3E}">
        <p14:creationId xmlns="" xmlns:p14="http://schemas.microsoft.com/office/powerpoint/2010/main" val="107734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Labeling: (1) labels</a:t>
            </a:r>
            <a:r>
              <a:rPr lang="en-US" baseline="0" dirty="0" smtClean="0"/>
              <a:t> all the rest that fit the pattern; (2) pattern saved for another book; (3) fragments saved.  Of course, the same thing happens for the red patterns too.</a:t>
            </a:r>
          </a:p>
          <a:p>
            <a:endParaRPr lang="en-US" baseline="0" dirty="0" smtClean="0"/>
          </a:p>
          <a:p>
            <a:r>
              <a:rPr lang="en-US" baseline="0" dirty="0" smtClean="0"/>
              <a:t>Starting from scratch, we don’t know how to avoid having the human involved to produce labeling.  However, we can bootstrap.</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49</a:t>
            </a:fld>
            <a:endParaRPr lang="en-US"/>
          </a:p>
        </p:txBody>
      </p:sp>
    </p:spTree>
    <p:extLst>
      <p:ext uri="{BB962C8B-B14F-4D97-AF65-F5344CB8AC3E}">
        <p14:creationId xmlns="" xmlns:p14="http://schemas.microsoft.com/office/powerpoint/2010/main" val="107734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Labeling: (1) labels</a:t>
            </a:r>
            <a:r>
              <a:rPr lang="en-US" baseline="0" dirty="0" smtClean="0"/>
              <a:t> all the rest that fit the pattern; (2) pattern saved for another book; (3) fragments saved.  Of course, the same thing happens for the red patterns too.</a:t>
            </a:r>
          </a:p>
          <a:p>
            <a:endParaRPr lang="en-US" baseline="0" dirty="0" smtClean="0"/>
          </a:p>
          <a:p>
            <a:r>
              <a:rPr lang="en-US" baseline="0" dirty="0" smtClean="0"/>
              <a:t>Starting from scratch, we don’t know how to avoid having the human involved to produce labeling.  However, we can bootstrap …</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50</a:t>
            </a:fld>
            <a:endParaRPr lang="en-US"/>
          </a:p>
        </p:txBody>
      </p:sp>
    </p:spTree>
    <p:extLst>
      <p:ext uri="{BB962C8B-B14F-4D97-AF65-F5344CB8AC3E}">
        <p14:creationId xmlns="" xmlns:p14="http://schemas.microsoft.com/office/powerpoint/2010/main" val="107734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Mary died in 1853.</a:t>
            </a:r>
          </a:p>
          <a:p>
            <a:r>
              <a:rPr lang="en-US" dirty="0" smtClean="0"/>
              <a:t> </a:t>
            </a:r>
          </a:p>
          <a:p>
            <a:r>
              <a:rPr lang="en-US" dirty="0" err="1" smtClean="0"/>
              <a:t>OntoSoar</a:t>
            </a:r>
            <a:r>
              <a:rPr lang="en-US" dirty="0" smtClean="0"/>
              <a:t>:  RUNNING LG PARSER</a:t>
            </a:r>
          </a:p>
          <a:p>
            <a:r>
              <a:rPr lang="en-US" dirty="0" smtClean="0"/>
              <a:t>    +------------</a:t>
            </a:r>
            <a:r>
              <a:rPr lang="en-US" dirty="0" err="1" smtClean="0"/>
              <a:t>Xp</a:t>
            </a:r>
            <a:r>
              <a:rPr lang="en-US" dirty="0" smtClean="0"/>
              <a:t>-----------+</a:t>
            </a:r>
          </a:p>
          <a:p>
            <a:r>
              <a:rPr lang="en-US" dirty="0" smtClean="0"/>
              <a:t>    +---Wd--+--Ss-+-</a:t>
            </a:r>
            <a:r>
              <a:rPr lang="en-US" dirty="0" err="1" smtClean="0"/>
              <a:t>MVp</a:t>
            </a:r>
            <a:r>
              <a:rPr lang="en-US" dirty="0" smtClean="0"/>
              <a:t>+-IN+  |</a:t>
            </a:r>
          </a:p>
          <a:p>
            <a:r>
              <a:rPr lang="en-US" dirty="0" smtClean="0"/>
              <a:t>    |       |     |    |   |  |</a:t>
            </a:r>
          </a:p>
          <a:p>
            <a:r>
              <a:rPr lang="en-US" dirty="0" smtClean="0"/>
              <a:t>LEFT-WALL Mary </a:t>
            </a:r>
            <a:r>
              <a:rPr lang="en-US" dirty="0" err="1" smtClean="0"/>
              <a:t>died.v</a:t>
            </a:r>
            <a:r>
              <a:rPr lang="en-US" dirty="0" smtClean="0"/>
              <a:t> in 1853 .</a:t>
            </a:r>
          </a:p>
          <a:p>
            <a:r>
              <a:rPr lang="en-US" dirty="0" smtClean="0"/>
              <a:t> </a:t>
            </a:r>
          </a:p>
          <a:p>
            <a:r>
              <a:rPr lang="en-US" dirty="0" err="1" smtClean="0"/>
              <a:t>OntoSoar</a:t>
            </a:r>
            <a:r>
              <a:rPr lang="en-US" dirty="0" smtClean="0"/>
              <a:t>:  RUNNING LG SOAR LEXICAL SEMANTICS</a:t>
            </a:r>
          </a:p>
          <a:p>
            <a:r>
              <a:rPr lang="en-US" dirty="0" smtClean="0"/>
              <a:t>...</a:t>
            </a:r>
          </a:p>
          <a:p>
            <a:r>
              <a:rPr lang="en-US" dirty="0" smtClean="0"/>
              <a:t> </a:t>
            </a:r>
          </a:p>
          <a:p>
            <a:r>
              <a:rPr lang="en-US" dirty="0" smtClean="0"/>
              <a:t>in(died,N4)</a:t>
            </a:r>
          </a:p>
          <a:p>
            <a:r>
              <a:rPr lang="en-US" dirty="0" smtClean="0"/>
              <a:t>1853(N4)</a:t>
            </a:r>
          </a:p>
          <a:p>
            <a:r>
              <a:rPr lang="en-US" dirty="0" smtClean="0"/>
              <a:t>Mary(N2)</a:t>
            </a:r>
          </a:p>
          <a:p>
            <a:r>
              <a:rPr lang="en-US" dirty="0" smtClean="0"/>
              <a:t>died(N2)</a:t>
            </a:r>
          </a:p>
          <a:p>
            <a:r>
              <a:rPr lang="en-US" dirty="0" smtClean="0"/>
              <a:t>...</a:t>
            </a:r>
          </a:p>
          <a:p>
            <a:r>
              <a:rPr lang="en-US" dirty="0" smtClean="0"/>
              <a:t> </a:t>
            </a:r>
          </a:p>
          <a:p>
            <a:r>
              <a:rPr lang="en-US" dirty="0" smtClean="0"/>
              <a:t>Person(X1)</a:t>
            </a:r>
          </a:p>
          <a:p>
            <a:r>
              <a:rPr lang="en-US" dirty="0" smtClean="0"/>
              <a:t>Name(X2,"Mary")</a:t>
            </a:r>
          </a:p>
          <a:p>
            <a:r>
              <a:rPr lang="en-US" dirty="0" smtClean="0"/>
              <a:t>Person(X1) has Name(X2)</a:t>
            </a:r>
          </a:p>
          <a:p>
            <a:r>
              <a:rPr lang="en-US" dirty="0" err="1" smtClean="0"/>
              <a:t>DeathDate</a:t>
            </a:r>
            <a:r>
              <a:rPr lang="en-US" dirty="0" smtClean="0"/>
              <a:t>(X3,"1853")</a:t>
            </a:r>
          </a:p>
          <a:p>
            <a:r>
              <a:rPr lang="en-US" dirty="0" smtClean="0"/>
              <a:t>Person(X1) died on </a:t>
            </a:r>
            <a:r>
              <a:rPr lang="en-US" dirty="0" err="1" smtClean="0"/>
              <a:t>DeathDate</a:t>
            </a:r>
            <a:r>
              <a:rPr lang="en-US" dirty="0" smtClean="0"/>
              <a:t>(X3)</a:t>
            </a:r>
          </a:p>
          <a:p>
            <a:r>
              <a:rPr lang="en-US" dirty="0" smtClean="0"/>
              <a:t> </a:t>
            </a:r>
          </a:p>
          <a:p>
            <a:r>
              <a:rPr lang="en-US" dirty="0" smtClean="0"/>
              <a:t>  My next steps will be to get it to work for as broad a range of sentences as possible and do the import and export of OSMX files.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Recognizers</a:t>
            </a:r>
            <a:r>
              <a:rPr lang="en-US" baseline="0" dirty="0" smtClean="0"/>
              <a:t> need not be regex-based.  Any recognizer works, so long as it’s results can be mapped to an ontology.  NLP: shows how NLP and extraction ontologies work together to find assertions and populate conceptual models.</a:t>
            </a:r>
          </a:p>
          <a:p>
            <a:endParaRPr lang="en-US" baseline="0" dirty="0" smtClean="0"/>
          </a:p>
          <a:p>
            <a:r>
              <a:rPr lang="en-US" baseline="0" dirty="0" smtClean="0"/>
              <a:t>Soar is a cognitive architecture, created by John Laird, Allen Newell, and Paul </a:t>
            </a:r>
            <a:r>
              <a:rPr lang="en-US" baseline="0" dirty="0" err="1" smtClean="0"/>
              <a:t>Rosenbloom</a:t>
            </a:r>
            <a:r>
              <a:rPr lang="en-US" baseline="0" dirty="0" smtClean="0"/>
              <a:t> at Carnegie Mellon University, now maintained by John Laird's research group at the University of Michigan. It is both a view of what cognition is and an implementation of that view through a computer programming architecture for Artificial Intelligence (AI). Since its beginnings in 1983 and its presentation in a paper in 1987, it has been widely used by AI researchers to model different aspects of human behavior.</a:t>
            </a:r>
          </a:p>
          <a:p>
            <a:endParaRPr lang="en-US" baseline="0" dirty="0" smtClean="0"/>
          </a:p>
          <a:p>
            <a:r>
              <a:rPr lang="en-US" baseline="0" dirty="0" smtClean="0"/>
              <a:t>NLP recognizers: discourse analysis.</a:t>
            </a:r>
          </a:p>
          <a:p>
            <a:endParaRPr lang="en-US" baseline="0" dirty="0" smtClean="0"/>
          </a:p>
          <a:p>
            <a:r>
              <a:rPr lang="en-US" baseline="0" dirty="0" smtClean="0"/>
              <a:t>Reemphasize: no hand-produced training data; no human engineering – for BIG DATA applications.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52</a:t>
            </a:fld>
            <a:endParaRPr lang="en-US"/>
          </a:p>
        </p:txBody>
      </p:sp>
    </p:spTree>
    <p:extLst>
      <p:ext uri="{BB962C8B-B14F-4D97-AF65-F5344CB8AC3E}">
        <p14:creationId xmlns="" xmlns:p14="http://schemas.microsoft.com/office/powerpoint/2010/main" val="1857653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“was” comes from recognizing the appositive construction.</a:t>
            </a:r>
          </a:p>
          <a:p>
            <a:endParaRPr lang="en-US" dirty="0" smtClean="0"/>
          </a:p>
          <a:p>
            <a:r>
              <a:rPr lang="en-US" dirty="0" smtClean="0"/>
              <a:t>Recognizers</a:t>
            </a:r>
            <a:r>
              <a:rPr lang="en-US" baseline="0" dirty="0" smtClean="0"/>
              <a:t> need not be regex-based.  Any recognizer works, so long as it’s results can be mapped to an ontology.  NLP: shows how NLP and extraction ontologies work together to find assertions and populate conceptual models.</a:t>
            </a:r>
          </a:p>
          <a:p>
            <a:endParaRPr lang="en-US" baseline="0" dirty="0" smtClean="0"/>
          </a:p>
          <a:p>
            <a:r>
              <a:rPr lang="en-US" baseline="0" dirty="0" smtClean="0"/>
              <a:t>NLP recognizers: discourse analysis.</a:t>
            </a:r>
          </a:p>
          <a:p>
            <a:endParaRPr lang="en-US" baseline="0" dirty="0" smtClean="0"/>
          </a:p>
          <a:p>
            <a:r>
              <a:rPr lang="en-US" baseline="0" dirty="0" smtClean="0"/>
              <a:t>Reemphasize: no hand-produced training data; no human engineering – for BIG DATA applications.</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53</a:t>
            </a:fld>
            <a:endParaRPr lang="en-US"/>
          </a:p>
        </p:txBody>
      </p:sp>
    </p:spTree>
    <p:extLst>
      <p:ext uri="{BB962C8B-B14F-4D97-AF65-F5344CB8AC3E}">
        <p14:creationId xmlns="" xmlns:p14="http://schemas.microsoft.com/office/powerpoint/2010/main" val="1857653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is automated reading.”</a:t>
            </a:r>
          </a:p>
          <a:p>
            <a:endParaRPr lang="en-US" dirty="0" smtClean="0"/>
          </a:p>
          <a:p>
            <a:r>
              <a:rPr lang="en-US" dirty="0" smtClean="0"/>
              <a:t>Automated Reading: NELL, Extraction Ontologies + Inference + </a:t>
            </a:r>
            <a:r>
              <a:rPr lang="en-US" dirty="0" err="1" smtClean="0"/>
              <a:t>OntoSoar</a:t>
            </a:r>
            <a:endParaRPr lang="en-US" dirty="0" smtClean="0"/>
          </a:p>
          <a:p>
            <a:endParaRPr lang="en-US" dirty="0" smtClean="0"/>
          </a:p>
          <a:p>
            <a:r>
              <a:rPr lang="en-US" dirty="0" smtClean="0"/>
              <a:t>NELL: Never-Ending Language Learning</a:t>
            </a:r>
          </a:p>
          <a:p>
            <a:r>
              <a:rPr lang="en-US" dirty="0" smtClean="0"/>
              <a:t>Read the Web</a:t>
            </a:r>
          </a:p>
          <a:p>
            <a:r>
              <a:rPr lang="en-US" dirty="0" smtClean="0"/>
              <a:t>Browse the Knowledge Base!</a:t>
            </a:r>
          </a:p>
          <a:p>
            <a:endParaRPr lang="en-US" dirty="0" smtClean="0"/>
          </a:p>
          <a:p>
            <a:r>
              <a:rPr lang="en-US" dirty="0" smtClean="0"/>
              <a:t>Can computers learn to read? We think so. "Read the Web" is a research project that attempts to create a computer system that learns over time to read the web. Since January 2010, our computer system called NELL (Never-Ending Language Learner) has been running continuously, attempting to perform two tasks each day:</a:t>
            </a:r>
          </a:p>
          <a:p>
            <a:endParaRPr lang="en-US" dirty="0" smtClean="0"/>
          </a:p>
          <a:p>
            <a:r>
              <a:rPr lang="en-US" dirty="0" smtClean="0"/>
              <a:t>    First, it attempts to "read," or extract facts from text found in hundreds of millions of web pages (e.g., </a:t>
            </a:r>
            <a:r>
              <a:rPr lang="en-US" dirty="0" err="1" smtClean="0"/>
              <a:t>playsInstrument</a:t>
            </a:r>
            <a:r>
              <a:rPr lang="en-US" dirty="0" smtClean="0"/>
              <a:t>(</a:t>
            </a:r>
            <a:r>
              <a:rPr lang="en-US" dirty="0" err="1" smtClean="0"/>
              <a:t>George_Harrison</a:t>
            </a:r>
            <a:r>
              <a:rPr lang="en-US" dirty="0" smtClean="0"/>
              <a:t>, guitar)).</a:t>
            </a:r>
          </a:p>
          <a:p>
            <a:r>
              <a:rPr lang="en-US" dirty="0" smtClean="0"/>
              <a:t>    Second, it attempts to improve its reading competence, so that tomorrow it can extract more facts from the web, more accurately.</a:t>
            </a:r>
          </a:p>
          <a:p>
            <a:endParaRPr lang="en-US" dirty="0" smtClean="0"/>
          </a:p>
          <a:p>
            <a:r>
              <a:rPr lang="en-US" dirty="0" smtClean="0"/>
              <a:t>So far, NELL has accumulated over 50 million candidate beliefs by reading the web, and it is considering these at different levels of confidence. NELL has high confidence in 2,002,041 of these beliefs — these are displayed on this website. It is not perfect, but NELL is learning. You can track NELL's progress below or @</a:t>
            </a:r>
            <a:r>
              <a:rPr lang="en-US" dirty="0" err="1" smtClean="0"/>
              <a:t>cmunell</a:t>
            </a:r>
            <a:r>
              <a:rPr lang="en-US" dirty="0" smtClean="0"/>
              <a:t> on Twitter, browse and download its knowledge base, read more about our technical approach, or join the discussion group.</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NSA data center being built in Utah within 35km of our university</a:t>
            </a:r>
            <a:r>
              <a:rPr lang="en-US" baseline="0" dirty="0" smtClean="0"/>
              <a:t> </a:t>
            </a:r>
            <a:r>
              <a:rPr lang="en-US" dirty="0" smtClean="0"/>
              <a:t>purportedly is designed to store at least </a:t>
            </a:r>
            <a:r>
              <a:rPr lang="en-US" dirty="0" err="1" smtClean="0"/>
              <a:t>zettabytes</a:t>
            </a:r>
            <a:r>
              <a:rPr lang="en-US" dirty="0" smtClean="0"/>
              <a:t> (10^21 bytes) and perhaps</a:t>
            </a:r>
            <a:r>
              <a:rPr lang="en-US" baseline="0" dirty="0" smtClean="0"/>
              <a:t> </a:t>
            </a:r>
            <a:r>
              <a:rPr lang="en-US" dirty="0" err="1" smtClean="0"/>
              <a:t>yottabytes</a:t>
            </a:r>
            <a:r>
              <a:rPr lang="en-US" dirty="0" smtClean="0"/>
              <a:t> (10^24 bytes) of data.</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12</a:t>
            </a:fld>
            <a:endParaRPr lang="en-US"/>
          </a:p>
        </p:txBody>
      </p:sp>
    </p:spTree>
    <p:extLst>
      <p:ext uri="{BB962C8B-B14F-4D97-AF65-F5344CB8AC3E}">
        <p14:creationId xmlns="" xmlns:p14="http://schemas.microsoft.com/office/powerpoint/2010/main" val="2851079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conceptualized,</a:t>
            </a:r>
            <a:r>
              <a:rPr lang="en-US" baseline="0" dirty="0" smtClean="0"/>
              <a:t> lots of interesting things to do.</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55</a:t>
            </a:fld>
            <a:endParaRPr lang="en-US"/>
          </a:p>
        </p:txBody>
      </p:sp>
    </p:spTree>
    <p:extLst>
      <p:ext uri="{BB962C8B-B14F-4D97-AF65-F5344CB8AC3E}">
        <p14:creationId xmlns="" xmlns:p14="http://schemas.microsoft.com/office/powerpoint/2010/main" val="929636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object set has an associated ADT.</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implementation,</a:t>
            </a:r>
            <a:r>
              <a:rPr lang="en-US" baseline="0" dirty="0" smtClean="0"/>
              <a:t> we convert to RDF and use the Jena </a:t>
            </a:r>
            <a:r>
              <a:rPr lang="en-US" baseline="0" dirty="0" err="1" smtClean="0"/>
              <a:t>Reasoner</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57</a:t>
            </a:fld>
            <a:endParaRPr lang="en-US"/>
          </a:p>
        </p:txBody>
      </p:sp>
    </p:spTree>
    <p:extLst>
      <p:ext uri="{BB962C8B-B14F-4D97-AF65-F5344CB8AC3E}">
        <p14:creationId xmlns="" xmlns:p14="http://schemas.microsoft.com/office/powerpoint/2010/main" val="622912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implementation,</a:t>
            </a:r>
            <a:r>
              <a:rPr lang="en-US" baseline="0" dirty="0" smtClean="0"/>
              <a:t> we convert to RDF and use the Jena </a:t>
            </a:r>
            <a:r>
              <a:rPr lang="en-US" baseline="0" dirty="0" err="1" smtClean="0"/>
              <a:t>Reasoner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58</a:t>
            </a:fld>
            <a:endParaRPr lang="en-US"/>
          </a:p>
        </p:txBody>
      </p:sp>
    </p:spTree>
    <p:extLst>
      <p:ext uri="{BB962C8B-B14F-4D97-AF65-F5344CB8AC3E}">
        <p14:creationId xmlns="" xmlns:p14="http://schemas.microsoft.com/office/powerpoint/2010/main" val="622912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Donald’s cousins who did not live during his lifetime.</a:t>
            </a:r>
          </a:p>
          <a:p>
            <a:r>
              <a:rPr lang="en-US" dirty="0" smtClean="0"/>
              <a:t>Can get cousins directly (implied).  Can get conjunctions but not disjunctions with free-form query processing – need form-based query processing.</a:t>
            </a:r>
            <a:r>
              <a:rPr lang="en-US" baseline="0" dirty="0" smtClean="0"/>
              <a:t>  Form generated from conceptual model.  Note that in the query Cousin is an object set whose elements relate to first cousins in the Person object set, so that when the Person object(s) identified by Donald Lathrop are identified, only the Cousins of these Person object(s) can be filled into the Cousin part of the form.</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64</a:t>
            </a:fld>
            <a:endParaRPr lang="en-US"/>
          </a:p>
        </p:txBody>
      </p:sp>
    </p:spTree>
    <p:extLst>
      <p:ext uri="{BB962C8B-B14F-4D97-AF65-F5344CB8AC3E}">
        <p14:creationId xmlns="" xmlns:p14="http://schemas.microsoft.com/office/powerpoint/2010/main" val="1297568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Donald’s cousins who did not live during his lifetime.</a:t>
            </a:r>
          </a:p>
          <a:p>
            <a:r>
              <a:rPr lang="en-US" dirty="0" smtClean="0"/>
              <a:t>Can get cousins directly (implied).  Can get conjunctions but not disjunctions with free-form query processing – need form-based query processing.</a:t>
            </a:r>
            <a:r>
              <a:rPr lang="en-US" baseline="0" dirty="0" smtClean="0"/>
              <a:t>  Form generated from conceptual model.  Open world assumption – thus Gerard Lathrop, because we don’t know when he died.</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65</a:t>
            </a:fld>
            <a:endParaRPr lang="en-US"/>
          </a:p>
        </p:txBody>
      </p:sp>
    </p:spTree>
    <p:extLst>
      <p:ext uri="{BB962C8B-B14F-4D97-AF65-F5344CB8AC3E}">
        <p14:creationId xmlns="" xmlns:p14="http://schemas.microsoft.com/office/powerpoint/2010/main" val="1297568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66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from Volume,</a:t>
            </a:r>
            <a:r>
              <a:rPr lang="en-US" baseline="0" dirty="0" smtClean="0"/>
              <a:t> Velocity, Variety to Veracity.</a:t>
            </a:r>
          </a:p>
          <a:p>
            <a:r>
              <a:rPr lang="en-US" baseline="0" dirty="0" smtClean="0"/>
              <a:t>Plato demands of knowledge that it be a “justified true belief” [</a:t>
            </a:r>
            <a:r>
              <a:rPr lang="en-US" i="1" baseline="0" dirty="0" err="1" smtClean="0"/>
              <a:t>Theatetus</a:t>
            </a:r>
            <a:r>
              <a:rPr lang="en-US" baseline="0" dirty="0" smtClean="0"/>
              <a:t>, by Plato, about 360 BC, translated by Benjamin Jowett].</a:t>
            </a:r>
          </a:p>
          <a:p>
            <a:r>
              <a:rPr lang="en-US" dirty="0" smtClean="0"/>
              <a:t>“truth is knowledge of things as they are, as they were, and as they are to come” (D&amp;C 93:24)</a:t>
            </a:r>
          </a:p>
          <a:p>
            <a:r>
              <a:rPr lang="en-US" dirty="0" smtClean="0"/>
              <a:t>Conceptual Modeling for Veracity: Meadow’s hierarchy. – my take on the topic</a:t>
            </a:r>
            <a:r>
              <a:rPr lang="en-US" baseline="0" dirty="0" smtClean="0"/>
              <a:t> – basic development of conceptual models themselves (using </a:t>
            </a:r>
            <a:r>
              <a:rPr lang="en-US" baseline="0" dirty="0" err="1" smtClean="0"/>
              <a:t>FamilySearch</a:t>
            </a:r>
            <a:r>
              <a:rPr lang="en-US" baseline="0" dirty="0" smtClean="0"/>
              <a:t> as </a:t>
            </a:r>
            <a:r>
              <a:rPr lang="en-US" baseline="0" smtClean="0"/>
              <a:t>an example)</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67</a:t>
            </a:fld>
            <a:endParaRPr lang="en-US"/>
          </a:p>
        </p:txBody>
      </p:sp>
    </p:spTree>
    <p:extLst>
      <p:ext uri="{BB962C8B-B14F-4D97-AF65-F5344CB8AC3E}">
        <p14:creationId xmlns="" xmlns:p14="http://schemas.microsoft.com/office/powerpoint/2010/main" val="7810010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 loop.  Each node is a person with ID and birth-range.  A result of incorrect merges compounded</a:t>
            </a:r>
            <a:r>
              <a:rPr lang="en-US" baseline="0" dirty="0" smtClean="0"/>
              <a:t> with incorrect parent-child relationships.  Arose as a result of combining information from a number of sources into the common pedigree + allowing wiki-like assertions from patrons.</a:t>
            </a:r>
            <a:endParaRPr lang="en-US" dirty="0"/>
          </a:p>
        </p:txBody>
      </p:sp>
      <p:sp>
        <p:nvSpPr>
          <p:cNvPr id="4" name="Slide Number Placeholder 3"/>
          <p:cNvSpPr>
            <a:spLocks noGrp="1"/>
          </p:cNvSpPr>
          <p:nvPr>
            <p:ph type="sldNum" sz="quarter" idx="10"/>
          </p:nvPr>
        </p:nvSpPr>
        <p:spPr/>
        <p:txBody>
          <a:bodyPr/>
          <a:lstStyle/>
          <a:p>
            <a:fld id="{78D85D99-E4B3-4B3A-A8DD-78B35F20AF8F}" type="slidenum">
              <a:rPr lang="en-US" smtClean="0"/>
              <a:pPr/>
              <a:t>69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baseline="0" dirty="0" smtClean="0"/>
              <a:t>Model Reality (e.g., child has only one mother)</a:t>
            </a:r>
          </a:p>
          <a:p>
            <a:pPr marL="228600" indent="-228600">
              <a:buAutoNum type="arabicParenBoth"/>
            </a:pPr>
            <a:r>
              <a:rPr lang="en-US" baseline="0" dirty="0" smtClean="0"/>
              <a:t> Allow Discrepancies (e.g., may have evidence for several mothers and not know which)  Discover improbable cases (e.g., a mother with more than 100 children born to her, or outside the father’s age range of feasibly having a child)</a:t>
            </a:r>
          </a:p>
          <a:p>
            <a:pPr marL="228600" indent="-228600">
              <a:buAutoNum type="arabicParenBoth"/>
            </a:pPr>
            <a:r>
              <a:rPr lang="en-US" baseline="0" dirty="0" smtClean="0"/>
              <a:t> Add evidence in the form of a full conceptual model attached to each object (i.e., to justify membership in a class)  and relationship (i.e., to justify the relationship).  Views can present the most likely based on the evidence (or can fix less likely assertions and then generate the most probable)</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71</a:t>
            </a:fld>
            <a:endParaRPr lang="en-US"/>
          </a:p>
        </p:txBody>
      </p:sp>
    </p:spTree>
    <p:extLst>
      <p:ext uri="{BB962C8B-B14F-4D97-AF65-F5344CB8AC3E}">
        <p14:creationId xmlns="" xmlns:p14="http://schemas.microsoft.com/office/powerpoint/2010/main" val="356792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Documents of interest for a cancer research study – there are tons of sources and many needs ranging</a:t>
            </a:r>
            <a:r>
              <a:rPr lang="en-US" sz="1200" baseline="0" dirty="0" smtClean="0"/>
              <a:t> from homeland security to historical interest to medical and health needs to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to </a:t>
            </a:r>
          </a:p>
          <a:p>
            <a:endParaRPr lang="en-US" dirty="0" smtClean="0"/>
          </a:p>
          <a:p>
            <a:r>
              <a:rPr lang="en-US" dirty="0" smtClean="0"/>
              <a:t>To mitigate</a:t>
            </a:r>
            <a:r>
              <a:rPr lang="en-US" baseline="0" dirty="0" smtClean="0"/>
              <a:t> difficulties in</a:t>
            </a:r>
            <a:r>
              <a:rPr lang="en-US" dirty="0" smtClean="0"/>
              <a:t> BIG DATA applications, we can handle volume, variety,  &amp; velocity by automated</a:t>
            </a:r>
            <a:r>
              <a:rPr lang="en-US" baseline="0" dirty="0" smtClean="0"/>
              <a:t> harvesting and organization of data, and we can handle veracity by evidence-based reasoning.  Further, looking at BIG DATA through Conceptual-Modeling glasses likely leads to many interesting and worthwhile research ideas.</a:t>
            </a:r>
            <a:endParaRPr lang="en-US" dirty="0" smtClean="0"/>
          </a:p>
          <a:p>
            <a:endParaRPr lang="en-US" dirty="0" smtClean="0"/>
          </a:p>
          <a:p>
            <a:r>
              <a:rPr lang="en-US" dirty="0" smtClean="0"/>
              <a:t>CM is not the only</a:t>
            </a:r>
            <a:r>
              <a:rPr lang="en-US" baseline="0" dirty="0" smtClean="0"/>
              <a:t> way to “rescue” BIG DATA, but it is a way (and it has not het reached its potential to rescue).</a:t>
            </a:r>
          </a:p>
          <a:p>
            <a:endParaRPr lang="en-US" baseline="0" dirty="0" smtClean="0"/>
          </a:p>
          <a:p>
            <a:r>
              <a:rPr lang="en-US" baseline="0" dirty="0" smtClean="0"/>
              <a:t>The first sub-bullet is for saying something about family search; the second is to expand beyond.  It’s the “…” that’s important: it represents the challenge for young, up-and-coming researchers.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73</a:t>
            </a:fld>
            <a:endParaRPr lang="en-US"/>
          </a:p>
        </p:txBody>
      </p:sp>
    </p:spTree>
    <p:extLst>
      <p:ext uri="{BB962C8B-B14F-4D97-AF65-F5344CB8AC3E}">
        <p14:creationId xmlns="" xmlns:p14="http://schemas.microsoft.com/office/powerpoint/2010/main" val="321369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CSIRO, in the next decade, astronomers expect to be processing 10 petabytes of data every hour from the Square </a:t>
            </a:r>
            <a:r>
              <a:rPr lang="en-US" dirty="0" err="1" smtClean="0"/>
              <a:t>Kilometre</a:t>
            </a:r>
            <a:r>
              <a:rPr lang="en-US" dirty="0" smtClean="0"/>
              <a:t> Array (SKA) telescope.[14] The array is thus expected to generate approximately one </a:t>
            </a:r>
            <a:r>
              <a:rPr lang="en-US" dirty="0" err="1" smtClean="0"/>
              <a:t>exabyte</a:t>
            </a:r>
            <a:r>
              <a:rPr lang="en-US" dirty="0" smtClean="0"/>
              <a:t> every four days of operation. According to IBM, the new SKA telescope initiative will generate over an </a:t>
            </a:r>
            <a:r>
              <a:rPr lang="en-US" dirty="0" err="1" smtClean="0"/>
              <a:t>exabyte</a:t>
            </a:r>
            <a:r>
              <a:rPr lang="en-US" dirty="0" smtClean="0"/>
              <a:t> of data every day. IBM is designing hardware to process this information.[15]</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14</a:t>
            </a:fld>
            <a:endParaRPr lang="en-US"/>
          </a:p>
        </p:txBody>
      </p:sp>
    </p:spTree>
    <p:extLst>
      <p:ext uri="{BB962C8B-B14F-4D97-AF65-F5344CB8AC3E}">
        <p14:creationId xmlns="" xmlns:p14="http://schemas.microsoft.com/office/powerpoint/2010/main" val="76882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velocity of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one minute on the internet reported on 20 Mar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340 Million Tweets Per Day (when Twitter turned 6); 400 Million (when Twitter turned 7, 21 Mar 2013)</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15</a:t>
            </a:fld>
            <a:endParaRPr lang="en-US"/>
          </a:p>
        </p:txBody>
      </p:sp>
    </p:spTree>
    <p:extLst>
      <p:ext uri="{BB962C8B-B14F-4D97-AF65-F5344CB8AC3E}">
        <p14:creationId xmlns="" xmlns:p14="http://schemas.microsoft.com/office/powerpoint/2010/main" val="76882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18:38 – “What is truth?”</a:t>
            </a:r>
          </a:p>
          <a:p>
            <a:endParaRPr lang="en-US" baseline="0" dirty="0" smtClean="0"/>
          </a:p>
          <a:p>
            <a:r>
              <a:rPr lang="en-US" baseline="0" dirty="0" smtClean="0"/>
              <a:t>Lots of uncertainty in BIG DATA – of that we can be certain.  We can also be certain that we that we cannot verify all claims – there are simply too many of them in BIG DATA.</a:t>
            </a:r>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16</a:t>
            </a:fld>
            <a:endParaRPr lang="en-US"/>
          </a:p>
        </p:txBody>
      </p:sp>
    </p:spTree>
    <p:extLst>
      <p:ext uri="{BB962C8B-B14F-4D97-AF65-F5344CB8AC3E}">
        <p14:creationId xmlns="" xmlns:p14="http://schemas.microsoft.com/office/powerpoint/2010/main" val="272584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finishing using this as an outline guide, cut it back to just the four</a:t>
            </a:r>
          </a:p>
          <a:p>
            <a:endParaRPr lang="en-US" baseline="0" dirty="0" smtClean="0"/>
          </a:p>
          <a:p>
            <a:r>
              <a:rPr lang="en-US" dirty="0" smtClean="0"/>
              <a:t>What is BIG DATA?</a:t>
            </a:r>
          </a:p>
          <a:p>
            <a:r>
              <a:rPr lang="en-US" dirty="0" smtClean="0"/>
              <a:t>Why should Conceptual Modeling apply?</a:t>
            </a:r>
          </a:p>
          <a:p>
            <a:r>
              <a:rPr lang="en-US" dirty="0" smtClean="0"/>
              <a:t>- Historical notes</a:t>
            </a:r>
          </a:p>
          <a:p>
            <a:r>
              <a:rPr lang="en-US" dirty="0" smtClean="0"/>
              <a:t>- Looking forward (Google’s knowledge graph &amp; CM, </a:t>
            </a:r>
            <a:r>
              <a:rPr lang="en-US" dirty="0" err="1" smtClean="0"/>
              <a:t>Dbpedia</a:t>
            </a:r>
            <a:r>
              <a:rPr lang="en-US" dirty="0" smtClean="0"/>
              <a:t>, Yahoo’s ??concept space?) </a:t>
            </a:r>
          </a:p>
          <a:p>
            <a:r>
              <a:rPr lang="en-US" dirty="0" smtClean="0"/>
              <a:t>Examples to show how Conceptual Modeling can “come to the rescue”</a:t>
            </a:r>
          </a:p>
          <a:p>
            <a:r>
              <a:rPr lang="en-US" dirty="0" smtClean="0"/>
              <a:t>- Family History (major body of the talk)</a:t>
            </a:r>
          </a:p>
          <a:p>
            <a:r>
              <a:rPr lang="en-US" dirty="0" smtClean="0"/>
              <a:t>- Other examples we have worked with:</a:t>
            </a:r>
          </a:p>
          <a:p>
            <a:r>
              <a:rPr lang="en-US" dirty="0" smtClean="0"/>
              <a:t>   . Knowledge Bundles for Scientific Research</a:t>
            </a:r>
          </a:p>
          <a:p>
            <a:r>
              <a:rPr lang="en-US" dirty="0" smtClean="0"/>
              <a:t>   . Tables (including TANGO and CM’s use as an ontology for careful specification of tables)</a:t>
            </a:r>
          </a:p>
          <a:p>
            <a:pPr marL="171450" indent="-171450">
              <a:buFontTx/>
              <a:buChar char="-"/>
            </a:pPr>
            <a:r>
              <a:rPr lang="en-US" dirty="0" smtClean="0"/>
              <a:t>Other examples where it appears that CM can “come to the rescue” (obtained by brainstorming and listening to the</a:t>
            </a:r>
            <a:r>
              <a:rPr lang="en-US" baseline="0" dirty="0" smtClean="0"/>
              <a:t>    </a:t>
            </a:r>
            <a:r>
              <a:rPr lang="en-US" dirty="0" smtClean="0"/>
              <a:t>concerns of others; I’m sure many of you can do even better)</a:t>
            </a:r>
          </a:p>
          <a:p>
            <a:r>
              <a:rPr lang="en-US" dirty="0" smtClean="0"/>
              <a:t>    . Analysis: Oscar’s human genome project</a:t>
            </a:r>
          </a:p>
          <a:p>
            <a:r>
              <a:rPr lang="en-US" dirty="0" smtClean="0"/>
              <a:t>    . Homeland security</a:t>
            </a:r>
          </a:p>
          <a:p>
            <a:r>
              <a:rPr lang="en-US" dirty="0" smtClean="0"/>
              <a:t>    . NELL: Tom Mitchel’s Never-Ending Language Learning (&amp; our </a:t>
            </a:r>
            <a:r>
              <a:rPr lang="en-US" dirty="0" err="1" smtClean="0"/>
              <a:t>OntoSoar</a:t>
            </a:r>
            <a:r>
              <a:rPr lang="en-US" dirty="0" smtClean="0"/>
              <a:t> variation)</a:t>
            </a:r>
          </a:p>
          <a:p>
            <a:r>
              <a:rPr lang="en-US" dirty="0" smtClean="0"/>
              <a:t>Principles that guide the use of Conceptual Modeling in BIG DATA applications</a:t>
            </a:r>
          </a:p>
          <a:p>
            <a:r>
              <a:rPr lang="en-US" dirty="0" smtClean="0"/>
              <a:t>- Data Organization (…, information extraction and organization, data cleaning, query processing, …)</a:t>
            </a:r>
          </a:p>
          <a:p>
            <a:r>
              <a:rPr lang="en-US" dirty="0" smtClean="0"/>
              <a:t>- Challenges and research opportunities (as a summary)</a:t>
            </a:r>
          </a:p>
          <a:p>
            <a:endParaRPr lang="en-US" dirty="0"/>
          </a:p>
        </p:txBody>
      </p:sp>
      <p:sp>
        <p:nvSpPr>
          <p:cNvPr id="4" name="Slide Number Placeholder 3"/>
          <p:cNvSpPr>
            <a:spLocks noGrp="1"/>
          </p:cNvSpPr>
          <p:nvPr>
            <p:ph type="sldNum" sz="quarter" idx="10"/>
          </p:nvPr>
        </p:nvSpPr>
        <p:spPr/>
        <p:txBody>
          <a:bodyPr/>
          <a:lstStyle/>
          <a:p>
            <a:fld id="{8262D949-B8E2-4079-848E-EE182B9C440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4079B-1504-457A-925A-20A207124B8F}" type="datetime1">
              <a:rPr lang="en-US" smtClean="0"/>
              <a:pPr/>
              <a:t>11/21/2013</a:t>
            </a:fld>
            <a:endParaRPr lang="en-US"/>
          </a:p>
        </p:txBody>
      </p:sp>
      <p:sp>
        <p:nvSpPr>
          <p:cNvPr id="5" name="Footer Placeholder 4"/>
          <p:cNvSpPr>
            <a:spLocks noGrp="1"/>
          </p:cNvSpPr>
          <p:nvPr>
            <p:ph type="ftr" sz="quarter" idx="11"/>
          </p:nvPr>
        </p:nvSpPr>
        <p:spPr/>
        <p:txBody>
          <a:bodyPr/>
          <a:lstStyle/>
          <a:p>
            <a:r>
              <a:rPr lang="en-US" smtClean="0"/>
              <a:t>BYU CS Colloquium</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0E623-BC91-4C2B-AA01-727423957BC6}" type="datetime1">
              <a:rPr lang="en-US" smtClean="0"/>
              <a:pPr/>
              <a:t>11/21/2013</a:t>
            </a:fld>
            <a:endParaRPr lang="en-US"/>
          </a:p>
        </p:txBody>
      </p:sp>
      <p:sp>
        <p:nvSpPr>
          <p:cNvPr id="5" name="Footer Placeholder 4"/>
          <p:cNvSpPr>
            <a:spLocks noGrp="1"/>
          </p:cNvSpPr>
          <p:nvPr>
            <p:ph type="ftr" sz="quarter" idx="11"/>
          </p:nvPr>
        </p:nvSpPr>
        <p:spPr/>
        <p:txBody>
          <a:bodyPr/>
          <a:lstStyle/>
          <a:p>
            <a:r>
              <a:rPr lang="en-US" smtClean="0"/>
              <a:t>BYU CS Colloquium</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C2B4F-346B-4D7A-A614-CD0B71F7819F}" type="datetime1">
              <a:rPr lang="en-US" smtClean="0"/>
              <a:pPr/>
              <a:t>11/21/2013</a:t>
            </a:fld>
            <a:endParaRPr lang="en-US"/>
          </a:p>
        </p:txBody>
      </p:sp>
      <p:sp>
        <p:nvSpPr>
          <p:cNvPr id="5" name="Footer Placeholder 4"/>
          <p:cNvSpPr>
            <a:spLocks noGrp="1"/>
          </p:cNvSpPr>
          <p:nvPr>
            <p:ph type="ftr" sz="quarter" idx="11"/>
          </p:nvPr>
        </p:nvSpPr>
        <p:spPr/>
        <p:txBody>
          <a:bodyPr/>
          <a:lstStyle/>
          <a:p>
            <a:r>
              <a:rPr lang="en-US" smtClean="0"/>
              <a:t>BYU CS Colloquium</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37AF-FF14-4189-893B-A6E0713735DE}" type="datetime1">
              <a:rPr lang="en-US" smtClean="0"/>
              <a:pPr/>
              <a:t>11/21/2013</a:t>
            </a:fld>
            <a:endParaRPr lang="en-US"/>
          </a:p>
        </p:txBody>
      </p:sp>
      <p:sp>
        <p:nvSpPr>
          <p:cNvPr id="5" name="Footer Placeholder 4"/>
          <p:cNvSpPr>
            <a:spLocks noGrp="1"/>
          </p:cNvSpPr>
          <p:nvPr>
            <p:ph type="ftr" sz="quarter" idx="11"/>
          </p:nvPr>
        </p:nvSpPr>
        <p:spPr/>
        <p:txBody>
          <a:bodyPr/>
          <a:lstStyle/>
          <a:p>
            <a:r>
              <a:rPr lang="en-US" smtClean="0"/>
              <a:t>BYU CS Colloquium</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6C783-C3B2-4680-B936-5B263E6DBED9}" type="datetime1">
              <a:rPr lang="en-US" smtClean="0"/>
              <a:pPr/>
              <a:t>11/21/2013</a:t>
            </a:fld>
            <a:endParaRPr lang="en-US"/>
          </a:p>
        </p:txBody>
      </p:sp>
      <p:sp>
        <p:nvSpPr>
          <p:cNvPr id="5" name="Footer Placeholder 4"/>
          <p:cNvSpPr>
            <a:spLocks noGrp="1"/>
          </p:cNvSpPr>
          <p:nvPr>
            <p:ph type="ftr" sz="quarter" idx="11"/>
          </p:nvPr>
        </p:nvSpPr>
        <p:spPr/>
        <p:txBody>
          <a:bodyPr/>
          <a:lstStyle/>
          <a:p>
            <a:r>
              <a:rPr lang="en-US" smtClean="0"/>
              <a:t>BYU CS Colloquium</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2B878-E503-4BE1-94D4-F5CA1505C688}" type="datetime1">
              <a:rPr lang="en-US" smtClean="0"/>
              <a:pPr/>
              <a:t>11/21/2013</a:t>
            </a:fld>
            <a:endParaRPr lang="en-US"/>
          </a:p>
        </p:txBody>
      </p:sp>
      <p:sp>
        <p:nvSpPr>
          <p:cNvPr id="6" name="Footer Placeholder 5"/>
          <p:cNvSpPr>
            <a:spLocks noGrp="1"/>
          </p:cNvSpPr>
          <p:nvPr>
            <p:ph type="ftr" sz="quarter" idx="11"/>
          </p:nvPr>
        </p:nvSpPr>
        <p:spPr/>
        <p:txBody>
          <a:bodyPr/>
          <a:lstStyle/>
          <a:p>
            <a:r>
              <a:rPr lang="en-US" smtClean="0"/>
              <a:t>BYU CS Colloquium</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66F292-7CC2-46A6-9363-8F4F89662A23}" type="datetime1">
              <a:rPr lang="en-US" smtClean="0"/>
              <a:pPr/>
              <a:t>11/21/2013</a:t>
            </a:fld>
            <a:endParaRPr lang="en-US"/>
          </a:p>
        </p:txBody>
      </p:sp>
      <p:sp>
        <p:nvSpPr>
          <p:cNvPr id="8" name="Footer Placeholder 7"/>
          <p:cNvSpPr>
            <a:spLocks noGrp="1"/>
          </p:cNvSpPr>
          <p:nvPr>
            <p:ph type="ftr" sz="quarter" idx="11"/>
          </p:nvPr>
        </p:nvSpPr>
        <p:spPr/>
        <p:txBody>
          <a:bodyPr/>
          <a:lstStyle/>
          <a:p>
            <a:r>
              <a:rPr lang="en-US" smtClean="0"/>
              <a:t>BYU CS Colloquium</a:t>
            </a:r>
            <a:endParaRPr lang="en-US"/>
          </a:p>
        </p:txBody>
      </p:sp>
      <p:sp>
        <p:nvSpPr>
          <p:cNvPr id="9" name="Slide Number Placeholder 8"/>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5A60F-DFDE-4B8D-9C0D-B945C8282E4C}" type="datetime1">
              <a:rPr lang="en-US" smtClean="0"/>
              <a:pPr/>
              <a:t>11/21/2013</a:t>
            </a:fld>
            <a:endParaRPr lang="en-US"/>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15CE8-7174-475C-93C5-ECCC583C81FC}" type="datetime1">
              <a:rPr lang="en-US" smtClean="0"/>
              <a:pPr/>
              <a:t>11/21/2013</a:t>
            </a:fld>
            <a:endParaRPr lang="en-US"/>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7F89B-CDF7-4362-9A4D-3B65D5C783BB}" type="datetime1">
              <a:rPr lang="en-US" smtClean="0"/>
              <a:pPr/>
              <a:t>11/21/2013</a:t>
            </a:fld>
            <a:endParaRPr lang="en-US"/>
          </a:p>
        </p:txBody>
      </p:sp>
      <p:sp>
        <p:nvSpPr>
          <p:cNvPr id="6" name="Footer Placeholder 5"/>
          <p:cNvSpPr>
            <a:spLocks noGrp="1"/>
          </p:cNvSpPr>
          <p:nvPr>
            <p:ph type="ftr" sz="quarter" idx="11"/>
          </p:nvPr>
        </p:nvSpPr>
        <p:spPr/>
        <p:txBody>
          <a:bodyPr/>
          <a:lstStyle/>
          <a:p>
            <a:r>
              <a:rPr lang="en-US" smtClean="0"/>
              <a:t>BYU CS Colloquium</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EA3E5-AF0B-4061-9940-85869B11CA6A}" type="datetime1">
              <a:rPr lang="en-US" smtClean="0"/>
              <a:pPr/>
              <a:t>11/21/2013</a:t>
            </a:fld>
            <a:endParaRPr lang="en-US"/>
          </a:p>
        </p:txBody>
      </p:sp>
      <p:sp>
        <p:nvSpPr>
          <p:cNvPr id="6" name="Footer Placeholder 5"/>
          <p:cNvSpPr>
            <a:spLocks noGrp="1"/>
          </p:cNvSpPr>
          <p:nvPr>
            <p:ph type="ftr" sz="quarter" idx="11"/>
          </p:nvPr>
        </p:nvSpPr>
        <p:spPr/>
        <p:txBody>
          <a:bodyPr/>
          <a:lstStyle/>
          <a:p>
            <a:r>
              <a:rPr lang="en-US" smtClean="0"/>
              <a:t>BYU CS Colloquium</a:t>
            </a:r>
            <a:endParaRPr lang="en-US"/>
          </a:p>
        </p:txBody>
      </p:sp>
      <p:sp>
        <p:nvSpPr>
          <p:cNvPr id="7" name="Slide Number Placeholder 6"/>
          <p:cNvSpPr>
            <a:spLocks noGrp="1"/>
          </p:cNvSpPr>
          <p:nvPr>
            <p:ph type="sldNum" sz="quarter" idx="12"/>
          </p:nvPr>
        </p:nvSpPr>
        <p:spPr/>
        <p:txBody>
          <a:bodyPr/>
          <a:lstStyle/>
          <a:p>
            <a:fld id="{53EFF4EF-0227-4244-97D0-C24F74FEC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B0DAF-24DE-4573-AA77-8787F4022EEA}" type="datetime1">
              <a:rPr lang="en-US" smtClean="0"/>
              <a:pPr/>
              <a:t>11/21/2013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BYU CS Colloquium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FF4EF-0227-4244-97D0-C24F74FEC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7.gif"/><Relationship Id="rId4" Type="http://schemas.openxmlformats.org/officeDocument/2006/relationships/image" Target="../media/image76.gif"/></Relationships>
</file>

<file path=ppt/slides/_rels/slide41.xml.rels><?xml version="1.0" encoding="UTF-8" standalone="yes"?>
<Relationships xmlns="http://schemas.openxmlformats.org/package/2006/relationships"><Relationship Id="rId8" Type="http://schemas.openxmlformats.org/officeDocument/2006/relationships/image" Target="../media/image76.gif"/><Relationship Id="rId3" Type="http://schemas.openxmlformats.org/officeDocument/2006/relationships/image" Target="../media/image73.png"/><Relationship Id="rId7" Type="http://schemas.openxmlformats.org/officeDocument/2006/relationships/image" Target="../media/image80.gif"/><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9.gif"/><Relationship Id="rId5" Type="http://schemas.openxmlformats.org/officeDocument/2006/relationships/image" Target="../media/image74.gif"/><Relationship Id="rId4" Type="http://schemas.openxmlformats.org/officeDocument/2006/relationships/image" Target="../media/image78.gif"/><Relationship Id="rId9" Type="http://schemas.openxmlformats.org/officeDocument/2006/relationships/image" Target="../media/image81.gif"/></Relationships>
</file>

<file path=ppt/slides/_rels/slide42.xml.rels><?xml version="1.0" encoding="UTF-8" standalone="yes"?>
<Relationships xmlns="http://schemas.openxmlformats.org/package/2006/relationships"><Relationship Id="rId8" Type="http://schemas.openxmlformats.org/officeDocument/2006/relationships/image" Target="../media/image84.gif"/><Relationship Id="rId3" Type="http://schemas.openxmlformats.org/officeDocument/2006/relationships/image" Target="../media/image73.png"/><Relationship Id="rId7" Type="http://schemas.openxmlformats.org/officeDocument/2006/relationships/image" Target="../media/image83.gif"/><Relationship Id="rId12"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9.gif"/><Relationship Id="rId11" Type="http://schemas.openxmlformats.org/officeDocument/2006/relationships/image" Target="../media/image85.gif"/><Relationship Id="rId5" Type="http://schemas.openxmlformats.org/officeDocument/2006/relationships/image" Target="../media/image74.gif"/><Relationship Id="rId10" Type="http://schemas.openxmlformats.org/officeDocument/2006/relationships/image" Target="../media/image80.gif"/><Relationship Id="rId4" Type="http://schemas.openxmlformats.org/officeDocument/2006/relationships/image" Target="../media/image82.gif"/><Relationship Id="rId9" Type="http://schemas.openxmlformats.org/officeDocument/2006/relationships/image" Target="../media/image81.gif"/></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0.gif"/><Relationship Id="rId2" Type="http://schemas.openxmlformats.org/officeDocument/2006/relationships/image" Target="../media/image109.png"/><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12.png"/></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116.png"/><Relationship Id="rId4" Type="http://schemas.openxmlformats.org/officeDocument/2006/relationships/image" Target="../media/image115.png"/></Relationships>
</file>

<file path=ppt/slides/_rels/slide6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1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1.gif"/><Relationship Id="rId2" Type="http://schemas.openxmlformats.org/officeDocument/2006/relationships/image" Target="../media/image120.png"/><Relationship Id="rId1" Type="http://schemas.openxmlformats.org/officeDocument/2006/relationships/slideLayout" Target="../slideLayouts/slideLayout6.xml"/><Relationship Id="rId4" Type="http://schemas.openxmlformats.org/officeDocument/2006/relationships/image" Target="../media/image122.png"/></Relationships>
</file>

<file path=ppt/slides/_rels/slide7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122.png"/><Relationship Id="rId4" Type="http://schemas.openxmlformats.org/officeDocument/2006/relationships/image" Target="../media/image121.gi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vid W. Embley\My Documents\WoK\ER13.keynote\Keynote\Presentation\BigDataPicture.jpg"/>
          <p:cNvPicPr>
            <a:picLocks noChangeAspect="1" noChangeArrowheads="1"/>
          </p:cNvPicPr>
          <p:nvPr/>
        </p:nvPicPr>
        <p:blipFill>
          <a:blip r:embed="rId3" cstate="print">
            <a:lum bright="-53000" contrast="10000"/>
          </a:blip>
          <a:srcRect/>
          <a:stretch>
            <a:fillRect/>
          </a:stretch>
        </p:blipFill>
        <p:spPr bwMode="auto">
          <a:xfrm>
            <a:off x="-5891" y="0"/>
            <a:ext cx="9149891" cy="6853587"/>
          </a:xfrm>
          <a:prstGeom prst="rect">
            <a:avLst/>
          </a:prstGeom>
          <a:noFill/>
        </p:spPr>
      </p:pic>
      <p:sp>
        <p:nvSpPr>
          <p:cNvPr id="2" name="Title 1"/>
          <p:cNvSpPr>
            <a:spLocks noGrp="1"/>
          </p:cNvSpPr>
          <p:nvPr>
            <p:ph type="ctrTitle"/>
          </p:nvPr>
        </p:nvSpPr>
        <p:spPr>
          <a:xfrm>
            <a:off x="685800" y="1371600"/>
            <a:ext cx="7772400" cy="1470025"/>
          </a:xfrm>
        </p:spPr>
        <p:txBody>
          <a:bodyPr>
            <a:noAutofit/>
          </a:bodyPr>
          <a:lstStyle/>
          <a:p>
            <a:r>
              <a:rPr lang="en-US" sz="3600" dirty="0" smtClean="0">
                <a:solidFill>
                  <a:srgbClr val="FFFF00"/>
                </a:solidFill>
              </a:rPr>
              <a:t>A Conceptual Modeling Approach to Harvesting, Organizing, and Analyzing Scanned &amp; OCRed</a:t>
            </a:r>
            <a:br>
              <a:rPr lang="en-US" sz="3600" dirty="0" smtClean="0">
                <a:solidFill>
                  <a:srgbClr val="FFFF00"/>
                </a:solidFill>
              </a:rPr>
            </a:br>
            <a:r>
              <a:rPr lang="en-US" sz="3600" dirty="0" smtClean="0">
                <a:solidFill>
                  <a:srgbClr val="FFFF00"/>
                </a:solidFill>
              </a:rPr>
              <a:t>Family History Documents</a:t>
            </a:r>
            <a:endParaRPr lang="en-US" sz="3600" dirty="0">
              <a:solidFill>
                <a:srgbClr val="FFFF00"/>
              </a:solidFill>
            </a:endParaRPr>
          </a:p>
        </p:txBody>
      </p:sp>
      <p:sp>
        <p:nvSpPr>
          <p:cNvPr id="3" name="Subtitle 2"/>
          <p:cNvSpPr>
            <a:spLocks noGrp="1"/>
          </p:cNvSpPr>
          <p:nvPr>
            <p:ph type="subTitle" idx="1"/>
          </p:nvPr>
        </p:nvSpPr>
        <p:spPr>
          <a:xfrm>
            <a:off x="838200" y="3810000"/>
            <a:ext cx="7391400" cy="1752600"/>
          </a:xfrm>
        </p:spPr>
        <p:txBody>
          <a:bodyPr>
            <a:noAutofit/>
          </a:bodyPr>
          <a:lstStyle/>
          <a:p>
            <a:r>
              <a:rPr lang="en-US" sz="2400" dirty="0" smtClean="0">
                <a:solidFill>
                  <a:srgbClr val="FFFF00"/>
                </a:solidFill>
              </a:rPr>
              <a:t>David W. Embley</a:t>
            </a:r>
          </a:p>
          <a:p>
            <a:r>
              <a:rPr lang="en-US" sz="2400" dirty="0" smtClean="0">
                <a:solidFill>
                  <a:srgbClr val="FFFF00"/>
                </a:solidFill>
              </a:rPr>
              <a:t>with special thanks to the Data Extraction Research Group at Brigham Young University</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Exabyte (10</a:t>
            </a:r>
            <a:r>
              <a:rPr lang="en-US" baseline="30000" dirty="0" smtClean="0"/>
              <a:t>18</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10</a:t>
            </a:fld>
            <a:endParaRPr lang="en-US"/>
          </a:p>
        </p:txBody>
      </p:sp>
      <p:sp>
        <p:nvSpPr>
          <p:cNvPr id="5" name="TextBox 4"/>
          <p:cNvSpPr txBox="1"/>
          <p:nvPr/>
        </p:nvSpPr>
        <p:spPr>
          <a:xfrm>
            <a:off x="2362200" y="1414790"/>
            <a:ext cx="4452436" cy="523220"/>
          </a:xfrm>
          <a:prstGeom prst="rect">
            <a:avLst/>
          </a:prstGeom>
          <a:noFill/>
        </p:spPr>
        <p:txBody>
          <a:bodyPr wrap="none" rtlCol="0">
            <a:spAutoFit/>
          </a:bodyPr>
          <a:lstStyle/>
          <a:p>
            <a:pPr algn="ctr"/>
            <a:r>
              <a:rPr lang="en-US" sz="2800" dirty="0" smtClean="0"/>
              <a:t>1/5 of the words ever spoken</a:t>
            </a:r>
            <a:endParaRPr lang="en-US" sz="2800" dirty="0"/>
          </a:p>
        </p:txBody>
      </p:sp>
      <p:pic>
        <p:nvPicPr>
          <p:cNvPr id="4098" name="Picture 2" descr="C:\Users\Dave\Documents\ER13.keynote\Keynote\Presentation\exaWordsSpok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62036" y="2362200"/>
            <a:ext cx="3052763" cy="303919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22155CC3-BC6E-43C4-9DE3-E28435584E48}" type="datetime1">
              <a:rPr lang="en-US" smtClean="0"/>
              <a:pPr/>
              <a:t>11/21/2013</a:t>
            </a:fld>
            <a:endParaRPr lang="en-US"/>
          </a:p>
        </p:txBody>
      </p:sp>
    </p:spTree>
    <p:extLst>
      <p:ext uri="{BB962C8B-B14F-4D97-AF65-F5344CB8AC3E}">
        <p14:creationId xmlns="" xmlns:p14="http://schemas.microsoft.com/office/powerpoint/2010/main" val="293734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a:t>
            </a:r>
            <a:r>
              <a:rPr lang="en-US" dirty="0" err="1" smtClean="0"/>
              <a:t>Zettabyte</a:t>
            </a:r>
            <a:r>
              <a:rPr lang="en-US" dirty="0" smtClean="0"/>
              <a:t> (10</a:t>
            </a:r>
            <a:r>
              <a:rPr lang="en-US" baseline="30000" dirty="0" smtClean="0"/>
              <a:t>21</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11</a:t>
            </a:fld>
            <a:endParaRPr lang="en-US"/>
          </a:p>
        </p:txBody>
      </p:sp>
      <p:sp>
        <p:nvSpPr>
          <p:cNvPr id="6" name="TextBox 5"/>
          <p:cNvSpPr txBox="1"/>
          <p:nvPr/>
        </p:nvSpPr>
        <p:spPr>
          <a:xfrm>
            <a:off x="1604376" y="1447800"/>
            <a:ext cx="6120009" cy="523220"/>
          </a:xfrm>
          <a:prstGeom prst="rect">
            <a:avLst/>
          </a:prstGeom>
          <a:noFill/>
        </p:spPr>
        <p:txBody>
          <a:bodyPr wrap="none" rtlCol="0">
            <a:spAutoFit/>
          </a:bodyPr>
          <a:lstStyle/>
          <a:p>
            <a:pPr algn="ctr"/>
            <a:r>
              <a:rPr lang="en-US" sz="2800" dirty="0"/>
              <a:t>G</a:t>
            </a:r>
            <a:r>
              <a:rPr lang="en-US" sz="2800" dirty="0" smtClean="0"/>
              <a:t>rains of sand on all the world’s beache</a:t>
            </a:r>
            <a:r>
              <a:rPr lang="en-US" sz="2800" dirty="0"/>
              <a:t>s</a:t>
            </a:r>
          </a:p>
        </p:txBody>
      </p:sp>
      <p:pic>
        <p:nvPicPr>
          <p:cNvPr id="1026" name="Picture 2" descr="F:\ER13.keynote\Keynote\Presentation\zettaBeac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2209800"/>
            <a:ext cx="4162425" cy="334659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Dave\Documents\ER13.keynote\Keynote\Presentation\zettaBeach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2743200"/>
            <a:ext cx="2845130" cy="1905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B7850A09-FDAA-4D89-8314-1D6843E27E17}" type="datetime1">
              <a:rPr lang="en-US" smtClean="0"/>
              <a:pPr/>
              <a:t>11/21/2013</a:t>
            </a:fld>
            <a:endParaRPr lang="en-US"/>
          </a:p>
        </p:txBody>
      </p:sp>
    </p:spTree>
    <p:extLst>
      <p:ext uri="{BB962C8B-B14F-4D97-AF65-F5344CB8AC3E}">
        <p14:creationId xmlns="" xmlns:p14="http://schemas.microsoft.com/office/powerpoint/2010/main" val="177646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14671" y="2439706"/>
            <a:ext cx="1381125" cy="1840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83400" y="2593530"/>
            <a:ext cx="1624542" cy="21646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Volume: </a:t>
            </a:r>
            <a:r>
              <a:rPr lang="en-US" dirty="0" err="1" smtClean="0"/>
              <a:t>Yottabyte</a:t>
            </a:r>
            <a:r>
              <a:rPr lang="en-US" dirty="0" smtClean="0"/>
              <a:t> (10</a:t>
            </a:r>
            <a:r>
              <a:rPr lang="en-US" baseline="30000" dirty="0" smtClean="0"/>
              <a:t>24</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12</a:t>
            </a:fld>
            <a:endParaRPr lang="en-US"/>
          </a:p>
        </p:txBody>
      </p:sp>
      <p:sp>
        <p:nvSpPr>
          <p:cNvPr id="5" name="TextBox 4"/>
          <p:cNvSpPr txBox="1"/>
          <p:nvPr/>
        </p:nvSpPr>
        <p:spPr>
          <a:xfrm>
            <a:off x="2362200" y="1371600"/>
            <a:ext cx="4530599" cy="523220"/>
          </a:xfrm>
          <a:prstGeom prst="rect">
            <a:avLst/>
          </a:prstGeom>
          <a:noFill/>
        </p:spPr>
        <p:txBody>
          <a:bodyPr wrap="none" rtlCol="0">
            <a:spAutoFit/>
          </a:bodyPr>
          <a:lstStyle/>
          <a:p>
            <a:pPr algn="ctr"/>
            <a:r>
              <a:rPr lang="en-US" sz="2800" dirty="0" smtClean="0"/>
              <a:t>Atoms in 7,000 human bodies</a:t>
            </a:r>
            <a:endParaRPr lang="en-US" sz="2800" dirty="0"/>
          </a:p>
        </p:txBody>
      </p:sp>
      <p:pic>
        <p:nvPicPr>
          <p:cNvPr id="5122" name="Picture 2" descr="C:\Users\Dave\Documents\ER13.keynote\Keynote\Presentation\yottaAto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200" y="1598366"/>
            <a:ext cx="984897" cy="989294"/>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Dave\Documents\ER13.keynote\Keynote\Presentation\yottaBody.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76471" y="2744506"/>
            <a:ext cx="1847850" cy="246697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rot="19509821">
            <a:off x="3285838" y="1748913"/>
            <a:ext cx="662361" cy="923330"/>
          </a:xfrm>
          <a:prstGeom prst="rect">
            <a:avLst/>
          </a:prstGeom>
          <a:noFill/>
        </p:spPr>
        <p:txBody>
          <a:bodyPr wrap="none" rtlCol="0">
            <a:spAutoFit/>
          </a:bodyPr>
          <a:lstStyle/>
          <a:p>
            <a:r>
              <a:rPr lang="en-US" sz="5400" dirty="0" smtClean="0"/>
              <a:t>…</a:t>
            </a:r>
            <a:endParaRPr lang="en-US" sz="5400" dirty="0"/>
          </a:p>
        </p:txBody>
      </p:sp>
      <p:sp>
        <p:nvSpPr>
          <p:cNvPr id="6" name="TextBox 5"/>
          <p:cNvSpPr txBox="1"/>
          <p:nvPr/>
        </p:nvSpPr>
        <p:spPr>
          <a:xfrm>
            <a:off x="4724400" y="5334000"/>
            <a:ext cx="3610311" cy="646331"/>
          </a:xfrm>
          <a:prstGeom prst="rect">
            <a:avLst/>
          </a:prstGeom>
          <a:noFill/>
        </p:spPr>
        <p:txBody>
          <a:bodyPr wrap="square" rtlCol="0">
            <a:spAutoFit/>
          </a:bodyPr>
          <a:lstStyle/>
          <a:p>
            <a:r>
              <a:rPr lang="en-US" dirty="0" smtClean="0"/>
              <a:t>NSA data site – purportedly designed to store </a:t>
            </a:r>
            <a:r>
              <a:rPr lang="en-US" dirty="0" err="1" smtClean="0"/>
              <a:t>yottabytes</a:t>
            </a:r>
            <a:r>
              <a:rPr lang="en-US" dirty="0" smtClean="0"/>
              <a:t> of data.</a:t>
            </a:r>
            <a:endParaRPr lang="en-US" dirty="0"/>
          </a:p>
        </p:txBody>
      </p:sp>
      <p:pic>
        <p:nvPicPr>
          <p:cNvPr id="1026" name="Picture 2" descr="E:\ER13.keynote\Keynote\Presentation\NSA.BluffdaleFacility.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43400" y="2838584"/>
            <a:ext cx="3581400" cy="238163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Content Placeholder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019800" y="1905000"/>
            <a:ext cx="2743200" cy="1714500"/>
          </a:xfrm>
          <a:prstGeom prst="rect">
            <a:avLst/>
          </a:prstGeom>
        </p:spPr>
      </p:pic>
      <p:sp>
        <p:nvSpPr>
          <p:cNvPr id="14" name="Date Placeholder 13"/>
          <p:cNvSpPr>
            <a:spLocks noGrp="1"/>
          </p:cNvSpPr>
          <p:nvPr>
            <p:ph type="dt" sz="half" idx="10"/>
          </p:nvPr>
        </p:nvSpPr>
        <p:spPr/>
        <p:txBody>
          <a:bodyPr/>
          <a:lstStyle/>
          <a:p>
            <a:fld id="{B82221E9-AA50-4AFE-903C-5132E4E7014E}" type="datetime1">
              <a:rPr lang="en-US" smtClean="0"/>
              <a:pPr/>
              <a:t>11/21/2013</a:t>
            </a:fld>
            <a:endParaRPr lang="en-US"/>
          </a:p>
        </p:txBody>
      </p:sp>
    </p:spTree>
    <p:extLst>
      <p:ext uri="{BB962C8B-B14F-4D97-AF65-F5344CB8AC3E}">
        <p14:creationId xmlns="" xmlns:p14="http://schemas.microsoft.com/office/powerpoint/2010/main" val="895635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20" y="152400"/>
            <a:ext cx="8229600" cy="1143000"/>
          </a:xfrm>
        </p:spPr>
        <p:txBody>
          <a:bodyPr>
            <a:normAutofit fontScale="90000"/>
          </a:bodyPr>
          <a:lstStyle/>
          <a:p>
            <a:r>
              <a:rPr lang="en-US" dirty="0" smtClean="0"/>
              <a:t>Variety: Heterogeneous Sources</a:t>
            </a:r>
            <a:br>
              <a:rPr lang="en-US" dirty="0" smtClean="0"/>
            </a:br>
            <a:r>
              <a:rPr lang="en-US" dirty="0" smtClean="0"/>
              <a:t>&amp; Diverse Needs</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13</a:t>
            </a:fld>
            <a:endParaRPr lang="en-US"/>
          </a:p>
        </p:txBody>
      </p:sp>
      <p:grpSp>
        <p:nvGrpSpPr>
          <p:cNvPr id="12" name="Group 11"/>
          <p:cNvGrpSpPr/>
          <p:nvPr/>
        </p:nvGrpSpPr>
        <p:grpSpPr>
          <a:xfrm>
            <a:off x="592374" y="1472051"/>
            <a:ext cx="8128492" cy="4750228"/>
            <a:chOff x="751072" y="1804560"/>
            <a:chExt cx="8128492" cy="4750228"/>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1845" y="2133599"/>
              <a:ext cx="4448175" cy="2805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1" descr="C:\Documents and Settings\David W. Embley\My Documents\WoK\ACM-L\PMIDpaperHighlighted.cropped.bmp"/>
            <p:cNvPicPr>
              <a:picLocks noChangeAspect="1" noChangeArrowheads="1"/>
            </p:cNvPicPr>
            <p:nvPr/>
          </p:nvPicPr>
          <p:blipFill>
            <a:blip r:embed="rId4" cstate="print"/>
            <a:srcRect/>
            <a:stretch>
              <a:fillRect/>
            </a:stretch>
          </p:blipFill>
          <p:spPr bwMode="auto">
            <a:xfrm>
              <a:off x="3234045" y="1804560"/>
              <a:ext cx="4724400" cy="1078241"/>
            </a:xfrm>
            <a:prstGeom prst="rect">
              <a:avLst/>
            </a:prstGeom>
            <a:noFill/>
          </p:spPr>
        </p:pic>
        <p:pic>
          <p:nvPicPr>
            <p:cNvPr id="9" name="Picture 8" descr="HumanSubjectInfo1.bmp"/>
            <p:cNvPicPr>
              <a:picLocks noChangeAspect="1"/>
            </p:cNvPicPr>
            <p:nvPr/>
          </p:nvPicPr>
          <p:blipFill>
            <a:blip r:embed="rId5" cstate="print"/>
            <a:stretch>
              <a:fillRect/>
            </a:stretch>
          </p:blipFill>
          <p:spPr>
            <a:xfrm>
              <a:off x="4725918" y="2882801"/>
              <a:ext cx="3995168" cy="3109111"/>
            </a:xfrm>
            <a:prstGeom prst="rect">
              <a:avLst/>
            </a:prstGeom>
          </p:spPr>
        </p:pic>
        <p:pic>
          <p:nvPicPr>
            <p:cNvPr id="307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51072" y="3810000"/>
              <a:ext cx="2331926" cy="2744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Folded Corner 12"/>
            <p:cNvSpPr/>
            <p:nvPr/>
          </p:nvSpPr>
          <p:spPr>
            <a:xfrm>
              <a:off x="2973318" y="3999444"/>
              <a:ext cx="1752600" cy="236589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Radiology Report</a:t>
              </a:r>
            </a:p>
            <a:p>
              <a:pPr algn="ctr"/>
              <a:r>
                <a:rPr lang="en-US" dirty="0" smtClean="0"/>
                <a:t>(John Doe, July 19, 12:14 pm)</a:t>
              </a:r>
              <a:endParaRPr lang="en-US" dirty="0"/>
            </a:p>
          </p:txBody>
        </p:sp>
        <p:pic>
          <p:nvPicPr>
            <p:cNvPr id="614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58000" y="4541306"/>
              <a:ext cx="2021564" cy="18240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4" name="Date Placeholder 13"/>
          <p:cNvSpPr>
            <a:spLocks noGrp="1"/>
          </p:cNvSpPr>
          <p:nvPr>
            <p:ph type="dt" sz="half" idx="10"/>
          </p:nvPr>
        </p:nvSpPr>
        <p:spPr/>
        <p:txBody>
          <a:bodyPr/>
          <a:lstStyle/>
          <a:p>
            <a:fld id="{20711992-C24C-42A7-92C5-881DCE4E47FC}" type="datetime1">
              <a:rPr lang="en-US" smtClean="0"/>
              <a:pPr/>
              <a:t>11/21/2013</a:t>
            </a:fld>
            <a:endParaRPr lang="en-US"/>
          </a:p>
        </p:txBody>
      </p:sp>
    </p:spTree>
    <p:extLst>
      <p:ext uri="{BB962C8B-B14F-4D97-AF65-F5344CB8AC3E}">
        <p14:creationId xmlns="" xmlns:p14="http://schemas.microsoft.com/office/powerpoint/2010/main" val="4062907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14</a:t>
            </a:fld>
            <a:endParaRPr lang="en-US"/>
          </a:p>
        </p:txBody>
      </p:sp>
      <p:sp>
        <p:nvSpPr>
          <p:cNvPr id="6" name="TextBox 5"/>
          <p:cNvSpPr txBox="1"/>
          <p:nvPr/>
        </p:nvSpPr>
        <p:spPr>
          <a:xfrm>
            <a:off x="840693" y="1231037"/>
            <a:ext cx="7509620" cy="954107"/>
          </a:xfrm>
          <a:prstGeom prst="rect">
            <a:avLst/>
          </a:prstGeom>
          <a:noFill/>
        </p:spPr>
        <p:txBody>
          <a:bodyPr wrap="none" rtlCol="0">
            <a:spAutoFit/>
          </a:bodyPr>
          <a:lstStyle/>
          <a:p>
            <a:pPr algn="ctr"/>
            <a:r>
              <a:rPr lang="en-US" sz="2800" dirty="0" smtClean="0"/>
              <a:t>Astronomers </a:t>
            </a:r>
            <a:r>
              <a:rPr lang="en-US" sz="2800" dirty="0"/>
              <a:t>expect to be processing 10 </a:t>
            </a:r>
            <a:r>
              <a:rPr lang="en-US" sz="2800" dirty="0" smtClean="0"/>
              <a:t>petabytes</a:t>
            </a:r>
          </a:p>
          <a:p>
            <a:pPr algn="ctr"/>
            <a:r>
              <a:rPr lang="en-US" sz="2800" dirty="0" smtClean="0"/>
              <a:t>of </a:t>
            </a:r>
            <a:r>
              <a:rPr lang="en-US" sz="2800" dirty="0"/>
              <a:t>data every hour from the </a:t>
            </a:r>
            <a:r>
              <a:rPr lang="en-US" sz="2800" dirty="0" smtClean="0"/>
              <a:t>SKA telescope.</a:t>
            </a:r>
            <a:endParaRPr lang="en-US" sz="2800" dirty="0"/>
          </a:p>
        </p:txBody>
      </p:sp>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2819400"/>
            <a:ext cx="3673928"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97721" y="3800475"/>
            <a:ext cx="3628178" cy="232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88212" y="5032979"/>
            <a:ext cx="3331618" cy="369332"/>
          </a:xfrm>
          <a:prstGeom prst="rect">
            <a:avLst/>
          </a:prstGeom>
          <a:noFill/>
        </p:spPr>
        <p:txBody>
          <a:bodyPr wrap="none" rtlCol="0">
            <a:spAutoFit/>
          </a:bodyPr>
          <a:lstStyle/>
          <a:p>
            <a:r>
              <a:rPr lang="en-US" dirty="0" smtClean="0"/>
              <a:t>Square Kilometer Array Telescope</a:t>
            </a:r>
            <a:endParaRPr lang="en-US" dirty="0"/>
          </a:p>
        </p:txBody>
      </p:sp>
      <p:sp>
        <p:nvSpPr>
          <p:cNvPr id="9" name="Date Placeholder 8"/>
          <p:cNvSpPr>
            <a:spLocks noGrp="1"/>
          </p:cNvSpPr>
          <p:nvPr>
            <p:ph type="dt" sz="half" idx="10"/>
          </p:nvPr>
        </p:nvSpPr>
        <p:spPr/>
        <p:txBody>
          <a:bodyPr/>
          <a:lstStyle/>
          <a:p>
            <a:fld id="{A24BBEA0-CD1D-437A-ADDA-12113FFE8516}" type="datetime1">
              <a:rPr lang="en-US" smtClean="0"/>
              <a:pPr/>
              <a:t>11/21/2013</a:t>
            </a:fld>
            <a:endParaRPr lang="en-US"/>
          </a:p>
        </p:txBody>
      </p:sp>
    </p:spTree>
    <p:extLst>
      <p:ext uri="{BB962C8B-B14F-4D97-AF65-F5344CB8AC3E}">
        <p14:creationId xmlns="" xmlns:p14="http://schemas.microsoft.com/office/powerpoint/2010/main" val="2678866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15</a:t>
            </a:fld>
            <a:endParaRPr lang="en-US"/>
          </a:p>
        </p:txBody>
      </p:sp>
      <p:sp>
        <p:nvSpPr>
          <p:cNvPr id="6" name="TextBox 5"/>
          <p:cNvSpPr txBox="1"/>
          <p:nvPr/>
        </p:nvSpPr>
        <p:spPr>
          <a:xfrm>
            <a:off x="685800" y="1219200"/>
            <a:ext cx="4710777" cy="1815882"/>
          </a:xfrm>
          <a:prstGeom prst="rect">
            <a:avLst/>
          </a:prstGeom>
          <a:noFill/>
        </p:spPr>
        <p:txBody>
          <a:bodyPr wrap="none" rtlCol="0">
            <a:spAutoFit/>
          </a:bodyPr>
          <a:lstStyle/>
          <a:p>
            <a:r>
              <a:rPr lang="en-US" sz="2800" dirty="0" smtClean="0"/>
              <a:t>One minute on the Internet:</a:t>
            </a:r>
          </a:p>
          <a:p>
            <a:r>
              <a:rPr lang="en-US" sz="2800" dirty="0" smtClean="0"/>
              <a:t>	640TB data transferred, </a:t>
            </a:r>
          </a:p>
          <a:p>
            <a:r>
              <a:rPr lang="en-US" sz="2800" dirty="0" smtClean="0"/>
              <a:t>	100k tweets,</a:t>
            </a:r>
          </a:p>
          <a:p>
            <a:r>
              <a:rPr lang="en-US" sz="2800" dirty="0" smtClean="0"/>
              <a:t>	204 million e-mails sent</a:t>
            </a:r>
            <a:endParaRPr lang="en-US" sz="2800" dirty="0"/>
          </a:p>
        </p:txBody>
      </p:sp>
      <p:pic>
        <p:nvPicPr>
          <p:cNvPr id="8" name="Content Placeholder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3429000"/>
            <a:ext cx="2970036" cy="2438400"/>
          </a:xfrm>
          <a:prstGeom prst="rect">
            <a:avLst/>
          </a:prstGeom>
        </p:spPr>
      </p:pic>
      <p:pic>
        <p:nvPicPr>
          <p:cNvPr id="2050" name="Picture 2" descr="google, amazon, youtube, intel, facebook, twitter, internet, linkedin, flickr, wikipedia, email, research, statistics, future, projections, tweets, infographics, predictions, internet minute, 60 seconds, 2015, global data usage, 640"/>
          <p:cNvPicPr>
            <a:picLocks noChangeAspect="1" noChangeArrowheads="1"/>
          </p:cNvPicPr>
          <p:nvPr/>
        </p:nvPicPr>
        <p:blipFill>
          <a:blip r:embed="rId4" cstate="print"/>
          <a:srcRect/>
          <a:stretch>
            <a:fillRect/>
          </a:stretch>
        </p:blipFill>
        <p:spPr bwMode="auto">
          <a:xfrm>
            <a:off x="6324600" y="685800"/>
            <a:ext cx="2484783" cy="2286000"/>
          </a:xfrm>
          <a:prstGeom prst="rect">
            <a:avLst/>
          </a:prstGeom>
          <a:noFill/>
        </p:spPr>
      </p:pic>
      <p:pic>
        <p:nvPicPr>
          <p:cNvPr id="1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24400" y="3505200"/>
            <a:ext cx="3607633" cy="2400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Date Placeholder 8"/>
          <p:cNvSpPr>
            <a:spLocks noGrp="1"/>
          </p:cNvSpPr>
          <p:nvPr>
            <p:ph type="dt" sz="half" idx="10"/>
          </p:nvPr>
        </p:nvSpPr>
        <p:spPr/>
        <p:txBody>
          <a:bodyPr/>
          <a:lstStyle/>
          <a:p>
            <a:fld id="{4B5B4A72-D3A2-470B-8CD6-4EECE676CEAC}" type="datetime1">
              <a:rPr lang="en-US" smtClean="0"/>
              <a:pPr/>
              <a:t>11/21/2013</a:t>
            </a:fld>
            <a:endParaRPr lang="en-US"/>
          </a:p>
        </p:txBody>
      </p:sp>
    </p:spTree>
    <p:extLst>
      <p:ext uri="{BB962C8B-B14F-4D97-AF65-F5344CB8AC3E}">
        <p14:creationId xmlns="" xmlns:p14="http://schemas.microsoft.com/office/powerpoint/2010/main" val="3324057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Veracity: Uncertainty</a:t>
            </a:r>
            <a:endParaRPr lang="en-US" dirty="0"/>
          </a:p>
        </p:txBody>
      </p:sp>
      <p:sp>
        <p:nvSpPr>
          <p:cNvPr id="3" name="Content Placeholder 2"/>
          <p:cNvSpPr>
            <a:spLocks noGrp="1"/>
          </p:cNvSpPr>
          <p:nvPr>
            <p:ph idx="1"/>
          </p:nvPr>
        </p:nvSpPr>
        <p:spPr>
          <a:xfrm>
            <a:off x="457200" y="1905000"/>
            <a:ext cx="6781800" cy="4525963"/>
          </a:xfrm>
        </p:spPr>
        <p:txBody>
          <a:bodyPr>
            <a:normAutofit fontScale="92500" lnSpcReduction="20000"/>
          </a:bodyPr>
          <a:lstStyle/>
          <a:p>
            <a:r>
              <a:rPr lang="en-US" dirty="0" smtClean="0"/>
              <a:t>An age-old question: </a:t>
            </a:r>
          </a:p>
          <a:p>
            <a:pPr marL="0" indent="0">
              <a:buNone/>
            </a:pPr>
            <a:r>
              <a:rPr lang="en-US" dirty="0" smtClean="0"/>
              <a:t>   “What is truth?”</a:t>
            </a:r>
          </a:p>
          <a:p>
            <a:pPr marL="0" indent="0">
              <a:buNone/>
            </a:pPr>
            <a:endParaRPr lang="en-US" dirty="0" smtClean="0"/>
          </a:p>
          <a:p>
            <a:r>
              <a:rPr lang="en-US" dirty="0" smtClean="0"/>
              <a:t>Einstein: </a:t>
            </a:r>
            <a:r>
              <a:rPr lang="en-US" dirty="0"/>
              <a:t>“The pursuit of truth and </a:t>
            </a:r>
            <a:r>
              <a:rPr lang="en-US" dirty="0" smtClean="0"/>
              <a:t>beauty is </a:t>
            </a:r>
            <a:r>
              <a:rPr lang="en-US" dirty="0"/>
              <a:t>a sphere of activity in which we are </a:t>
            </a:r>
            <a:r>
              <a:rPr lang="en-US" dirty="0" smtClean="0"/>
              <a:t>permitted to </a:t>
            </a:r>
            <a:r>
              <a:rPr lang="en-US" dirty="0"/>
              <a:t>remain children all our lives</a:t>
            </a:r>
            <a:r>
              <a:rPr lang="en-US" dirty="0" smtClean="0"/>
              <a:t>.”</a:t>
            </a:r>
          </a:p>
          <a:p>
            <a:pPr marL="0" indent="0">
              <a:buNone/>
            </a:pPr>
            <a:endParaRPr lang="en-US" dirty="0" smtClean="0"/>
          </a:p>
          <a:p>
            <a:r>
              <a:rPr lang="en-US" dirty="0" smtClean="0"/>
              <a:t>Of one thing we</a:t>
            </a:r>
          </a:p>
          <a:p>
            <a:pPr marL="0" indent="0">
              <a:buNone/>
            </a:pPr>
            <a:r>
              <a:rPr lang="en-US" dirty="0"/>
              <a:t> </a:t>
            </a:r>
            <a:r>
              <a:rPr lang="en-US" dirty="0" smtClean="0"/>
              <a:t>   can be certain:</a:t>
            </a:r>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16</a:t>
            </a:fld>
            <a:endParaRPr lang="en-US" dirty="0"/>
          </a:p>
        </p:txBody>
      </p:sp>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295400"/>
            <a:ext cx="1790700" cy="1952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07069" y="4572000"/>
            <a:ext cx="2438400" cy="162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39000" y="76200"/>
            <a:ext cx="1600200" cy="156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4800" y="77787"/>
            <a:ext cx="1597025" cy="156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200" name="Picture 8" descr="http://refspace.com/pics/Albert_Einstein.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237836" y="2895600"/>
            <a:ext cx="1567541" cy="219456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Date Placeholder 10"/>
          <p:cNvSpPr>
            <a:spLocks noGrp="1"/>
          </p:cNvSpPr>
          <p:nvPr>
            <p:ph type="dt" sz="half" idx="10"/>
          </p:nvPr>
        </p:nvSpPr>
        <p:spPr/>
        <p:txBody>
          <a:bodyPr/>
          <a:lstStyle/>
          <a:p>
            <a:fld id="{40199258-5271-4171-8B37-246291DFE9FE}" type="datetime1">
              <a:rPr lang="en-US" smtClean="0"/>
              <a:pPr/>
              <a:t>11/21/2013</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lnSpcReduction="10000"/>
          </a:bodyPr>
          <a:lstStyle/>
          <a:p>
            <a:r>
              <a:rPr lang="en-US" dirty="0" smtClean="0">
                <a:solidFill>
                  <a:schemeClr val="bg1">
                    <a:lumMod val="75000"/>
                  </a:schemeClr>
                </a:solidFill>
              </a:rPr>
              <a:t>What is BIG DATA?</a:t>
            </a:r>
          </a:p>
          <a:p>
            <a:r>
              <a:rPr lang="en-US" dirty="0" smtClean="0"/>
              <a:t>Conceptual modeling &amp; BIG DATA</a:t>
            </a:r>
          </a:p>
          <a:p>
            <a:r>
              <a:rPr lang="en-US" dirty="0" smtClean="0">
                <a:solidFill>
                  <a:schemeClr val="bg1">
                    <a:lumMod val="75000"/>
                  </a:schemeClr>
                </a:solidFill>
              </a:rPr>
              <a:t>A conceptual modeling approach</a:t>
            </a:r>
          </a:p>
          <a:p>
            <a:pPr lvl="1"/>
            <a:r>
              <a:rPr lang="en-US" dirty="0" smtClean="0">
                <a:solidFill>
                  <a:schemeClr val="bg1">
                    <a:lumMod val="75000"/>
                  </a:schemeClr>
                </a:solidFill>
              </a:rPr>
              <a:t>to harvesting, organizing, and analyzing data</a:t>
            </a:r>
          </a:p>
          <a:p>
            <a:pPr lvl="1"/>
            <a:r>
              <a:rPr lang="en-US" dirty="0" smtClean="0">
                <a:solidFill>
                  <a:schemeClr val="bg1">
                    <a:lumMod val="75000"/>
                  </a:schemeClr>
                </a:solidFill>
              </a:rPr>
              <a:t>for BIG DATA collections of historical documents </a:t>
            </a:r>
          </a:p>
          <a:p>
            <a:r>
              <a:rPr lang="en-US" dirty="0" smtClean="0">
                <a:solidFill>
                  <a:schemeClr val="bg1">
                    <a:lumMod val="75000"/>
                  </a:schemeClr>
                </a:solidFill>
              </a:rPr>
              <a:t>Summary (and take-home message):</a:t>
            </a:r>
          </a:p>
          <a:p>
            <a:pPr lvl="1"/>
            <a:r>
              <a:rPr lang="en-US" dirty="0" smtClean="0">
                <a:solidFill>
                  <a:schemeClr val="bg1">
                    <a:lumMod val="75000"/>
                  </a:schemeClr>
                </a:solidFill>
              </a:rPr>
              <a:t>Automation via conceptual modeling can resolve BIG DATA issues in family history work. </a:t>
            </a:r>
          </a:p>
          <a:p>
            <a:pPr lvl="1"/>
            <a:r>
              <a:rPr lang="en-US" dirty="0" smtClean="0">
                <a:solidFill>
                  <a:schemeClr val="bg1">
                    <a:lumMod val="75000"/>
                  </a:schemeClr>
                </a:solidFill>
              </a:rPr>
              <a:t>Challenges and </a:t>
            </a:r>
            <a:r>
              <a:rPr lang="en-US" dirty="0">
                <a:solidFill>
                  <a:schemeClr val="bg1">
                    <a:lumMod val="75000"/>
                  </a:schemeClr>
                </a:solidFill>
              </a:rPr>
              <a:t>o</a:t>
            </a:r>
            <a:r>
              <a:rPr lang="en-US" dirty="0" smtClean="0">
                <a:solidFill>
                  <a:schemeClr val="bg1">
                    <a:lumMod val="75000"/>
                  </a:schemeClr>
                </a:solidFill>
              </a:rPr>
              <a:t>pportunities</a:t>
            </a:r>
          </a:p>
          <a:p>
            <a:pPr lvl="1"/>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17</a:t>
            </a:fld>
            <a:endParaRPr lang="en-US" dirty="0"/>
          </a:p>
        </p:txBody>
      </p:sp>
      <p:sp>
        <p:nvSpPr>
          <p:cNvPr id="6" name="Date Placeholder 5"/>
          <p:cNvSpPr>
            <a:spLocks noGrp="1"/>
          </p:cNvSpPr>
          <p:nvPr>
            <p:ph type="dt" sz="half" idx="10"/>
          </p:nvPr>
        </p:nvSpPr>
        <p:spPr/>
        <p:txBody>
          <a:bodyPr/>
          <a:lstStyle/>
          <a:p>
            <a:fld id="{7073B37F-0582-421A-B635-352E52258398}" type="datetime1">
              <a:rPr lang="en-US" smtClean="0"/>
              <a:pPr/>
              <a:t>11/21/2013</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Modeling </a:t>
            </a:r>
            <a:br>
              <a:rPr lang="en-US" dirty="0" smtClean="0"/>
            </a:br>
            <a:r>
              <a:rPr lang="en-US" dirty="0" smtClean="0">
                <a:sym typeface="Symbol"/>
              </a:rPr>
              <a:t> </a:t>
            </a:r>
            <a:r>
              <a:rPr lang="en-US" dirty="0" smtClean="0"/>
              <a:t>Data Organization</a:t>
            </a:r>
            <a:endParaRPr lang="en-US" dirty="0"/>
          </a:p>
        </p:txBody>
      </p:sp>
      <p:sp>
        <p:nvSpPr>
          <p:cNvPr id="3" name="Content Placeholder 2"/>
          <p:cNvSpPr>
            <a:spLocks noGrp="1"/>
          </p:cNvSpPr>
          <p:nvPr>
            <p:ph idx="1"/>
          </p:nvPr>
        </p:nvSpPr>
        <p:spPr>
          <a:xfrm>
            <a:off x="381000" y="1752600"/>
            <a:ext cx="8534400" cy="4191000"/>
          </a:xfrm>
        </p:spPr>
        <p:txBody>
          <a:bodyPr>
            <a:normAutofit/>
          </a:bodyPr>
          <a:lstStyle/>
          <a:p>
            <a:r>
              <a:rPr lang="en-US" dirty="0" smtClean="0"/>
              <a:t>Main thrust: organizing data [Chen, TODS’76]</a:t>
            </a:r>
          </a:p>
          <a:p>
            <a:r>
              <a:rPr lang="en-US" dirty="0" smtClean="0"/>
              <a:t>And, that’s one of the challenges of BIG DATA … but</a:t>
            </a:r>
          </a:p>
          <a:p>
            <a:pPr lvl="1"/>
            <a:r>
              <a:rPr lang="en-US" dirty="0" smtClean="0"/>
              <a:t>Volume: too big</a:t>
            </a:r>
          </a:p>
          <a:p>
            <a:pPr lvl="1"/>
            <a:r>
              <a:rPr lang="en-US" dirty="0"/>
              <a:t>Variety: </a:t>
            </a:r>
            <a:r>
              <a:rPr lang="en-US" dirty="0" smtClean="0"/>
              <a:t>too much</a:t>
            </a:r>
            <a:endParaRPr lang="en-US" dirty="0"/>
          </a:p>
          <a:p>
            <a:pPr lvl="1"/>
            <a:r>
              <a:rPr lang="en-US" dirty="0" smtClean="0"/>
              <a:t>Velocity: too fast</a:t>
            </a:r>
          </a:p>
          <a:p>
            <a:pPr lvl="1"/>
            <a:r>
              <a:rPr lang="en-US" dirty="0" smtClean="0"/>
              <a:t>Veracity: too uncertainty</a:t>
            </a:r>
          </a:p>
          <a:p>
            <a:pPr lvl="1"/>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18</a:t>
            </a:fld>
            <a:endParaRPr lang="en-US" dirty="0"/>
          </a:p>
        </p:txBody>
      </p:sp>
      <p:sp>
        <p:nvSpPr>
          <p:cNvPr id="6" name="Date Placeholder 5"/>
          <p:cNvSpPr>
            <a:spLocks noGrp="1"/>
          </p:cNvSpPr>
          <p:nvPr>
            <p:ph type="dt" sz="half" idx="10"/>
          </p:nvPr>
        </p:nvSpPr>
        <p:spPr/>
        <p:txBody>
          <a:bodyPr/>
          <a:lstStyle/>
          <a:p>
            <a:fld id="{ECD0DDBF-6DD9-49C1-9C01-63AB0A8C2475}" type="datetime1">
              <a:rPr lang="en-US" smtClean="0"/>
              <a:pPr/>
              <a:t>11/21/2013</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Modeling:</a:t>
            </a:r>
            <a:br>
              <a:rPr lang="en-US" dirty="0" smtClean="0"/>
            </a:br>
            <a:r>
              <a:rPr lang="en-US" dirty="0" smtClean="0"/>
              <a:t>Looking Backward</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19</a:t>
            </a:fld>
            <a:endParaRPr lang="en-US"/>
          </a:p>
        </p:txBody>
      </p:sp>
      <p:pic>
        <p:nvPicPr>
          <p:cNvPr id="1026" name="Picture 2" descr="C:\Documents and Settings\David W. Embley\My Documents\CMhandbook\Chapters\Chapter3-Chen\Fig11.PNG"/>
          <p:cNvPicPr>
            <a:picLocks noChangeAspect="1" noChangeArrowheads="1"/>
          </p:cNvPicPr>
          <p:nvPr/>
        </p:nvPicPr>
        <p:blipFill>
          <a:blip r:embed="rId3" cstate="print"/>
          <a:srcRect/>
          <a:stretch>
            <a:fillRect/>
          </a:stretch>
        </p:blipFill>
        <p:spPr bwMode="auto">
          <a:xfrm>
            <a:off x="609600" y="1524000"/>
            <a:ext cx="4114800" cy="3295650"/>
          </a:xfrm>
          <a:prstGeom prst="rect">
            <a:avLst/>
          </a:prstGeom>
          <a:noFill/>
        </p:spPr>
      </p:pic>
      <p:pic>
        <p:nvPicPr>
          <p:cNvPr id="1028" name="Picture 4" descr="C:\Documents and Settings\David W. Embley\My Documents\CMhandbook\Chapters\Chapter3-Chen\Schema2.PNG"/>
          <p:cNvPicPr>
            <a:picLocks noChangeAspect="1" noChangeArrowheads="1"/>
          </p:cNvPicPr>
          <p:nvPr/>
        </p:nvPicPr>
        <p:blipFill>
          <a:blip r:embed="rId4" cstate="print"/>
          <a:srcRect/>
          <a:stretch>
            <a:fillRect/>
          </a:stretch>
        </p:blipFill>
        <p:spPr bwMode="auto">
          <a:xfrm>
            <a:off x="4724400" y="4358054"/>
            <a:ext cx="4210050" cy="1190625"/>
          </a:xfrm>
          <a:prstGeom prst="rect">
            <a:avLst/>
          </a:prstGeom>
          <a:noFill/>
        </p:spPr>
      </p:pic>
      <p:sp>
        <p:nvSpPr>
          <p:cNvPr id="9" name="Bent Arrow 8"/>
          <p:cNvSpPr/>
          <p:nvPr/>
        </p:nvSpPr>
        <p:spPr>
          <a:xfrm rot="5400000">
            <a:off x="5676900" y="2400300"/>
            <a:ext cx="14478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99758" y="5436577"/>
            <a:ext cx="3734484" cy="646331"/>
          </a:xfrm>
          <a:prstGeom prst="rect">
            <a:avLst/>
          </a:prstGeom>
          <a:noFill/>
        </p:spPr>
        <p:txBody>
          <a:bodyPr wrap="none" rtlCol="0">
            <a:spAutoFit/>
          </a:bodyPr>
          <a:lstStyle/>
          <a:p>
            <a:r>
              <a:rPr lang="en-US" b="1" dirty="0"/>
              <a:t>s</a:t>
            </a:r>
            <a:r>
              <a:rPr lang="en-US" b="1" dirty="0" smtClean="0"/>
              <a:t>elect</a:t>
            </a:r>
            <a:r>
              <a:rPr lang="en-US" dirty="0" smtClean="0"/>
              <a:t> PART-NO, QUANTITY-ON-HAND</a:t>
            </a:r>
          </a:p>
          <a:p>
            <a:r>
              <a:rPr lang="en-US" b="1" dirty="0"/>
              <a:t>w</a:t>
            </a:r>
            <a:r>
              <a:rPr lang="en-US" b="1" dirty="0" smtClean="0"/>
              <a:t>here</a:t>
            </a:r>
            <a:r>
              <a:rPr lang="en-US" dirty="0" smtClean="0"/>
              <a:t>  …</a:t>
            </a:r>
            <a:endParaRPr lang="en-US" dirty="0"/>
          </a:p>
        </p:txBody>
      </p:sp>
      <p:sp>
        <p:nvSpPr>
          <p:cNvPr id="11" name="Date Placeholder 10"/>
          <p:cNvSpPr>
            <a:spLocks noGrp="1"/>
          </p:cNvSpPr>
          <p:nvPr>
            <p:ph type="dt" sz="half" idx="10"/>
          </p:nvPr>
        </p:nvSpPr>
        <p:spPr/>
        <p:txBody>
          <a:bodyPr/>
          <a:lstStyle/>
          <a:p>
            <a:fld id="{FBC45B4D-F419-45B2-996F-2B7C002682CA}" type="datetime1">
              <a:rPr lang="en-US" smtClean="0"/>
              <a:pPr/>
              <a:t>11/21/2013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lnSpcReduction="10000"/>
          </a:bodyPr>
          <a:lstStyle/>
          <a:p>
            <a:r>
              <a:rPr lang="en-US" dirty="0" smtClean="0"/>
              <a:t>What is BIG DATA?</a:t>
            </a:r>
          </a:p>
          <a:p>
            <a:r>
              <a:rPr lang="en-US" dirty="0" smtClean="0"/>
              <a:t>Conceptual modeling &amp; BIG DATA</a:t>
            </a:r>
          </a:p>
          <a:p>
            <a:r>
              <a:rPr lang="en-US" dirty="0" smtClean="0"/>
              <a:t>A conceptual modeling approach</a:t>
            </a:r>
          </a:p>
          <a:p>
            <a:pPr lvl="1"/>
            <a:r>
              <a:rPr lang="en-US" dirty="0" smtClean="0"/>
              <a:t>to harvesting, organizing, and analyzing data</a:t>
            </a:r>
          </a:p>
          <a:p>
            <a:pPr lvl="1"/>
            <a:r>
              <a:rPr lang="en-US" dirty="0" smtClean="0"/>
              <a:t>for BIG DATA collections of historical documents </a:t>
            </a:r>
          </a:p>
          <a:p>
            <a:r>
              <a:rPr lang="en-US" dirty="0" smtClean="0"/>
              <a:t>Summary (and take-home message):</a:t>
            </a:r>
          </a:p>
          <a:p>
            <a:pPr lvl="1"/>
            <a:r>
              <a:rPr lang="en-US" dirty="0" smtClean="0"/>
              <a:t>Automation via conceptual modeling can resolve BIG DATA issues in family history work. </a:t>
            </a:r>
          </a:p>
          <a:p>
            <a:pPr lvl="1"/>
            <a:r>
              <a:rPr lang="en-US" dirty="0" smtClean="0"/>
              <a:t>Challenges and </a:t>
            </a:r>
            <a:r>
              <a:rPr lang="en-US" dirty="0"/>
              <a:t>o</a:t>
            </a:r>
            <a:r>
              <a:rPr lang="en-US" dirty="0" smtClean="0"/>
              <a:t>pportunities</a:t>
            </a:r>
          </a:p>
          <a:p>
            <a:pPr lvl="1"/>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2</a:t>
            </a:fld>
            <a:endParaRPr lang="en-US" dirty="0"/>
          </a:p>
        </p:txBody>
      </p:sp>
      <p:sp>
        <p:nvSpPr>
          <p:cNvPr id="6" name="Date Placeholder 5"/>
          <p:cNvSpPr>
            <a:spLocks noGrp="1"/>
          </p:cNvSpPr>
          <p:nvPr>
            <p:ph type="dt" sz="half" idx="10"/>
          </p:nvPr>
        </p:nvSpPr>
        <p:spPr/>
        <p:txBody>
          <a:bodyPr/>
          <a:lstStyle/>
          <a:p>
            <a:fld id="{C07B6F36-797C-47C1-A6E0-958C0F38DA58}" type="datetime1">
              <a:rPr lang="en-US" smtClean="0"/>
              <a:pPr/>
              <a:t>11/21/2013</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96"/>
            <a:ext cx="8229600" cy="1143000"/>
          </a:xfrm>
        </p:spPr>
        <p:txBody>
          <a:bodyPr>
            <a:normAutofit fontScale="90000"/>
          </a:bodyPr>
          <a:lstStyle/>
          <a:p>
            <a:r>
              <a:rPr lang="en-US" dirty="0" smtClean="0"/>
              <a:t>Conceptual Modeling:</a:t>
            </a:r>
            <a:br>
              <a:rPr lang="en-US" dirty="0" smtClean="0"/>
            </a:br>
            <a:r>
              <a:rPr lang="en-US" dirty="0" smtClean="0"/>
              <a:t>Looking Forward</a:t>
            </a:r>
            <a:endParaRPr lang="en-US" dirty="0"/>
          </a:p>
        </p:txBody>
      </p:sp>
      <p:sp>
        <p:nvSpPr>
          <p:cNvPr id="3" name="Content Placeholder 2"/>
          <p:cNvSpPr>
            <a:spLocks noGrp="1"/>
          </p:cNvSpPr>
          <p:nvPr>
            <p:ph idx="1"/>
          </p:nvPr>
        </p:nvSpPr>
        <p:spPr>
          <a:xfrm>
            <a:off x="457200" y="1371600"/>
            <a:ext cx="8229600" cy="4800600"/>
          </a:xfrm>
        </p:spPr>
        <p:txBody>
          <a:bodyPr>
            <a:normAutofit fontScale="85000" lnSpcReduction="20000"/>
          </a:bodyPr>
          <a:lstStyle/>
          <a:p>
            <a:r>
              <a:rPr lang="en-US" dirty="0" smtClean="0"/>
              <a:t>Conceptualization of the Web</a:t>
            </a:r>
          </a:p>
          <a:p>
            <a:pPr lvl="1"/>
            <a:r>
              <a:rPr lang="en-US" dirty="0" smtClean="0"/>
              <a:t>Semantic search as well as keyword search</a:t>
            </a:r>
          </a:p>
          <a:p>
            <a:pPr lvl="1"/>
            <a:r>
              <a:rPr lang="en-US" dirty="0" smtClean="0"/>
              <a:t>World-wide knowledge sharing</a:t>
            </a:r>
          </a:p>
          <a:p>
            <a:r>
              <a:rPr lang="en-US" dirty="0" smtClean="0"/>
              <a:t>Examples:</a:t>
            </a:r>
          </a:p>
          <a:p>
            <a:pPr lvl="1"/>
            <a:r>
              <a:rPr lang="en-US" dirty="0" smtClean="0"/>
              <a:t>DB-</a:t>
            </a:r>
            <a:r>
              <a:rPr lang="en-US" dirty="0" err="1" smtClean="0"/>
              <a:t>pedia</a:t>
            </a:r>
            <a:endParaRPr lang="en-US" dirty="0" smtClean="0"/>
          </a:p>
          <a:p>
            <a:pPr lvl="1"/>
            <a:r>
              <a:rPr lang="en-US" dirty="0" smtClean="0"/>
              <a:t>Conceptual Graphs</a:t>
            </a:r>
          </a:p>
          <a:p>
            <a:pPr lvl="2"/>
            <a:r>
              <a:rPr lang="en-US" dirty="0" smtClean="0"/>
              <a:t>Google’s Knowledge Graph</a:t>
            </a:r>
          </a:p>
          <a:p>
            <a:pPr lvl="2"/>
            <a:r>
              <a:rPr lang="en-US" dirty="0"/>
              <a:t>Yahoo!’s Web of Objects</a:t>
            </a:r>
          </a:p>
          <a:p>
            <a:pPr lvl="2"/>
            <a:r>
              <a:rPr lang="en-US" dirty="0" err="1" smtClean="0"/>
              <a:t>Facebook’s</a:t>
            </a:r>
            <a:r>
              <a:rPr lang="en-US" dirty="0" smtClean="0"/>
              <a:t> Graph Search</a:t>
            </a:r>
          </a:p>
          <a:p>
            <a:pPr lvl="2"/>
            <a:r>
              <a:rPr lang="en-US" dirty="0" smtClean="0"/>
              <a:t>Microsoft’s/</a:t>
            </a:r>
            <a:r>
              <a:rPr lang="en-US" dirty="0" err="1" smtClean="0"/>
              <a:t>Bing’s</a:t>
            </a:r>
            <a:r>
              <a:rPr lang="en-US" dirty="0" smtClean="0"/>
              <a:t> Satori Knowledge Base</a:t>
            </a:r>
          </a:p>
          <a:p>
            <a:pPr lvl="1"/>
            <a:r>
              <a:rPr lang="en-US" dirty="0" err="1" smtClean="0"/>
              <a:t>Metaweb</a:t>
            </a:r>
            <a:endParaRPr lang="en-US" dirty="0"/>
          </a:p>
          <a:p>
            <a:pPr lvl="1"/>
            <a:r>
              <a:rPr lang="en-US" dirty="0" err="1" smtClean="0"/>
              <a:t>FamilySearch</a:t>
            </a:r>
            <a:endParaRPr lang="en-US" dirty="0" smtClean="0"/>
          </a:p>
          <a:p>
            <a:r>
              <a:rPr lang="en-US" dirty="0" smtClean="0"/>
              <a:t>Conceptual Modeling should apply!</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20</a:t>
            </a:fld>
            <a:endParaRPr lang="en-US" dirty="0"/>
          </a:p>
        </p:txBody>
      </p:sp>
      <p:pic>
        <p:nvPicPr>
          <p:cNvPr id="158722" name="Picture 2" descr="http://www.cs.rpi.edu/%7Ehendler/Image1.gif"/>
          <p:cNvPicPr>
            <a:picLocks noChangeAspect="1" noChangeArrowheads="1"/>
          </p:cNvPicPr>
          <p:nvPr/>
        </p:nvPicPr>
        <p:blipFill>
          <a:blip r:embed="rId3" cstate="print"/>
          <a:srcRect/>
          <a:stretch>
            <a:fillRect/>
          </a:stretch>
        </p:blipFill>
        <p:spPr bwMode="auto">
          <a:xfrm>
            <a:off x="5105400" y="1905000"/>
            <a:ext cx="3743325" cy="2495551"/>
          </a:xfrm>
          <a:prstGeom prst="rect">
            <a:avLst/>
          </a:prstGeom>
          <a:noFill/>
        </p:spPr>
      </p:pic>
      <p:sp>
        <p:nvSpPr>
          <p:cNvPr id="158724" name="AutoShape 4" descr="data:image/jpeg;base64,/9j/4AAQSkZJRgABAQAAAQABAAD/2wCEAAkGBwgHBgkIBwgKCgkLDRYPDQwMDRsUFRAWIB0iIiAdHx8kKDQsJCYxJx8fLT0tMTU3Ojo6Iys/RD84QzQ5OjcBCgoKDQwNGg8PGjclHyU3Nzc3Nzc3Nzc3Nzc3Nzc3Nzc3Nzc3Nzc3Nzc3Nzc3Nzc3Nzc3Nzc3Nzc3Nzc3Nzc3N//AABEIAHcAdwMBIgACEQEDEQH/xAAbAAACAwEBAQAAAAAAAAAAAAAABAIDBQYBB//EADQQAAIBAgQEBAQGAgMBAAAAAAECAwARBBIhMRNBUWEiMnGBBZGh8BQjQsHR4YKxUmLxFf/EABkBAAMBAQEAAAAAAAAAAAAAAAIDBAABBf/EACQRAAICAgIBBAMBAAAAAAAAAAABAhEDIRIxQQQTImFRcYEU/9oADAMBAAIRAxEAPwD7hRQKKxgrw6CvTWVJ8WGHxssGLQInhMZU3uL+Y9uf+LV1Jvow9g8R+Jw6yFcrXKst/KwNiPpVMfxCN8YsNwVkCmFl1DXDE6/4msLFfEDHjnkwzcK5YOuYZcw59yQq68ge9IvimJD8Qh49sh0RTcG3TU29B8nRwNmOwxeLXDDVWZijMAOeUXqEXxCCWcQAniFc2u2wNh7GuQGIeUIDndFkN73sLe/VR9fWpYYyxzwvw548pJuqHQkm52+7UX+fXYcY2dNHi44XxcruGBlAQBt/Co096e40eVWzDK1rG+99q4sMirZiwt4dd7X0NMLI2fOZCzaEeI626HkD9NK48Iz2bOwvXtY//wBcOn5Q8Wbbc5Ra/wDFO4PGx4vOYgbIRv8Ax986S4tCnCS2xuil4J+NM4Rfy00z38zcwPTrV9CCe0V5RWMFBNqKi7qguzAc9axjDxnxaVJMTHmUcMgxtGQb87G+9x7/AO6w8TO0miZkhBOQA3VLm9h21+u2wpnHzRzSl8PFwVaxAuLnfUDlr87d6yMdi1jmjw65XxbgPGCC3DFjqw622HudNDfix1uhXK3QYzGQ4ONWxRWME+CK12PPQdB1JC68zSyYnGzzDhQcGFrkE5TIxPM5hbrpa/eoQQCOWNpynFlvxZJFLN5hufawF7U0HU4kLwxJGxYLrfKNNvTf3prmldBwVvZ7GmHAZpcZiJSf1Sk2vbYi+X2qZ/PkEMeDwbX8rvCLGwP6wdPrrV64OP8ACjEosebyMubNt2FidaguGjMJD3jNwziJ2Tn200pTmrtFCikKzrjYJrYd2LDzIspMYJ2ty27GrMLjsUqquLw4Zsx8UZyHQ2vbyn6VOKJYlleHEuoH/N9COQBFgTzsKlgw0DSgMGQkgqSHWxOmuh7X7115U9DlPj4HkxGYCRGzKCM2mqnuNwfu5pqPFTwxsqMMrecjTkOmv19+dZM8U0axyYZ08O+UjXqCDv6H51PBY2PEhsnhlS3EjB2v+of9dfbY9aCa0OVTjZ2mCkjEECKwzGMMBoDbTlTVctgp0jkyyvaA6sV3NtQLgX35d/W/SYeZZ4UlTyuLj09qkkqZDkg4stooooRZViFzx2DuhGt03rnsU7lBhy6yKPK0gNx89R0I3rYxcZw654Z+GxOzv4fresWa7FmHM5hYczroOXqadiRNmnRm46ePC4eWcKv/AFSVrZm1ABP1PYVhYWzymRpGGKZS7FmsWJIF/wDe1afx0cR44pMvDXKSddCTrb2yj50oIpBwEnuLyMpZR2+/nVeuJP7nzLUlaQ4iWZXS2VQisWRlGu5OlyfrWhwo4IQqSPHMqBtQhS4100PTl3vSseHcTmFZS8SyWCEmxQa9fQWptmYSiNIwpJu3DG2h/TbT2v1qe7dFuLf7K+G7mWZoSJQbE5PLrsbEdb1F453jLxAh0YMGa4LncbnT+fSmmxLyEM6ArGQ0iqew+e+/r0q/FzI4/L4bovmA2BPTnahcvkUpysVL4vgfhps6Opu8ZZBcjpprtSzCQTScOGbxMQ3hAG+2/UU9jIyFSO9iqFgz+L5W9dOdVYaRiXLB0ksbM9iGseYHl3NA5K26HQdWLo5ja8iZ2uVYGMgqfTcUtjODhMR+Jgg4U42zMwB6qdNQa14JiszxCPNIyLkK2so1078tt+tLT4JApzEkljd9bA9D02/uuPI70MjkSl8icEscsaSKWCyLmVs2w5g9wf8AVb3wOUTyu8rAy2stzcgc7dtta5jBSFeLEc+ZWLqrCxGoDa97qR6GtTBQyTTxpEQOutio630N7XGm9BYeaCpo6ozRq6xmRQ7bLfU0VDD4aCAflRKp5m2p96Kx52iOMUPCQ0hQbEi1YbIDIL7tYXBufvT/AHW5jrcBiXK6GwB3rIAUsoBHm1AG1NxuiD1T2c7ij+IWVwtpZZGVbjZbafUmoYgEhZoh4YmAvcaXvr8/vWquMVRYxHlIsL20a51v1qbTZsFkQWDZVF2sRcge2gJprkpbQrGlJfwuhY8UpCSzLlQsCALWtqeZ039a0Y1eKRYhGWdh+gdA1zft98qzocQnmksAwLrd9wb6X5/1TUEkjKWlKkX0GY+Df35396VOS5F8GoE48PwpZChEoja2YEkHfW9VRxlrxzgyKB4C40se/IDa+ulTIdJTGG8NuV7C/P69KsmUxgNLIAHYqtr6GxsfT0ofpjo5H4KlxHCVonvMgVR4GzKQe/36VDK8pQI4Nibtuq+EdNzpVil5bEZ8wJBVR0sN9jVsGHYKTEZAyuFIuAQbAaUC/KYyM0UWIszhhiFu3EVrBhYbVp4eWPhASEeHkoyEjbf3PSkDqmQyHVibKSDvuBVSNLneBuIZF/SHINu3SuqqCptC6Q8D4gcg/LaQjKRqM4tp1AsKbidlKOpBIFrBshPUX73rPz8TH4WV5pFLyx5RmNmGa57HcfYp/DyFcsiOA6toQCbHX7+dI5bLXtWzpPhmKaTKjWC5fCoRrr6tciirPhWJmxOHzzKBroQLfS5r2nLo8yepF+KyiE5io6FjWM9wfFc5TpetyW2RrmwtuOVYmJ8UjkEkCwBJ1+o0rqdEPqo+TlMQrp8SxOZRlSW1hzW2b5a3ql7nBAHRbljptz1t6Vp/HEMMiYlSQHBRiP8Alaw+YsKzWsytGM1wrEkLpz60KytTWtHn4rUuMdGgI/GvDucqtoE05aH60GFmYuWt4gPCbBdvpa/2Klg5+EsKkF04dlVhuTY/sKjJMeKVaNVS4YKRcEi33/7S1ki3RdByvsuiMceI4uTiBUOpswHW3z5Vakcb2SJ31W6Nltmt12t1qg4hJHgDOkai4vbQcyD8jarMTNhIlZoGLKygsutr9d96Lkqssjz/ADbDAs6SNcOrai7MRmtfa2/pV0qcNZhnLsrAhUkJsN7/ALb0jG6SJwpcwXNmBTe/qefvUUllR548RI+YDTSwtbpbT2t/quRkpXQ1PJ5Wh6QBwqu7MpUaZRb5nflScgVsKHgRiAtzxV2vyBG2lXPI0o8JSx0zKu3a7E9qonjikTyZ2UAkyvf002P9Uv3KHLN0qEcH4viSxhoy0QN1XUXFyCD62Fb2ETNIiJCsjAX4exb397/+0l8LhYo75hZzkQ7Ei92v72H+JrWwMEjvG6Q5liKnKQPpyJ9aGL2U5J2tm/hGVowREYjfVSttf3oq5dqKqR5rPSQBc7VnY1ziIssKMVzee2h/kVo1XMiNGVceHnrasBOPJUc7jIY5FkhkIdWt4hrrvf27VzDibCmaKRWZgbaC4II69DXYy4Z3DSpZk2FkK5v6rNxmGWdBdssg8khHvlI6ffrJk5J2jyc2OSlaMqBjJBFw4lDABQXIudx0ojjkxChTIWNwAQAAbW29+9LQ4efDScCf8sIeZBDDXbtr9abR7AMSEYkWA/kUh5o8nbKMc9bWyxYnjnjRQmYm9gSSDb6VeY2MZKOLHcjS49qUxBlH6ltmU8rgg1crtLkvJdr7AWtrrtTPcg0UxySiSsozOHzSqb2K3DCoYmV5iVBEZUC1pCbcj93r0BQ4vuQL31JPtXjPGH8DZXsFtsLa79/vSgjl+6Dx5OTKcKkhgscwdRmyWIIA1BHSmIc2Ibgxm6sbvdrhVHbbfaiLDS4qS8Oljq7XsAd79618PhEw8ZRF2F2bmTbc/f8ANLnNTfxLoca2VRxBcoVbIoCoN7D7171sfC8OYs7Mq+LUSKdGB96WggSW2cOt2tm3B6g9Nq2FAVQALAVZgj5AyTvR7XtFFUiQrwivaKxiuVUMbK48FtfSsRoXmcskTFc2hsR9/fpW9a9eWoJQ5C541Ps5nEYVbmLERhwNcri49RWe/wAKjALYZip3yOTYa9a6b4rGmVXsM97dyOlJ4jDGFlXI2w8Q2J5/vUWXAm+iOeGm0jnZcDjFib8riWF8qG59qlEuLUhUwc66EGyWGtb0kPDcrfyG3Y1PhhJguhN76bDS9TPA0mkzsMfFmQuBlYgiIKSLEuw1/em8N8JjSXiyuzaWyKLL89zt2p5RYAMLE6nvTEUTO5W2XQG9cjhfXZVjgk7IKirGFRQqjTKNAKnFBmKM63Q9OtMJh/Eytfw+UimVGgvvVmH078j+RVBCIr5fKbaHlV9FFWpJaQIUUUV0wUUUVjBRRRWMUzwiVkvaytfb752qborizAEXB1oorlHKRR+GDYhpXF9suvT+6nLho3JYizEWvRRXOKNSJPEsgGYe9WBQBYC1eUV1JHT21e0UV0wUUUVjBRRRWMf/2Q=="/>
          <p:cNvSpPr>
            <a:spLocks noChangeAspect="1" noChangeArrowheads="1"/>
          </p:cNvSpPr>
          <p:nvPr/>
        </p:nvSpPr>
        <p:spPr bwMode="auto">
          <a:xfrm>
            <a:off x="155575" y="-541338"/>
            <a:ext cx="113347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8726" name="AutoShape 6" descr="data:image/jpeg;base64,/9j/4AAQSkZJRgABAQAAAQABAAD/2wCEAAkGBwgHBgkIBwgKCgkLDRYPDQwMDRsUFRAWIB0iIiAdHx8kKDQsJCYxJx8fLT0tMTU3Ojo6Iys/RD84QzQ5OjcBCgoKDQwNGg8PGjclHyU3Nzc3Nzc3Nzc3Nzc3Nzc3Nzc3Nzc3Nzc3Nzc3Nzc3Nzc3Nzc3Nzc3Nzc3Nzc3Nzc3N//AABEIAHcAdwMBIgACEQEDEQH/xAAbAAACAwEBAQAAAAAAAAAAAAAABAIDBQYBB//EADQQAAIBAgQEBAQGAgMBAAAAAAECAwARBBIhMRNBUWEiMnGBBZGh8BQjQsHR4YKxUmLxFf/EABkBAAMBAQEAAAAAAAAAAAAAAAIDBAABBf/EACQRAAICAgIBBAMBAAAAAAAAAAABAhEDIRIxQQQTImFRcYEU/9oADAMBAAIRAxEAPwD7hRQKKxgrw6CvTWVJ8WGHxssGLQInhMZU3uL+Y9uf+LV1Jvow9g8R+Jw6yFcrXKst/KwNiPpVMfxCN8YsNwVkCmFl1DXDE6/4msLFfEDHjnkwzcK5YOuYZcw59yQq68ge9IvimJD8Qh49sh0RTcG3TU29B8nRwNmOwxeLXDDVWZijMAOeUXqEXxCCWcQAniFc2u2wNh7GuQGIeUIDndFkN73sLe/VR9fWpYYyxzwvw548pJuqHQkm52+7UX+fXYcY2dNHi44XxcruGBlAQBt/Co096e40eVWzDK1rG+99q4sMirZiwt4dd7X0NMLI2fOZCzaEeI626HkD9NK48Iz2bOwvXtY//wBcOn5Q8Wbbc5Ra/wDFO4PGx4vOYgbIRv8Ax986S4tCnCS2xuil4J+NM4Rfy00z38zcwPTrV9CCe0V5RWMFBNqKi7qguzAc9axjDxnxaVJMTHmUcMgxtGQb87G+9x7/AO6w8TO0miZkhBOQA3VLm9h21+u2wpnHzRzSl8PFwVaxAuLnfUDlr87d6yMdi1jmjw65XxbgPGCC3DFjqw622HudNDfix1uhXK3QYzGQ4ONWxRWME+CK12PPQdB1JC68zSyYnGzzDhQcGFrkE5TIxPM5hbrpa/eoQQCOWNpynFlvxZJFLN5hufawF7U0HU4kLwxJGxYLrfKNNvTf3prmldBwVvZ7GmHAZpcZiJSf1Sk2vbYi+X2qZ/PkEMeDwbX8rvCLGwP6wdPrrV64OP8ACjEosebyMubNt2FidaguGjMJD3jNwziJ2Tn200pTmrtFCikKzrjYJrYd2LDzIspMYJ2ty27GrMLjsUqquLw4Zsx8UZyHQ2vbyn6VOKJYlleHEuoH/N9COQBFgTzsKlgw0DSgMGQkgqSHWxOmuh7X7115U9DlPj4HkxGYCRGzKCM2mqnuNwfu5pqPFTwxsqMMrecjTkOmv19+dZM8U0axyYZ08O+UjXqCDv6H51PBY2PEhsnhlS3EjB2v+of9dfbY9aCa0OVTjZ2mCkjEECKwzGMMBoDbTlTVctgp0jkyyvaA6sV3NtQLgX35d/W/SYeZZ4UlTyuLj09qkkqZDkg4stooooRZViFzx2DuhGt03rnsU7lBhy6yKPK0gNx89R0I3rYxcZw654Z+GxOzv4fresWa7FmHM5hYczroOXqadiRNmnRm46ePC4eWcKv/AFSVrZm1ABP1PYVhYWzymRpGGKZS7FmsWJIF/wDe1afx0cR44pMvDXKSddCTrb2yj50oIpBwEnuLyMpZR2+/nVeuJP7nzLUlaQ4iWZXS2VQisWRlGu5OlyfrWhwo4IQqSPHMqBtQhS4100PTl3vSseHcTmFZS8SyWCEmxQa9fQWptmYSiNIwpJu3DG2h/TbT2v1qe7dFuLf7K+G7mWZoSJQbE5PLrsbEdb1F453jLxAh0YMGa4LncbnT+fSmmxLyEM6ArGQ0iqew+e+/r0q/FzI4/L4bovmA2BPTnahcvkUpysVL4vgfhps6Opu8ZZBcjpprtSzCQTScOGbxMQ3hAG+2/UU9jIyFSO9iqFgz+L5W9dOdVYaRiXLB0ksbM9iGseYHl3NA5K26HQdWLo5ja8iZ2uVYGMgqfTcUtjODhMR+Jgg4U42zMwB6qdNQa14JiszxCPNIyLkK2so1078tt+tLT4JApzEkljd9bA9D02/uuPI70MjkSl8icEscsaSKWCyLmVs2w5g9wf8AVb3wOUTyu8rAy2stzcgc7dtta5jBSFeLEc+ZWLqrCxGoDa97qR6GtTBQyTTxpEQOutio630N7XGm9BYeaCpo6ozRq6xmRQ7bLfU0VDD4aCAflRKp5m2p96Kx52iOMUPCQ0hQbEi1YbIDIL7tYXBufvT/AHW5jrcBiXK6GwB3rIAUsoBHm1AG1NxuiD1T2c7ij+IWVwtpZZGVbjZbafUmoYgEhZoh4YmAvcaXvr8/vWquMVRYxHlIsL20a51v1qbTZsFkQWDZVF2sRcge2gJprkpbQrGlJfwuhY8UpCSzLlQsCALWtqeZ039a0Y1eKRYhGWdh+gdA1zft98qzocQnmksAwLrd9wb6X5/1TUEkjKWlKkX0GY+Df35396VOS5F8GoE48PwpZChEoja2YEkHfW9VRxlrxzgyKB4C40se/IDa+ulTIdJTGG8NuV7C/P69KsmUxgNLIAHYqtr6GxsfT0ofpjo5H4KlxHCVonvMgVR4GzKQe/36VDK8pQI4Nibtuq+EdNzpVil5bEZ8wJBVR0sN9jVsGHYKTEZAyuFIuAQbAaUC/KYyM0UWIszhhiFu3EVrBhYbVp4eWPhASEeHkoyEjbf3PSkDqmQyHVibKSDvuBVSNLneBuIZF/SHINu3SuqqCptC6Q8D4gcg/LaQjKRqM4tp1AsKbidlKOpBIFrBshPUX73rPz8TH4WV5pFLyx5RmNmGa57HcfYp/DyFcsiOA6toQCbHX7+dI5bLXtWzpPhmKaTKjWC5fCoRrr6tciirPhWJmxOHzzKBroQLfS5r2nLo8yepF+KyiE5io6FjWM9wfFc5TpetyW2RrmwtuOVYmJ8UjkEkCwBJ1+o0rqdEPqo+TlMQrp8SxOZRlSW1hzW2b5a3ql7nBAHRbljptz1t6Vp/HEMMiYlSQHBRiP8Alaw+YsKzWsytGM1wrEkLpz60KytTWtHn4rUuMdGgI/GvDucqtoE05aH60GFmYuWt4gPCbBdvpa/2Klg5+EsKkF04dlVhuTY/sKjJMeKVaNVS4YKRcEi33/7S1ki3RdByvsuiMceI4uTiBUOpswHW3z5Vakcb2SJ31W6Nltmt12t1qg4hJHgDOkai4vbQcyD8jarMTNhIlZoGLKygsutr9d96Lkqssjz/ADbDAs6SNcOrai7MRmtfa2/pV0qcNZhnLsrAhUkJsN7/ALb0jG6SJwpcwXNmBTe/qefvUUllR548RI+YDTSwtbpbT2t/quRkpXQ1PJ5Wh6QBwqu7MpUaZRb5nflScgVsKHgRiAtzxV2vyBG2lXPI0o8JSx0zKu3a7E9qonjikTyZ2UAkyvf002P9Uv3KHLN0qEcH4viSxhoy0QN1XUXFyCD62Fb2ETNIiJCsjAX4exb397/+0l8LhYo75hZzkQ7Ei92v72H+JrWwMEjvG6Q5liKnKQPpyJ9aGL2U5J2tm/hGVowREYjfVSttf3oq5dqKqR5rPSQBc7VnY1ziIssKMVzee2h/kVo1XMiNGVceHnrasBOPJUc7jIY5FkhkIdWt4hrrvf27VzDibCmaKRWZgbaC4II69DXYy4Z3DSpZk2FkK5v6rNxmGWdBdssg8khHvlI6ffrJk5J2jyc2OSlaMqBjJBFw4lDABQXIudx0ojjkxChTIWNwAQAAbW29+9LQ4efDScCf8sIeZBDDXbtr9abR7AMSEYkWA/kUh5o8nbKMc9bWyxYnjnjRQmYm9gSSDb6VeY2MZKOLHcjS49qUxBlH6ltmU8rgg1crtLkvJdr7AWtrrtTPcg0UxySiSsozOHzSqb2K3DCoYmV5iVBEZUC1pCbcj93r0BQ4vuQL31JPtXjPGH8DZXsFtsLa79/vSgjl+6Dx5OTKcKkhgscwdRmyWIIA1BHSmIc2Ibgxm6sbvdrhVHbbfaiLDS4qS8Oljq7XsAd79618PhEw8ZRF2F2bmTbc/f8ANLnNTfxLoca2VRxBcoVbIoCoN7D7171sfC8OYs7Mq+LUSKdGB96WggSW2cOt2tm3B6g9Nq2FAVQALAVZgj5AyTvR7XtFFUiQrwivaKxiuVUMbK48FtfSsRoXmcskTFc2hsR9/fpW9a9eWoJQ5C541Ps5nEYVbmLERhwNcri49RWe/wAKjALYZip3yOTYa9a6b4rGmVXsM97dyOlJ4jDGFlXI2w8Q2J5/vUWXAm+iOeGm0jnZcDjFib8riWF8qG59qlEuLUhUwc66EGyWGtb0kPDcrfyG3Y1PhhJguhN76bDS9TPA0mkzsMfFmQuBlYgiIKSLEuw1/em8N8JjSXiyuzaWyKLL89zt2p5RYAMLE6nvTEUTO5W2XQG9cjhfXZVjgk7IKirGFRQqjTKNAKnFBmKM63Q9OtMJh/Eytfw+UimVGgvvVmH078j+RVBCIr5fKbaHlV9FFWpJaQIUUUV0wUUUVjBRRRWMUzwiVkvaytfb752qborizAEXB1oorlHKRR+GDYhpXF9suvT+6nLho3JYizEWvRRXOKNSJPEsgGYe9WBQBYC1eUV1JHT21e0UV0wUUUVjBRRRWMf/2Q=="/>
          <p:cNvSpPr>
            <a:spLocks noChangeAspect="1" noChangeArrowheads="1"/>
          </p:cNvSpPr>
          <p:nvPr/>
        </p:nvSpPr>
        <p:spPr bwMode="auto">
          <a:xfrm>
            <a:off x="155575" y="-541338"/>
            <a:ext cx="113347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8728" name="Picture 8" descr="http://blogs.bmj.com/bmj-journals-development-blog/files/2010/12/semantic-web.jpg"/>
          <p:cNvPicPr>
            <a:picLocks noChangeAspect="1" noChangeArrowheads="1"/>
          </p:cNvPicPr>
          <p:nvPr/>
        </p:nvPicPr>
        <p:blipFill>
          <a:blip r:embed="rId4" cstate="print"/>
          <a:srcRect/>
          <a:stretch>
            <a:fillRect/>
          </a:stretch>
        </p:blipFill>
        <p:spPr bwMode="auto">
          <a:xfrm>
            <a:off x="6705600" y="4572000"/>
            <a:ext cx="1676400" cy="1676400"/>
          </a:xfrm>
          <a:prstGeom prst="rect">
            <a:avLst/>
          </a:prstGeom>
          <a:noFill/>
        </p:spPr>
      </p:pic>
      <p:sp>
        <p:nvSpPr>
          <p:cNvPr id="10" name="Date Placeholder 9"/>
          <p:cNvSpPr>
            <a:spLocks noGrp="1"/>
          </p:cNvSpPr>
          <p:nvPr>
            <p:ph type="dt" sz="half" idx="10"/>
          </p:nvPr>
        </p:nvSpPr>
        <p:spPr/>
        <p:txBody>
          <a:bodyPr/>
          <a:lstStyle/>
          <a:p>
            <a:fld id="{322416D1-1F26-45D6-A671-2ACEDE6B137C}" type="datetime1">
              <a:rPr lang="en-US" smtClean="0"/>
              <a:pPr/>
              <a:t>11/21/2013</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BYU CS Colloquium</a:t>
            </a:r>
            <a:endParaRPr lang="en-US" dirty="0"/>
          </a:p>
        </p:txBody>
      </p:sp>
      <p:sp>
        <p:nvSpPr>
          <p:cNvPr id="4" name="Slide Number Placeholder 3"/>
          <p:cNvSpPr>
            <a:spLocks noGrp="1"/>
          </p:cNvSpPr>
          <p:nvPr>
            <p:ph type="sldNum" sz="quarter" idx="12"/>
          </p:nvPr>
        </p:nvSpPr>
        <p:spPr/>
        <p:txBody>
          <a:bodyPr/>
          <a:lstStyle/>
          <a:p>
            <a:fld id="{53EFF4EF-0227-4244-97D0-C24F74FEC9C8}" type="slidenum">
              <a:rPr lang="en-US" smtClean="0"/>
              <a:pPr/>
              <a:t>21</a:t>
            </a:fld>
            <a:endParaRPr lang="en-US"/>
          </a:p>
        </p:txBody>
      </p:sp>
      <p:pic>
        <p:nvPicPr>
          <p:cNvPr id="8194" name="Picture 2" descr="File:DBpediaLogo.svg"/>
          <p:cNvPicPr>
            <a:picLocks noChangeAspect="1" noChangeArrowheads="1"/>
          </p:cNvPicPr>
          <p:nvPr/>
        </p:nvPicPr>
        <p:blipFill>
          <a:blip r:embed="rId3" cstate="print"/>
          <a:srcRect/>
          <a:stretch>
            <a:fillRect/>
          </a:stretch>
        </p:blipFill>
        <p:spPr bwMode="auto">
          <a:xfrm>
            <a:off x="3319462" y="231005"/>
            <a:ext cx="2505075" cy="1543051"/>
          </a:xfrm>
          <a:prstGeom prst="rect">
            <a:avLst/>
          </a:prstGeom>
          <a:noFill/>
        </p:spPr>
      </p:pic>
      <p:sp>
        <p:nvSpPr>
          <p:cNvPr id="7" name="Rectangle 6"/>
          <p:cNvSpPr/>
          <p:nvPr/>
        </p:nvSpPr>
        <p:spPr>
          <a:xfrm>
            <a:off x="1219200" y="2286000"/>
            <a:ext cx="6705600" cy="2862322"/>
          </a:xfrm>
          <a:prstGeom prst="rect">
            <a:avLst/>
          </a:prstGeom>
        </p:spPr>
        <p:txBody>
          <a:bodyPr wrap="square">
            <a:spAutoFit/>
          </a:bodyPr>
          <a:lstStyle/>
          <a:p>
            <a:r>
              <a:rPr lang="en-US" dirty="0"/>
              <a:t>SELECT ?name ?</a:t>
            </a:r>
            <a:r>
              <a:rPr lang="en-US" dirty="0" err="1"/>
              <a:t>description_en</a:t>
            </a:r>
            <a:r>
              <a:rPr lang="en-US" dirty="0"/>
              <a:t> ?</a:t>
            </a:r>
            <a:r>
              <a:rPr lang="en-US" dirty="0" err="1"/>
              <a:t>description_de</a:t>
            </a:r>
            <a:r>
              <a:rPr lang="en-US" dirty="0"/>
              <a:t> ?musician WHERE {</a:t>
            </a:r>
          </a:p>
          <a:p>
            <a:r>
              <a:rPr lang="en-US" dirty="0"/>
              <a:t>     ?musician &lt;http://purl.org/dc/terms/subject&gt; &lt;http://dbpedia.org/resource/Category:German_musicians&gt; .</a:t>
            </a:r>
          </a:p>
          <a:p>
            <a:r>
              <a:rPr lang="en-US" dirty="0"/>
              <a:t>     ?musician </a:t>
            </a:r>
            <a:r>
              <a:rPr lang="en-US" dirty="0" err="1"/>
              <a:t>foaf:name</a:t>
            </a:r>
            <a:r>
              <a:rPr lang="en-US" dirty="0"/>
              <a:t> ?name .</a:t>
            </a:r>
          </a:p>
          <a:p>
            <a:r>
              <a:rPr lang="en-US" dirty="0"/>
              <a:t>     OPTIONAL {</a:t>
            </a:r>
          </a:p>
          <a:p>
            <a:r>
              <a:rPr lang="en-US" dirty="0"/>
              <a:t>         ?musician </a:t>
            </a:r>
            <a:r>
              <a:rPr lang="en-US" dirty="0" err="1"/>
              <a:t>rdfs:comment</a:t>
            </a:r>
            <a:r>
              <a:rPr lang="en-US" dirty="0"/>
              <a:t> ?</a:t>
            </a:r>
            <a:r>
              <a:rPr lang="en-US" dirty="0" err="1"/>
              <a:t>description_en</a:t>
            </a:r>
            <a:r>
              <a:rPr lang="en-US" dirty="0"/>
              <a:t> .</a:t>
            </a:r>
          </a:p>
          <a:p>
            <a:r>
              <a:rPr lang="en-US" dirty="0"/>
              <a:t>         FILTER (LANG(?</a:t>
            </a:r>
            <a:r>
              <a:rPr lang="en-US" dirty="0" err="1"/>
              <a:t>description_en</a:t>
            </a:r>
            <a:r>
              <a:rPr lang="en-US" dirty="0"/>
              <a:t>) = 'en') .</a:t>
            </a:r>
          </a:p>
          <a:p>
            <a:r>
              <a:rPr lang="en-US" dirty="0"/>
              <a:t>     }</a:t>
            </a:r>
          </a:p>
          <a:p>
            <a:r>
              <a:rPr lang="en-US" dirty="0"/>
              <a:t>     OPTIONAL {</a:t>
            </a:r>
          </a:p>
          <a:p>
            <a:r>
              <a:rPr lang="en-US" dirty="0"/>
              <a:t>         ?musician </a:t>
            </a:r>
            <a:r>
              <a:rPr lang="en-US" dirty="0" err="1"/>
              <a:t>rdfs:comment</a:t>
            </a:r>
            <a:r>
              <a:rPr lang="en-US" dirty="0"/>
              <a:t> ?</a:t>
            </a:r>
            <a:r>
              <a:rPr lang="en-US" dirty="0" err="1"/>
              <a:t>description_de</a:t>
            </a:r>
            <a:r>
              <a:rPr lang="en-US" dirty="0"/>
              <a:t> .</a:t>
            </a:r>
          </a:p>
        </p:txBody>
      </p:sp>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1" y="3429000"/>
            <a:ext cx="1202608"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805737" y="2607564"/>
            <a:ext cx="1109663" cy="1527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98423" y="4267200"/>
            <a:ext cx="8763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982234" y="4979194"/>
            <a:ext cx="618695" cy="876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flipV="1">
            <a:off x="5070764" y="3189064"/>
            <a:ext cx="1738115" cy="7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fld id="{904522F2-4207-415C-9EF1-E941B0A33346}" type="datetime1">
              <a:rPr lang="en-US" smtClean="0"/>
              <a:pPr/>
              <a:t>11/21/2013</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Google’s Knowledge Graph</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22</a:t>
            </a:fld>
            <a:endParaRPr lang="en-US"/>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HgAugMBIgACEQEDEQH/xAAcAAABBAMBAAAAAAAAAAAAAAAFAAQGBwIDCAH/xABQEAABAgQEAgUEDAoJAwUAAAABAgMABAURBhIhMRNBBxQiUWEycYGRFRYjNlV0kpShsbLRFxgkQlJWwdLj8DNTcnOToqPh8UPC4gglNGKC/8QAGAEBAQEBAQAAAAAAAAAAAAAAAAECAwT/xAAmEQACAgEDAwMFAAAAAAAAAAAAAQIRAxIhMSJBUQQTcRRSgbHw/9oADAMBAAIRAxEAPwCjYUP2qROvqKWWCtQ5JNzG1rD9UdSVNSTq0pVlUUpuAe490AC4UEUUWfW1xUSy1N2vnAuLeeEqi1BKELMssIX5KuSvMYAHQoIuUWoNtlxyVWhA3UrQCMlUOopdS0ZRwOKvlSRYmwubDnAAyFBH2Fn7KIllEIJCj+jbe8eihVIoziUcKLXzAaW74AGwoIGjT6Wg6qXUltWqVnY+mNfsbM/oD5QgBnCh57GzP9WPlCF7GzP9WPlCAGcKJv0f9Hj+MJ2al1zokUsNhfE4XFzG9rWzCJR+BenBS0qxpLJLZIXmk7Wtvu5ysfUe6AKghRcB6FqeBc41lQL5bmU3Itcf0niPXHh6GackqCsaywKdwZPceHumux9RgCoIUXa30AcRCVoxQhSVAFJEjcEHn/SRl+L6v9Z0/MP4kAUhCi7/AMX1f6zp+YfxIX4vq/1nT8w/iQBSEKLv/F9X+s6fmH8SF+L6v9Z0/MP4kAUhCi7/AMX1X6zp+YfxIpqpSokKjNSZVxOrvLaz2tmyki9vRAHWExhigoSOHh+QXve0qgkaG2mkN5jD9DQ2gjCtP4ilZUgsoP1D+bd2sSl4KAHBbQo31zKtCazm/FQhO1rKvCxWwAbwth9bQUrD9PbWoXKeroNvDaMHMMUJC7Iw3IOAnyg02PriTcNH6IjA6EgNpI/tQBGThqhgi2F5I3Nrhpqw133h37UMNfA1N+ao+6DZzf1Sfl/7Qtf6pHyoACe1DDXwNTvmyPuhe1DDXwNTvmyPug6gXJzNpFu43jLIj9EQAA9qGGvganfNkfdHvtRw38D075sj7oPZEfoiFkR+iIAA+1HDfwPTvmyPugLWKJTpSabRJ4Xp8wyU3U51QHKde6JwUI/RENZxSUpyJFidT4RqElF21ZmSbWzoC4Vk2Jdxa2qbLSCimxSw2Eg7RW1Y6XJuVqU9KCiU53gTLrQKwSVZVqAJ+v0mLfkQnrGg/NP1iObpSTTO4/q6XVFKETsyc1xp7oqJKa3k0VReyJgelXEBaDysJSRbGubKs2Pqg90fY5XjCvdRnaPT2mwwp8ONpJVmSUgb+j1CNzkpTW6EVSyitwJBKkqGljALo0Ybl+k10sFJQ9IOrOXYHOj7482D1Huyao6Tx6C0hWAjKB1Ox2tNgaea0ZJqqlPFAEmUX3E1rbvtbujQhM2cyliYva1ipjU99x6vTGSW55IUnhTTmZGhJY0P3jzR6DBs9mAQoo6mcupHWh5PftpraEir3CCpMqm4Gf8AK03STsNteXrjUpuoWORE5zBTnY+jS3d3RmWZxXKbQk2uMzJ0N78oAzFWICFqEoGl6hfWha17G2mvOM5WrNukKdMu2gg2KXwq9rE8uQjSpE8u+dmY7I2StrtHXXwO0ecOdDahkm897g5mddQNO7T9sAGEOIdQlbagpKtQRsY4xxN75Kr8de+2Y7MZQUNISSVEAC5ABPq0jjPE3vkqvx177ZgDsZx8y7Dan3WmzYBRWbC9o2y6y6gOBTa0HyVINwYwmytKAW1uoN/+m3m+iN7RzNpPa1H5wsfVAHpgPN1KYamXG23JMgKsAtyyhtuLwYMMnZYLcUpChvc9tVxt3HTaKuSMYLqs0ASgyQF+zmd8Oeu8Z+yswv8AohLKFtRxNzztYxvTJLSQFuIJI5uLPK214TMiAR2kkXJIQ6serWLfwSn5NSKhMrKk3lEkA9pS9CeVo2ddf5PSH+KY9VJHZpxJAJy3Wu4/zeEeiRUQvtJ10TZa9vlb+aFlM5abVnV1p6TSLf8ATdub38Ycibl7E8dqwFz2xtDMyKyDYpB/vHB/3RtZYebKQSyUDyrhRO/IkxGUdNuNupzNrStPek3EAKvPJl51aFvNo2ICr7RIAlKRZIA80QzEyc9cSk7ZBEAXoc6iZnClDyF2bJITfTUd8c9Sk31TpArDnD4n5e+Qnx4qrfTr6Iv7DzbaZ4ltNrtHl4iKHmlSreNJ1T+dTQn31FKDkzEuKGthfw8Yy1qi0aUtEkyaSM0486JOny4SSrO+nKBtruNDc+ffzwJ6FZpc/wBIsxOurQpb0k6pWXl2m7ADuAAF4Z4krk3JtGjU9SZQX/Ki1qt6+wKtTbXkQNe6DvQ9Ky7WLy4ylN+pOJCgfKGZOvdyEcvT4Pbtvuby5lkpLZFsS9Up8wkKRLzAVlKrLk1pOnnTa8OE1NgtlSUP6C5HBUDuBzHj9cB2KpLsJCnq+84nJ5LkqEkXAIJGS+xHrEEEzAS62lypqJBtYNABWbbl4j9sd0m+DkO1T7QeDWV65trwzbW3P0xh7KS9k3S/c8uAs/ULQyanG0hYNVccUqyhdkdnnYWT3RtS+NCKmVZ/J9xGttDsPAxtQ8olhW8ewLk30vzFmqgp3KAVILYFx57QTG0ZaoojtHF+JvfJVfjr32zHaB2ji/E3vkqvx177ZiA7HnEZ0pAQVEG9g8Wzt3jeNrBcUn3RvhkbDNmvGub4OVImGg6kmwSUZtY8TNo07LgubaoMSypMcnaAU9T0PzTijJocKlDtqaSeX9k32g0hZcQDlUnwULGBM2qc47wZm30JB0AZBA05HIfrMaTfZ0ZdDT2NQsK4kgFhRzLCm09s/Ihy3KpSUqFObK7jtKTYju2Hj9cYB2eezFM282L6WZ2HpRrGziTdhace9LH/AIRq3937MqvBiWELOtJauQSSUHU790OW5qdSLdTQEpAsAVDTw7MYNvOrKQqaeTbQES5Oa/M9nSPC8pAF52aNxYESZOoA5BMR78s0bmpqeVcOSiASbJspVvT2dPphxmnMtw0xf+8P7sN26gyyyA6uZdKd1dUXc31GgTDnrjVwLOXJto0o/sjJTYzxik8dKEm+mRRP7BEPxMP/AHtJzW7IGsTWI5V5NmYnlrdSSRYCxIgDRhlYNSdSLlQZuSeWo0hhN9FuHJmZmJlTUyXZh1Trl5lQBUTc27t4M0OTZl55xbSVBSkEG6ieYgmmqSKlZEzstmCijLxU3zDcb76H1QSoELV0SYbU6XCzM5ibm04u3qg1hvBNLw7O9apzbiFlBQczxUNbcj5ok8KAIr7KqS2pScU04nKMvFlwNSAde2O8H0wSVO2CQaxLBYSM5U0MpvqCO1zFucOOoL1HshM27ux90ZoklpUFddmDYg2OWxt6IJgbCdDnE4VUlj+cAlu+UDU311080eInRZvPVpe6T7pZAGa+w1OmxhwZFebszr6QNgMv7RHokFWsZ2YUDuLJsfP2Y1qYGhnklHZrEmV3NuwLHu/Oh/IzDb7NkzDT60gZ1N7X80OMqe4eqFlAiN2D07Rxfib3yVX4699sx2gdo4vxN75Kr8de+2YgOyplOZFuAHtfJNv2w3DSE+TTEjKOzbJ9EP489MAYpJKQVCx7u6IzUcT0WSqLspNiXDoXkWTvewOunm+iJQYqfEcol/ElWCVJWsuApbvzCU3+gRyy5faV0dMcNbolSMTUZZU21Lyy1BOZxI0ta5N+zyAJj32x0dSexJyqiSCEgp138P5vEBkZWYb/AClhgB7gP3bU4brPCXlO+tz6rmMc6hMgIpLaGrJzPKcWhQWdDoDr2ue3jHFesVbpGsmHS6TLLbrdJdCFcGXJJUPJJsoWKh5PiNecZrqtFYStU23LsJRoCW73HyfGINMLflaK5clDgW8ELvdVrNgq8OcR6jVBctJpp80vIwWiWOIgAtpAtYc8u1u68b+otWkZjj41F0LcpKZpMq4JTrBTcNFIzW83ohovEVBkXnGFzTLLiVZVpDZGo8wiGVqv1RnFj1OYoU1Mo6yypDykkIsBqtJAt4eiIpjJ2lPVuppmwTNszDiUe6kXF+QFtR4xuU5dkWEIy5LxkJ6WqLHHk3eK1cpzWI1HngFW50S1QUkhRuAdLW+mNXRm/wBYwu27e93Vi/pjzEMq4/UipCkiwAAPOOkG6TZiaSk0h9QZgTTylpSU2SRr5xFYVbHldYq9RYblqTkZmFoRxJQlVgo2vrrpFl4Zl3JZ1xLhSSoEi3IXEUbWW6ojEVYLdJnHGXptzyZVagQFmxBtz30jpGrOUmyy8AYxrderhlKo7JJZ4alJQ1LKSpRHO5UR/wAiPK3i+vyKpjqzUstDQKs5a5cha9/C8RvonTUk4xbTMyE3LS/V3dXGFISTpbUjz84cTqZ96TmJVgTDWZS0JmOCsqAKjcgW1+iOPqMksUk4JNXuaxw9xNN0F+jzHdYxFiSYptSTKcNqULp4LZBCrpAF8x5H6YF07pIxKgJ9lGJArW024ENIN+0m4HlHkR5oy6J8NTtDxHMKmJZfDVKrHWVItxDmT4abbRFafJ1ESTT5pk9xC2OLdhYUNOVxrrf0RcktTuOxiUMumoK6LSwri2frJqCH25dBl5XipyA6q1F7X20gMnH9VXLKdS5KAgXSktHteI112jHAqJkCuIMk+wgSJDZW0oEkg6a790QKZVOCiNplqbVFTQcSUpVIugpTueVjewESeqDozicpQV8lpUPFFamqbXpid6tnk5ND0vlaIGYpUrtdo6aJ7ucDZLH9RelkrfelELVy4B/ehlhdUxMU7GS+qz4QqmtIaD8sporIQ4OyCLnl9EVrJylVYUlfsHUW99eorUSbEW203+iOuJqupWbafkvvAeIJ+uqqfX+Bll3UJa4KMuhBvfU8xHLmJvfJVfjr32zF/wDQe1OpZrzs/JzEsp6ZbUkPslskZSNAYoDE3vkqvx177ZhOnLY0uDtGFChRkp4doGTEy40+vLIJcAPl5tT/AJYJmBE44y2+tSqehwoUDnzIFz36neKvgjddzJc4/lKhTQV6aFW4562jWqddS2lRpaACm6hn2Pye6MWXGVKSUUixKgAQpvQd/lRm2CdTQ1oKNu239FlRdK8L+/JLb7jqUU48ocWRQ03luFZgde61odllsixbQR3ZRDWXlmHU53JFLSr+SoJJ+iN7cpLtLztsoSu1swFjaMtI0breEajKsKJKmGiTzyCN0KAMG20tpshCUjuSLQEqKss472VHbaD0RKuoCquvOjOnKNCLi8AFKSrNNKGUiyDv5xGTcg4qdWp1KC0SSfcbFXpCvNraGOFgkFYSrNorQg9nUafz3wRcqM42SPYecWbm2RbViPld3fFTa4A8l5VqWTlYSEJvsNYESjTxnHCwAyu1itbANh4kK11HdD8z8zxHE+xc1lT5Kszdl+btRpanZjtLTRJpCikk3U0CfUqKpNWKsItIdSFcVYWSokWTlsOQ3hvKU9uWc4iUozWsMqbW+mHLLi3G0rW0pokXKFWJT4G2kZxmwYOpUptYSbKINja9jAqWppKjxkNBoHyCzlOttiFHuHqgxCiqTXAG3VG2pRbDDYSgg9ne+njA5qlrW2sHhIuRcLY3Hj2u8eiDUKKpyRKNErKtSjeRlASm+tr6n0xxtib3yVX4699sx2gY4vxN75Kr8de+2Yy3ZTtGFAP244a+Hqb85T98L244a+Hqb85T98AGztAidckw86l2pNNLB1SpQGU+vzRqOMMNfD1N+co++BMziaiuTTikV2mcIq0vMo10/vP2RVXcjsMKXII0VUmk2NjdYGumm+n+8ep6nl1qDZSRbUgX7ucR5Vfotxmr1MKbHMnrKdT/AInjtDhOJqIjas0oqsRczCDzFjYq88XpJ1EhbkEOtlSX8wXYhQ8I8XR0OBQcdUrNvuNbEX0PjAYYypCUp4dZpegtlEw3qdP/AL89YSsZUtIVavUo3PZ93b79vK7oyaDaqYVJsX1egWvG1Mii6uIcwPK5Fv5vAD25UrUez1L38rjN939uM5fGNH4gL9epgRz93b19SjAEmSnKABsBaA8/LqVNKWdLm4jH244Z+Hqb85T98an8V4ZdRb2fpubkesp++AHdNQUzOv6B+sRV9KDtUnqzJ1Ko1BuQYnJhTTMkpSVKVnUoqUtPa02Cbgac4sujVKQnpg9SnGJj3Mq9xcCtLjXSIbJ4VnGajNkL/wDkvuLKCF2N1qKTfKQNzcf8RUmwN+i2aqgxLUafMzE1NSDCQpl6avxEk/mnmdNddR6YCSV6zV5ll6ozkq20VKHACllRzW5d0TzB9CrtHqDpqKqeuVcUtwlkq4iVK5bAERDpXBFck6wZmWnWWlKdVu06qwUTbYDv7/PBJvgB3o7nZxdanJCe4t2G1FCljVSc1r93KIhUnW6lNLkpd2YlpGXtd7KpSyuw0y3vzHPaLCwZhWeoE/MKmHmnmFIytuFZLitrlWgGpHLbQRFXsFYiqis5mZNLthxMyXEAi1gPJ5A98Z0tyujcGlswx0fBSKrVZDrXWGZZgNJJGVWwNyOVwRzPLxgkK7LSc63IzDbq85IGRJVlsQBe3n3jDBuHKzQXp1yozUu4wtjKw0yM2Qg33IufSTGt2iNOzQVN8VTYbKCtpt0KIPlDydjYeqOE8c9tKOuuMm3IK1J5E3hSrzMsHEFyVcAzJKVCyTyOoigqLRMSViTm5qXm1huWNlFTyhnOtwNfD6RHQS5VSqLUpGXKlLLBSjiJVqVA21I19EVnT8FYkl5V6WFQlktvXUVJl3ScxNrkFGsZnDPpWhbjG8d9TCn/AKfph6ZplYcfW4s8dsArWVfmna8URib3yVX4699sx070a4dmqBJThmyz+UuJUhLQULZbg6ECOYsTe+Sq/HXvtmPRG63VHGdatgbChQo0ZFChQoAUKFCgBQoUKAFChQoAUKFCgCwOizH8tg6ZmTUZeYmGHGsjQYy3Qc1zuRpE7V01YUUrMaFUr3J0KBqf/wBQoUVNrgDlvp4w82hKEUiphKRYD3PT/NDZvppwm0tKm6FUUlJzC2Tf5UKFBNrgDv8AD5QPgmp/6f70Mh0z4TuLUOp2HLMm3qz+EKFC2gPD084eKMhpFTKbWsQ3+9GljpxwywoqZotSQTvbJr/mhQolg3/h8oHwTU/9P96F+HygfBNT/wBP96FCgBfh8oHwTU/9P96KEq00meqs7ONpKUTD63UpVuApRNj64UKAP//Z"/>
          <p:cNvSpPr>
            <a:spLocks noChangeAspect="1" noChangeArrowheads="1"/>
          </p:cNvSpPr>
          <p:nvPr/>
        </p:nvSpPr>
        <p:spPr bwMode="auto">
          <a:xfrm>
            <a:off x="155575" y="-547688"/>
            <a:ext cx="1771650" cy="11430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0225" y="2133600"/>
            <a:ext cx="5943600" cy="384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444570"/>
            <a:ext cx="2248412" cy="16828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97833" y="1828800"/>
            <a:ext cx="5247183" cy="236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Date Placeholder 8"/>
          <p:cNvSpPr>
            <a:spLocks noGrp="1"/>
          </p:cNvSpPr>
          <p:nvPr>
            <p:ph type="dt" sz="half" idx="10"/>
          </p:nvPr>
        </p:nvSpPr>
        <p:spPr/>
        <p:txBody>
          <a:bodyPr/>
          <a:lstStyle/>
          <a:p>
            <a:fld id="{5A98DA6F-1522-466F-9821-E8622147205E}" type="datetime1">
              <a:rPr lang="en-US" smtClean="0"/>
              <a:pPr/>
              <a:t>11/21/2013</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Yahoo!’s Web of Objects</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23</a:t>
            </a:fld>
            <a:endParaRPr lang="en-US"/>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2180673"/>
            <a:ext cx="5047008" cy="39157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53200" y="1371600"/>
            <a:ext cx="2362200" cy="1571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2237" y="1228724"/>
            <a:ext cx="1857376" cy="18573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2512453" y="1233537"/>
            <a:ext cx="4203074" cy="369332"/>
          </a:xfrm>
          <a:prstGeom prst="rect">
            <a:avLst/>
          </a:prstGeom>
          <a:noFill/>
        </p:spPr>
        <p:txBody>
          <a:bodyPr wrap="none" rtlCol="0">
            <a:spAutoFit/>
          </a:bodyPr>
          <a:lstStyle/>
          <a:p>
            <a:r>
              <a:rPr lang="en-US" dirty="0" smtClean="0"/>
              <a:t>Yahoo!’s image </a:t>
            </a:r>
            <a:r>
              <a:rPr lang="en-US" dirty="0"/>
              <a:t>answer to</a:t>
            </a:r>
            <a:r>
              <a:rPr lang="en-US" dirty="0" smtClean="0"/>
              <a:t>: What </a:t>
            </a:r>
            <a:r>
              <a:rPr lang="en-US" dirty="0"/>
              <a:t>is a food? </a:t>
            </a:r>
          </a:p>
        </p:txBody>
      </p:sp>
      <p:sp>
        <p:nvSpPr>
          <p:cNvPr id="9" name="Date Placeholder 8"/>
          <p:cNvSpPr>
            <a:spLocks noGrp="1"/>
          </p:cNvSpPr>
          <p:nvPr>
            <p:ph type="dt" sz="half" idx="10"/>
          </p:nvPr>
        </p:nvSpPr>
        <p:spPr/>
        <p:txBody>
          <a:bodyPr/>
          <a:lstStyle/>
          <a:p>
            <a:fld id="{1BFB9FEB-CE3B-43F7-AD96-B635744EB756}" type="datetime1">
              <a:rPr lang="en-US" smtClean="0"/>
              <a:pPr/>
              <a:t>11/21/2013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Facebook’s</a:t>
            </a:r>
            <a:r>
              <a:rPr lang="en-US" dirty="0" smtClean="0"/>
              <a:t> Graph Search</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24</a:t>
            </a:fld>
            <a:endParaRPr lang="en-US"/>
          </a:p>
        </p:txBody>
      </p:sp>
      <p:pic>
        <p:nvPicPr>
          <p:cNvPr id="1027" name="Picture 3" descr="C:\Documents and Settings\David W. Embley\My Documents\WoK\ER13.keynote\Keynote\Presentation\FacebookGraphSearchCropped.PNG"/>
          <p:cNvPicPr>
            <a:picLocks noChangeAspect="1" noChangeArrowheads="1"/>
          </p:cNvPicPr>
          <p:nvPr/>
        </p:nvPicPr>
        <p:blipFill>
          <a:blip r:embed="rId2" cstate="print"/>
          <a:srcRect/>
          <a:stretch>
            <a:fillRect/>
          </a:stretch>
        </p:blipFill>
        <p:spPr bwMode="auto">
          <a:xfrm>
            <a:off x="762000" y="1295400"/>
            <a:ext cx="7467600" cy="5003459"/>
          </a:xfrm>
          <a:prstGeom prst="rect">
            <a:avLst/>
          </a:prstGeom>
          <a:noFill/>
        </p:spPr>
      </p:pic>
      <p:sp>
        <p:nvSpPr>
          <p:cNvPr id="6" name="Date Placeholder 5"/>
          <p:cNvSpPr>
            <a:spLocks noGrp="1"/>
          </p:cNvSpPr>
          <p:nvPr>
            <p:ph type="dt" sz="half" idx="10"/>
          </p:nvPr>
        </p:nvSpPr>
        <p:spPr/>
        <p:txBody>
          <a:bodyPr/>
          <a:lstStyle/>
          <a:p>
            <a:fld id="{B839F697-3E1D-4ABB-AE85-328AE6300959}" type="datetime1">
              <a:rPr lang="en-US" smtClean="0"/>
              <a:pPr/>
              <a:t>11/21/2013</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Satori Knowledge Base</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25</a:t>
            </a:fld>
            <a:endParaRPr lang="en-US"/>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8250" y="1881188"/>
            <a:ext cx="6667500" cy="3095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4F885B21-BA04-4E16-9FEE-22F28A894A9F}" type="datetime1">
              <a:rPr lang="en-US" smtClean="0"/>
              <a:pPr/>
              <a:t>11/21/2013</a:t>
            </a:fld>
            <a:endParaRPr lang="en-US"/>
          </a:p>
        </p:txBody>
      </p:sp>
    </p:spTree>
    <p:extLst>
      <p:ext uri="{BB962C8B-B14F-4D97-AF65-F5344CB8AC3E}">
        <p14:creationId xmlns="" xmlns:p14="http://schemas.microsoft.com/office/powerpoint/2010/main" val="317199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26</a:t>
            </a:fld>
            <a:endParaRPr lang="en-US"/>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15282" y="4648200"/>
            <a:ext cx="1723718" cy="129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61670" y="3676649"/>
            <a:ext cx="1377529" cy="13775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39000" y="1603131"/>
            <a:ext cx="148107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81200" y="1676400"/>
            <a:ext cx="2028825"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descr="C:\Users\embley\Documents\ER13.keynote\Keynote\Presentation\BostonUK.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319542" y="1193006"/>
            <a:ext cx="2800346" cy="292179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43000" y="3124200"/>
            <a:ext cx="2103909" cy="707886"/>
          </a:xfrm>
          <a:prstGeom prst="rect">
            <a:avLst/>
          </a:prstGeom>
          <a:noFill/>
        </p:spPr>
        <p:txBody>
          <a:bodyPr wrap="none" rtlCol="0">
            <a:spAutoFit/>
          </a:bodyPr>
          <a:lstStyle/>
          <a:p>
            <a:r>
              <a:rPr lang="en-US" sz="4000" dirty="0" smtClean="0"/>
              <a:t>Boston  ?</a:t>
            </a:r>
            <a:endParaRPr lang="en-US" sz="4000" dirty="0"/>
          </a:p>
        </p:txBody>
      </p:sp>
      <p:sp>
        <p:nvSpPr>
          <p:cNvPr id="12" name="Date Placeholder 11"/>
          <p:cNvSpPr>
            <a:spLocks noGrp="1"/>
          </p:cNvSpPr>
          <p:nvPr>
            <p:ph type="dt" sz="half" idx="10"/>
          </p:nvPr>
        </p:nvSpPr>
        <p:spPr/>
        <p:txBody>
          <a:bodyPr/>
          <a:lstStyle/>
          <a:p>
            <a:fld id="{C25B30D0-9EEC-4319-B03E-C4B09996CA34}" type="datetime1">
              <a:rPr lang="en-US" smtClean="0"/>
              <a:pPr/>
              <a:t>11/21/2013</a:t>
            </a:fld>
            <a:endParaRPr lang="en-US"/>
          </a:p>
        </p:txBody>
      </p:sp>
    </p:spTree>
    <p:extLst>
      <p:ext uri="{BB962C8B-B14F-4D97-AF65-F5344CB8AC3E}">
        <p14:creationId xmlns="" xmlns:p14="http://schemas.microsoft.com/office/powerpoint/2010/main" val="1508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27</a:t>
            </a:fld>
            <a:endParaRPr lang="en-US"/>
          </a:p>
        </p:txBody>
      </p:sp>
      <p:sp>
        <p:nvSpPr>
          <p:cNvPr id="5" name="TextBox 4"/>
          <p:cNvSpPr txBox="1"/>
          <p:nvPr/>
        </p:nvSpPr>
        <p:spPr>
          <a:xfrm>
            <a:off x="128954" y="3048000"/>
            <a:ext cx="4127218" cy="830997"/>
          </a:xfrm>
          <a:prstGeom prst="rect">
            <a:avLst/>
          </a:prstGeom>
          <a:noFill/>
        </p:spPr>
        <p:txBody>
          <a:bodyPr wrap="square" rtlCol="0">
            <a:spAutoFit/>
          </a:bodyPr>
          <a:lstStyle/>
          <a:p>
            <a:r>
              <a:rPr lang="en-US" sz="2400" dirty="0" smtClean="0"/>
              <a:t>Don’t forget to take Wendy to Boston’s birthday party at 2:00.</a:t>
            </a: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15282" y="4648200"/>
            <a:ext cx="1723718" cy="129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61670" y="3676649"/>
            <a:ext cx="1377529" cy="13775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39000" y="1603131"/>
            <a:ext cx="148107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81200" y="1676400"/>
            <a:ext cx="2028825"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descr="C:\Users\embley\Documents\ER13.keynote\Keynote\Presentation\BostonUK.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319542" y="1193006"/>
            <a:ext cx="2800346" cy="292179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006719" y="4238625"/>
            <a:ext cx="13335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Date Placeholder 12"/>
          <p:cNvSpPr>
            <a:spLocks noGrp="1"/>
          </p:cNvSpPr>
          <p:nvPr>
            <p:ph type="dt" sz="half" idx="10"/>
          </p:nvPr>
        </p:nvSpPr>
        <p:spPr/>
        <p:txBody>
          <a:bodyPr/>
          <a:lstStyle/>
          <a:p>
            <a:fld id="{4A704F57-8EA2-45FC-B8F2-F9C9E6E4A692}" type="datetime1">
              <a:rPr lang="en-US" smtClean="0"/>
              <a:pPr/>
              <a:t>11/21/2013</a:t>
            </a:fld>
            <a:endParaRPr lang="en-US"/>
          </a:p>
        </p:txBody>
      </p:sp>
    </p:spTree>
    <p:extLst>
      <p:ext uri="{BB962C8B-B14F-4D97-AF65-F5344CB8AC3E}">
        <p14:creationId xmlns="" xmlns:p14="http://schemas.microsoft.com/office/powerpoint/2010/main" val="855024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Metaweb</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28</a:t>
            </a:fld>
            <a:endParaRPr lang="en-US"/>
          </a:p>
        </p:txBody>
      </p:sp>
      <p:sp>
        <p:nvSpPr>
          <p:cNvPr id="5" name="TextBox 4"/>
          <p:cNvSpPr txBox="1"/>
          <p:nvPr/>
        </p:nvSpPr>
        <p:spPr>
          <a:xfrm>
            <a:off x="128954" y="3048000"/>
            <a:ext cx="4127218" cy="830997"/>
          </a:xfrm>
          <a:prstGeom prst="rect">
            <a:avLst/>
          </a:prstGeom>
          <a:noFill/>
        </p:spPr>
        <p:txBody>
          <a:bodyPr wrap="square" rtlCol="0">
            <a:spAutoFit/>
          </a:bodyPr>
          <a:lstStyle/>
          <a:p>
            <a:r>
              <a:rPr lang="en-US" sz="2400" dirty="0" smtClean="0"/>
              <a:t>Don’t forget to take Wendy to Boston’s birthday party at 2:00.</a:t>
            </a:r>
            <a:endParaRPr lang="en-US" sz="2400" dirty="0"/>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4238625"/>
            <a:ext cx="16002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6719" y="4238625"/>
            <a:ext cx="13335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52500" y="1066800"/>
            <a:ext cx="2155581" cy="17352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descr="C:\Users\embley\Documents\ER13.keynote\Keynote\Presentation\BostonDBParty.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62600" y="1676400"/>
            <a:ext cx="3143989" cy="33766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flipV="1">
            <a:off x="3429000" y="2743200"/>
            <a:ext cx="22860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429000" y="2743200"/>
            <a:ext cx="3276600" cy="381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06719" y="2933700"/>
            <a:ext cx="4708281"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06719" y="2933700"/>
            <a:ext cx="6003681"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08081" y="3657600"/>
            <a:ext cx="3673719"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3581400"/>
            <a:ext cx="4114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324600" y="2133600"/>
            <a:ext cx="381000" cy="609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200400" y="2057400"/>
            <a:ext cx="3124200" cy="76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400800" y="1934421"/>
            <a:ext cx="609600" cy="9992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200400" y="1828800"/>
            <a:ext cx="3200400" cy="10562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200400" y="2209800"/>
            <a:ext cx="4953000" cy="16002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F209834-8A14-4BF5-B44A-2B9A6EAFA12F}" type="datetime1">
              <a:rPr lang="en-US" smtClean="0"/>
              <a:pPr/>
              <a:t>11/21/2013</a:t>
            </a:fld>
            <a:endParaRPr lang="en-US"/>
          </a:p>
        </p:txBody>
      </p:sp>
    </p:spTree>
    <p:extLst>
      <p:ext uri="{BB962C8B-B14F-4D97-AF65-F5344CB8AC3E}">
        <p14:creationId xmlns="" xmlns:p14="http://schemas.microsoft.com/office/powerpoint/2010/main" val="332969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lnSpcReduction="10000"/>
          </a:bodyPr>
          <a:lstStyle/>
          <a:p>
            <a:r>
              <a:rPr lang="en-US" dirty="0" smtClean="0">
                <a:solidFill>
                  <a:schemeClr val="bg1">
                    <a:lumMod val="75000"/>
                  </a:schemeClr>
                </a:solidFill>
              </a:rPr>
              <a:t>What is BIG DATA?</a:t>
            </a:r>
          </a:p>
          <a:p>
            <a:r>
              <a:rPr lang="en-US" dirty="0" smtClean="0">
                <a:solidFill>
                  <a:schemeClr val="bg1">
                    <a:lumMod val="75000"/>
                  </a:schemeClr>
                </a:solidFill>
              </a:rPr>
              <a:t>Conceptual modeling &amp; BIG DATA</a:t>
            </a:r>
          </a:p>
          <a:p>
            <a:r>
              <a:rPr lang="en-US" dirty="0" smtClean="0"/>
              <a:t>A conceptual modeling approach</a:t>
            </a:r>
          </a:p>
          <a:p>
            <a:pPr lvl="1"/>
            <a:r>
              <a:rPr lang="en-US" dirty="0" smtClean="0"/>
              <a:t>to harvesting, organizing, and analyzing data</a:t>
            </a:r>
          </a:p>
          <a:p>
            <a:pPr lvl="1"/>
            <a:r>
              <a:rPr lang="en-US" dirty="0" smtClean="0"/>
              <a:t>for BIG DATA collections of historical documents </a:t>
            </a:r>
          </a:p>
          <a:p>
            <a:r>
              <a:rPr lang="en-US" dirty="0" smtClean="0">
                <a:solidFill>
                  <a:schemeClr val="bg1">
                    <a:lumMod val="75000"/>
                  </a:schemeClr>
                </a:solidFill>
              </a:rPr>
              <a:t>Summary (and take-home message):</a:t>
            </a:r>
          </a:p>
          <a:p>
            <a:pPr lvl="1"/>
            <a:r>
              <a:rPr lang="en-US" dirty="0" smtClean="0">
                <a:solidFill>
                  <a:schemeClr val="bg1">
                    <a:lumMod val="75000"/>
                  </a:schemeClr>
                </a:solidFill>
              </a:rPr>
              <a:t>Automation via conceptual modeling can resolve BIG DATA issues in family history work. </a:t>
            </a:r>
          </a:p>
          <a:p>
            <a:pPr lvl="1"/>
            <a:r>
              <a:rPr lang="en-US" dirty="0" smtClean="0">
                <a:solidFill>
                  <a:schemeClr val="bg1">
                    <a:lumMod val="75000"/>
                  </a:schemeClr>
                </a:solidFill>
              </a:rPr>
              <a:t>Challenges and </a:t>
            </a:r>
            <a:r>
              <a:rPr lang="en-US" dirty="0">
                <a:solidFill>
                  <a:schemeClr val="bg1">
                    <a:lumMod val="75000"/>
                  </a:schemeClr>
                </a:solidFill>
              </a:rPr>
              <a:t>o</a:t>
            </a:r>
            <a:r>
              <a:rPr lang="en-US" dirty="0" smtClean="0">
                <a:solidFill>
                  <a:schemeClr val="bg1">
                    <a:lumMod val="75000"/>
                  </a:schemeClr>
                </a:solidFill>
              </a:rPr>
              <a:t>pportunities</a:t>
            </a:r>
          </a:p>
          <a:p>
            <a:pPr lvl="1"/>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29</a:t>
            </a:fld>
            <a:endParaRPr lang="en-US" dirty="0"/>
          </a:p>
        </p:txBody>
      </p:sp>
      <p:sp>
        <p:nvSpPr>
          <p:cNvPr id="6" name="Date Placeholder 5"/>
          <p:cNvSpPr>
            <a:spLocks noGrp="1"/>
          </p:cNvSpPr>
          <p:nvPr>
            <p:ph type="dt" sz="half" idx="10"/>
          </p:nvPr>
        </p:nvSpPr>
        <p:spPr/>
        <p:txBody>
          <a:bodyPr/>
          <a:lstStyle/>
          <a:p>
            <a:fld id="{543A6685-5DDE-4899-A9B2-4933D1AF318C}" type="datetime1">
              <a:rPr lang="en-US" smtClean="0"/>
              <a:pPr/>
              <a:t>11/21/2013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lnSpcReduction="10000"/>
          </a:bodyPr>
          <a:lstStyle/>
          <a:p>
            <a:r>
              <a:rPr lang="en-US" dirty="0" smtClean="0"/>
              <a:t>What is BIG DATA?</a:t>
            </a:r>
          </a:p>
          <a:p>
            <a:r>
              <a:rPr lang="en-US" dirty="0" smtClean="0">
                <a:solidFill>
                  <a:schemeClr val="bg1">
                    <a:lumMod val="75000"/>
                  </a:schemeClr>
                </a:solidFill>
              </a:rPr>
              <a:t>Conceptual modeling &amp; BIG DATA</a:t>
            </a:r>
          </a:p>
          <a:p>
            <a:r>
              <a:rPr lang="en-US" dirty="0" smtClean="0">
                <a:solidFill>
                  <a:schemeClr val="bg1">
                    <a:lumMod val="75000"/>
                  </a:schemeClr>
                </a:solidFill>
              </a:rPr>
              <a:t>A conceptual modeling approach</a:t>
            </a:r>
          </a:p>
          <a:p>
            <a:pPr lvl="1"/>
            <a:r>
              <a:rPr lang="en-US" dirty="0" smtClean="0">
                <a:solidFill>
                  <a:schemeClr val="bg1">
                    <a:lumMod val="75000"/>
                  </a:schemeClr>
                </a:solidFill>
              </a:rPr>
              <a:t>to harvesting, organizing, and analyzing data</a:t>
            </a:r>
          </a:p>
          <a:p>
            <a:pPr lvl="1"/>
            <a:r>
              <a:rPr lang="en-US" dirty="0" smtClean="0">
                <a:solidFill>
                  <a:schemeClr val="bg1">
                    <a:lumMod val="75000"/>
                  </a:schemeClr>
                </a:solidFill>
              </a:rPr>
              <a:t>for BIG DATA collections of historical documents </a:t>
            </a:r>
          </a:p>
          <a:p>
            <a:r>
              <a:rPr lang="en-US" dirty="0" smtClean="0">
                <a:solidFill>
                  <a:schemeClr val="bg1">
                    <a:lumMod val="75000"/>
                  </a:schemeClr>
                </a:solidFill>
              </a:rPr>
              <a:t>Summary (and take-home message):</a:t>
            </a:r>
          </a:p>
          <a:p>
            <a:pPr lvl="1"/>
            <a:r>
              <a:rPr lang="en-US" dirty="0" smtClean="0">
                <a:solidFill>
                  <a:schemeClr val="bg1">
                    <a:lumMod val="75000"/>
                  </a:schemeClr>
                </a:solidFill>
              </a:rPr>
              <a:t>Automation via conceptual modeling can resolve BIG DATA issues in family history work. </a:t>
            </a:r>
          </a:p>
          <a:p>
            <a:pPr lvl="1"/>
            <a:r>
              <a:rPr lang="en-US" dirty="0" smtClean="0">
                <a:solidFill>
                  <a:schemeClr val="bg1">
                    <a:lumMod val="75000"/>
                  </a:schemeClr>
                </a:solidFill>
              </a:rPr>
              <a:t>Challenges and </a:t>
            </a:r>
            <a:r>
              <a:rPr lang="en-US" dirty="0">
                <a:solidFill>
                  <a:schemeClr val="bg1">
                    <a:lumMod val="75000"/>
                  </a:schemeClr>
                </a:solidFill>
              </a:rPr>
              <a:t>o</a:t>
            </a:r>
            <a:r>
              <a:rPr lang="en-US" dirty="0" smtClean="0">
                <a:solidFill>
                  <a:schemeClr val="bg1">
                    <a:lumMod val="75000"/>
                  </a:schemeClr>
                </a:solidFill>
              </a:rPr>
              <a:t>pportunities</a:t>
            </a:r>
          </a:p>
          <a:p>
            <a:pPr lvl="1"/>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3</a:t>
            </a:fld>
            <a:endParaRPr lang="en-US" dirty="0"/>
          </a:p>
        </p:txBody>
      </p:sp>
      <p:sp>
        <p:nvSpPr>
          <p:cNvPr id="6" name="Date Placeholder 5"/>
          <p:cNvSpPr>
            <a:spLocks noGrp="1"/>
          </p:cNvSpPr>
          <p:nvPr>
            <p:ph type="dt" sz="half" idx="10"/>
          </p:nvPr>
        </p:nvSpPr>
        <p:spPr/>
        <p:txBody>
          <a:bodyPr/>
          <a:lstStyle/>
          <a:p>
            <a:fld id="{6100F4C3-857C-4BB3-9A60-0E7DF399F730}" type="datetime1">
              <a:rPr lang="en-US" smtClean="0"/>
              <a:pPr/>
              <a:t>11/21/2013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BYU CS Colloquium</a:t>
            </a:r>
            <a:endParaRPr lang="en-US"/>
          </a:p>
        </p:txBody>
      </p:sp>
      <p:sp>
        <p:nvSpPr>
          <p:cNvPr id="3" name="Slide Number Placeholder 2"/>
          <p:cNvSpPr>
            <a:spLocks noGrp="1"/>
          </p:cNvSpPr>
          <p:nvPr>
            <p:ph type="sldNum" sz="quarter" idx="12"/>
          </p:nvPr>
        </p:nvSpPr>
        <p:spPr/>
        <p:txBody>
          <a:bodyPr/>
          <a:lstStyle/>
          <a:p>
            <a:fld id="{53EFF4EF-0227-4244-97D0-C24F74FEC9C8}" type="slidenum">
              <a:rPr lang="en-US" smtClean="0"/>
              <a:pPr/>
              <a:t>30</a:t>
            </a:fld>
            <a:endParaRPr lang="en-US"/>
          </a:p>
        </p:txBody>
      </p:sp>
      <p:pic>
        <p:nvPicPr>
          <p:cNvPr id="4" name="Picture 2" descr="C:\Documents and Settings\David W. Embley\My Documents\WoK\ER13.keynote\Keynote\Presentation\FSMosaicTreeLogo.png"/>
          <p:cNvPicPr>
            <a:picLocks noChangeAspect="1" noChangeArrowheads="1"/>
          </p:cNvPicPr>
          <p:nvPr/>
        </p:nvPicPr>
        <p:blipFill>
          <a:blip r:embed="rId2" cstate="print"/>
          <a:srcRect/>
          <a:stretch>
            <a:fillRect/>
          </a:stretch>
        </p:blipFill>
        <p:spPr bwMode="auto">
          <a:xfrm>
            <a:off x="2819400" y="341697"/>
            <a:ext cx="3517376" cy="914400"/>
          </a:xfrm>
          <a:prstGeom prst="rect">
            <a:avLst/>
          </a:prstGeom>
          <a:noFill/>
        </p:spPr>
      </p:pic>
      <p:pic>
        <p:nvPicPr>
          <p:cNvPr id="3074" name="Picture 2" descr="C:\Users\embley\Documents\ER13.keynote\Keynote\Presentation\FamilySearch.fanchar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0235" y="1491916"/>
            <a:ext cx="4800600" cy="472815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229595" y="4399926"/>
            <a:ext cx="2723887" cy="646331"/>
          </a:xfrm>
          <a:prstGeom prst="rect">
            <a:avLst/>
          </a:prstGeom>
          <a:noFill/>
        </p:spPr>
        <p:txBody>
          <a:bodyPr wrap="none" rtlCol="0">
            <a:spAutoFit/>
          </a:bodyPr>
          <a:lstStyle/>
          <a:p>
            <a:r>
              <a:rPr lang="en-US" dirty="0" smtClean="0"/>
              <a:t>Visitors per day: 85,000+</a:t>
            </a:r>
          </a:p>
          <a:p>
            <a:r>
              <a:rPr lang="en-US" dirty="0" smtClean="0"/>
              <a:t>Pages viewed per day: 5M+</a:t>
            </a:r>
            <a:endParaRPr lang="en-US" dirty="0"/>
          </a:p>
        </p:txBody>
      </p:sp>
      <p:sp>
        <p:nvSpPr>
          <p:cNvPr id="7" name="Rectangle 6"/>
          <p:cNvSpPr/>
          <p:nvPr/>
        </p:nvSpPr>
        <p:spPr>
          <a:xfrm>
            <a:off x="6324600" y="228600"/>
            <a:ext cx="2514600" cy="553998"/>
          </a:xfrm>
          <a:prstGeom prst="rect">
            <a:avLst/>
          </a:prstGeom>
        </p:spPr>
        <p:txBody>
          <a:bodyPr wrap="square">
            <a:spAutoFit/>
          </a:bodyPr>
          <a:lstStyle/>
          <a:p>
            <a:pPr algn="ctr"/>
            <a:r>
              <a:rPr lang="en-US" sz="1000" dirty="0" smtClean="0"/>
              <a:t>A service provided by The Church of Jesus Christ of Latter-day Saints. © 2013 by Intellectual Reserve, Inc. All rights reserved.</a:t>
            </a:r>
            <a:endParaRPr lang="en-US" sz="1000" dirty="0"/>
          </a:p>
        </p:txBody>
      </p:sp>
      <p:sp>
        <p:nvSpPr>
          <p:cNvPr id="6" name="TextBox 5"/>
          <p:cNvSpPr txBox="1"/>
          <p:nvPr/>
        </p:nvSpPr>
        <p:spPr>
          <a:xfrm>
            <a:off x="6137293" y="2438400"/>
            <a:ext cx="2908489" cy="369332"/>
          </a:xfrm>
          <a:prstGeom prst="rect">
            <a:avLst/>
          </a:prstGeom>
          <a:noFill/>
        </p:spPr>
        <p:txBody>
          <a:bodyPr wrap="none" rtlCol="0">
            <a:spAutoFit/>
          </a:bodyPr>
          <a:lstStyle/>
          <a:p>
            <a:r>
              <a:rPr lang="en-US" dirty="0" smtClean="0"/>
              <a:t>A free family history web site</a:t>
            </a:r>
            <a:endParaRPr lang="en-US" dirty="0"/>
          </a:p>
        </p:txBody>
      </p:sp>
      <p:sp>
        <p:nvSpPr>
          <p:cNvPr id="9" name="Date Placeholder 8"/>
          <p:cNvSpPr>
            <a:spLocks noGrp="1"/>
          </p:cNvSpPr>
          <p:nvPr>
            <p:ph type="dt" sz="half" idx="10"/>
          </p:nvPr>
        </p:nvSpPr>
        <p:spPr/>
        <p:txBody>
          <a:bodyPr/>
          <a:lstStyle/>
          <a:p>
            <a:fld id="{B5294661-155A-4B57-8F53-EE39CB730EC6}" type="datetime1">
              <a:rPr lang="en-US" smtClean="0"/>
              <a:pPr/>
              <a:t>11/21/2013</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lstStyle/>
          <a:p>
            <a:pPr algn="r"/>
            <a:r>
              <a:rPr lang="en-US" dirty="0" smtClean="0"/>
              <a:t>&amp; the </a:t>
            </a:r>
            <a:r>
              <a:rPr lang="en-US" dirty="0" err="1" smtClean="0"/>
              <a:t>WoK</a:t>
            </a:r>
            <a:r>
              <a:rPr lang="en-US" dirty="0" smtClean="0"/>
              <a:t>-HD Project  </a:t>
            </a:r>
            <a:endParaRPr lang="en-US" dirty="0"/>
          </a:p>
        </p:txBody>
      </p:sp>
      <p:sp>
        <p:nvSpPr>
          <p:cNvPr id="5" name="Content Placeholder 4"/>
          <p:cNvSpPr>
            <a:spLocks noGrp="1"/>
          </p:cNvSpPr>
          <p:nvPr>
            <p:ph idx="1"/>
          </p:nvPr>
        </p:nvSpPr>
        <p:spPr>
          <a:xfrm>
            <a:off x="381000" y="1447800"/>
            <a:ext cx="8763000" cy="4953000"/>
          </a:xfrm>
        </p:spPr>
        <p:txBody>
          <a:bodyPr>
            <a:normAutofit fontScale="92500" lnSpcReduction="10000"/>
          </a:bodyPr>
          <a:lstStyle/>
          <a:p>
            <a:r>
              <a:rPr lang="en-US" dirty="0" err="1" smtClean="0"/>
              <a:t>FamilySearch</a:t>
            </a:r>
            <a:endParaRPr lang="en-US" dirty="0" smtClean="0"/>
          </a:p>
          <a:p>
            <a:pPr lvl="1"/>
            <a:r>
              <a:rPr lang="en-US" dirty="0" smtClean="0"/>
              <a:t>Volume: </a:t>
            </a:r>
          </a:p>
          <a:p>
            <a:pPr lvl="2"/>
            <a:r>
              <a:rPr lang="en-US" dirty="0" smtClean="0"/>
              <a:t>1.8PB+ online (1.2B records along with 900M 2MB jpeg images)</a:t>
            </a:r>
          </a:p>
          <a:p>
            <a:pPr lvl="2"/>
            <a:r>
              <a:rPr lang="en-US" dirty="0" smtClean="0"/>
              <a:t>42PB+ offline (1.2B 30–40MB tiff images) </a:t>
            </a:r>
          </a:p>
          <a:p>
            <a:pPr lvl="1"/>
            <a:r>
              <a:rPr lang="en-US" dirty="0" smtClean="0"/>
              <a:t>Velocity:</a:t>
            </a:r>
          </a:p>
          <a:p>
            <a:pPr lvl="2"/>
            <a:r>
              <a:rPr lang="en-US" dirty="0" smtClean="0"/>
              <a:t>500M+ images in 2013</a:t>
            </a:r>
          </a:p>
          <a:p>
            <a:pPr lvl="2"/>
            <a:r>
              <a:rPr lang="en-US" dirty="0" smtClean="0"/>
              <a:t>200K+ volunteer indexers </a:t>
            </a:r>
          </a:p>
          <a:p>
            <a:pPr marL="457200" lvl="1" indent="0">
              <a:buNone/>
            </a:pPr>
            <a:endParaRPr lang="en-US" dirty="0" smtClean="0"/>
          </a:p>
          <a:p>
            <a:r>
              <a:rPr lang="en-US" dirty="0" err="1" smtClean="0"/>
              <a:t>WoK</a:t>
            </a:r>
            <a:r>
              <a:rPr lang="en-US" dirty="0" smtClean="0"/>
              <a:t>-HD scanned-book project (within </a:t>
            </a:r>
            <a:r>
              <a:rPr lang="en-US" dirty="0" err="1" smtClean="0"/>
              <a:t>FamilySearch</a:t>
            </a:r>
            <a:r>
              <a:rPr lang="en-US" dirty="0" smtClean="0"/>
              <a:t>)</a:t>
            </a:r>
          </a:p>
          <a:p>
            <a:pPr lvl="1"/>
            <a:r>
              <a:rPr lang="en-US" dirty="0" smtClean="0"/>
              <a:t>Volume: 100,000 books (3.5TB expected)</a:t>
            </a:r>
          </a:p>
          <a:p>
            <a:pPr lvl="1"/>
            <a:r>
              <a:rPr lang="en-US" dirty="0" smtClean="0"/>
              <a:t>Velocity: 25,000 books / year</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dirty="0"/>
          </a:p>
        </p:txBody>
      </p:sp>
      <p:sp>
        <p:nvSpPr>
          <p:cNvPr id="4" name="Slide Number Placeholder 3"/>
          <p:cNvSpPr>
            <a:spLocks noGrp="1"/>
          </p:cNvSpPr>
          <p:nvPr>
            <p:ph type="sldNum" sz="quarter" idx="12"/>
          </p:nvPr>
        </p:nvSpPr>
        <p:spPr/>
        <p:txBody>
          <a:bodyPr/>
          <a:lstStyle/>
          <a:p>
            <a:fld id="{53EFF4EF-0227-4244-97D0-C24F74FEC9C8}" type="slidenum">
              <a:rPr lang="en-US" smtClean="0"/>
              <a:pPr/>
              <a:t>31</a:t>
            </a:fld>
            <a:endParaRPr lang="en-US" dirty="0"/>
          </a:p>
        </p:txBody>
      </p:sp>
      <p:pic>
        <p:nvPicPr>
          <p:cNvPr id="6" name="Picture 2" descr="C:\Documents and Settings\David W. Embley\My Documents\WoK\ER13.keynote\Keynote\Presentation\FSMosaicTreeLogo.png"/>
          <p:cNvPicPr>
            <a:picLocks noChangeAspect="1" noChangeArrowheads="1"/>
          </p:cNvPicPr>
          <p:nvPr/>
        </p:nvPicPr>
        <p:blipFill>
          <a:blip r:embed="rId3" cstate="print"/>
          <a:srcRect/>
          <a:stretch>
            <a:fillRect/>
          </a:stretch>
        </p:blipFill>
        <p:spPr bwMode="auto">
          <a:xfrm>
            <a:off x="136134" y="236306"/>
            <a:ext cx="3517376" cy="914400"/>
          </a:xfrm>
          <a:prstGeom prst="rect">
            <a:avLst/>
          </a:prstGeom>
          <a:noFill/>
        </p:spPr>
      </p:pic>
      <p:sp>
        <p:nvSpPr>
          <p:cNvPr id="7" name="Date Placeholder 6"/>
          <p:cNvSpPr>
            <a:spLocks noGrp="1"/>
          </p:cNvSpPr>
          <p:nvPr>
            <p:ph type="dt" sz="half" idx="10"/>
          </p:nvPr>
        </p:nvSpPr>
        <p:spPr/>
        <p:txBody>
          <a:bodyPr/>
          <a:lstStyle/>
          <a:p>
            <a:fld id="{D22E08F2-8BC5-4394-BE9A-716742555569}" type="datetime1">
              <a:rPr lang="en-US" smtClean="0"/>
              <a:pPr/>
              <a:t>11/21/2013</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ontology.DE.bmp"/>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7" name="Picture 3" descr="ElyPage419.bmp"/>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8438"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8439"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18440" name="Picture 11" descr="ontology.NT.bmp"/>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1" name="Picture 13" descr="ontology.JP.bmp"/>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Picture 14" descr="ElyPage417.bmp"/>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8443" name="Picture 15" descr="ElyPage418.bmp"/>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8444" name="Picture 17" descr="ElyPage420.bmp"/>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8445" name="Picture 18" descr="ElyPage421.bmp"/>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8446" name="Picture 19" descr="ElyPage422.bmp"/>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450"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18451"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32</a:t>
            </a:fld>
            <a:endParaRPr lang="en-US"/>
          </a:p>
        </p:txBody>
      </p:sp>
      <p:sp>
        <p:nvSpPr>
          <p:cNvPr id="23" name="Date Placeholder 22"/>
          <p:cNvSpPr>
            <a:spLocks noGrp="1"/>
          </p:cNvSpPr>
          <p:nvPr>
            <p:ph type="dt" sz="half" idx="10"/>
          </p:nvPr>
        </p:nvSpPr>
        <p:spPr/>
        <p:txBody>
          <a:bodyPr/>
          <a:lstStyle/>
          <a:p>
            <a:fld id="{F32AB73C-3B37-4DC3-A4AD-66EE46A0EFFC}" type="datetime1">
              <a:rPr lang="en-US" smtClean="0"/>
              <a:pPr/>
              <a:t>11/21/2013</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ontology.DE.bmp"/>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1" name="Picture 3" descr="ElyPage419.bmp"/>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9462"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9463"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19464" name="TextBox 7"/>
          <p:cNvSpPr txBox="1">
            <a:spLocks noChangeArrowheads="1"/>
          </p:cNvSpPr>
          <p:nvPr/>
        </p:nvSpPr>
        <p:spPr bwMode="auto">
          <a:xfrm>
            <a:off x="3200400" y="1828800"/>
            <a:ext cx="2598738"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19465" name="Picture 11" descr="ontology.NT.bmp"/>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13" descr="ontology.JP.bmp"/>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4" descr="ElyPage417.bmp"/>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9468" name="Picture 15" descr="ElyPage418.bmp"/>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9469" name="Picture 17" descr="ElyPage420.bmp"/>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9470" name="Picture 18" descr="ElyPage421.bmp"/>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9471" name="Picture 19" descr="ElyPage422.bmp"/>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475"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19476"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143500" y="2247900"/>
            <a:ext cx="914400" cy="685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2286000" y="2133600"/>
            <a:ext cx="25908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2514600" y="2133600"/>
            <a:ext cx="28956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33</a:t>
            </a:fld>
            <a:endParaRPr lang="en-US"/>
          </a:p>
        </p:txBody>
      </p:sp>
      <p:sp>
        <p:nvSpPr>
          <p:cNvPr id="28" name="Date Placeholder 27"/>
          <p:cNvSpPr>
            <a:spLocks noGrp="1"/>
          </p:cNvSpPr>
          <p:nvPr>
            <p:ph type="dt" sz="half" idx="10"/>
          </p:nvPr>
        </p:nvSpPr>
        <p:spPr/>
        <p:txBody>
          <a:bodyPr/>
          <a:lstStyle/>
          <a:p>
            <a:fld id="{D7F45081-FB79-4A98-A719-7D73703B7D49}" type="datetime1">
              <a:rPr lang="en-US" smtClean="0"/>
              <a:pPr/>
              <a:t>11/21/2013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ontology.DE.bmp"/>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5" name="Picture 3" descr="ElyPage419.bmp"/>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0486"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0487"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20488" name="Picture 11" descr="ontology.NT.bmp"/>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9" name="Picture 13" descr="ontology.JP.bmp"/>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0" name="Picture 14" descr="ElyPage417.bmp"/>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0491" name="Picture 15" descr="ElyPage418.bmp"/>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0492" name="Picture 17" descr="ElyPage420.bmp"/>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0493" name="Picture 18" descr="ElyPage421.bmp"/>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0494" name="Picture 19" descr="ElyPage422.bmp"/>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498"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0499"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502" name="TextBox 24"/>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34</a:t>
            </a:fld>
            <a:endParaRPr lang="en-US"/>
          </a:p>
        </p:txBody>
      </p:sp>
      <p:sp>
        <p:nvSpPr>
          <p:cNvPr id="25" name="Date Placeholder 24"/>
          <p:cNvSpPr>
            <a:spLocks noGrp="1"/>
          </p:cNvSpPr>
          <p:nvPr>
            <p:ph type="dt" sz="half" idx="10"/>
          </p:nvPr>
        </p:nvSpPr>
        <p:spPr/>
        <p:txBody>
          <a:bodyPr/>
          <a:lstStyle/>
          <a:p>
            <a:fld id="{5A334F5A-3017-468F-9D41-1C0E218A1147}" type="datetime1">
              <a:rPr lang="en-US" smtClean="0"/>
              <a:pPr/>
              <a:t>11/21/2013</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ontology.DE.bmp"/>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09" name="Picture 3" descr="ElyPage419.bmp"/>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1510"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1511"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1512" name="TextBox 7"/>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21513" name="Picture 11" descr="ontology.NT.bmp"/>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4" name="Picture 13" descr="ontology.JP.bmp"/>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5" name="Picture 14" descr="ElyPage417.bmp"/>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1516" name="Picture 15" descr="ElyPage418.bmp"/>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1517" name="Picture 17" descr="ElyPage420.bmp"/>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1518" name="Picture 18" descr="ElyPage421.bmp"/>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1519" name="Picture 19" descr="ElyPage422.bmp"/>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523"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1524"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1527" name="Picture 24" descr="QueryResult3.bmp"/>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80988" y="1931988"/>
            <a:ext cx="2484437" cy="1392237"/>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35</a:t>
            </a:fld>
            <a:endParaRPr lang="en-US"/>
          </a:p>
        </p:txBody>
      </p:sp>
      <p:sp>
        <p:nvSpPr>
          <p:cNvPr id="27" name="Date Placeholder 26"/>
          <p:cNvSpPr>
            <a:spLocks noGrp="1"/>
          </p:cNvSpPr>
          <p:nvPr>
            <p:ph type="dt" sz="half" idx="10"/>
          </p:nvPr>
        </p:nvSpPr>
        <p:spPr/>
        <p:txBody>
          <a:bodyPr/>
          <a:lstStyle/>
          <a:p>
            <a:fld id="{57C49E32-4D7F-49B2-A309-275FF401544D}" type="datetime1">
              <a:rPr lang="en-US" smtClean="0"/>
              <a:pPr/>
              <a:t>11/21/2013</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2"/>
          <p:cNvSpPr txBox="1">
            <a:spLocks noChangeArrowheads="1"/>
          </p:cNvSpPr>
          <p:nvPr/>
        </p:nvSpPr>
        <p:spPr bwMode="auto">
          <a:xfrm>
            <a:off x="3200400" y="1828800"/>
            <a:ext cx="2651125"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grandchildren of Mary Ely</a:t>
            </a:r>
          </a:p>
        </p:txBody>
      </p:sp>
      <p:pic>
        <p:nvPicPr>
          <p:cNvPr id="22531" name="Picture 12" descr="ontology.DE.bmp"/>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3124200"/>
            <a:ext cx="1195388"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WoK</a:t>
            </a:r>
            <a:r>
              <a:rPr lang="en-US" dirty="0" smtClean="0"/>
              <a:t>-HD</a:t>
            </a:r>
            <a:br>
              <a:rPr lang="en-US" dirty="0" smtClean="0"/>
            </a:br>
            <a:r>
              <a:rPr lang="en-US" sz="2700" dirty="0" smtClean="0"/>
              <a:t>(A Web of Knowledge Superimposed over Historical Documents)</a:t>
            </a:r>
            <a:endParaRPr lang="en-US" sz="2700" dirty="0"/>
          </a:p>
        </p:txBody>
      </p:sp>
      <p:sp>
        <p:nvSpPr>
          <p:cNvPr id="3" name="Cloud 2"/>
          <p:cNvSpPr/>
          <p:nvPr/>
        </p:nvSpPr>
        <p:spPr>
          <a:xfrm>
            <a:off x="914400" y="2819400"/>
            <a:ext cx="7696200" cy="13716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4" name="Picture 3" descr="ElyPage419.bmp"/>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57600" y="5181600"/>
            <a:ext cx="800100" cy="1276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2535" name="TextBox 5"/>
          <p:cNvSpPr txBox="1">
            <a:spLocks noChangeArrowheads="1"/>
          </p:cNvSpPr>
          <p:nvPr/>
        </p:nvSpPr>
        <p:spPr bwMode="auto">
          <a:xfrm>
            <a:off x="12954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sp>
        <p:nvSpPr>
          <p:cNvPr id="22536" name="TextBox 6"/>
          <p:cNvSpPr txBox="1">
            <a:spLocks noChangeArrowheads="1"/>
          </p:cNvSpPr>
          <p:nvPr/>
        </p:nvSpPr>
        <p:spPr bwMode="auto">
          <a:xfrm>
            <a:off x="7467600" y="57912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a:t>
            </a:r>
          </a:p>
        </p:txBody>
      </p:sp>
      <p:pic>
        <p:nvPicPr>
          <p:cNvPr id="22537" name="Picture 11" descr="ontology.NT.bmp"/>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2400" y="3124200"/>
            <a:ext cx="12477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8" name="Picture 13" descr="ontology.JP.bmp"/>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91200" y="2971800"/>
            <a:ext cx="1109663"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9" name="Picture 14" descr="ElyPage417.bmp"/>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76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2540" name="Picture 15" descr="ElyPage418.bmp"/>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6670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2541" name="Picture 17" descr="ElyPage420.bmp"/>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482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2542" name="Picture 18" descr="ElyPage421.bmp"/>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638800" y="5181600"/>
            <a:ext cx="815975" cy="1306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2543" name="Picture 19" descr="ElyPage422.bmp"/>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629400" y="5181600"/>
            <a:ext cx="808038" cy="1295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cxnSp>
        <p:nvCxnSpPr>
          <p:cNvPr id="22" name="Straight Connector 21"/>
          <p:cNvCxnSpPr/>
          <p:nvPr/>
        </p:nvCxnSpPr>
        <p:spPr>
          <a:xfrm rot="16200000" flipV="1">
            <a:off x="2933700" y="4076700"/>
            <a:ext cx="1143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695700" y="4305300"/>
            <a:ext cx="11430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14800" y="3886200"/>
            <a:ext cx="167640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547" name="TextBox 26"/>
          <p:cNvSpPr txBox="1">
            <a:spLocks noChangeArrowheads="1"/>
          </p:cNvSpPr>
          <p:nvPr/>
        </p:nvSpPr>
        <p:spPr bwMode="auto">
          <a:xfrm>
            <a:off x="33528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sp>
        <p:nvSpPr>
          <p:cNvPr id="22548" name="TextBox 27"/>
          <p:cNvSpPr txBox="1">
            <a:spLocks noChangeArrowheads="1"/>
          </p:cNvSpPr>
          <p:nvPr/>
        </p:nvSpPr>
        <p:spPr bwMode="auto">
          <a:xfrm>
            <a:off x="4419600" y="4724400"/>
            <a:ext cx="342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0000"/>
                </a:solidFill>
                <a:latin typeface="Calibri" pitchFamily="34" charset="0"/>
              </a:rPr>
              <a:t>…</a:t>
            </a:r>
          </a:p>
        </p:txBody>
      </p:sp>
      <p:cxnSp>
        <p:nvCxnSpPr>
          <p:cNvPr id="30" name="Straight Connector 29"/>
          <p:cNvCxnSpPr/>
          <p:nvPr/>
        </p:nvCxnSpPr>
        <p:spPr>
          <a:xfrm rot="16200000" flipV="1">
            <a:off x="3429000" y="2819400"/>
            <a:ext cx="1295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247900"/>
            <a:ext cx="9906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3657600" y="2743200"/>
            <a:ext cx="3200400" cy="16764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343400" y="5257800"/>
            <a:ext cx="1752600" cy="8382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2553" name="Picture 28" descr="HighlightedPage3.bmp"/>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100763" y="1947863"/>
            <a:ext cx="2955925" cy="330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54" name="Picture 33" descr="QueryResult3.bmp"/>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80988" y="1931988"/>
            <a:ext cx="2484437" cy="1392237"/>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2555" name="Picture 34" descr="ReasoningChain3.bmp"/>
          <p:cNvPicPr>
            <a:picLocks noChangeAspect="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284163" y="3492500"/>
            <a:ext cx="2698750" cy="1565275"/>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36</a:t>
            </a:fld>
            <a:endParaRPr lang="en-US"/>
          </a:p>
        </p:txBody>
      </p:sp>
      <p:sp>
        <p:nvSpPr>
          <p:cNvPr id="33" name="Date Placeholder 32"/>
          <p:cNvSpPr>
            <a:spLocks noGrp="1"/>
          </p:cNvSpPr>
          <p:nvPr>
            <p:ph type="dt" sz="half" idx="10"/>
          </p:nvPr>
        </p:nvSpPr>
        <p:spPr/>
        <p:txBody>
          <a:bodyPr/>
          <a:lstStyle/>
          <a:p>
            <a:fld id="{5C78F235-39F5-42A5-8839-45EB7450EFD7}" type="datetime1">
              <a:rPr lang="en-US" smtClean="0"/>
              <a:pPr/>
              <a:t>11/21/2013</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WoK</a:t>
            </a:r>
            <a:r>
              <a:rPr lang="en-US" dirty="0" smtClean="0"/>
              <a:t>-HD Construction</a:t>
            </a:r>
            <a:endParaRPr lang="en-US" dirty="0"/>
          </a:p>
        </p:txBody>
      </p:sp>
      <p:sp>
        <p:nvSpPr>
          <p:cNvPr id="7" name="Content Placeholder 6"/>
          <p:cNvSpPr>
            <a:spLocks noGrp="1"/>
          </p:cNvSpPr>
          <p:nvPr>
            <p:ph idx="1"/>
          </p:nvPr>
        </p:nvSpPr>
        <p:spPr>
          <a:xfrm>
            <a:off x="457200" y="1371600"/>
            <a:ext cx="8534400" cy="4525963"/>
          </a:xfrm>
        </p:spPr>
        <p:txBody>
          <a:bodyPr>
            <a:normAutofit lnSpcReduction="10000"/>
          </a:bodyPr>
          <a:lstStyle/>
          <a:p>
            <a:r>
              <a:rPr lang="en-US" dirty="0" smtClean="0"/>
              <a:t>Extraction </a:t>
            </a:r>
            <a:r>
              <a:rPr lang="en-US" dirty="0" err="1" smtClean="0"/>
              <a:t>Ontologies</a:t>
            </a:r>
            <a:endParaRPr lang="en-US" dirty="0" smtClean="0"/>
          </a:p>
          <a:p>
            <a:r>
              <a:rPr lang="en-US" dirty="0" smtClean="0"/>
              <a:t>Mitigating </a:t>
            </a:r>
            <a:r>
              <a:rPr lang="en-US" dirty="0"/>
              <a:t>Velocity, Variety, &amp; </a:t>
            </a:r>
            <a:r>
              <a:rPr lang="en-US" dirty="0" smtClean="0"/>
              <a:t>Volume</a:t>
            </a:r>
          </a:p>
          <a:p>
            <a:pPr lvl="1"/>
            <a:r>
              <a:rPr lang="en-US" dirty="0" err="1" smtClean="0"/>
              <a:t>OntoES</a:t>
            </a:r>
            <a:endParaRPr lang="en-US" dirty="0" smtClean="0"/>
          </a:p>
          <a:p>
            <a:pPr lvl="1"/>
            <a:r>
              <a:rPr lang="en-US" dirty="0" err="1" smtClean="0"/>
              <a:t>ListReader</a:t>
            </a:r>
            <a:endParaRPr lang="en-US" dirty="0" smtClean="0"/>
          </a:p>
          <a:p>
            <a:pPr lvl="1"/>
            <a:r>
              <a:rPr lang="en-US" dirty="0" err="1" smtClean="0"/>
              <a:t>PatternReader</a:t>
            </a:r>
            <a:endParaRPr lang="en-US" dirty="0" smtClean="0"/>
          </a:p>
          <a:p>
            <a:pPr lvl="1"/>
            <a:r>
              <a:rPr lang="en-US" dirty="0" err="1" smtClean="0"/>
              <a:t>OntoSoar</a:t>
            </a:r>
            <a:endParaRPr lang="en-US" dirty="0"/>
          </a:p>
          <a:p>
            <a:r>
              <a:rPr lang="en-US" dirty="0" smtClean="0"/>
              <a:t>Assuring Veracity</a:t>
            </a:r>
          </a:p>
          <a:p>
            <a:pPr lvl="1"/>
            <a:r>
              <a:rPr lang="en-US" dirty="0" smtClean="0"/>
              <a:t>Query processing (with links and reasoning chains)</a:t>
            </a:r>
          </a:p>
          <a:p>
            <a:pPr lvl="1"/>
            <a:r>
              <a:rPr lang="en-US" dirty="0" smtClean="0"/>
              <a:t>Evidence-based conceptual models</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37</a:t>
            </a:fld>
            <a:endParaRPr lang="en-US" dirty="0"/>
          </a:p>
        </p:txBody>
      </p:sp>
      <p:sp>
        <p:nvSpPr>
          <p:cNvPr id="6" name="Date Placeholder 5"/>
          <p:cNvSpPr>
            <a:spLocks noGrp="1"/>
          </p:cNvSpPr>
          <p:nvPr>
            <p:ph type="dt" sz="half" idx="10"/>
          </p:nvPr>
        </p:nvSpPr>
        <p:spPr/>
        <p:txBody>
          <a:bodyPr/>
          <a:lstStyle/>
          <a:p>
            <a:fld id="{2BE9746B-4AC1-4474-95F0-B5054E093057}" type="datetime1">
              <a:rPr lang="en-US" smtClean="0"/>
              <a:pPr/>
              <a:t>11/21/2013</a:t>
            </a:fld>
            <a:endParaRPr lang="en-US"/>
          </a:p>
        </p:txBody>
      </p:sp>
    </p:spTree>
    <p:extLst>
      <p:ext uri="{BB962C8B-B14F-4D97-AF65-F5344CB8AC3E}">
        <p14:creationId xmlns="" xmlns:p14="http://schemas.microsoft.com/office/powerpoint/2010/main" val="3421723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OntoES</a:t>
            </a:r>
            <a:r>
              <a:rPr lang="en-US" dirty="0" smtClean="0"/>
              <a:t>: Extraction Ontologies</a:t>
            </a:r>
            <a:endParaRPr lang="en-US" dirty="0"/>
          </a:p>
        </p:txBody>
      </p:sp>
      <p:sp>
        <p:nvSpPr>
          <p:cNvPr id="4" name="Slide Number Placeholder 3"/>
          <p:cNvSpPr>
            <a:spLocks noGrp="1"/>
          </p:cNvSpPr>
          <p:nvPr>
            <p:ph type="sldNum" sz="quarter" idx="12"/>
          </p:nvPr>
        </p:nvSpPr>
        <p:spPr/>
        <p:txBody>
          <a:bodyPr/>
          <a:lstStyle/>
          <a:p>
            <a:fld id="{A59C8B25-36EF-4F12-8F15-0B5709D34B8A}" type="slidenum">
              <a:rPr lang="en-US" smtClean="0"/>
              <a:pPr/>
              <a:t>38</a:t>
            </a:fld>
            <a:endParaRPr lang="en-US"/>
          </a:p>
        </p:txBody>
      </p:sp>
      <p:grpSp>
        <p:nvGrpSpPr>
          <p:cNvPr id="3" name="Group 7"/>
          <p:cNvGrpSpPr/>
          <p:nvPr/>
        </p:nvGrpSpPr>
        <p:grpSpPr>
          <a:xfrm>
            <a:off x="182631" y="2628899"/>
            <a:ext cx="8839202" cy="2852825"/>
            <a:chOff x="152400" y="3810000"/>
            <a:chExt cx="8839202" cy="2852825"/>
          </a:xfrm>
        </p:grpSpPr>
        <p:pic>
          <p:nvPicPr>
            <p:cNvPr id="3074" name="Picture 2" descr="C:\Users\Joseph\Documents\MastersThesis\thesisImages\elyPage419Excerp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Joseph\Documents\MastersThesis\thesisImages\ExtractedPers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 name="TextBox 8"/>
          <p:cNvSpPr txBox="1"/>
          <p:nvPr/>
        </p:nvSpPr>
        <p:spPr>
          <a:xfrm>
            <a:off x="1361569" y="1226243"/>
            <a:ext cx="6481326" cy="523220"/>
          </a:xfrm>
          <a:prstGeom prst="rect">
            <a:avLst/>
          </a:prstGeom>
          <a:noFill/>
        </p:spPr>
        <p:txBody>
          <a:bodyPr wrap="none" rtlCol="0">
            <a:spAutoFit/>
          </a:bodyPr>
          <a:lstStyle/>
          <a:p>
            <a:pPr algn="ctr"/>
            <a:r>
              <a:rPr lang="en-US" sz="2800" dirty="0" smtClean="0"/>
              <a:t>Linguistically Grounded Conceptual Models</a:t>
            </a:r>
            <a:endParaRPr lang="en-US" sz="2800" dirty="0"/>
          </a:p>
        </p:txBody>
      </p:sp>
      <p:sp>
        <p:nvSpPr>
          <p:cNvPr id="6" name="Footer Placeholder 5"/>
          <p:cNvSpPr>
            <a:spLocks noGrp="1"/>
          </p:cNvSpPr>
          <p:nvPr>
            <p:ph type="ftr" sz="quarter" idx="11"/>
          </p:nvPr>
        </p:nvSpPr>
        <p:spPr/>
        <p:txBody>
          <a:bodyPr/>
          <a:lstStyle/>
          <a:p>
            <a:r>
              <a:rPr lang="en-US" smtClean="0"/>
              <a:t>BYU CS Colloquium</a:t>
            </a:r>
            <a:endParaRPr lang="en-US"/>
          </a:p>
        </p:txBody>
      </p:sp>
      <p:sp>
        <p:nvSpPr>
          <p:cNvPr id="10" name="Date Placeholder 9"/>
          <p:cNvSpPr>
            <a:spLocks noGrp="1"/>
          </p:cNvSpPr>
          <p:nvPr>
            <p:ph type="dt" sz="half" idx="10"/>
          </p:nvPr>
        </p:nvSpPr>
        <p:spPr/>
        <p:txBody>
          <a:bodyPr/>
          <a:lstStyle/>
          <a:p>
            <a:fld id="{4CADABAB-4C96-49AF-90C8-D526625140DA}" type="datetime1">
              <a:rPr lang="en-US" smtClean="0"/>
              <a:pPr/>
              <a:t>11/21/2013</a:t>
            </a:fld>
            <a:endParaRPr lang="en-US"/>
          </a:p>
        </p:txBody>
      </p:sp>
    </p:spTree>
    <p:extLst>
      <p:ext uri="{BB962C8B-B14F-4D97-AF65-F5344CB8AC3E}">
        <p14:creationId xmlns="" xmlns:p14="http://schemas.microsoft.com/office/powerpoint/2010/main" val="19209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Lexical Object-Set Recognizers</a:t>
            </a:r>
            <a:endParaRPr lang="en-US" dirty="0">
              <a:solidFill>
                <a:schemeClr val="tx1"/>
              </a:solidFill>
            </a:endParaRPr>
          </a:p>
        </p:txBody>
      </p:sp>
      <p:sp>
        <p:nvSpPr>
          <p:cNvPr id="2" name="Slide Number Placeholder 1"/>
          <p:cNvSpPr>
            <a:spLocks noGrp="1"/>
          </p:cNvSpPr>
          <p:nvPr>
            <p:ph type="sldNum" sz="quarter" idx="12"/>
          </p:nvPr>
        </p:nvSpPr>
        <p:spPr>
          <a:xfrm>
            <a:off x="6588712" y="6324600"/>
            <a:ext cx="2133600" cy="365125"/>
          </a:xfrm>
        </p:spPr>
        <p:txBody>
          <a:bodyPr/>
          <a:lstStyle/>
          <a:p>
            <a:fld id="{A59C8B25-36EF-4F12-8F15-0B5709D34B8A}" type="slidenum">
              <a:rPr lang="en-US" smtClean="0"/>
              <a:pPr/>
              <a:t>39</a:t>
            </a:fld>
            <a:endParaRPr lang="en-US"/>
          </a:p>
        </p:txBody>
      </p:sp>
      <p:grpSp>
        <p:nvGrpSpPr>
          <p:cNvPr id="5" name="Group 5"/>
          <p:cNvGrpSpPr/>
          <p:nvPr/>
        </p:nvGrpSpPr>
        <p:grpSpPr>
          <a:xfrm>
            <a:off x="149811" y="3223942"/>
            <a:ext cx="8839202" cy="2852825"/>
            <a:chOff x="152400" y="3810000"/>
            <a:chExt cx="8839202" cy="2852825"/>
          </a:xfrm>
        </p:grpSpPr>
        <p:pic>
          <p:nvPicPr>
            <p:cNvPr id="7" name="Picture 2" descr="C:\Users\Joseph\Documents\MastersThesis\thesisImages\elyPage419Excerp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C:\Users\Joseph\Documents\MastersThesis\thesisImages\ExtractedPers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0" name="Rectangle 9"/>
          <p:cNvSpPr/>
          <p:nvPr/>
        </p:nvSpPr>
        <p:spPr>
          <a:xfrm>
            <a:off x="2435811" y="1636660"/>
            <a:ext cx="5867400" cy="1815882"/>
          </a:xfrm>
          <a:prstGeom prst="rect">
            <a:avLst/>
          </a:prstGeom>
        </p:spPr>
        <p:txBody>
          <a:bodyPr wrap="square">
            <a:spAutoFit/>
          </a:bodyPr>
          <a:lstStyle/>
          <a:p>
            <a:r>
              <a:rPr lang="en-US" sz="1600" dirty="0" err="1" smtClean="0">
                <a:latin typeface="Times New Roman" pitchFamily="18" charset="0"/>
                <a:cs typeface="Times New Roman" pitchFamily="18" charset="0"/>
              </a:rPr>
              <a:t>BirthDate</a:t>
            </a:r>
            <a:endParaRPr lang="en-US" sz="1600" dirty="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        external </a:t>
            </a:r>
            <a:r>
              <a:rPr lang="en-US" sz="1600" b="1" dirty="0">
                <a:latin typeface="Times New Roman" pitchFamily="18" charset="0"/>
                <a:cs typeface="Times New Roman" pitchFamily="18" charset="0"/>
              </a:rPr>
              <a:t>representation:</a:t>
            </a:r>
            <a:r>
              <a:rPr lang="en-US" sz="1600" dirty="0">
                <a:latin typeface="Times New Roman" pitchFamily="18" charset="0"/>
                <a:cs typeface="Times New Roman" pitchFamily="18" charset="0"/>
              </a:rPr>
              <a:t> \b[1][6-9]\d\d\b</a:t>
            </a: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left context:</a:t>
            </a:r>
            <a:r>
              <a:rPr lang="en-US" sz="1600" dirty="0">
                <a:latin typeface="Times New Roman" pitchFamily="18" charset="0"/>
                <a:cs typeface="Times New Roman" pitchFamily="18" charset="0"/>
              </a:rPr>
              <a:t> b</a:t>
            </a:r>
            <a:r>
              <a:rPr lang="en-US" sz="1600" dirty="0" smtClean="0">
                <a:latin typeface="Times New Roman" pitchFamily="18" charset="0"/>
                <a:cs typeface="Times New Roman" pitchFamily="18" charset="0"/>
              </a:rPr>
              <a:t>\.\s</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right context:</a:t>
            </a:r>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        …</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pic>
        <p:nvPicPr>
          <p:cNvPr id="2054" name="Picture 6" descr="C:\Users\Joseph\Documents\MastersThesis\thesisImages\highlightedBirthdate.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9811" y="3223942"/>
            <a:ext cx="4038600" cy="27941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Group 2063"/>
          <p:cNvGrpSpPr/>
          <p:nvPr/>
        </p:nvGrpSpPr>
        <p:grpSpPr>
          <a:xfrm>
            <a:off x="1064599" y="3495317"/>
            <a:ext cx="7010012" cy="2489301"/>
            <a:chOff x="1067188" y="4081375"/>
            <a:chExt cx="7010012" cy="2489301"/>
          </a:xfrm>
        </p:grpSpPr>
        <p:cxnSp>
          <p:nvCxnSpPr>
            <p:cNvPr id="46" name="Straight Connector 45"/>
            <p:cNvCxnSpPr/>
            <p:nvPr/>
          </p:nvCxnSpPr>
          <p:spPr>
            <a:xfrm flipH="1">
              <a:off x="1067188" y="4081375"/>
              <a:ext cx="3200012"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1067188" y="4233775"/>
              <a:ext cx="5181212" cy="109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1067188" y="4233775"/>
              <a:ext cx="7010012" cy="10407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067188" y="4233775"/>
              <a:ext cx="5867012" cy="1333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2" name="Picture 4" descr="C:\Users\Joseph\Documents\MastersThesis\thesisImages\recognizedBirthdates.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88411" y="3300142"/>
            <a:ext cx="4800602" cy="27766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BYU CS Colloquium</a:t>
            </a:r>
            <a:endParaRPr lang="en-US"/>
          </a:p>
        </p:txBody>
      </p:sp>
      <p:sp>
        <p:nvSpPr>
          <p:cNvPr id="23" name="Date Placeholder 22"/>
          <p:cNvSpPr>
            <a:spLocks noGrp="1"/>
          </p:cNvSpPr>
          <p:nvPr>
            <p:ph type="dt" sz="half" idx="10"/>
          </p:nvPr>
        </p:nvSpPr>
        <p:spPr/>
        <p:txBody>
          <a:bodyPr/>
          <a:lstStyle/>
          <a:p>
            <a:fld id="{0050F3DB-B5F2-4D38-B07B-22F845581DA9}" type="datetime1">
              <a:rPr lang="en-US" smtClean="0"/>
              <a:pPr/>
              <a:t>11/21/2013</a:t>
            </a:fld>
            <a:endParaRPr lang="en-US"/>
          </a:p>
        </p:txBody>
      </p:sp>
    </p:spTree>
    <p:extLst>
      <p:ext uri="{BB962C8B-B14F-4D97-AF65-F5344CB8AC3E}">
        <p14:creationId xmlns="" xmlns:p14="http://schemas.microsoft.com/office/powerpoint/2010/main" val="1869589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lstStyle/>
          <a:p>
            <a:r>
              <a:rPr lang="en-US" dirty="0" smtClean="0"/>
              <a:t>Volume: typically exceeding terabytes</a:t>
            </a:r>
          </a:p>
          <a:p>
            <a:endParaRPr lang="en-US" dirty="0" smtClean="0"/>
          </a:p>
          <a:p>
            <a:r>
              <a:rPr lang="en-US" dirty="0"/>
              <a:t>Variety</a:t>
            </a:r>
            <a:r>
              <a:rPr lang="en-US" dirty="0" smtClean="0"/>
              <a:t>: heterogeneous sources; diverse needs</a:t>
            </a:r>
          </a:p>
          <a:p>
            <a:endParaRPr lang="en-US" dirty="0"/>
          </a:p>
          <a:p>
            <a:r>
              <a:rPr lang="en-US" dirty="0" smtClean="0"/>
              <a:t>Velocity: phenomenal rate of acquisition</a:t>
            </a:r>
          </a:p>
          <a:p>
            <a:endParaRPr lang="en-US" dirty="0" smtClean="0"/>
          </a:p>
          <a:p>
            <a:r>
              <a:rPr lang="en-US" dirty="0" smtClean="0"/>
              <a:t>Veracity: trustworthiness &amp; uncertainty</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a:t>
            </a:fld>
            <a:endParaRPr lang="en-US"/>
          </a:p>
        </p:txBody>
      </p:sp>
      <p:sp>
        <p:nvSpPr>
          <p:cNvPr id="6" name="Date Placeholder 5"/>
          <p:cNvSpPr>
            <a:spLocks noGrp="1"/>
          </p:cNvSpPr>
          <p:nvPr>
            <p:ph type="dt" sz="half" idx="10"/>
          </p:nvPr>
        </p:nvSpPr>
        <p:spPr/>
        <p:txBody>
          <a:bodyPr/>
          <a:lstStyle/>
          <a:p>
            <a:fld id="{1E61ECA0-9CEC-49F0-8CAA-BBF8818CD321}" type="datetime1">
              <a:rPr lang="en-US" smtClean="0"/>
              <a:pPr/>
              <a:t>11/21/2013</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7947"/>
            <a:ext cx="8229600" cy="1143000"/>
          </a:xfrm>
        </p:spPr>
        <p:txBody>
          <a:bodyPr>
            <a:normAutofit/>
          </a:bodyPr>
          <a:lstStyle/>
          <a:p>
            <a:r>
              <a:rPr lang="en-US" dirty="0" smtClean="0">
                <a:solidFill>
                  <a:schemeClr val="tx1"/>
                </a:solidFill>
              </a:rPr>
              <a:t>Non-lexical Object-Set Recognizers</a:t>
            </a:r>
            <a:endParaRPr lang="en-US" dirty="0">
              <a:solidFill>
                <a:schemeClr val="tx1"/>
              </a:solidFill>
            </a:endParaRPr>
          </a:p>
        </p:txBody>
      </p:sp>
      <p:sp>
        <p:nvSpPr>
          <p:cNvPr id="2" name="Slide Number Placeholder 1"/>
          <p:cNvSpPr>
            <a:spLocks noGrp="1"/>
          </p:cNvSpPr>
          <p:nvPr>
            <p:ph type="sldNum" sz="quarter" idx="12"/>
          </p:nvPr>
        </p:nvSpPr>
        <p:spPr>
          <a:xfrm>
            <a:off x="6591301" y="6324600"/>
            <a:ext cx="2133600" cy="365125"/>
          </a:xfrm>
        </p:spPr>
        <p:txBody>
          <a:bodyPr/>
          <a:lstStyle/>
          <a:p>
            <a:fld id="{A59C8B25-36EF-4F12-8F15-0B5709D34B8A}" type="slidenum">
              <a:rPr lang="en-US" smtClean="0"/>
              <a:pPr/>
              <a:t>40</a:t>
            </a:fld>
            <a:endParaRPr lang="en-US"/>
          </a:p>
        </p:txBody>
      </p:sp>
      <p:sp>
        <p:nvSpPr>
          <p:cNvPr id="4" name="Rectangle 3"/>
          <p:cNvSpPr/>
          <p:nvPr/>
        </p:nvSpPr>
        <p:spPr>
          <a:xfrm>
            <a:off x="2819400" y="1643509"/>
            <a:ext cx="3352800" cy="830997"/>
          </a:xfrm>
          <a:prstGeom prst="rect">
            <a:avLst/>
          </a:prstGeom>
        </p:spPr>
        <p:txBody>
          <a:bodyPr wrap="square">
            <a:spAutoFit/>
          </a:bodyPr>
          <a:lstStyle/>
          <a:p>
            <a:r>
              <a:rPr lang="en-US" sz="1600" dirty="0">
                <a:latin typeface="Times New Roman" pitchFamily="18" charset="0"/>
                <a:cs typeface="Times New Roman" pitchFamily="18" charset="0"/>
              </a:rPr>
              <a:t>Person</a:t>
            </a: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object existence rule:</a:t>
            </a:r>
            <a:r>
              <a:rPr lang="en-US" sz="1600" dirty="0">
                <a:latin typeface="Times New Roman" pitchFamily="18" charset="0"/>
                <a:cs typeface="Times New Roman" pitchFamily="18" charset="0"/>
              </a:rPr>
              <a:t> {Name}</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grpSp>
        <p:nvGrpSpPr>
          <p:cNvPr id="5" name="Group 4"/>
          <p:cNvGrpSpPr/>
          <p:nvPr/>
        </p:nvGrpSpPr>
        <p:grpSpPr>
          <a:xfrm>
            <a:off x="152400" y="3236506"/>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9" name="Group 12"/>
          <p:cNvGrpSpPr/>
          <p:nvPr/>
        </p:nvGrpSpPr>
        <p:grpSpPr>
          <a:xfrm>
            <a:off x="685800" y="3507881"/>
            <a:ext cx="5410200" cy="2489301"/>
            <a:chOff x="685800" y="4081375"/>
            <a:chExt cx="5410200" cy="2489301"/>
          </a:xfrm>
        </p:grpSpPr>
        <p:cxnSp>
          <p:nvCxnSpPr>
            <p:cNvPr id="14" name="Straight Connector 13"/>
            <p:cNvCxnSpPr/>
            <p:nvPr/>
          </p:nvCxnSpPr>
          <p:spPr>
            <a:xfrm flipH="1">
              <a:off x="685800" y="4081375"/>
              <a:ext cx="44958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85800" y="4081375"/>
              <a:ext cx="54102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85800" y="4819547"/>
              <a:ext cx="4267200" cy="100028"/>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85800" y="4919575"/>
              <a:ext cx="4267200" cy="109625"/>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85800" y="4919575"/>
              <a:ext cx="4114800" cy="457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85800" y="4919575"/>
              <a:ext cx="5181600" cy="457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85800" y="4919575"/>
              <a:ext cx="4495800" cy="838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Joseph\Documents\MastersThesis\thesisImages\highlightedPerson.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3236506"/>
            <a:ext cx="4038600" cy="2794101"/>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Rectangle 32"/>
          <p:cNvSpPr/>
          <p:nvPr/>
        </p:nvSpPr>
        <p:spPr>
          <a:xfrm>
            <a:off x="1828800" y="2159288"/>
            <a:ext cx="5867400" cy="830997"/>
          </a:xfrm>
          <a:prstGeom prst="rect">
            <a:avLst/>
          </a:prstGeom>
        </p:spPr>
        <p:txBody>
          <a:bodyPr wrap="square">
            <a:spAutoFit/>
          </a:bodyPr>
          <a:lstStyle/>
          <a:p>
            <a:r>
              <a:rPr lang="en-US" sz="1600" dirty="0">
                <a:solidFill>
                  <a:schemeClr val="accent3"/>
                </a:solidFill>
                <a:latin typeface="Times New Roman" pitchFamily="18" charset="0"/>
                <a:cs typeface="Times New Roman" pitchFamily="18" charset="0"/>
              </a:rPr>
              <a:t>Name</a:t>
            </a:r>
          </a:p>
          <a:p>
            <a:r>
              <a:rPr lang="en-US" sz="1600" dirty="0">
                <a:solidFill>
                  <a:schemeClr val="accent3"/>
                </a:solidFill>
                <a:latin typeface="Times New Roman" pitchFamily="18" charset="0"/>
                <a:cs typeface="Times New Roman" pitchFamily="18" charset="0"/>
              </a:rPr>
              <a:t>        </a:t>
            </a:r>
            <a:r>
              <a:rPr lang="en-US" sz="1600" b="1" dirty="0">
                <a:solidFill>
                  <a:schemeClr val="accent3"/>
                </a:solidFill>
                <a:latin typeface="Times New Roman" pitchFamily="18" charset="0"/>
                <a:cs typeface="Times New Roman" pitchFamily="18" charset="0"/>
              </a:rPr>
              <a:t>external representation:</a:t>
            </a:r>
            <a:r>
              <a:rPr lang="en-US" sz="1600" dirty="0">
                <a:solidFill>
                  <a:schemeClr val="accent3"/>
                </a:solidFill>
                <a:latin typeface="Times New Roman" pitchFamily="18" charset="0"/>
                <a:cs typeface="Times New Roman" pitchFamily="18" charset="0"/>
              </a:rPr>
              <a:t> \b{</a:t>
            </a:r>
            <a:r>
              <a:rPr lang="en-US" sz="1600" dirty="0" err="1">
                <a:solidFill>
                  <a:schemeClr val="accent3"/>
                </a:solidFill>
                <a:latin typeface="Times New Roman" pitchFamily="18" charset="0"/>
                <a:cs typeface="Times New Roman" pitchFamily="18" charset="0"/>
              </a:rPr>
              <a:t>FirstName</a:t>
            </a:r>
            <a:r>
              <a:rPr lang="en-US" sz="1600" dirty="0">
                <a:solidFill>
                  <a:schemeClr val="accent3"/>
                </a:solidFill>
                <a:latin typeface="Times New Roman" pitchFamily="18" charset="0"/>
                <a:cs typeface="Times New Roman" pitchFamily="18" charset="0"/>
              </a:rPr>
              <a:t>}\s{</a:t>
            </a:r>
            <a:r>
              <a:rPr lang="en-US" sz="1600" dirty="0" err="1">
                <a:solidFill>
                  <a:schemeClr val="accent3"/>
                </a:solidFill>
                <a:latin typeface="Times New Roman" pitchFamily="18" charset="0"/>
                <a:cs typeface="Times New Roman" pitchFamily="18" charset="0"/>
              </a:rPr>
              <a:t>LastName</a:t>
            </a:r>
            <a:r>
              <a:rPr lang="en-US" sz="1600" dirty="0">
                <a:solidFill>
                  <a:schemeClr val="accent3"/>
                </a:solidFill>
                <a:latin typeface="Times New Roman" pitchFamily="18" charset="0"/>
                <a:cs typeface="Times New Roman" pitchFamily="18" charset="0"/>
              </a:rPr>
              <a:t>}\</a:t>
            </a:r>
            <a:r>
              <a:rPr lang="en-US" sz="1600" dirty="0" smtClean="0">
                <a:solidFill>
                  <a:schemeClr val="accent3"/>
                </a:solidFill>
                <a:latin typeface="Times New Roman" pitchFamily="18" charset="0"/>
                <a:cs typeface="Times New Roman" pitchFamily="18" charset="0"/>
              </a:rPr>
              <a:t>b</a:t>
            </a:r>
          </a:p>
          <a:p>
            <a:r>
              <a:rPr lang="en-US" sz="1600" dirty="0" smtClean="0">
                <a:solidFill>
                  <a:schemeClr val="accent3"/>
                </a:solidFill>
                <a:latin typeface="Times New Roman" pitchFamily="18" charset="0"/>
                <a:cs typeface="Times New Roman" pitchFamily="18" charset="0"/>
              </a:rPr>
              <a:t>        …</a:t>
            </a:r>
            <a:endParaRPr lang="en-US" sz="1600" dirty="0">
              <a:solidFill>
                <a:schemeClr val="accent3"/>
              </a:solidFill>
              <a:latin typeface="Times New Roman" pitchFamily="18" charset="0"/>
              <a:cs typeface="Times New Roman" pitchFamily="18" charset="0"/>
            </a:endParaRPr>
          </a:p>
        </p:txBody>
      </p:sp>
      <p:pic>
        <p:nvPicPr>
          <p:cNvPr id="11" name="Picture 3" descr="C:\Users\Joseph\Documents\MastersThesis\thesisImages\recognizedNames.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91000" y="3312706"/>
            <a:ext cx="4800602" cy="27766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BYU CS Colloquium</a:t>
            </a:r>
            <a:endParaRPr lang="en-US"/>
          </a:p>
        </p:txBody>
      </p:sp>
      <p:sp>
        <p:nvSpPr>
          <p:cNvPr id="26" name="Date Placeholder 25"/>
          <p:cNvSpPr>
            <a:spLocks noGrp="1"/>
          </p:cNvSpPr>
          <p:nvPr>
            <p:ph type="dt" sz="half" idx="10"/>
          </p:nvPr>
        </p:nvSpPr>
        <p:spPr/>
        <p:txBody>
          <a:bodyPr/>
          <a:lstStyle/>
          <a:p>
            <a:fld id="{62BDA971-1912-4C9D-8798-42F285F156CE}" type="datetime1">
              <a:rPr lang="en-US" smtClean="0"/>
              <a:pPr/>
              <a:t>11/21/2013</a:t>
            </a:fld>
            <a:endParaRPr lang="en-US"/>
          </a:p>
        </p:txBody>
      </p:sp>
    </p:spTree>
    <p:extLst>
      <p:ext uri="{BB962C8B-B14F-4D97-AF65-F5344CB8AC3E}">
        <p14:creationId xmlns="" xmlns:p14="http://schemas.microsoft.com/office/powerpoint/2010/main" val="4196863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3226365"/>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050" name="Picture 2" descr="C:\Users\Joseph\Documents\MastersThesis\thesisImages\recognizedPersonBirthdates.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91000" y="3302565"/>
            <a:ext cx="4762502" cy="277662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457200" y="350838"/>
            <a:ext cx="8229600" cy="1143000"/>
          </a:xfrm>
        </p:spPr>
        <p:txBody>
          <a:bodyPr/>
          <a:lstStyle/>
          <a:p>
            <a:r>
              <a:rPr lang="en-US" dirty="0" smtClean="0">
                <a:solidFill>
                  <a:schemeClr val="tx1"/>
                </a:solidFill>
              </a:rPr>
              <a:t>Relationship-Set Recognizers</a:t>
            </a:r>
            <a:endParaRPr lang="en-US" dirty="0">
              <a:solidFill>
                <a:schemeClr val="tx1"/>
              </a:solidFill>
            </a:endParaRPr>
          </a:p>
        </p:txBody>
      </p:sp>
      <p:sp>
        <p:nvSpPr>
          <p:cNvPr id="2" name="Slide Number Placeholder 1"/>
          <p:cNvSpPr>
            <a:spLocks noGrp="1"/>
          </p:cNvSpPr>
          <p:nvPr>
            <p:ph type="sldNum" sz="quarter" idx="12"/>
          </p:nvPr>
        </p:nvSpPr>
        <p:spPr>
          <a:xfrm>
            <a:off x="6572251" y="6324600"/>
            <a:ext cx="2133600" cy="365125"/>
          </a:xfrm>
        </p:spPr>
        <p:txBody>
          <a:bodyPr/>
          <a:lstStyle/>
          <a:p>
            <a:fld id="{A59C8B25-36EF-4F12-8F15-0B5709D34B8A}" type="slidenum">
              <a:rPr lang="en-US" smtClean="0"/>
              <a:pPr/>
              <a:t>41</a:t>
            </a:fld>
            <a:endParaRPr lang="en-US"/>
          </a:p>
        </p:txBody>
      </p:sp>
      <p:sp>
        <p:nvSpPr>
          <p:cNvPr id="4" name="Rectangle 3"/>
          <p:cNvSpPr/>
          <p:nvPr/>
        </p:nvSpPr>
        <p:spPr>
          <a:xfrm>
            <a:off x="1600200" y="1785768"/>
            <a:ext cx="6248400" cy="830997"/>
          </a:xfrm>
          <a:prstGeom prst="rect">
            <a:avLst/>
          </a:prstGeom>
        </p:spPr>
        <p:txBody>
          <a:bodyPr wrap="square">
            <a:spAutoFit/>
          </a:bodyPr>
          <a:lstStyle/>
          <a:p>
            <a:r>
              <a:rPr lang="en-US" sz="1600" dirty="0">
                <a:latin typeface="Times New Roman" pitchFamily="18" charset="0"/>
                <a:cs typeface="Times New Roman" pitchFamily="18" charset="0"/>
              </a:rPr>
              <a:t>Person-</a:t>
            </a:r>
            <a:r>
              <a:rPr lang="en-US" sz="1600" dirty="0" err="1">
                <a:latin typeface="Times New Roman" pitchFamily="18" charset="0"/>
                <a:cs typeface="Times New Roman" pitchFamily="18" charset="0"/>
              </a:rPr>
              <a:t>BirthDate</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external representation:</a:t>
            </a:r>
            <a:r>
              <a:rPr lang="en-US" sz="1600" dirty="0">
                <a:latin typeface="Times New Roman" pitchFamily="18" charset="0"/>
                <a:cs typeface="Times New Roman" pitchFamily="18" charset="0"/>
              </a:rPr>
              <a:t> ^\d{1,3}\.\s{Person},\</a:t>
            </a:r>
            <a:r>
              <a:rPr lang="en-US" sz="1600" dirty="0" err="1">
                <a:latin typeface="Times New Roman" pitchFamily="18" charset="0"/>
                <a:cs typeface="Times New Roman" pitchFamily="18" charset="0"/>
              </a:rPr>
              <a:t>sb</a:t>
            </a:r>
            <a:r>
              <a:rPr lang="en-US" sz="1600" dirty="0">
                <a:latin typeface="Times New Roman" pitchFamily="18" charset="0"/>
                <a:cs typeface="Times New Roman" pitchFamily="18" charset="0"/>
              </a:rPr>
              <a:t>\.\s{</a:t>
            </a:r>
            <a:r>
              <a:rPr lang="en-US" sz="1600" dirty="0" err="1">
                <a:latin typeface="Times New Roman" pitchFamily="18" charset="0"/>
                <a:cs typeface="Times New Roman" pitchFamily="18" charset="0"/>
              </a:rPr>
              <a:t>BirthDate</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1" name="Picture 6" descr="C:\Users\Joseph\Documents\MastersThesis\thesisImages\highlightedBirthdate.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400" y="3226365"/>
            <a:ext cx="4038600" cy="2794101"/>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 descr="C:\Users\Joseph\Documents\MastersThesis\thesisImages\highlightedPersonBirthDate.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2400" y="3226365"/>
            <a:ext cx="4075168" cy="2819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47"/>
          <p:cNvGrpSpPr/>
          <p:nvPr/>
        </p:nvGrpSpPr>
        <p:grpSpPr>
          <a:xfrm>
            <a:off x="685800" y="4335940"/>
            <a:ext cx="4343400" cy="1651101"/>
            <a:chOff x="685800" y="4919575"/>
            <a:chExt cx="4343400" cy="1651101"/>
          </a:xfrm>
        </p:grpSpPr>
        <p:cxnSp>
          <p:nvCxnSpPr>
            <p:cNvPr id="20" name="Straight Connector 19"/>
            <p:cNvCxnSpPr/>
            <p:nvPr/>
          </p:nvCxnSpPr>
          <p:spPr>
            <a:xfrm flipH="1" flipV="1">
              <a:off x="685800" y="4952999"/>
              <a:ext cx="4343400" cy="762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10" name="Group 28"/>
          <p:cNvGrpSpPr/>
          <p:nvPr/>
        </p:nvGrpSpPr>
        <p:grpSpPr>
          <a:xfrm>
            <a:off x="1067188" y="3650140"/>
            <a:ext cx="5028812" cy="2336901"/>
            <a:chOff x="1067188" y="4233775"/>
            <a:chExt cx="5028812" cy="2336901"/>
          </a:xfrm>
        </p:grpSpPr>
        <p:cxnSp>
          <p:nvCxnSpPr>
            <p:cNvPr id="32" name="Straight Connector 31"/>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flipH="1">
            <a:off x="685800" y="4235912"/>
            <a:ext cx="4419600" cy="13345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pic>
        <p:nvPicPr>
          <p:cNvPr id="3076" name="Picture 4" descr="C:\Users\Joseph\Documents\MastersThesis\thesisImages\recognizedChildBirthdates.gi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29100" y="3302565"/>
            <a:ext cx="4724402" cy="2776622"/>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 descr="C:\Users\Joseph\Documents\MastersThesis\thesisImages\highlightedPerson.gi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2400" y="3226365"/>
            <a:ext cx="4038600" cy="2819400"/>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 descr="C:\Users\Joseph\Documents\MastersThesis\thesisImages\recognizedChildNames.gi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191000" y="3302565"/>
            <a:ext cx="4800602" cy="277662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BYU CS Colloquium</a:t>
            </a:r>
            <a:endParaRPr lang="en-US"/>
          </a:p>
        </p:txBody>
      </p:sp>
      <p:sp>
        <p:nvSpPr>
          <p:cNvPr id="31" name="Date Placeholder 30"/>
          <p:cNvSpPr>
            <a:spLocks noGrp="1"/>
          </p:cNvSpPr>
          <p:nvPr>
            <p:ph type="dt" sz="half" idx="10"/>
          </p:nvPr>
        </p:nvSpPr>
        <p:spPr/>
        <p:txBody>
          <a:bodyPr/>
          <a:lstStyle/>
          <a:p>
            <a:fld id="{302F2348-5003-4391-A676-154CDDD8BF5C}" type="datetime1">
              <a:rPr lang="en-US" smtClean="0"/>
              <a:pPr/>
              <a:t>11/21/2013</a:t>
            </a:fld>
            <a:endParaRPr lang="en-US"/>
          </a:p>
        </p:txBody>
      </p:sp>
    </p:spTree>
    <p:extLst>
      <p:ext uri="{BB962C8B-B14F-4D97-AF65-F5344CB8AC3E}">
        <p14:creationId xmlns="" xmlns:p14="http://schemas.microsoft.com/office/powerpoint/2010/main" val="3673269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109"/>
            <a:ext cx="8229600" cy="1143000"/>
          </a:xfrm>
        </p:spPr>
        <p:txBody>
          <a:bodyPr/>
          <a:lstStyle/>
          <a:p>
            <a:r>
              <a:rPr lang="en-US" dirty="0" smtClean="0">
                <a:solidFill>
                  <a:schemeClr val="tx1"/>
                </a:solidFill>
              </a:rPr>
              <a:t>Ontology-Snippet Recognizers</a:t>
            </a:r>
            <a:endParaRPr lang="en-US" dirty="0">
              <a:solidFill>
                <a:schemeClr val="tx1"/>
              </a:solidFill>
            </a:endParaRPr>
          </a:p>
        </p:txBody>
      </p:sp>
      <p:sp>
        <p:nvSpPr>
          <p:cNvPr id="2" name="Slide Number Placeholder 1"/>
          <p:cNvSpPr>
            <a:spLocks noGrp="1"/>
          </p:cNvSpPr>
          <p:nvPr>
            <p:ph type="sldNum" sz="quarter" idx="12"/>
          </p:nvPr>
        </p:nvSpPr>
        <p:spPr>
          <a:xfrm>
            <a:off x="6573523" y="6324600"/>
            <a:ext cx="2133600" cy="365125"/>
          </a:xfrm>
        </p:spPr>
        <p:txBody>
          <a:bodyPr/>
          <a:lstStyle/>
          <a:p>
            <a:fld id="{A59C8B25-36EF-4F12-8F15-0B5709D34B8A}" type="slidenum">
              <a:rPr lang="en-US" smtClean="0"/>
              <a:pPr/>
              <a:t>42</a:t>
            </a:fld>
            <a:endParaRPr lang="en-US"/>
          </a:p>
        </p:txBody>
      </p:sp>
      <p:sp>
        <p:nvSpPr>
          <p:cNvPr id="4" name="Rectangle 3"/>
          <p:cNvSpPr/>
          <p:nvPr/>
        </p:nvSpPr>
        <p:spPr>
          <a:xfrm>
            <a:off x="1143000" y="1767419"/>
            <a:ext cx="7086600" cy="830997"/>
          </a:xfrm>
          <a:prstGeom prst="rect">
            <a:avLst/>
          </a:prstGeom>
        </p:spPr>
        <p:txBody>
          <a:bodyPr wrap="square">
            <a:spAutoFit/>
          </a:bodyPr>
          <a:lstStyle/>
          <a:p>
            <a:r>
              <a:rPr lang="en-US" sz="1600" dirty="0" err="1">
                <a:latin typeface="Times New Roman" pitchFamily="18" charset="0"/>
                <a:cs typeface="Times New Roman" pitchFamily="18" charset="0"/>
              </a:rPr>
              <a:t>ChildRecord</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external representation:</a:t>
            </a:r>
            <a:r>
              <a:rPr lang="en-US" sz="1600" dirty="0">
                <a:latin typeface="Times New Roman" pitchFamily="18" charset="0"/>
                <a:cs typeface="Times New Roman" pitchFamily="18" charset="0"/>
              </a:rPr>
              <a:t> ^(\d{1,3})\.\s+([A-Z]\w+\s[A-Z]\w+) </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sb</a:t>
            </a:r>
            <a:r>
              <a:rPr lang="en-US" sz="1600" dirty="0">
                <a:latin typeface="Times New Roman" pitchFamily="18" charset="0"/>
                <a:cs typeface="Times New Roman" pitchFamily="18" charset="0"/>
              </a:rPr>
              <a:t>\.\s([1][6-9]\d\d))?(,\</a:t>
            </a:r>
            <a:r>
              <a:rPr lang="en-US" sz="1600" dirty="0" err="1">
                <a:latin typeface="Times New Roman" pitchFamily="18" charset="0"/>
                <a:cs typeface="Times New Roman" pitchFamily="18" charset="0"/>
              </a:rPr>
              <a:t>sd</a:t>
            </a:r>
            <a:r>
              <a:rPr lang="en-US" sz="1600" dirty="0">
                <a:latin typeface="Times New Roman" pitchFamily="18" charset="0"/>
                <a:cs typeface="Times New Roman" pitchFamily="18" charset="0"/>
              </a:rPr>
              <a:t>\.\s([1][6-9]\d\d</a:t>
            </a:r>
            <a:r>
              <a:rPr lang="en-US" sz="1600" dirty="0" smtClean="0">
                <a:latin typeface="Times New Roman" pitchFamily="18" charset="0"/>
                <a:cs typeface="Times New Roman" pitchFamily="18" charset="0"/>
              </a:rPr>
              <a:t>))?\.</a:t>
            </a:r>
          </a:p>
        </p:txBody>
      </p:sp>
      <p:grpSp>
        <p:nvGrpSpPr>
          <p:cNvPr id="5" name="Group 4"/>
          <p:cNvGrpSpPr/>
          <p:nvPr/>
        </p:nvGrpSpPr>
        <p:grpSpPr>
          <a:xfrm>
            <a:off x="152400" y="3225492"/>
            <a:ext cx="8839202" cy="2852825"/>
            <a:chOff x="152400" y="3810000"/>
            <a:chExt cx="8839202" cy="2852825"/>
          </a:xfrm>
        </p:grpSpPr>
        <p:pic>
          <p:nvPicPr>
            <p:cNvPr id="6" name="Picture 2" descr="C:\Users\Joseph\Documents\MastersThesis\thesisImages\elyPage419Excerpt.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3886200"/>
              <a:ext cx="4800602" cy="27766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Joseph\Documents\MastersThesis\thesisImages\Extracted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3810000"/>
              <a:ext cx="4074155" cy="28194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4099" name="Picture 3" descr="C:\Users\Joseph\Documents\MastersThesis\thesisImages\recognizedChildLists.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91000" y="3301691"/>
            <a:ext cx="4765047" cy="2776625"/>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6" descr="C:\Users\Joseph\Documents\MastersThesis\thesisImages\highlightedBirthdate.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400" y="3225492"/>
            <a:ext cx="4038600" cy="279410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C:\Users\Joseph\Documents\MastersThesis\thesisImages\highlightedPersonBirthDate.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2400" y="3225492"/>
            <a:ext cx="4075168" cy="2819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6" name="Group 25"/>
          <p:cNvGrpSpPr/>
          <p:nvPr/>
        </p:nvGrpSpPr>
        <p:grpSpPr>
          <a:xfrm>
            <a:off x="685800" y="4335067"/>
            <a:ext cx="4343400" cy="1651101"/>
            <a:chOff x="685800" y="4919575"/>
            <a:chExt cx="4343400" cy="1651101"/>
          </a:xfrm>
        </p:grpSpPr>
        <p:cxnSp>
          <p:nvCxnSpPr>
            <p:cNvPr id="27" name="Straight Connector 26"/>
            <p:cNvCxnSpPr/>
            <p:nvPr/>
          </p:nvCxnSpPr>
          <p:spPr>
            <a:xfrm flipH="1" flipV="1">
              <a:off x="685800" y="4952999"/>
              <a:ext cx="4343400" cy="762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4919575"/>
              <a:ext cx="4267200" cy="9906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685800" y="4919575"/>
              <a:ext cx="4267200" cy="11430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85800" y="4919575"/>
              <a:ext cx="4267200" cy="1295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85800" y="4919575"/>
              <a:ext cx="4267200" cy="14478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85800" y="4919575"/>
              <a:ext cx="4267200" cy="1651101"/>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067188" y="3649267"/>
            <a:ext cx="5028812" cy="2336901"/>
            <a:chOff x="1067188" y="4233775"/>
            <a:chExt cx="5028812" cy="2336901"/>
          </a:xfrm>
        </p:grpSpPr>
        <p:cxnSp>
          <p:nvCxnSpPr>
            <p:cNvPr id="34" name="Straight Connector 33"/>
            <p:cNvCxnSpPr/>
            <p:nvPr/>
          </p:nvCxnSpPr>
          <p:spPr>
            <a:xfrm flipH="1" flipV="1">
              <a:off x="1067188" y="4233775"/>
              <a:ext cx="4647812" cy="585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7188" y="4233775"/>
              <a:ext cx="5028812" cy="719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7188" y="4233775"/>
              <a:ext cx="5028812"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143000" y="4233775"/>
              <a:ext cx="495300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43000" y="4233775"/>
              <a:ext cx="49530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143000" y="4233775"/>
              <a:ext cx="495300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143000" y="4233775"/>
              <a:ext cx="4953000" cy="2336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flipH="1">
            <a:off x="685800" y="4235039"/>
            <a:ext cx="4419600" cy="133454"/>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pic>
        <p:nvPicPr>
          <p:cNvPr id="4100" name="Picture 4" descr="C:\Users\Joseph\Documents\MastersThesis\thesisImages\recognizedChildNumbers.gi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191000" y="3301691"/>
            <a:ext cx="4765047" cy="27766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p:nvPr/>
        </p:nvGrpSpPr>
        <p:grpSpPr>
          <a:xfrm>
            <a:off x="762000" y="3530292"/>
            <a:ext cx="5829300" cy="2438400"/>
            <a:chOff x="762000" y="7239000"/>
            <a:chExt cx="5829300" cy="2438400"/>
          </a:xfrm>
        </p:grpSpPr>
        <p:cxnSp>
          <p:nvCxnSpPr>
            <p:cNvPr id="119" name="Straight Connector 118"/>
            <p:cNvCxnSpPr/>
            <p:nvPr/>
          </p:nvCxnSpPr>
          <p:spPr>
            <a:xfrm flipH="1">
              <a:off x="762000" y="8001000"/>
              <a:ext cx="3962400" cy="9906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762000" y="8153400"/>
              <a:ext cx="3962400" cy="8382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762000" y="8991600"/>
              <a:ext cx="3962400" cy="97896"/>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838200" y="8991600"/>
              <a:ext cx="3962400" cy="3048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838200" y="8991600"/>
              <a:ext cx="3962400" cy="4572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838200" y="8991600"/>
              <a:ext cx="3962400" cy="6096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838200" y="8991600"/>
              <a:ext cx="3962400" cy="68580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2057400" y="7239000"/>
              <a:ext cx="4114800" cy="762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2057400" y="7239000"/>
              <a:ext cx="4419600" cy="1905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2057400" y="7239000"/>
              <a:ext cx="4533900" cy="2133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4101" name="Picture 5" descr="C:\Users\Joseph\Documents\MastersThesis\thesisImages\recognizedDeathdates.gi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191000" y="3301691"/>
            <a:ext cx="4765047" cy="277662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C:\Users\Joseph\Documents\MastersThesis\thesisImages\recognizedChildNames.gi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191000" y="3301692"/>
            <a:ext cx="4800602" cy="277662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C:\Users\Joseph\Documents\MastersThesis\thesisImages\recognizedChildBirthdates.gi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229100" y="3301692"/>
            <a:ext cx="4724402" cy="2776622"/>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C:\Users\Joseph\Documents\MastersThesis\thesisImages\highlightedSnippet.gif"/>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52400" y="3198073"/>
            <a:ext cx="4074155" cy="2846819"/>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 descr="C:\Users\Joseph\Documents\MastersThesis\thesisImages\highlightedPerson.gif"/>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52400" y="3225492"/>
            <a:ext cx="40386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ER 2013 Keynote</a:t>
            </a:r>
            <a:endParaRPr lang="en-US"/>
          </a:p>
        </p:txBody>
      </p:sp>
    </p:spTree>
    <p:extLst>
      <p:ext uri="{BB962C8B-B14F-4D97-AF65-F5344CB8AC3E}">
        <p14:creationId xmlns="" xmlns:p14="http://schemas.microsoft.com/office/powerpoint/2010/main" val="3752779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endParaRPr lang="en-US" dirty="0" smtClean="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7" name="TextBox 56"/>
          <p:cNvSpPr txBox="1"/>
          <p:nvPr/>
        </p:nvSpPr>
        <p:spPr>
          <a:xfrm>
            <a:off x="1676400" y="5486400"/>
            <a:ext cx="5921814" cy="646331"/>
          </a:xfrm>
          <a:prstGeom prst="rect">
            <a:avLst/>
          </a:prstGeom>
          <a:noFill/>
        </p:spPr>
        <p:txBody>
          <a:bodyPr wrap="none" rtlCol="0">
            <a:spAutoFit/>
          </a:bodyPr>
          <a:lstStyle/>
          <a:p>
            <a:r>
              <a:rPr lang="en-US" dirty="0" smtClean="0">
                <a:solidFill>
                  <a:srgbClr val="FF0000"/>
                </a:solidFill>
              </a:rPr>
              <a:t>\n(\d)\.\s([A-Z][a-z]{5})\s([A-Z][a-z]{5})\s([A-Z][a-z]{6})\</a:t>
            </a:r>
            <a:r>
              <a:rPr lang="en-US" dirty="0" err="1" smtClean="0">
                <a:solidFill>
                  <a:srgbClr val="FF0000"/>
                </a:solidFill>
              </a:rPr>
              <a:t>sb</a:t>
            </a:r>
            <a:r>
              <a:rPr lang="en-US" dirty="0" smtClean="0">
                <a:solidFill>
                  <a:srgbClr val="FF0000"/>
                </a:solidFill>
              </a:rPr>
              <a:t>\.</a:t>
            </a:r>
          </a:p>
          <a:p>
            <a:r>
              <a:rPr lang="en-US" dirty="0" smtClean="0">
                <a:solidFill>
                  <a:srgbClr val="FF0000"/>
                </a:solidFill>
              </a:rPr>
              <a:t>(\d{4}),\</a:t>
            </a:r>
            <a:r>
              <a:rPr lang="en-US" dirty="0" err="1" smtClean="0">
                <a:solidFill>
                  <a:srgbClr val="FF0000"/>
                </a:solidFill>
              </a:rPr>
              <a:t>sd</a:t>
            </a:r>
            <a:r>
              <a:rPr lang="en-US" dirty="0" smtClean="0">
                <a:solidFill>
                  <a:srgbClr val="FF0000"/>
                </a:solidFill>
              </a:rPr>
              <a:t>\.\s(\d{4}),\</a:t>
            </a:r>
            <a:r>
              <a:rPr lang="en-US" dirty="0" err="1" smtClean="0">
                <a:solidFill>
                  <a:srgbClr val="FF0000"/>
                </a:solidFill>
              </a:rPr>
              <a:t>sm</a:t>
            </a:r>
            <a:r>
              <a:rPr lang="en-US" dirty="0" smtClean="0">
                <a:solidFill>
                  <a:srgbClr val="FF0000"/>
                </a:solidFill>
              </a:rPr>
              <a:t>\.\s([A-Z][a-z]{8})\s([A-Z][a-z]{7})\.\n</a:t>
            </a:r>
            <a:endParaRPr lang="en-US" dirty="0">
              <a:solidFill>
                <a:srgbClr val="FF0000"/>
              </a:solidFill>
            </a:endParaRPr>
          </a:p>
        </p:txBody>
      </p:sp>
      <p:grpSp>
        <p:nvGrpSpPr>
          <p:cNvPr id="61" name="Group 60"/>
          <p:cNvGrpSpPr/>
          <p:nvPr/>
        </p:nvGrpSpPr>
        <p:grpSpPr>
          <a:xfrm>
            <a:off x="304800" y="1524000"/>
            <a:ext cx="8529372" cy="3581400"/>
            <a:chOff x="309828" y="1828800"/>
            <a:chExt cx="8529372" cy="3581400"/>
          </a:xfrm>
        </p:grpSpPr>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309828" y="2286001"/>
              <a:ext cx="3972370" cy="3124199"/>
            </a:xfrm>
            <a:prstGeom prst="rect">
              <a:avLst/>
            </a:prstGeom>
            <a:noFill/>
            <a:ln>
              <a:solidFill>
                <a:schemeClr val="accent1"/>
              </a:solidFill>
            </a:ln>
          </p:spPr>
        </p:pic>
        <p:pic>
          <p:nvPicPr>
            <p:cNvPr id="26" name="Picture 2" descr="C:\My Dropbox\Projects\School\Writing\ListReaderPrototype\1_ICDAR_2013\Images\ElyPage154.PNG"/>
            <p:cNvPicPr>
              <a:picLocks noChangeAspect="1" noChangeArrowheads="1"/>
            </p:cNvPicPr>
            <p:nvPr/>
          </p:nvPicPr>
          <p:blipFill>
            <a:blip r:embed="rId4" cstate="print"/>
            <a:srcRect t="47547"/>
            <a:stretch>
              <a:fillRect/>
            </a:stretch>
          </p:blipFill>
          <p:spPr bwMode="auto">
            <a:xfrm>
              <a:off x="4572000" y="2895600"/>
              <a:ext cx="4267200" cy="1639039"/>
            </a:xfrm>
            <a:prstGeom prst="rect">
              <a:avLst/>
            </a:prstGeom>
            <a:noFill/>
            <a:ln>
              <a:solidFill>
                <a:schemeClr val="accent1"/>
              </a:solidFill>
            </a:ln>
          </p:spPr>
        </p:pic>
        <p:cxnSp>
          <p:nvCxnSpPr>
            <p:cNvPr id="12" name="Straight Arrow Connector 11"/>
            <p:cNvCxnSpPr/>
            <p:nvPr/>
          </p:nvCxnSpPr>
          <p:spPr>
            <a:xfrm flipH="1">
              <a:off x="3429000" y="3581400"/>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022056" y="3473531"/>
              <a:ext cx="571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ounded Rectangle 7"/>
            <p:cNvSpPr/>
            <p:nvPr/>
          </p:nvSpPr>
          <p:spPr>
            <a:xfrm>
              <a:off x="5146674" y="3473531"/>
              <a:ext cx="3905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ounded Rectangle 8"/>
            <p:cNvSpPr/>
            <p:nvPr/>
          </p:nvSpPr>
          <p:spPr>
            <a:xfrm>
              <a:off x="5565775" y="3473531"/>
              <a:ext cx="38100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ounded Rectangle 9"/>
            <p:cNvSpPr/>
            <p:nvPr/>
          </p:nvSpPr>
          <p:spPr>
            <a:xfrm>
              <a:off x="5981700" y="3473531"/>
              <a:ext cx="4000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1" name="Rounded Rectangle 10"/>
            <p:cNvSpPr/>
            <p:nvPr/>
          </p:nvSpPr>
          <p:spPr>
            <a:xfrm>
              <a:off x="6578600" y="3473531"/>
              <a:ext cx="2095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Rounded Rectangle 12"/>
            <p:cNvSpPr/>
            <p:nvPr/>
          </p:nvSpPr>
          <p:spPr>
            <a:xfrm>
              <a:off x="7423150" y="3473531"/>
              <a:ext cx="488950"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ounded Rectangle 13"/>
            <p:cNvSpPr/>
            <p:nvPr/>
          </p:nvSpPr>
          <p:spPr>
            <a:xfrm>
              <a:off x="6988174" y="3473531"/>
              <a:ext cx="20637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ounded Rectangle 14"/>
            <p:cNvSpPr/>
            <p:nvPr/>
          </p:nvSpPr>
          <p:spPr>
            <a:xfrm>
              <a:off x="7940674" y="3473531"/>
              <a:ext cx="403225" cy="142875"/>
            </a:xfrm>
            <a:prstGeom prst="roundRect">
              <a:avLst/>
            </a:prstGeom>
            <a:solidFill>
              <a:srgbClr val="FF0000">
                <a:alpha val="2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 name="TextBox 15"/>
            <p:cNvSpPr txBox="1"/>
            <p:nvPr/>
          </p:nvSpPr>
          <p:spPr>
            <a:xfrm>
              <a:off x="1600200" y="1828800"/>
              <a:ext cx="1447800" cy="307777"/>
            </a:xfrm>
            <a:prstGeom prst="rect">
              <a:avLst/>
            </a:prstGeom>
            <a:noFill/>
          </p:spPr>
          <p:txBody>
            <a:bodyPr wrap="square" rtlCol="0">
              <a:spAutoFit/>
            </a:bodyPr>
            <a:lstStyle/>
            <a:p>
              <a:pPr marL="342900" indent="-342900" algn="ctr"/>
              <a:r>
                <a:rPr lang="en-US" sz="1400" dirty="0" err="1" smtClean="0"/>
                <a:t>ListReader</a:t>
              </a:r>
              <a:r>
                <a:rPr lang="en-US" sz="1400" dirty="0" smtClean="0"/>
                <a:t> Form</a:t>
              </a:r>
            </a:p>
          </p:txBody>
        </p:sp>
        <p:sp>
          <p:nvSpPr>
            <p:cNvPr id="17" name="TextBox 16"/>
            <p:cNvSpPr txBox="1"/>
            <p:nvPr/>
          </p:nvSpPr>
          <p:spPr>
            <a:xfrm>
              <a:off x="6172200" y="2438400"/>
              <a:ext cx="1066800" cy="307777"/>
            </a:xfrm>
            <a:prstGeom prst="rect">
              <a:avLst/>
            </a:prstGeom>
            <a:noFill/>
          </p:spPr>
          <p:txBody>
            <a:bodyPr wrap="square" rtlCol="0">
              <a:spAutoFit/>
            </a:bodyPr>
            <a:lstStyle/>
            <a:p>
              <a:pPr marL="342900" indent="-342900" algn="ctr"/>
              <a:r>
                <a:rPr lang="en-US" sz="1400" dirty="0" smtClean="0"/>
                <a:t>OCR Text</a:t>
              </a:r>
            </a:p>
          </p:txBody>
        </p:sp>
        <p:cxnSp>
          <p:nvCxnSpPr>
            <p:cNvPr id="18" name="Straight Arrow Connector 17"/>
            <p:cNvCxnSpPr/>
            <p:nvPr/>
          </p:nvCxnSpPr>
          <p:spPr>
            <a:xfrm>
              <a:off x="3429000" y="4038600"/>
              <a:ext cx="1447800" cy="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029200" y="3632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Rounded Rectangle 21"/>
            <p:cNvSpPr/>
            <p:nvPr/>
          </p:nvSpPr>
          <p:spPr>
            <a:xfrm>
              <a:off x="5026025" y="375610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Rounded Rectangle 22"/>
            <p:cNvSpPr/>
            <p:nvPr/>
          </p:nvSpPr>
          <p:spPr>
            <a:xfrm>
              <a:off x="5029200" y="388945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Rounded Rectangle 23"/>
            <p:cNvSpPr/>
            <p:nvPr/>
          </p:nvSpPr>
          <p:spPr>
            <a:xfrm>
              <a:off x="5029200" y="4013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ounded Rectangle 24"/>
            <p:cNvSpPr/>
            <p:nvPr/>
          </p:nvSpPr>
          <p:spPr>
            <a:xfrm>
              <a:off x="5029200" y="4140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7" name="Rounded Rectangle 26"/>
            <p:cNvSpPr/>
            <p:nvPr/>
          </p:nvSpPr>
          <p:spPr>
            <a:xfrm>
              <a:off x="5022850" y="4267281"/>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ounded Rectangle 27"/>
            <p:cNvSpPr/>
            <p:nvPr/>
          </p:nvSpPr>
          <p:spPr>
            <a:xfrm>
              <a:off x="5026025" y="4391106"/>
              <a:ext cx="56356"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Rounded Rectangle 28"/>
            <p:cNvSpPr/>
            <p:nvPr/>
          </p:nvSpPr>
          <p:spPr>
            <a:xfrm>
              <a:off x="5162550" y="3613231"/>
              <a:ext cx="4699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ounded Rectangle 29"/>
            <p:cNvSpPr/>
            <p:nvPr/>
          </p:nvSpPr>
          <p:spPr>
            <a:xfrm>
              <a:off x="5153025" y="3746581"/>
              <a:ext cx="2984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Rounded Rectangle 30"/>
            <p:cNvSpPr/>
            <p:nvPr/>
          </p:nvSpPr>
          <p:spPr>
            <a:xfrm>
              <a:off x="5149850" y="3873581"/>
              <a:ext cx="3016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2" name="Rounded Rectangle 31"/>
            <p:cNvSpPr/>
            <p:nvPr/>
          </p:nvSpPr>
          <p:spPr>
            <a:xfrm>
              <a:off x="5156200" y="4003756"/>
              <a:ext cx="2698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Rounded Rectangle 32"/>
            <p:cNvSpPr/>
            <p:nvPr/>
          </p:nvSpPr>
          <p:spPr>
            <a:xfrm>
              <a:off x="5156200" y="4130756"/>
              <a:ext cx="3143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Rounded Rectangle 34"/>
            <p:cNvSpPr/>
            <p:nvPr/>
          </p:nvSpPr>
          <p:spPr>
            <a:xfrm>
              <a:off x="5153025" y="4257756"/>
              <a:ext cx="4222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6" name="Rounded Rectangle 35"/>
            <p:cNvSpPr/>
            <p:nvPr/>
          </p:nvSpPr>
          <p:spPr>
            <a:xfrm>
              <a:off x="5153025" y="4387931"/>
              <a:ext cx="479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7" name="Rounded Rectangle 36"/>
            <p:cNvSpPr/>
            <p:nvPr/>
          </p:nvSpPr>
          <p:spPr>
            <a:xfrm>
              <a:off x="5600700" y="4257756"/>
              <a:ext cx="4222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8" name="Rounded Rectangle 37"/>
            <p:cNvSpPr/>
            <p:nvPr/>
          </p:nvSpPr>
          <p:spPr>
            <a:xfrm>
              <a:off x="6042026" y="4257756"/>
              <a:ext cx="3238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9" name="Rounded Rectangle 38"/>
            <p:cNvSpPr/>
            <p:nvPr/>
          </p:nvSpPr>
          <p:spPr>
            <a:xfrm>
              <a:off x="5670551" y="4387931"/>
              <a:ext cx="688974"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0" name="Rounded Rectangle 39"/>
            <p:cNvSpPr/>
            <p:nvPr/>
          </p:nvSpPr>
          <p:spPr>
            <a:xfrm>
              <a:off x="5480050" y="3873581"/>
              <a:ext cx="3778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1" name="Rounded Rectangle 40"/>
            <p:cNvSpPr/>
            <p:nvPr/>
          </p:nvSpPr>
          <p:spPr>
            <a:xfrm>
              <a:off x="5819775" y="3622756"/>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2" name="Rounded Rectangle 41"/>
            <p:cNvSpPr/>
            <p:nvPr/>
          </p:nvSpPr>
          <p:spPr>
            <a:xfrm>
              <a:off x="6235700" y="3622756"/>
              <a:ext cx="2127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Rounded Rectangle 42"/>
            <p:cNvSpPr/>
            <p:nvPr/>
          </p:nvSpPr>
          <p:spPr>
            <a:xfrm>
              <a:off x="5638800" y="3752931"/>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4" name="Rounded Rectangle 43"/>
            <p:cNvSpPr/>
            <p:nvPr/>
          </p:nvSpPr>
          <p:spPr>
            <a:xfrm>
              <a:off x="6934200" y="3616406"/>
              <a:ext cx="40957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5" name="Rounded Rectangle 44"/>
            <p:cNvSpPr/>
            <p:nvPr/>
          </p:nvSpPr>
          <p:spPr>
            <a:xfrm>
              <a:off x="5673725" y="4133931"/>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Rounded Rectangle 45"/>
            <p:cNvSpPr/>
            <p:nvPr/>
          </p:nvSpPr>
          <p:spPr>
            <a:xfrm>
              <a:off x="5629275" y="4003756"/>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7" name="Rounded Rectangle 46"/>
            <p:cNvSpPr/>
            <p:nvPr/>
          </p:nvSpPr>
          <p:spPr>
            <a:xfrm>
              <a:off x="6045200" y="3886200"/>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8" name="Rounded Rectangle 47"/>
            <p:cNvSpPr/>
            <p:nvPr/>
          </p:nvSpPr>
          <p:spPr>
            <a:xfrm>
              <a:off x="7181850" y="3873500"/>
              <a:ext cx="3683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9" name="Rounded Rectangle 48"/>
            <p:cNvSpPr/>
            <p:nvPr/>
          </p:nvSpPr>
          <p:spPr>
            <a:xfrm>
              <a:off x="6096000" y="413385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0" name="Rounded Rectangle 49"/>
            <p:cNvSpPr/>
            <p:nvPr/>
          </p:nvSpPr>
          <p:spPr>
            <a:xfrm>
              <a:off x="6886575" y="3873500"/>
              <a:ext cx="2635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1" name="Rounded Rectangle 50"/>
            <p:cNvSpPr/>
            <p:nvPr/>
          </p:nvSpPr>
          <p:spPr>
            <a:xfrm>
              <a:off x="6448425" y="3876675"/>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Rounded Rectangle 51"/>
            <p:cNvSpPr/>
            <p:nvPr/>
          </p:nvSpPr>
          <p:spPr>
            <a:xfrm>
              <a:off x="6057900" y="3752850"/>
              <a:ext cx="21590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3" name="Rounded Rectangle 52"/>
            <p:cNvSpPr/>
            <p:nvPr/>
          </p:nvSpPr>
          <p:spPr>
            <a:xfrm>
              <a:off x="7369175" y="3609975"/>
              <a:ext cx="222250"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4" name="Rounded Rectangle 53"/>
            <p:cNvSpPr/>
            <p:nvPr/>
          </p:nvSpPr>
          <p:spPr>
            <a:xfrm>
              <a:off x="6565900" y="440055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5" name="Rounded Rectangle 54"/>
            <p:cNvSpPr/>
            <p:nvPr/>
          </p:nvSpPr>
          <p:spPr>
            <a:xfrm>
              <a:off x="6562725" y="426720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6" name="Rounded Rectangle 55"/>
            <p:cNvSpPr/>
            <p:nvPr/>
          </p:nvSpPr>
          <p:spPr>
            <a:xfrm>
              <a:off x="6981825" y="4267200"/>
              <a:ext cx="2254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8" name="Rounded Rectangle 57"/>
            <p:cNvSpPr/>
            <p:nvPr/>
          </p:nvSpPr>
          <p:spPr>
            <a:xfrm>
              <a:off x="6686550" y="3621882"/>
              <a:ext cx="212725" cy="126919"/>
            </a:xfrm>
            <a:prstGeom prst="roundRect">
              <a:avLst/>
            </a:prstGeom>
            <a:solidFill>
              <a:schemeClr val="tx2">
                <a:lumMod val="60000"/>
                <a:lumOff val="40000"/>
                <a:alpha val="2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59" name="Date Placeholder 58"/>
          <p:cNvSpPr>
            <a:spLocks noGrp="1"/>
          </p:cNvSpPr>
          <p:nvPr>
            <p:ph type="dt" sz="half" idx="10"/>
          </p:nvPr>
        </p:nvSpPr>
        <p:spPr/>
        <p:txBody>
          <a:bodyPr/>
          <a:lstStyle/>
          <a:p>
            <a:fld id="{9264FF04-DE07-41CA-9CFA-C292751BDF96}" type="datetime1">
              <a:rPr lang="en-US" smtClean="0"/>
              <a:pPr/>
              <a:t>11/21/2013</a:t>
            </a:fld>
            <a:endParaRPr lang="en-US"/>
          </a:p>
        </p:txBody>
      </p:sp>
      <p:sp>
        <p:nvSpPr>
          <p:cNvPr id="60" name="Footer Placeholder 59"/>
          <p:cNvSpPr>
            <a:spLocks noGrp="1"/>
          </p:cNvSpPr>
          <p:nvPr>
            <p:ph type="ftr" sz="quarter" idx="11"/>
          </p:nvPr>
        </p:nvSpPr>
        <p:spPr/>
        <p:txBody>
          <a:bodyPr/>
          <a:lstStyle/>
          <a:p>
            <a:r>
              <a:rPr lang="en-US" smtClean="0"/>
              <a:t>BYU CS Colloquium</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endParaRPr lang="en-US" dirty="0" smtClean="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6146" name="Picture 2" descr="C:\My Dropbox\Projects\School\Writing\ListReaderPrototype\1_ICDAR_2013\Images\SamuelRecord.PNG"/>
          <p:cNvPicPr>
            <a:picLocks noChangeAspect="1" noChangeArrowheads="1"/>
          </p:cNvPicPr>
          <p:nvPr/>
        </p:nvPicPr>
        <p:blipFill>
          <a:blip r:embed="rId3" cstate="print"/>
          <a:stretch>
            <a:fillRect/>
          </a:stretch>
        </p:blipFill>
        <p:spPr bwMode="auto">
          <a:xfrm>
            <a:off x="517787" y="1243478"/>
            <a:ext cx="4201293" cy="3304243"/>
          </a:xfrm>
          <a:prstGeom prst="rect">
            <a:avLst/>
          </a:prstGeom>
          <a:noFill/>
          <a:ln>
            <a:solidFill>
              <a:schemeClr val="accent1"/>
            </a:solidFill>
          </a:ln>
        </p:spPr>
      </p:pic>
      <p:pic>
        <p:nvPicPr>
          <p:cNvPr id="11" name="Picture 3" descr="C:\My Dropbox\Projects\School\Writing\ListReaderPrototype\1_ICDAR_2013\Images\SamuelListOntology.png"/>
          <p:cNvPicPr>
            <a:picLocks noChangeAspect="1" noChangeArrowheads="1"/>
          </p:cNvPicPr>
          <p:nvPr/>
        </p:nvPicPr>
        <p:blipFill>
          <a:blip r:embed="rId4" cstate="print"/>
          <a:srcRect/>
          <a:stretch>
            <a:fillRect/>
          </a:stretch>
        </p:blipFill>
        <p:spPr bwMode="auto">
          <a:xfrm>
            <a:off x="5029200" y="1624478"/>
            <a:ext cx="3522428" cy="1828800"/>
          </a:xfrm>
          <a:prstGeom prst="rect">
            <a:avLst/>
          </a:prstGeom>
          <a:noFill/>
          <a:ln>
            <a:solidFill>
              <a:schemeClr val="accent1"/>
            </a:solidFill>
          </a:ln>
        </p:spPr>
      </p:pic>
      <p:cxnSp>
        <p:nvCxnSpPr>
          <p:cNvPr id="12" name="Straight Arrow Connector 11"/>
          <p:cNvCxnSpPr/>
          <p:nvPr/>
        </p:nvCxnSpPr>
        <p:spPr>
          <a:xfrm flipV="1">
            <a:off x="4038600" y="2767478"/>
            <a:ext cx="914400" cy="2286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My Dropbox\Projects\School\Presentations\Presenting at CPMS SRC\Images\FirstRecordLabeled 2.png"/>
          <p:cNvPicPr>
            <a:picLocks noChangeAspect="1" noChangeArrowheads="1"/>
          </p:cNvPicPr>
          <p:nvPr/>
        </p:nvPicPr>
        <p:blipFill>
          <a:blip r:embed="rId5" cstate="print"/>
          <a:srcRect/>
          <a:stretch>
            <a:fillRect/>
          </a:stretch>
        </p:blipFill>
        <p:spPr bwMode="auto">
          <a:xfrm>
            <a:off x="2057400" y="4914461"/>
            <a:ext cx="5562600" cy="1434417"/>
          </a:xfrm>
          <a:prstGeom prst="rect">
            <a:avLst/>
          </a:prstGeom>
          <a:noFill/>
          <a:ln>
            <a:solidFill>
              <a:schemeClr val="accent1"/>
            </a:solidFill>
          </a:ln>
        </p:spPr>
      </p:pic>
      <p:cxnSp>
        <p:nvCxnSpPr>
          <p:cNvPr id="17" name="Straight Arrow Connector 16"/>
          <p:cNvCxnSpPr/>
          <p:nvPr/>
        </p:nvCxnSpPr>
        <p:spPr>
          <a:xfrm>
            <a:off x="3276600" y="4596278"/>
            <a:ext cx="152400" cy="4174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67400" y="3593486"/>
            <a:ext cx="633984" cy="12313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324600" y="3910478"/>
            <a:ext cx="1752600" cy="914400"/>
          </a:xfrm>
          <a:prstGeom prst="rect">
            <a:avLst/>
          </a:prstGeom>
        </p:spPr>
        <p:txBody>
          <a:bodyPr vert="horz" lIns="91440" tIns="45720" rIns="91440" bIns="45720" rtlCol="0">
            <a:normAutofit fontScale="32500" lnSpcReduction="20000"/>
          </a:bodyPr>
          <a:lstStyle/>
          <a:p>
            <a:pPr marL="514350" lvl="0" indent="-514350">
              <a:spcBef>
                <a:spcPct val="20000"/>
              </a:spcBef>
              <a:defRPr/>
            </a:pPr>
            <a:r>
              <a:rPr lang="en-US" sz="3200" i="1" dirty="0" smtClean="0"/>
              <a:t>           Child</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indent="-514350">
              <a:spcBef>
                <a:spcPct val="20000"/>
              </a:spcBef>
              <a:defRPr/>
            </a:pPr>
            <a:r>
              <a:rPr lang="en-US" sz="3200" i="1" dirty="0" smtClean="0"/>
              <a:t>        Person</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a:t>
            </a:r>
          </a:p>
          <a:p>
            <a:pPr marL="514350" lvl="0" indent="-514350">
              <a:spcBef>
                <a:spcPct val="20000"/>
              </a:spcBef>
              <a:defRPr/>
            </a:pPr>
            <a:r>
              <a:rPr lang="en-US" sz="3200" i="1" dirty="0" smtClean="0"/>
              <a:t>     Child-</a:t>
            </a:r>
            <a:r>
              <a:rPr lang="en-US" sz="3200" i="1" dirty="0" err="1" smtClean="0"/>
              <a:t>ChildNumber</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dirty="0" smtClean="0">
                <a:solidFill>
                  <a:schemeClr val="accent6">
                    <a:lumMod val="75000"/>
                  </a:schemeClr>
                </a:solidFill>
              </a:rPr>
              <a:t>1</a:t>
            </a:r>
            <a:r>
              <a:rPr lang="en-US" sz="3200" dirty="0" smtClean="0"/>
              <a:t>”)</a:t>
            </a:r>
          </a:p>
          <a:p>
            <a:pPr marL="514350" indent="-514350">
              <a:spcBef>
                <a:spcPct val="20000"/>
              </a:spcBef>
              <a:defRPr/>
            </a:pPr>
            <a:r>
              <a:rPr lang="en-US" sz="3200" i="1" dirty="0" smtClean="0"/>
              <a:t>  Child-Name</a:t>
            </a:r>
            <a:r>
              <a:rPr lang="en-US" sz="3200" dirty="0" smtClean="0"/>
              <a:t>(</a:t>
            </a:r>
            <a:r>
              <a:rPr lang="en-US" sz="3200" i="1" dirty="0" smtClean="0">
                <a:solidFill>
                  <a:schemeClr val="accent1"/>
                </a:solidFill>
              </a:rPr>
              <a:t>p</a:t>
            </a:r>
            <a:r>
              <a:rPr lang="en-US" sz="3200" baseline="-25000" dirty="0" smtClean="0">
                <a:solidFill>
                  <a:schemeClr val="accent1"/>
                </a:solidFill>
              </a:rPr>
              <a:t>1</a:t>
            </a:r>
            <a:r>
              <a:rPr lang="en-US" sz="3200" dirty="0" smtClean="0"/>
              <a:t>, </a:t>
            </a:r>
            <a:r>
              <a:rPr lang="en-US" sz="3200" i="1" dirty="0" smtClean="0">
                <a:solidFill>
                  <a:schemeClr val="accent1"/>
                </a:solidFill>
              </a:rPr>
              <a:t>n</a:t>
            </a:r>
            <a:r>
              <a:rPr lang="en-US" sz="3200" baseline="-25000" dirty="0" smtClean="0">
                <a:solidFill>
                  <a:schemeClr val="accent1"/>
                </a:solidFill>
              </a:rPr>
              <a:t>1</a:t>
            </a:r>
            <a:r>
              <a:rPr lang="en-US" sz="3200" dirty="0" smtClean="0"/>
              <a:t>)</a:t>
            </a:r>
          </a:p>
          <a:p>
            <a:pPr marL="514350" indent="-514350">
              <a:spcBef>
                <a:spcPct val="20000"/>
              </a:spcBef>
              <a:defRPr/>
            </a:pPr>
            <a:r>
              <a:rPr lang="en-US" sz="3200" dirty="0" smtClean="0"/>
              <a:t>…</a:t>
            </a:r>
          </a:p>
        </p:txBody>
      </p:sp>
      <p:sp>
        <p:nvSpPr>
          <p:cNvPr id="13" name="Rectangle 12"/>
          <p:cNvSpPr/>
          <p:nvPr/>
        </p:nvSpPr>
        <p:spPr>
          <a:xfrm>
            <a:off x="2071607" y="2386478"/>
            <a:ext cx="2735943" cy="338554"/>
          </a:xfrm>
          <a:prstGeom prst="rect">
            <a:avLst/>
          </a:prstGeom>
        </p:spPr>
        <p:txBody>
          <a:bodyPr wrap="square">
            <a:spAutoFit/>
          </a:bodyPr>
          <a:lstStyle/>
          <a:p>
            <a:r>
              <a:rPr lang="en-US" sz="800" dirty="0" smtClean="0">
                <a:solidFill>
                  <a:srgbClr val="00B050"/>
                </a:solidFill>
              </a:rPr>
              <a:t>\n(\d)\.\s([A-Z][a-z]{5})\s([A-Z][a-z]{5})\s([A-Z][a-z]{6})\</a:t>
            </a:r>
            <a:r>
              <a:rPr lang="en-US" sz="800" dirty="0" err="1" smtClean="0">
                <a:solidFill>
                  <a:srgbClr val="00B050"/>
                </a:solidFill>
              </a:rPr>
              <a:t>sb</a:t>
            </a:r>
            <a:r>
              <a:rPr lang="en-US" sz="800" dirty="0" smtClean="0">
                <a:solidFill>
                  <a:srgbClr val="00B050"/>
                </a:solidFill>
              </a:rPr>
              <a:t>\.</a:t>
            </a:r>
          </a:p>
          <a:p>
            <a:r>
              <a:rPr lang="en-US" sz="800" dirty="0" smtClean="0">
                <a:solidFill>
                  <a:srgbClr val="00B050"/>
                </a:solidFill>
              </a:rPr>
              <a:t>(\d{4}),\</a:t>
            </a:r>
            <a:r>
              <a:rPr lang="en-US" sz="800" dirty="0" err="1" smtClean="0">
                <a:solidFill>
                  <a:srgbClr val="00B050"/>
                </a:solidFill>
              </a:rPr>
              <a:t>sd</a:t>
            </a:r>
            <a:r>
              <a:rPr lang="en-US" sz="800" dirty="0" smtClean="0">
                <a:solidFill>
                  <a:srgbClr val="00B050"/>
                </a:solidFill>
              </a:rPr>
              <a:t>\.\s(\d{4}),\</a:t>
            </a:r>
            <a:r>
              <a:rPr lang="en-US" sz="800" dirty="0" err="1" smtClean="0">
                <a:solidFill>
                  <a:srgbClr val="00B050"/>
                </a:solidFill>
              </a:rPr>
              <a:t>sm</a:t>
            </a:r>
            <a:r>
              <a:rPr lang="en-US" sz="800" dirty="0" smtClean="0">
                <a:solidFill>
                  <a:srgbClr val="00B050"/>
                </a:solidFill>
              </a:rPr>
              <a:t>\.\s([A-Z][a-z]{8})\s([A-Z][a-z]{7})\.\n</a:t>
            </a:r>
            <a:endParaRPr lang="en-US" sz="800" dirty="0">
              <a:solidFill>
                <a:srgbClr val="00B050"/>
              </a:solidFill>
            </a:endParaRPr>
          </a:p>
        </p:txBody>
      </p:sp>
      <p:sp>
        <p:nvSpPr>
          <p:cNvPr id="15" name="Date Placeholder 14"/>
          <p:cNvSpPr>
            <a:spLocks noGrp="1"/>
          </p:cNvSpPr>
          <p:nvPr>
            <p:ph type="dt" sz="half" idx="10"/>
          </p:nvPr>
        </p:nvSpPr>
        <p:spPr/>
        <p:txBody>
          <a:bodyPr/>
          <a:lstStyle/>
          <a:p>
            <a:fld id="{70D48116-D346-4CD6-A122-DAC9948DD3C8}" type="datetime1">
              <a:rPr lang="en-US" smtClean="0"/>
              <a:pPr/>
              <a:t>11/21/2013</a:t>
            </a:fld>
            <a:endParaRPr lang="en-US"/>
          </a:p>
        </p:txBody>
      </p:sp>
      <p:sp>
        <p:nvSpPr>
          <p:cNvPr id="16" name="Footer Placeholder 15"/>
          <p:cNvSpPr>
            <a:spLocks noGrp="1"/>
          </p:cNvSpPr>
          <p:nvPr>
            <p:ph type="ftr" sz="quarter" idx="11"/>
          </p:nvPr>
        </p:nvSpPr>
        <p:spPr/>
        <p:txBody>
          <a:bodyPr/>
          <a:lstStyle/>
          <a:p>
            <a:r>
              <a:rPr lang="en-US" smtClean="0"/>
              <a:t>BYU CS Colloquium</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r>
              <a:rPr lang="en-US" dirty="0" smtClean="0">
                <a:latin typeface="Kalinga" pitchFamily="34" charset="0"/>
                <a:cs typeface="Kalinga" pitchFamily="34" charset="0"/>
              </a:rPr>
              <a:t>: HMM Induction</a:t>
            </a:r>
            <a:endParaRPr lang="en-US" dirty="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pic>
        <p:nvPicPr>
          <p:cNvPr id="3074" name="Picture 2" descr="C:\My Dropbox\Projects\School\Presentations\2013.08 ICDAR-HIP\Images\HMM1.png"/>
          <p:cNvPicPr>
            <a:picLocks noChangeAspect="1" noChangeArrowheads="1"/>
          </p:cNvPicPr>
          <p:nvPr/>
        </p:nvPicPr>
        <p:blipFill>
          <a:blip r:embed="rId3" cstate="print"/>
          <a:srcRect/>
          <a:stretch>
            <a:fillRect/>
          </a:stretch>
        </p:blipFill>
        <p:spPr bwMode="auto">
          <a:xfrm>
            <a:off x="0" y="2401569"/>
            <a:ext cx="9145588" cy="1865631"/>
          </a:xfrm>
          <a:prstGeom prst="rect">
            <a:avLst/>
          </a:prstGeom>
          <a:noFill/>
        </p:spPr>
      </p:pic>
      <p:pic>
        <p:nvPicPr>
          <p:cNvPr id="3075" name="Picture 3" descr="C:\My Dropbox\Projects\School\Presentations\2013.08 ICDAR-HIP\Images\HMM2.png"/>
          <p:cNvPicPr>
            <a:picLocks noChangeAspect="1" noChangeArrowheads="1"/>
          </p:cNvPicPr>
          <p:nvPr/>
        </p:nvPicPr>
        <p:blipFill>
          <a:blip r:embed="rId4" cstate="print"/>
          <a:srcRect/>
          <a:stretch>
            <a:fillRect/>
          </a:stretch>
        </p:blipFill>
        <p:spPr bwMode="auto">
          <a:xfrm>
            <a:off x="4854580" y="4191000"/>
            <a:ext cx="3792140" cy="1981200"/>
          </a:xfrm>
          <a:prstGeom prst="rect">
            <a:avLst/>
          </a:prstGeom>
          <a:noFill/>
        </p:spPr>
      </p:pic>
      <p:pic>
        <p:nvPicPr>
          <p:cNvPr id="3076" name="Picture 4" descr="C:\My Dropbox\Projects\School\Presentations\2013.08 ICDAR-HIP\Images\List from Paper.png"/>
          <p:cNvPicPr>
            <a:picLocks noChangeAspect="1" noChangeArrowheads="1"/>
          </p:cNvPicPr>
          <p:nvPr/>
        </p:nvPicPr>
        <p:blipFill>
          <a:blip r:embed="rId5" cstate="print"/>
          <a:srcRect/>
          <a:stretch>
            <a:fillRect/>
          </a:stretch>
        </p:blipFill>
        <p:spPr bwMode="auto">
          <a:xfrm>
            <a:off x="617145" y="4476270"/>
            <a:ext cx="3124200" cy="1428655"/>
          </a:xfrm>
          <a:prstGeom prst="rect">
            <a:avLst/>
          </a:prstGeom>
          <a:noFill/>
        </p:spPr>
      </p:pic>
      <p:pic>
        <p:nvPicPr>
          <p:cNvPr id="1026" name="Picture 2" descr="C:\My Dropbox\Projects\School\Presentations\2013.08 ICDAR-HIP\Images\HMM Math.png"/>
          <p:cNvPicPr>
            <a:picLocks noChangeAspect="1" noChangeArrowheads="1"/>
          </p:cNvPicPr>
          <p:nvPr/>
        </p:nvPicPr>
        <p:blipFill>
          <a:blip r:embed="rId6" cstate="print"/>
          <a:srcRect/>
          <a:stretch>
            <a:fillRect/>
          </a:stretch>
        </p:blipFill>
        <p:spPr bwMode="auto">
          <a:xfrm>
            <a:off x="1812585" y="1447800"/>
            <a:ext cx="5533920" cy="762000"/>
          </a:xfrm>
          <a:prstGeom prst="rect">
            <a:avLst/>
          </a:prstGeom>
          <a:noFill/>
        </p:spPr>
      </p:pic>
      <p:cxnSp>
        <p:nvCxnSpPr>
          <p:cNvPr id="8" name="Straight Arrow Connector 7"/>
          <p:cNvCxnSpPr/>
          <p:nvPr/>
        </p:nvCxnSpPr>
        <p:spPr>
          <a:xfrm>
            <a:off x="4731945" y="3124200"/>
            <a:ext cx="11430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7945" y="5181600"/>
            <a:ext cx="18288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760145" y="4114800"/>
            <a:ext cx="762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10188" y="4502210"/>
            <a:ext cx="1453415" cy="195720"/>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18" name="Rounded Rectangle 17"/>
          <p:cNvSpPr/>
          <p:nvPr/>
        </p:nvSpPr>
        <p:spPr>
          <a:xfrm>
            <a:off x="1499461" y="5073316"/>
            <a:ext cx="350520" cy="173254"/>
          </a:xfrm>
          <a:prstGeom prst="roundRect">
            <a:avLst/>
          </a:prstGeom>
          <a:solidFill>
            <a:srgbClr val="FF00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0000"/>
              </a:solidFill>
            </a:endParaRPr>
          </a:p>
        </p:txBody>
      </p:sp>
      <p:sp>
        <p:nvSpPr>
          <p:cNvPr id="20" name="TextBox 19"/>
          <p:cNvSpPr txBox="1"/>
          <p:nvPr/>
        </p:nvSpPr>
        <p:spPr>
          <a:xfrm>
            <a:off x="2293545" y="4191000"/>
            <a:ext cx="838200" cy="307777"/>
          </a:xfrm>
          <a:prstGeom prst="rect">
            <a:avLst/>
          </a:prstGeom>
          <a:noFill/>
        </p:spPr>
        <p:txBody>
          <a:bodyPr wrap="square" rtlCol="0">
            <a:spAutoFit/>
          </a:bodyPr>
          <a:lstStyle/>
          <a:p>
            <a:pPr marL="342900" indent="-342900"/>
            <a:r>
              <a:rPr lang="en-US" sz="1400" dirty="0" smtClean="0"/>
              <a:t>Initialize</a:t>
            </a:r>
          </a:p>
        </p:txBody>
      </p:sp>
      <p:sp>
        <p:nvSpPr>
          <p:cNvPr id="21" name="TextBox 20"/>
          <p:cNvSpPr txBox="1"/>
          <p:nvPr/>
        </p:nvSpPr>
        <p:spPr>
          <a:xfrm>
            <a:off x="3741345" y="4343400"/>
            <a:ext cx="1828800" cy="523220"/>
          </a:xfrm>
          <a:prstGeom prst="rect">
            <a:avLst/>
          </a:prstGeom>
          <a:noFill/>
        </p:spPr>
        <p:txBody>
          <a:bodyPr wrap="square" rtlCol="0">
            <a:spAutoFit/>
          </a:bodyPr>
          <a:lstStyle/>
          <a:p>
            <a:pPr marL="342900" indent="-342900"/>
            <a:r>
              <a:rPr lang="en-US" sz="1400" dirty="0" smtClean="0"/>
              <a:t> Active Learning</a:t>
            </a:r>
          </a:p>
          <a:p>
            <a:pPr marL="342900" indent="-342900"/>
            <a:r>
              <a:rPr lang="en-US" sz="1400" dirty="0" smtClean="0"/>
              <a:t>(Novelty Detection)</a:t>
            </a:r>
          </a:p>
        </p:txBody>
      </p:sp>
      <p:sp>
        <p:nvSpPr>
          <p:cNvPr id="15" name="Date Placeholder 14"/>
          <p:cNvSpPr>
            <a:spLocks noGrp="1"/>
          </p:cNvSpPr>
          <p:nvPr>
            <p:ph type="dt" sz="half" idx="10"/>
          </p:nvPr>
        </p:nvSpPr>
        <p:spPr/>
        <p:txBody>
          <a:bodyPr/>
          <a:lstStyle/>
          <a:p>
            <a:fld id="{04369A94-1DC1-49BD-B8BA-D1965474BC71}" type="datetime1">
              <a:rPr lang="en-US" smtClean="0"/>
              <a:pPr/>
              <a:t>11/21/2013</a:t>
            </a:fld>
            <a:endParaRPr lang="en-US"/>
          </a:p>
        </p:txBody>
      </p:sp>
      <p:sp>
        <p:nvSpPr>
          <p:cNvPr id="16" name="Footer Placeholder 15"/>
          <p:cNvSpPr>
            <a:spLocks noGrp="1"/>
          </p:cNvSpPr>
          <p:nvPr>
            <p:ph type="ftr" sz="quarter" idx="11"/>
          </p:nvPr>
        </p:nvSpPr>
        <p:spPr/>
        <p:txBody>
          <a:bodyPr/>
          <a:lstStyle/>
          <a:p>
            <a:r>
              <a:rPr lang="en-US" smtClean="0"/>
              <a:t>BYU CS Colloquium</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Kalinga" pitchFamily="34" charset="0"/>
                <a:cs typeface="Kalinga" pitchFamily="34" charset="0"/>
              </a:rPr>
              <a:t>ListReader</a:t>
            </a:r>
            <a:r>
              <a:rPr lang="en-US" dirty="0" smtClean="0">
                <a:latin typeface="Kalinga" pitchFamily="34" charset="0"/>
                <a:cs typeface="Kalinga" pitchFamily="34" charset="0"/>
              </a:rPr>
              <a:t> Accuracy &amp; Cost</a:t>
            </a:r>
            <a:endParaRPr lang="en-US" dirty="0">
              <a:latin typeface="Kalinga" pitchFamily="34" charset="0"/>
              <a:cs typeface="Kaling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
        <p:nvSpPr>
          <p:cNvPr id="5" name="Date Placeholder 4"/>
          <p:cNvSpPr>
            <a:spLocks noGrp="1"/>
          </p:cNvSpPr>
          <p:nvPr>
            <p:ph type="dt" sz="half" idx="10"/>
          </p:nvPr>
        </p:nvSpPr>
        <p:spPr/>
        <p:txBody>
          <a:bodyPr/>
          <a:lstStyle/>
          <a:p>
            <a:fld id="{D7E0016D-08E3-4396-9638-835DB5C43D83}" type="datetime1">
              <a:rPr lang="en-US" smtClean="0"/>
              <a:pPr/>
              <a:t>11/21/2013</a:t>
            </a:fld>
            <a:endParaRPr lang="en-US"/>
          </a:p>
        </p:txBody>
      </p:sp>
      <p:sp>
        <p:nvSpPr>
          <p:cNvPr id="6" name="Footer Placeholder 5"/>
          <p:cNvSpPr>
            <a:spLocks noGrp="1"/>
          </p:cNvSpPr>
          <p:nvPr>
            <p:ph type="ftr" sz="quarter" idx="11"/>
          </p:nvPr>
        </p:nvSpPr>
        <p:spPr/>
        <p:txBody>
          <a:bodyPr/>
          <a:lstStyle/>
          <a:p>
            <a:r>
              <a:rPr lang="en-US" smtClean="0"/>
              <a:t>BYU CS Colloquium</a:t>
            </a:r>
            <a:endParaRPr lang="en-US"/>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2054" y="1371600"/>
            <a:ext cx="6758872"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29241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47</a:t>
            </a:fld>
            <a:endParaRPr lang="en-US"/>
          </a:p>
        </p:txBody>
      </p:sp>
      <p:sp>
        <p:nvSpPr>
          <p:cNvPr id="3" name="TextBox 2"/>
          <p:cNvSpPr txBox="1"/>
          <p:nvPr/>
        </p:nvSpPr>
        <p:spPr>
          <a:xfrm>
            <a:off x="2665060" y="152400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2665060" y="1828800"/>
            <a:ext cx="281940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9350" y="3223409"/>
            <a:ext cx="362331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87920" y="4267200"/>
            <a:ext cx="35585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84110" y="4572000"/>
            <a:ext cx="34099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87920" y="2667000"/>
            <a:ext cx="34061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5060" y="21336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87920" y="2918609"/>
            <a:ext cx="2573628"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87920" y="3482489"/>
            <a:ext cx="27965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0300" y="3733800"/>
            <a:ext cx="26670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703160" y="4865370"/>
            <a:ext cx="29337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99350" y="5105400"/>
            <a:ext cx="240411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8"/>
          <p:cNvSpPr>
            <a:spLocks noGrp="1"/>
          </p:cNvSpPr>
          <p:nvPr>
            <p:ph type="dt" sz="half" idx="10"/>
          </p:nvPr>
        </p:nvSpPr>
        <p:spPr/>
        <p:txBody>
          <a:bodyPr/>
          <a:lstStyle/>
          <a:p>
            <a:fld id="{4A71C4D7-CACC-49C7-BAD1-3F2BBBA030DD}" type="datetime1">
              <a:rPr lang="en-US" smtClean="0"/>
              <a:pPr/>
              <a:t>11/21/2013</a:t>
            </a:fld>
            <a:endParaRPr lang="en-US"/>
          </a:p>
        </p:txBody>
      </p:sp>
    </p:spTree>
    <p:extLst>
      <p:ext uri="{BB962C8B-B14F-4D97-AF65-F5344CB8AC3E}">
        <p14:creationId xmlns="" xmlns:p14="http://schemas.microsoft.com/office/powerpoint/2010/main" val="1196251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48</a:t>
            </a:fld>
            <a:endParaRPr lang="en-US"/>
          </a:p>
        </p:txBody>
      </p:sp>
      <p:sp>
        <p:nvSpPr>
          <p:cNvPr id="3" name="TextBox 2"/>
          <p:cNvSpPr txBox="1"/>
          <p:nvPr/>
        </p:nvSpPr>
        <p:spPr>
          <a:xfrm>
            <a:off x="3048000" y="1524000"/>
            <a:ext cx="3212739" cy="3970318"/>
          </a:xfrm>
          <a:prstGeom prst="rect">
            <a:avLst/>
          </a:prstGeom>
          <a:noFill/>
        </p:spPr>
        <p:txBody>
          <a:bodyPr wrap="none" rtlCol="0">
            <a:spAutoFit/>
          </a:bodyPr>
          <a:lstStyle/>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p>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 .</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 </a:t>
            </a:r>
            <a:r>
              <a:rPr lang="en-US" dirty="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p>
          <a:p>
            <a:r>
              <a:rPr lang="en-US" dirty="0" smtClean="0"/>
              <a:t>…</a:t>
            </a:r>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 </a:t>
            </a:r>
            <a:r>
              <a:rPr lang="en-US" dirty="0"/>
              <a:t>d. </a:t>
            </a:r>
            <a:r>
              <a:rPr lang="en-US" dirty="0" smtClean="0"/>
              <a:t>18##.</a:t>
            </a:r>
            <a:endParaRPr lang="en-US" dirty="0"/>
          </a:p>
          <a:p>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i8##.</a:t>
            </a:r>
            <a:endParaRPr lang="en-US" dirty="0"/>
          </a:p>
          <a:p>
            <a:r>
              <a:rPr lang="en-US" dirty="0"/>
              <a:t>#</a:t>
            </a:r>
            <a:r>
              <a:rPr lang="en-US" dirty="0" smtClean="0"/>
              <a:t>. </a:t>
            </a:r>
            <a:r>
              <a:rPr lang="en-US" dirty="0" err="1" smtClean="0"/>
              <a:t>Aaaa</a:t>
            </a:r>
            <a:r>
              <a:rPr lang="en-US" dirty="0" smtClean="0"/>
              <a:t> </a:t>
            </a:r>
            <a:r>
              <a:rPr lang="en-US" dirty="0" err="1" smtClean="0"/>
              <a:t>Aaaa</a:t>
            </a:r>
            <a:r>
              <a:rPr lang="en-US" dirty="0" smtClean="0"/>
              <a:t>, </a:t>
            </a:r>
            <a:r>
              <a:rPr lang="en-US" dirty="0"/>
              <a:t>b. </a:t>
            </a:r>
            <a:r>
              <a:rPr lang="en-US" dirty="0" smtClean="0"/>
              <a:t>18##.</a:t>
            </a:r>
            <a:endParaRPr lang="en-US" dirty="0"/>
          </a:p>
        </p:txBody>
      </p:sp>
      <p:sp>
        <p:nvSpPr>
          <p:cNvPr id="6" name="Rectangle 5"/>
          <p:cNvSpPr/>
          <p:nvPr/>
        </p:nvSpPr>
        <p:spPr>
          <a:xfrm>
            <a:off x="3048000" y="1828800"/>
            <a:ext cx="297180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82290" y="3223409"/>
            <a:ext cx="29394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0860" y="4267200"/>
            <a:ext cx="29489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67050" y="4572000"/>
            <a:ext cx="295275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70860" y="2667000"/>
            <a:ext cx="294894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0" y="2133600"/>
            <a:ext cx="22117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0860" y="2918609"/>
            <a:ext cx="218888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0860" y="3482489"/>
            <a:ext cx="218888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63240" y="3733800"/>
            <a:ext cx="21965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86100" y="4865370"/>
            <a:ext cx="217364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82290" y="5105400"/>
            <a:ext cx="217745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87368" y="5692589"/>
            <a:ext cx="5197257" cy="338554"/>
          </a:xfrm>
          <a:prstGeom prst="rect">
            <a:avLst/>
          </a:prstGeom>
          <a:noFill/>
        </p:spPr>
        <p:txBody>
          <a:bodyPr wrap="none" rtlCol="0">
            <a:spAutoFit/>
          </a:bodyPr>
          <a:lstStyle/>
          <a:p>
            <a:r>
              <a:rPr lang="en-US" sz="1600" dirty="0" smtClean="0">
                <a:solidFill>
                  <a:srgbClr val="FF0000"/>
                </a:solidFill>
              </a:rPr>
              <a:t>^(\d)\.\s([A-Z][a-z]{3,7})\s([A-Z][a-z]{4,9}),\</a:t>
            </a:r>
            <a:r>
              <a:rPr lang="en-US" sz="1600" dirty="0" err="1" smtClean="0">
                <a:solidFill>
                  <a:srgbClr val="FF0000"/>
                </a:solidFill>
              </a:rPr>
              <a:t>sb</a:t>
            </a:r>
            <a:r>
              <a:rPr lang="en-US" sz="1600" dirty="0" smtClean="0">
                <a:solidFill>
                  <a:srgbClr val="FF0000"/>
                </a:solidFill>
              </a:rPr>
              <a:t>\.\s([i1]8\d\d)$</a:t>
            </a:r>
            <a:endParaRPr lang="en-US" sz="1600" dirty="0">
              <a:solidFill>
                <a:srgbClr val="FF0000"/>
              </a:solidFill>
            </a:endParaRPr>
          </a:p>
        </p:txBody>
      </p:sp>
      <p:sp>
        <p:nvSpPr>
          <p:cNvPr id="7" name="TextBox 6"/>
          <p:cNvSpPr txBox="1"/>
          <p:nvPr/>
        </p:nvSpPr>
        <p:spPr>
          <a:xfrm>
            <a:off x="310628" y="6061921"/>
            <a:ext cx="8550739" cy="338554"/>
          </a:xfrm>
          <a:prstGeom prst="rect">
            <a:avLst/>
          </a:prstGeom>
          <a:noFill/>
        </p:spPr>
        <p:txBody>
          <a:bodyPr wrap="none" rtlCol="0">
            <a:spAutoFit/>
          </a:bodyPr>
          <a:lstStyle/>
          <a:p>
            <a:r>
              <a:rPr lang="pl-PL" sz="1600" dirty="0">
                <a:solidFill>
                  <a:srgbClr val="0070C0"/>
                </a:solidFill>
              </a:rPr>
              <a:t>^(\d)\.\s</a:t>
            </a:r>
            <a:r>
              <a:rPr lang="pl-PL" sz="1600" dirty="0" smtClean="0">
                <a:solidFill>
                  <a:srgbClr val="0070C0"/>
                </a:solidFill>
              </a:rPr>
              <a:t>(</a:t>
            </a:r>
            <a:r>
              <a:rPr lang="en-US" sz="1600" dirty="0" smtClean="0">
                <a:solidFill>
                  <a:srgbClr val="0070C0"/>
                </a:solidFill>
              </a:rPr>
              <a:t>([A-Z][a-z][A-Z][a-z]{5})|(</a:t>
            </a:r>
            <a:r>
              <a:rPr lang="pl-PL" sz="1600" dirty="0" smtClean="0">
                <a:solidFill>
                  <a:srgbClr val="0070C0"/>
                </a:solidFill>
              </a:rPr>
              <a:t>[A-Z</a:t>
            </a:r>
            <a:r>
              <a:rPr lang="pl-PL" sz="1600" dirty="0">
                <a:solidFill>
                  <a:srgbClr val="0070C0"/>
                </a:solidFill>
              </a:rPr>
              <a:t>][a-z]{3,7</a:t>
            </a:r>
            <a:r>
              <a:rPr lang="pl-PL" sz="1600" dirty="0" smtClean="0">
                <a:solidFill>
                  <a:srgbClr val="0070C0"/>
                </a:solidFill>
              </a:rPr>
              <a:t>})</a:t>
            </a:r>
            <a:r>
              <a:rPr lang="en-US" sz="1600" dirty="0" smtClean="0">
                <a:solidFill>
                  <a:srgbClr val="0070C0"/>
                </a:solidFill>
              </a:rPr>
              <a:t>)</a:t>
            </a:r>
            <a:r>
              <a:rPr lang="pl-PL" sz="1600" dirty="0" smtClean="0">
                <a:solidFill>
                  <a:srgbClr val="0070C0"/>
                </a:solidFill>
              </a:rPr>
              <a:t>\</a:t>
            </a:r>
            <a:r>
              <a:rPr lang="pl-PL" sz="1600" dirty="0">
                <a:solidFill>
                  <a:srgbClr val="0070C0"/>
                </a:solidFill>
              </a:rPr>
              <a:t>s([A-Z][a-z]{4,9}),\</a:t>
            </a:r>
            <a:r>
              <a:rPr lang="pl-PL" sz="1600" dirty="0" smtClean="0">
                <a:solidFill>
                  <a:srgbClr val="0070C0"/>
                </a:solidFill>
              </a:rPr>
              <a:t>sb</a:t>
            </a:r>
            <a:r>
              <a:rPr lang="en-US" sz="1600" dirty="0" smtClean="0">
                <a:solidFill>
                  <a:srgbClr val="0070C0"/>
                </a:solidFill>
              </a:rPr>
              <a:t>[</a:t>
            </a:r>
            <a:r>
              <a:rPr lang="pl-PL" sz="1600" dirty="0" smtClean="0">
                <a:solidFill>
                  <a:srgbClr val="0070C0"/>
                </a:solidFill>
              </a:rPr>
              <a:t>.</a:t>
            </a:r>
            <a:r>
              <a:rPr lang="en-US" sz="1600" dirty="0" smtClean="0">
                <a:solidFill>
                  <a:srgbClr val="0070C0"/>
                </a:solidFill>
              </a:rPr>
              <a:t>,]</a:t>
            </a:r>
            <a:r>
              <a:rPr lang="pl-PL" sz="1600" dirty="0" smtClean="0">
                <a:solidFill>
                  <a:srgbClr val="0070C0"/>
                </a:solidFill>
              </a:rPr>
              <a:t>\s(18\d\d)</a:t>
            </a:r>
            <a:r>
              <a:rPr lang="en-US" sz="1600" dirty="0" smtClean="0">
                <a:solidFill>
                  <a:srgbClr val="0070C0"/>
                </a:solidFill>
              </a:rPr>
              <a:t>\sd.\s(18\d\d)\.$</a:t>
            </a:r>
            <a:endParaRPr lang="pl-PL" sz="1600" dirty="0">
              <a:solidFill>
                <a:srgbClr val="0070C0"/>
              </a:solidFill>
            </a:endParaRPr>
          </a:p>
        </p:txBody>
      </p:sp>
      <p:sp>
        <p:nvSpPr>
          <p:cNvPr id="21" name="TextBox 20"/>
          <p:cNvSpPr txBox="1"/>
          <p:nvPr/>
        </p:nvSpPr>
        <p:spPr>
          <a:xfrm>
            <a:off x="1676400" y="990600"/>
            <a:ext cx="5828903" cy="523220"/>
          </a:xfrm>
          <a:prstGeom prst="rect">
            <a:avLst/>
          </a:prstGeom>
          <a:noFill/>
        </p:spPr>
        <p:txBody>
          <a:bodyPr wrap="none" rtlCol="0">
            <a:spAutoFit/>
          </a:bodyPr>
          <a:lstStyle/>
          <a:p>
            <a:r>
              <a:rPr lang="en-US" sz="2800" dirty="0" smtClean="0"/>
              <a:t>Conflate symbols and induce grammar</a:t>
            </a:r>
            <a:endParaRPr lang="en-US" sz="2800" dirty="0"/>
          </a:p>
        </p:txBody>
      </p:sp>
      <p:sp>
        <p:nvSpPr>
          <p:cNvPr id="22" name="Date Placeholder 21"/>
          <p:cNvSpPr>
            <a:spLocks noGrp="1"/>
          </p:cNvSpPr>
          <p:nvPr>
            <p:ph type="dt" sz="half" idx="10"/>
          </p:nvPr>
        </p:nvSpPr>
        <p:spPr/>
        <p:txBody>
          <a:bodyPr/>
          <a:lstStyle/>
          <a:p>
            <a:fld id="{DAB4A406-A241-44B4-985F-EE19FFE7C428}" type="datetime1">
              <a:rPr lang="en-US" smtClean="0"/>
              <a:pPr/>
              <a:t>11/21/2013</a:t>
            </a:fld>
            <a:endParaRPr lang="en-US"/>
          </a:p>
        </p:txBody>
      </p:sp>
    </p:spTree>
    <p:extLst>
      <p:ext uri="{BB962C8B-B14F-4D97-AF65-F5344CB8AC3E}">
        <p14:creationId xmlns="" xmlns:p14="http://schemas.microsoft.com/office/powerpoint/2010/main" val="192813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49</a:t>
            </a:fld>
            <a:endParaRPr lang="en-US"/>
          </a:p>
        </p:txBody>
      </p:sp>
      <p:sp>
        <p:nvSpPr>
          <p:cNvPr id="3" name="TextBox 2"/>
          <p:cNvSpPr txBox="1"/>
          <p:nvPr/>
        </p:nvSpPr>
        <p:spPr>
          <a:xfrm>
            <a:off x="4876800" y="154305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4946754" y="1824990"/>
            <a:ext cx="158646"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8749" y="1824990"/>
            <a:ext cx="277317"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07456" y="1824990"/>
            <a:ext cx="475594"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33272" y="1824990"/>
            <a:ext cx="436761"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71608" y="1824990"/>
            <a:ext cx="51716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038600" y="2000250"/>
            <a:ext cx="762000" cy="304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C:\Documents and Settings\David W. Embley\My Documents\WoK\ER13.keynote\Keynote\Presentation\Child.MaryEly.PNG"/>
          <p:cNvPicPr>
            <a:picLocks noChangeAspect="1" noChangeArrowheads="1"/>
          </p:cNvPicPr>
          <p:nvPr/>
        </p:nvPicPr>
        <p:blipFill>
          <a:blip r:embed="rId3" cstate="print"/>
          <a:srcRect/>
          <a:stretch>
            <a:fillRect/>
          </a:stretch>
        </p:blipFill>
        <p:spPr bwMode="auto">
          <a:xfrm>
            <a:off x="457200" y="2057400"/>
            <a:ext cx="3524250" cy="2905125"/>
          </a:xfrm>
          <a:prstGeom prst="rect">
            <a:avLst/>
          </a:prstGeom>
          <a:noFill/>
        </p:spPr>
      </p:pic>
      <p:sp>
        <p:nvSpPr>
          <p:cNvPr id="13" name="Date Placeholder 12"/>
          <p:cNvSpPr>
            <a:spLocks noGrp="1"/>
          </p:cNvSpPr>
          <p:nvPr>
            <p:ph type="dt" sz="half" idx="10"/>
          </p:nvPr>
        </p:nvSpPr>
        <p:spPr/>
        <p:txBody>
          <a:bodyPr/>
          <a:lstStyle/>
          <a:p>
            <a:fld id="{C323284F-792B-4834-8050-925128344488}" type="datetime1">
              <a:rPr lang="en-US" smtClean="0"/>
              <a:pPr/>
              <a:t>11/21/2013</a:t>
            </a:fld>
            <a:endParaRPr lang="en-US"/>
          </a:p>
        </p:txBody>
      </p:sp>
    </p:spTree>
    <p:extLst>
      <p:ext uri="{BB962C8B-B14F-4D97-AF65-F5344CB8AC3E}">
        <p14:creationId xmlns="" xmlns:p14="http://schemas.microsoft.com/office/powerpoint/2010/main" val="1865445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Kilobyte (10</a:t>
            </a:r>
            <a:r>
              <a:rPr lang="en-US" baseline="30000" dirty="0" smtClean="0"/>
              <a:t>3</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a:t>
            </a:fld>
            <a:endParaRPr lang="en-US"/>
          </a:p>
        </p:txBody>
      </p:sp>
      <p:sp>
        <p:nvSpPr>
          <p:cNvPr id="5" name="TextBox 4"/>
          <p:cNvSpPr txBox="1"/>
          <p:nvPr/>
        </p:nvSpPr>
        <p:spPr>
          <a:xfrm>
            <a:off x="3093542" y="1143000"/>
            <a:ext cx="2987742" cy="523220"/>
          </a:xfrm>
          <a:prstGeom prst="rect">
            <a:avLst/>
          </a:prstGeom>
          <a:noFill/>
        </p:spPr>
        <p:txBody>
          <a:bodyPr wrap="none" rtlCol="0">
            <a:spAutoFit/>
          </a:bodyPr>
          <a:lstStyle/>
          <a:p>
            <a:pPr algn="ctr"/>
            <a:r>
              <a:rPr lang="en-US" sz="2800" dirty="0" smtClean="0"/>
              <a:t>A paragraph of text</a:t>
            </a:r>
            <a:endParaRPr lang="en-US" sz="2800" dirty="0"/>
          </a:p>
        </p:txBody>
      </p:sp>
      <p:pic>
        <p:nvPicPr>
          <p:cNvPr id="2050" name="Picture 2" descr="C:\Users\Dave\Documents\ER13.keynote\Keynote\Presentation\kiloGuttenburgBibleP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000" y="1818620"/>
            <a:ext cx="3840827" cy="439578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3962400" y="3810000"/>
            <a:ext cx="1524000"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90E22CE2-A27A-4FF7-A92D-CAB5351AAEE0}" type="datetime1">
              <a:rPr lang="en-US" smtClean="0"/>
              <a:pPr/>
              <a:t>11/21/2013</a:t>
            </a:fld>
            <a:endParaRPr lang="en-US"/>
          </a:p>
        </p:txBody>
      </p:sp>
    </p:spTree>
    <p:extLst>
      <p:ext uri="{BB962C8B-B14F-4D97-AF65-F5344CB8AC3E}">
        <p14:creationId xmlns="" xmlns:p14="http://schemas.microsoft.com/office/powerpoint/2010/main" val="2959745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PatternReader</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50</a:t>
            </a:fld>
            <a:endParaRPr lang="en-US"/>
          </a:p>
        </p:txBody>
      </p:sp>
      <p:sp>
        <p:nvSpPr>
          <p:cNvPr id="3" name="TextBox 2"/>
          <p:cNvSpPr txBox="1"/>
          <p:nvPr/>
        </p:nvSpPr>
        <p:spPr>
          <a:xfrm>
            <a:off x="4876800" y="1543050"/>
            <a:ext cx="3848169" cy="3970318"/>
          </a:xfrm>
          <a:prstGeom prst="rect">
            <a:avLst/>
          </a:prstGeom>
          <a:noFill/>
        </p:spPr>
        <p:txBody>
          <a:bodyPr wrap="none" rtlCol="0">
            <a:spAutoFit/>
          </a:bodyPr>
          <a:lstStyle/>
          <a:p>
            <a:r>
              <a:rPr lang="en-US" dirty="0" smtClean="0"/>
              <a:t>…</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6" name="Rectangle 5"/>
          <p:cNvSpPr/>
          <p:nvPr/>
        </p:nvSpPr>
        <p:spPr>
          <a:xfrm>
            <a:off x="4946754" y="1824990"/>
            <a:ext cx="158646"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8749" y="1824990"/>
            <a:ext cx="277317"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07456" y="1824990"/>
            <a:ext cx="475594"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33272" y="1824990"/>
            <a:ext cx="436761"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71608" y="1824990"/>
            <a:ext cx="517160" cy="3048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091066" y="2300053"/>
            <a:ext cx="762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67400" y="2133600"/>
            <a:ext cx="728272"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53000" y="1828800"/>
            <a:ext cx="18288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81601" y="2133600"/>
            <a:ext cx="6477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3000" y="2133600"/>
            <a:ext cx="1524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34200" y="2133600"/>
            <a:ext cx="457200" cy="304800"/>
          </a:xfrm>
          <a:prstGeom prst="rect">
            <a:avLst/>
          </a:pr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C:\Documents and Settings\David W. Embley\My Documents\WoK\ER13.keynote\Keynote\Presentation\Child.GerardLathrop.PNG"/>
          <p:cNvPicPr>
            <a:picLocks noChangeAspect="1" noChangeArrowheads="1"/>
          </p:cNvPicPr>
          <p:nvPr/>
        </p:nvPicPr>
        <p:blipFill>
          <a:blip r:embed="rId3" cstate="print"/>
          <a:srcRect/>
          <a:stretch>
            <a:fillRect/>
          </a:stretch>
        </p:blipFill>
        <p:spPr bwMode="auto">
          <a:xfrm>
            <a:off x="482263" y="2088161"/>
            <a:ext cx="3457575" cy="2876550"/>
          </a:xfrm>
          <a:prstGeom prst="rect">
            <a:avLst/>
          </a:prstGeom>
          <a:noFill/>
        </p:spPr>
      </p:pic>
      <p:sp>
        <p:nvSpPr>
          <p:cNvPr id="18" name="Date Placeholder 17"/>
          <p:cNvSpPr>
            <a:spLocks noGrp="1"/>
          </p:cNvSpPr>
          <p:nvPr>
            <p:ph type="dt" sz="half" idx="10"/>
          </p:nvPr>
        </p:nvSpPr>
        <p:spPr/>
        <p:txBody>
          <a:bodyPr/>
          <a:lstStyle/>
          <a:p>
            <a:fld id="{38269413-893A-4D75-AAE2-C9BA974DB1F3}" type="datetime1">
              <a:rPr lang="en-US" smtClean="0"/>
              <a:pPr/>
              <a:t>11/21/2013</a:t>
            </a:fld>
            <a:endParaRPr lang="en-US"/>
          </a:p>
        </p:txBody>
      </p:sp>
    </p:spTree>
    <p:extLst>
      <p:ext uri="{BB962C8B-B14F-4D97-AF65-F5344CB8AC3E}">
        <p14:creationId xmlns="" xmlns:p14="http://schemas.microsoft.com/office/powerpoint/2010/main" val="1865445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OntoSoar</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51</a:t>
            </a:fld>
            <a:endParaRPr lang="en-US"/>
          </a:p>
        </p:txBody>
      </p:sp>
      <p:sp>
        <p:nvSpPr>
          <p:cNvPr id="5" name="TextBox 4"/>
          <p:cNvSpPr txBox="1"/>
          <p:nvPr/>
        </p:nvSpPr>
        <p:spPr>
          <a:xfrm>
            <a:off x="457200" y="1219200"/>
            <a:ext cx="2632452" cy="1200329"/>
          </a:xfrm>
          <a:prstGeom prst="rect">
            <a:avLst/>
          </a:prstGeom>
          <a:noFill/>
        </p:spPr>
        <p:txBody>
          <a:bodyPr wrap="none" rtlCol="0">
            <a:spAutoFit/>
          </a:bodyPr>
          <a:lstStyle/>
          <a:p>
            <a:r>
              <a:rPr lang="en-US" dirty="0" smtClean="0"/>
              <a:t>+--------------</a:t>
            </a:r>
            <a:r>
              <a:rPr lang="en-US" dirty="0" err="1" smtClean="0"/>
              <a:t>Xp</a:t>
            </a:r>
            <a:r>
              <a:rPr lang="en-US" dirty="0" smtClean="0"/>
              <a:t>-------------+</a:t>
            </a:r>
          </a:p>
          <a:p>
            <a:r>
              <a:rPr lang="en-US" dirty="0" smtClean="0"/>
              <a:t>+Wd+--Ss-+</a:t>
            </a:r>
            <a:r>
              <a:rPr lang="en-US" dirty="0" err="1" smtClean="0"/>
              <a:t>MVp+IN</a:t>
            </a:r>
            <a:r>
              <a:rPr lang="en-US" dirty="0" smtClean="0"/>
              <a:t>-+     |</a:t>
            </a:r>
          </a:p>
          <a:p>
            <a:r>
              <a:rPr lang="en-US" dirty="0" smtClean="0"/>
              <a:t>|      |         |        |      |    |</a:t>
            </a:r>
          </a:p>
          <a:p>
            <a:r>
              <a:rPr lang="en-US" dirty="0" smtClean="0"/>
              <a:t>^  Mary  </a:t>
            </a:r>
            <a:r>
              <a:rPr lang="en-US" dirty="0" err="1" smtClean="0"/>
              <a:t>died.v</a:t>
            </a:r>
            <a:r>
              <a:rPr lang="en-US" dirty="0" smtClean="0"/>
              <a:t>  in  1853 .</a:t>
            </a:r>
            <a:endParaRPr lang="en-US" dirty="0"/>
          </a:p>
        </p:txBody>
      </p:sp>
      <p:sp>
        <p:nvSpPr>
          <p:cNvPr id="6" name="TextBox 5"/>
          <p:cNvSpPr txBox="1"/>
          <p:nvPr/>
        </p:nvSpPr>
        <p:spPr>
          <a:xfrm>
            <a:off x="1295400" y="3352800"/>
            <a:ext cx="1236236" cy="1200329"/>
          </a:xfrm>
          <a:prstGeom prst="rect">
            <a:avLst/>
          </a:prstGeom>
          <a:noFill/>
        </p:spPr>
        <p:txBody>
          <a:bodyPr wrap="none" rtlCol="0">
            <a:spAutoFit/>
          </a:bodyPr>
          <a:lstStyle/>
          <a:p>
            <a:r>
              <a:rPr lang="en-US" dirty="0" smtClean="0"/>
              <a:t>in(died,N4)</a:t>
            </a:r>
          </a:p>
          <a:p>
            <a:r>
              <a:rPr lang="en-US" dirty="0" smtClean="0"/>
              <a:t>1853(N4)</a:t>
            </a:r>
          </a:p>
          <a:p>
            <a:r>
              <a:rPr lang="en-US" dirty="0" smtClean="0"/>
              <a:t>Mary(N2)</a:t>
            </a:r>
          </a:p>
          <a:p>
            <a:r>
              <a:rPr lang="en-US" dirty="0" smtClean="0"/>
              <a:t>died(N2)</a:t>
            </a:r>
          </a:p>
        </p:txBody>
      </p:sp>
      <p:sp>
        <p:nvSpPr>
          <p:cNvPr id="7" name="TextBox 6"/>
          <p:cNvSpPr txBox="1"/>
          <p:nvPr/>
        </p:nvSpPr>
        <p:spPr>
          <a:xfrm>
            <a:off x="944880" y="4770120"/>
            <a:ext cx="3400996" cy="1477328"/>
          </a:xfrm>
          <a:prstGeom prst="rect">
            <a:avLst/>
          </a:prstGeom>
          <a:noFill/>
        </p:spPr>
        <p:txBody>
          <a:bodyPr wrap="none" rtlCol="0">
            <a:spAutoFit/>
          </a:bodyPr>
          <a:lstStyle/>
          <a:p>
            <a:r>
              <a:rPr lang="en-US" dirty="0" smtClean="0"/>
              <a:t>Person(X1)</a:t>
            </a:r>
          </a:p>
          <a:p>
            <a:r>
              <a:rPr lang="en-US" dirty="0" smtClean="0"/>
              <a:t>Name(X2,"Mary")</a:t>
            </a:r>
          </a:p>
          <a:p>
            <a:r>
              <a:rPr lang="en-US" dirty="0" smtClean="0"/>
              <a:t>Person(X1) has Name(X2)</a:t>
            </a:r>
          </a:p>
          <a:p>
            <a:r>
              <a:rPr lang="en-US" dirty="0" err="1" smtClean="0"/>
              <a:t>DeathDate</a:t>
            </a:r>
            <a:r>
              <a:rPr lang="en-US" dirty="0" smtClean="0"/>
              <a:t>(X3,"1853")</a:t>
            </a:r>
          </a:p>
          <a:p>
            <a:r>
              <a:rPr lang="en-US" dirty="0" smtClean="0"/>
              <a:t>Person(X1) died on </a:t>
            </a:r>
            <a:r>
              <a:rPr lang="en-US" dirty="0" err="1" smtClean="0"/>
              <a:t>DeathDate</a:t>
            </a:r>
            <a:r>
              <a:rPr lang="en-US" dirty="0" smtClean="0"/>
              <a:t>(X3)</a:t>
            </a:r>
            <a:endParaRPr lang="en-US" dirty="0"/>
          </a:p>
        </p:txBody>
      </p:sp>
      <p:sp>
        <p:nvSpPr>
          <p:cNvPr id="8" name="Date Placeholder 7"/>
          <p:cNvSpPr>
            <a:spLocks noGrp="1"/>
          </p:cNvSpPr>
          <p:nvPr>
            <p:ph type="dt" sz="half" idx="10"/>
          </p:nvPr>
        </p:nvSpPr>
        <p:spPr/>
        <p:txBody>
          <a:bodyPr/>
          <a:lstStyle/>
          <a:p>
            <a:fld id="{30C96883-1362-47B0-8395-60F39395BC5E}" type="datetime1">
              <a:rPr lang="en-US" smtClean="0"/>
              <a:pPr/>
              <a:t>11/21/2013</a:t>
            </a:fld>
            <a:endParaRPr lang="en-US"/>
          </a:p>
        </p:txBody>
      </p:sp>
      <p:pic>
        <p:nvPicPr>
          <p:cNvPr id="9" name="Picture 3" descr="C:\Users\Joseph\Documents\MastersThesis\thesisImages\Extracted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1447800"/>
            <a:ext cx="4074155" cy="2819400"/>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5029200" y="4419600"/>
            <a:ext cx="3258328" cy="1477328"/>
          </a:xfrm>
          <a:prstGeom prst="rect">
            <a:avLst/>
          </a:prstGeom>
          <a:noFill/>
        </p:spPr>
        <p:txBody>
          <a:bodyPr wrap="none" rtlCol="0">
            <a:spAutoFit/>
          </a:bodyPr>
          <a:lstStyle/>
          <a:p>
            <a:r>
              <a:rPr lang="en-US" dirty="0" smtClean="0"/>
              <a:t>Person(…)</a:t>
            </a:r>
          </a:p>
          <a:p>
            <a:r>
              <a:rPr lang="en-US" dirty="0" smtClean="0"/>
              <a:t>Name(…)</a:t>
            </a:r>
          </a:p>
          <a:p>
            <a:r>
              <a:rPr lang="en-US" dirty="0" smtClean="0"/>
              <a:t>Person(…) has Name(…)</a:t>
            </a:r>
          </a:p>
          <a:p>
            <a:r>
              <a:rPr lang="en-US" dirty="0" err="1" smtClean="0"/>
              <a:t>DeathDate</a:t>
            </a:r>
            <a:r>
              <a:rPr lang="en-US" dirty="0" smtClean="0"/>
              <a:t>(…)</a:t>
            </a:r>
          </a:p>
          <a:p>
            <a:r>
              <a:rPr lang="en-US" dirty="0" smtClean="0"/>
              <a:t>Person(…) died on </a:t>
            </a:r>
            <a:r>
              <a:rPr lang="en-US" dirty="0" err="1" smtClean="0"/>
              <a:t>DeathDate</a:t>
            </a:r>
            <a:r>
              <a:rPr lang="en-US" dirty="0" smtClean="0"/>
              <a:t>(…)</a:t>
            </a:r>
            <a:endParaRPr lang="en-US" dirty="0"/>
          </a:p>
        </p:txBody>
      </p:sp>
      <p:sp>
        <p:nvSpPr>
          <p:cNvPr id="11" name="TextBox 10"/>
          <p:cNvSpPr txBox="1"/>
          <p:nvPr/>
        </p:nvSpPr>
        <p:spPr>
          <a:xfrm>
            <a:off x="6664191" y="1863738"/>
            <a:ext cx="548548" cy="584775"/>
          </a:xfrm>
          <a:prstGeom prst="rect">
            <a:avLst/>
          </a:prstGeom>
          <a:noFill/>
        </p:spPr>
        <p:txBody>
          <a:bodyPr wrap="none" rtlCol="0">
            <a:spAutoFit/>
          </a:bodyPr>
          <a:lstStyle/>
          <a:p>
            <a:r>
              <a:rPr lang="en-US" sz="1600" dirty="0" smtClean="0">
                <a:solidFill>
                  <a:srgbClr val="FF0000"/>
                </a:solidFill>
              </a:rPr>
              <a:t>died</a:t>
            </a:r>
          </a:p>
          <a:p>
            <a:r>
              <a:rPr lang="en-US" sz="1600" dirty="0" smtClean="0">
                <a:solidFill>
                  <a:srgbClr val="FF0000"/>
                </a:solidFill>
              </a:rPr>
              <a:t>on</a:t>
            </a:r>
            <a:endParaRPr lang="en-US" sz="1600" dirty="0">
              <a:solidFill>
                <a:srgbClr val="FF0000"/>
              </a:solidFill>
            </a:endParaRPr>
          </a:p>
        </p:txBody>
      </p:sp>
      <p:cxnSp>
        <p:nvCxnSpPr>
          <p:cNvPr id="13" name="Straight Connector 12"/>
          <p:cNvCxnSpPr/>
          <p:nvPr/>
        </p:nvCxnSpPr>
        <p:spPr>
          <a:xfrm rot="5400000" flipH="1" flipV="1">
            <a:off x="6477794" y="2109922"/>
            <a:ext cx="457200" cy="1588"/>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485900" y="2857500"/>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66800" y="2667000"/>
            <a:ext cx="612668" cy="369332"/>
          </a:xfrm>
          <a:prstGeom prst="rect">
            <a:avLst/>
          </a:prstGeom>
          <a:noFill/>
        </p:spPr>
        <p:txBody>
          <a:bodyPr wrap="none" rtlCol="0">
            <a:spAutoFit/>
          </a:bodyPr>
          <a:lstStyle/>
          <a:p>
            <a:r>
              <a:rPr lang="en-US" b="1" dirty="0" smtClean="0">
                <a:solidFill>
                  <a:srgbClr val="00B050"/>
                </a:solidFill>
              </a:rPr>
              <a:t>Soar</a:t>
            </a:r>
            <a:endParaRPr lang="en-US" b="1" dirty="0">
              <a:solidFill>
                <a:srgbClr val="00B050"/>
              </a:solidFill>
            </a:endParaRPr>
          </a:p>
        </p:txBody>
      </p:sp>
      <p:cxnSp>
        <p:nvCxnSpPr>
          <p:cNvPr id="22" name="Straight Connector 21"/>
          <p:cNvCxnSpPr/>
          <p:nvPr/>
        </p:nvCxnSpPr>
        <p:spPr>
          <a:xfrm rot="5400000">
            <a:off x="6211094" y="43807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05600" y="4343400"/>
            <a:ext cx="881780" cy="369332"/>
          </a:xfrm>
          <a:prstGeom prst="rect">
            <a:avLst/>
          </a:prstGeom>
          <a:noFill/>
        </p:spPr>
        <p:txBody>
          <a:bodyPr wrap="none" rtlCol="0">
            <a:spAutoFit/>
          </a:bodyPr>
          <a:lstStyle/>
          <a:p>
            <a:r>
              <a:rPr lang="en-US" b="1" dirty="0" err="1" smtClean="0">
                <a:solidFill>
                  <a:srgbClr val="00B050"/>
                </a:solidFill>
              </a:rPr>
              <a:t>OntoES</a:t>
            </a:r>
            <a:endParaRPr lang="en-US" b="1" dirty="0">
              <a:solidFill>
                <a:srgbClr val="00B050"/>
              </a:solidFill>
            </a:endParaRPr>
          </a:p>
        </p:txBody>
      </p:sp>
      <p:cxnSp>
        <p:nvCxnSpPr>
          <p:cNvPr id="25" name="Straight Connector 24"/>
          <p:cNvCxnSpPr>
            <a:stCxn id="6" idx="3"/>
          </p:cNvCxnSpPr>
          <p:nvPr/>
        </p:nvCxnSpPr>
        <p:spPr>
          <a:xfrm>
            <a:off x="2531636" y="3952965"/>
            <a:ext cx="744964" cy="84763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3276600" y="4724400"/>
            <a:ext cx="1600200" cy="76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800600"/>
            <a:ext cx="381000" cy="38100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OntoSoar</a:t>
            </a:r>
            <a:r>
              <a:rPr lang="en-US" dirty="0" smtClean="0"/>
              <a:t> Recognizers</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52</a:t>
            </a:fld>
            <a:endParaRPr lang="en-US"/>
          </a:p>
        </p:txBody>
      </p:sp>
      <p:pic>
        <p:nvPicPr>
          <p:cNvPr id="53249" name="Picture 1" descr="C:\Documents and Settings\David W. Embley\My Documents\WoK\ER13.keynote\Keynote\Presentation\EmmaGobleTextSnippet.PNG"/>
          <p:cNvPicPr>
            <a:picLocks noChangeAspect="1" noChangeArrowheads="1"/>
          </p:cNvPicPr>
          <p:nvPr/>
        </p:nvPicPr>
        <p:blipFill>
          <a:blip r:embed="rId3" cstate="print"/>
          <a:srcRect/>
          <a:stretch>
            <a:fillRect/>
          </a:stretch>
        </p:blipFill>
        <p:spPr bwMode="auto">
          <a:xfrm>
            <a:off x="381000" y="1447800"/>
            <a:ext cx="8470232" cy="1676400"/>
          </a:xfrm>
          <a:prstGeom prst="rect">
            <a:avLst/>
          </a:prstGeom>
          <a:noFill/>
        </p:spPr>
      </p:pic>
      <p:sp>
        <p:nvSpPr>
          <p:cNvPr id="8" name="Oval 7"/>
          <p:cNvSpPr/>
          <p:nvPr/>
        </p:nvSpPr>
        <p:spPr>
          <a:xfrm>
            <a:off x="228600" y="1779270"/>
            <a:ext cx="2590800" cy="20193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600" y="2388870"/>
            <a:ext cx="1447800" cy="18288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2617470"/>
            <a:ext cx="457200" cy="14478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47691" y="3810000"/>
            <a:ext cx="2736850" cy="1958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3733800"/>
            <a:ext cx="3581400" cy="6858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1779270"/>
            <a:ext cx="1981200" cy="2286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21480" y="2571750"/>
            <a:ext cx="2514600" cy="24765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48000" y="5105400"/>
            <a:ext cx="1447800" cy="66358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0200" y="1727835"/>
            <a:ext cx="5105400" cy="280036"/>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37195" y="1676399"/>
            <a:ext cx="24765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7400" y="1981201"/>
            <a:ext cx="6278880" cy="232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181224" y="1981199"/>
            <a:ext cx="2476500" cy="304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23999" y="2785110"/>
            <a:ext cx="3638550" cy="240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45679" y="2579369"/>
            <a:ext cx="1341121" cy="228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181224" y="2676525"/>
            <a:ext cx="24765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060995" y="2552701"/>
            <a:ext cx="2476500"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468906" y="5029200"/>
            <a:ext cx="17145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Date Placeholder 22"/>
          <p:cNvSpPr>
            <a:spLocks noGrp="1"/>
          </p:cNvSpPr>
          <p:nvPr>
            <p:ph type="dt" sz="half" idx="10"/>
          </p:nvPr>
        </p:nvSpPr>
        <p:spPr/>
        <p:txBody>
          <a:bodyPr/>
          <a:lstStyle/>
          <a:p>
            <a:fld id="{D1A90BD0-9BAD-400A-9529-FFE3AB0E7314}" type="datetime1">
              <a:rPr lang="en-US" smtClean="0"/>
              <a:pPr/>
              <a:t>11/21/2013</a:t>
            </a:fld>
            <a:endParaRPr lang="en-US"/>
          </a:p>
        </p:txBody>
      </p:sp>
    </p:spTree>
    <p:extLst>
      <p:ext uri="{BB962C8B-B14F-4D97-AF65-F5344CB8AC3E}">
        <p14:creationId xmlns="" xmlns:p14="http://schemas.microsoft.com/office/powerpoint/2010/main" val="1932479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OntoSoar</a:t>
            </a:r>
            <a:r>
              <a:rPr lang="en-US" dirty="0" smtClean="0"/>
              <a:t> Recognizers</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53</a:t>
            </a:fld>
            <a:endParaRPr lang="en-US"/>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444" y="1570549"/>
            <a:ext cx="2467463" cy="1764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12242" y="1868134"/>
            <a:ext cx="4060727" cy="1169551"/>
          </a:xfrm>
          <a:prstGeom prst="rect">
            <a:avLst/>
          </a:prstGeom>
          <a:noFill/>
        </p:spPr>
        <p:txBody>
          <a:bodyPr wrap="none" rtlCol="0">
            <a:spAutoFit/>
          </a:bodyPr>
          <a:lstStyle/>
          <a:p>
            <a:r>
              <a:rPr lang="en-US" sz="1400" dirty="0" smtClean="0"/>
              <a:t>+---------------------------------</a:t>
            </a:r>
            <a:r>
              <a:rPr lang="en-US" sz="1400" dirty="0" err="1" smtClean="0"/>
              <a:t>Xp</a:t>
            </a:r>
            <a:r>
              <a:rPr lang="en-US" sz="1400" dirty="0" smtClean="0"/>
              <a:t>------------------------------+</a:t>
            </a:r>
          </a:p>
          <a:p>
            <a:r>
              <a:rPr lang="en-US" sz="1400" dirty="0" smtClean="0"/>
              <a:t>|                   +--------</a:t>
            </a:r>
            <a:r>
              <a:rPr lang="en-US" sz="1400" dirty="0" err="1" smtClean="0"/>
              <a:t>Ost</a:t>
            </a:r>
            <a:r>
              <a:rPr lang="en-US" sz="1400" dirty="0" smtClean="0"/>
              <a:t>--------+            +-----</a:t>
            </a:r>
            <a:r>
              <a:rPr lang="en-US" sz="1400" dirty="0" err="1" smtClean="0"/>
              <a:t>Js</a:t>
            </a:r>
            <a:r>
              <a:rPr lang="en-US" sz="1400" dirty="0" smtClean="0"/>
              <a:t>-----+     |</a:t>
            </a:r>
          </a:p>
          <a:p>
            <a:r>
              <a:rPr lang="en-US" sz="1400" dirty="0" smtClean="0"/>
              <a:t>+-</a:t>
            </a:r>
            <a:r>
              <a:rPr lang="en-US" sz="1400" dirty="0" err="1" smtClean="0"/>
              <a:t>Wd</a:t>
            </a:r>
            <a:r>
              <a:rPr lang="en-US" sz="1400" dirty="0" smtClean="0"/>
              <a:t>-+-</a:t>
            </a:r>
            <a:r>
              <a:rPr lang="en-US" sz="1400" dirty="0" err="1" smtClean="0"/>
              <a:t>Ss</a:t>
            </a:r>
            <a:r>
              <a:rPr lang="en-US" sz="1400" dirty="0" smtClean="0"/>
              <a:t>-+          +-----A-----+--</a:t>
            </a:r>
            <a:r>
              <a:rPr lang="en-US" sz="1400" dirty="0" err="1" smtClean="0"/>
              <a:t>Mp</a:t>
            </a:r>
            <a:r>
              <a:rPr lang="en-US" sz="1400" dirty="0" smtClean="0"/>
              <a:t>---+  +---DG--+     |</a:t>
            </a:r>
          </a:p>
          <a:p>
            <a:r>
              <a:rPr lang="en-US" sz="1400" dirty="0" smtClean="0"/>
              <a:t>|         |       |         |                |             |   |             |     |</a:t>
            </a:r>
          </a:p>
          <a:p>
            <a:r>
              <a:rPr lang="en-US" sz="1400" dirty="0" smtClean="0"/>
              <a:t>^ Emma </a:t>
            </a:r>
            <a:r>
              <a:rPr lang="en-US" sz="1400" dirty="0" err="1" smtClean="0"/>
              <a:t>was.v</a:t>
            </a:r>
            <a:r>
              <a:rPr lang="en-US" sz="1400" dirty="0" smtClean="0"/>
              <a:t> </a:t>
            </a:r>
            <a:r>
              <a:rPr lang="en-US" sz="1400" dirty="0" err="1" smtClean="0"/>
              <a:t>official.a</a:t>
            </a:r>
            <a:r>
              <a:rPr lang="en-US" sz="1400" dirty="0" smtClean="0"/>
              <a:t> </a:t>
            </a:r>
            <a:r>
              <a:rPr lang="en-US" sz="1400" dirty="0" err="1" smtClean="0"/>
              <a:t>historian.n</a:t>
            </a:r>
            <a:r>
              <a:rPr lang="en-US" sz="1400" dirty="0" smtClean="0"/>
              <a:t> of the NYCDAR .</a:t>
            </a:r>
            <a:endParaRPr lang="en-US" sz="1400" dirty="0"/>
          </a:p>
        </p:txBody>
      </p:sp>
      <p:sp>
        <p:nvSpPr>
          <p:cNvPr id="17" name="TextBox 16"/>
          <p:cNvSpPr txBox="1"/>
          <p:nvPr/>
        </p:nvSpPr>
        <p:spPr>
          <a:xfrm>
            <a:off x="1784666" y="4095700"/>
            <a:ext cx="1254959" cy="1169551"/>
          </a:xfrm>
          <a:prstGeom prst="rect">
            <a:avLst/>
          </a:prstGeom>
          <a:noFill/>
        </p:spPr>
        <p:txBody>
          <a:bodyPr wrap="none" rtlCol="0">
            <a:spAutoFit/>
          </a:bodyPr>
          <a:lstStyle/>
          <a:p>
            <a:r>
              <a:rPr lang="en-US" sz="1400" dirty="0" smtClean="0"/>
              <a:t>“of”(x1,x2)</a:t>
            </a:r>
          </a:p>
          <a:p>
            <a:r>
              <a:rPr lang="en-US" sz="1400" dirty="0" smtClean="0"/>
              <a:t>“NYCDAR”(x2)</a:t>
            </a:r>
          </a:p>
          <a:p>
            <a:r>
              <a:rPr lang="en-US" sz="1400" dirty="0" smtClean="0"/>
              <a:t>“Emma”(x1)</a:t>
            </a:r>
          </a:p>
          <a:p>
            <a:r>
              <a:rPr lang="en-US" sz="1400" dirty="0" smtClean="0"/>
              <a:t>“historian”(x1)</a:t>
            </a:r>
          </a:p>
          <a:p>
            <a:r>
              <a:rPr lang="en-US" sz="1400" dirty="0" smtClean="0"/>
              <a:t>“official”(x1)</a:t>
            </a:r>
            <a:endParaRPr lang="en-US" sz="1400" dirty="0"/>
          </a:p>
        </p:txBody>
      </p:sp>
      <p:sp>
        <p:nvSpPr>
          <p:cNvPr id="20" name="TextBox 19"/>
          <p:cNvSpPr txBox="1"/>
          <p:nvPr/>
        </p:nvSpPr>
        <p:spPr>
          <a:xfrm>
            <a:off x="5823683" y="4251148"/>
            <a:ext cx="2173224" cy="954107"/>
          </a:xfrm>
          <a:prstGeom prst="rect">
            <a:avLst/>
          </a:prstGeom>
          <a:noFill/>
        </p:spPr>
        <p:txBody>
          <a:bodyPr wrap="none" rtlCol="0">
            <a:spAutoFit/>
          </a:bodyPr>
          <a:lstStyle/>
          <a:p>
            <a:r>
              <a:rPr lang="en-US" sz="1400" dirty="0" smtClean="0"/>
              <a:t>Name(“Emma”)</a:t>
            </a:r>
          </a:p>
          <a:p>
            <a:r>
              <a:rPr lang="en-US" sz="1400" dirty="0"/>
              <a:t>Officer(“historian</a:t>
            </a:r>
            <a:r>
              <a:rPr lang="en-US" sz="1400" dirty="0" smtClean="0"/>
              <a:t>”)</a:t>
            </a:r>
            <a:endParaRPr lang="en-US" sz="1400" dirty="0"/>
          </a:p>
          <a:p>
            <a:r>
              <a:rPr lang="en-US" sz="1400" dirty="0" smtClean="0"/>
              <a:t>Organization(“NYCDAR”)</a:t>
            </a:r>
          </a:p>
          <a:p>
            <a:r>
              <a:rPr lang="en-US" sz="1400" dirty="0" smtClean="0"/>
              <a:t>Person–Name(y1,“Emma”) </a:t>
            </a:r>
          </a:p>
        </p:txBody>
      </p:sp>
      <p:cxnSp>
        <p:nvCxnSpPr>
          <p:cNvPr id="24" name="Straight Connector 23"/>
          <p:cNvCxnSpPr/>
          <p:nvPr/>
        </p:nvCxnSpPr>
        <p:spPr>
          <a:xfrm flipH="1">
            <a:off x="2412145" y="4405037"/>
            <a:ext cx="4060373" cy="275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12145" y="4680475"/>
            <a:ext cx="4804443" cy="3663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87036" y="4473388"/>
            <a:ext cx="4241949" cy="340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6" name="Straight Connector 9215"/>
          <p:cNvCxnSpPr/>
          <p:nvPr/>
        </p:nvCxnSpPr>
        <p:spPr>
          <a:xfrm flipV="1">
            <a:off x="2687036" y="4643717"/>
            <a:ext cx="3785482" cy="2437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19" name="Straight Connector 9218"/>
          <p:cNvCxnSpPr/>
          <p:nvPr/>
        </p:nvCxnSpPr>
        <p:spPr>
          <a:xfrm flipV="1">
            <a:off x="2268071" y="3953436"/>
            <a:ext cx="144074" cy="21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5" name="Straight Connector 9224"/>
          <p:cNvCxnSpPr/>
          <p:nvPr/>
        </p:nvCxnSpPr>
        <p:spPr>
          <a:xfrm>
            <a:off x="2412145" y="3953436"/>
            <a:ext cx="71079" cy="21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7" name="Straight Connector 9226"/>
          <p:cNvCxnSpPr/>
          <p:nvPr/>
        </p:nvCxnSpPr>
        <p:spPr>
          <a:xfrm flipV="1">
            <a:off x="2687036" y="5089371"/>
            <a:ext cx="539741" cy="38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9" name="Straight Connector 9228"/>
          <p:cNvCxnSpPr/>
          <p:nvPr/>
        </p:nvCxnSpPr>
        <p:spPr>
          <a:xfrm flipH="1" flipV="1">
            <a:off x="2841812" y="4975413"/>
            <a:ext cx="384965" cy="11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1" name="Straight Connector 9230"/>
          <p:cNvCxnSpPr/>
          <p:nvPr/>
        </p:nvCxnSpPr>
        <p:spPr>
          <a:xfrm flipH="1" flipV="1">
            <a:off x="2687036" y="4728201"/>
            <a:ext cx="539741" cy="361170"/>
          </a:xfrm>
          <a:prstGeom prst="line">
            <a:avLst/>
          </a:prstGeom>
        </p:spPr>
        <p:style>
          <a:lnRef idx="1">
            <a:schemeClr val="accent1"/>
          </a:lnRef>
          <a:fillRef idx="0">
            <a:schemeClr val="accent1"/>
          </a:fillRef>
          <a:effectRef idx="0">
            <a:schemeClr val="accent1"/>
          </a:effectRef>
          <a:fontRef idx="minor">
            <a:schemeClr val="tx1"/>
          </a:fontRef>
        </p:style>
      </p:cxnSp>
      <p:sp>
        <p:nvSpPr>
          <p:cNvPr id="9234" name="TextBox 9233"/>
          <p:cNvSpPr txBox="1"/>
          <p:nvPr/>
        </p:nvSpPr>
        <p:spPr>
          <a:xfrm>
            <a:off x="6647623" y="3584104"/>
            <a:ext cx="868956" cy="369332"/>
          </a:xfrm>
          <a:prstGeom prst="rect">
            <a:avLst/>
          </a:prstGeom>
          <a:noFill/>
        </p:spPr>
        <p:txBody>
          <a:bodyPr wrap="none" rtlCol="0">
            <a:spAutoFit/>
          </a:bodyPr>
          <a:lstStyle/>
          <a:p>
            <a:r>
              <a:rPr lang="en-US" dirty="0" err="1" smtClean="0">
                <a:solidFill>
                  <a:srgbClr val="00B050"/>
                </a:solidFill>
              </a:rPr>
              <a:t>OntoES</a:t>
            </a:r>
            <a:endParaRPr lang="en-US" dirty="0">
              <a:solidFill>
                <a:srgbClr val="00B050"/>
              </a:solidFill>
            </a:endParaRPr>
          </a:p>
        </p:txBody>
      </p:sp>
      <p:sp>
        <p:nvSpPr>
          <p:cNvPr id="9235" name="TextBox 9234"/>
          <p:cNvSpPr txBox="1"/>
          <p:nvPr/>
        </p:nvSpPr>
        <p:spPr>
          <a:xfrm>
            <a:off x="1676400" y="3276600"/>
            <a:ext cx="603050" cy="369332"/>
          </a:xfrm>
          <a:prstGeom prst="rect">
            <a:avLst/>
          </a:prstGeom>
          <a:noFill/>
        </p:spPr>
        <p:txBody>
          <a:bodyPr wrap="none" rtlCol="0">
            <a:spAutoFit/>
          </a:bodyPr>
          <a:lstStyle/>
          <a:p>
            <a:r>
              <a:rPr lang="en-US" dirty="0" smtClean="0">
                <a:solidFill>
                  <a:srgbClr val="00B050"/>
                </a:solidFill>
              </a:rPr>
              <a:t>Soar</a:t>
            </a:r>
            <a:endParaRPr lang="en-US" dirty="0">
              <a:solidFill>
                <a:srgbClr val="00B050"/>
              </a:solidFill>
            </a:endParaRPr>
          </a:p>
        </p:txBody>
      </p:sp>
      <p:sp>
        <p:nvSpPr>
          <p:cNvPr id="9239" name="TextBox 9238"/>
          <p:cNvSpPr txBox="1"/>
          <p:nvPr/>
        </p:nvSpPr>
        <p:spPr>
          <a:xfrm>
            <a:off x="1636109" y="5804275"/>
            <a:ext cx="5861476" cy="369332"/>
          </a:xfrm>
          <a:prstGeom prst="rect">
            <a:avLst/>
          </a:prstGeom>
          <a:noFill/>
        </p:spPr>
        <p:txBody>
          <a:bodyPr wrap="none" rtlCol="0">
            <a:spAutoFit/>
          </a:bodyPr>
          <a:lstStyle/>
          <a:p>
            <a:r>
              <a:rPr lang="en-US" dirty="0" smtClean="0"/>
              <a:t>Person-Officer-Organization(y1,“official </a:t>
            </a:r>
            <a:r>
              <a:rPr lang="en-US" dirty="0" err="1" smtClean="0"/>
              <a:t>historian”,“NYCDAR</a:t>
            </a:r>
            <a:r>
              <a:rPr lang="en-US" dirty="0" smtClean="0"/>
              <a:t>”)</a:t>
            </a:r>
          </a:p>
        </p:txBody>
      </p:sp>
      <p:sp>
        <p:nvSpPr>
          <p:cNvPr id="25" name="Date Placeholder 24"/>
          <p:cNvSpPr>
            <a:spLocks noGrp="1"/>
          </p:cNvSpPr>
          <p:nvPr>
            <p:ph type="dt" sz="half" idx="10"/>
          </p:nvPr>
        </p:nvSpPr>
        <p:spPr/>
        <p:txBody>
          <a:bodyPr/>
          <a:lstStyle/>
          <a:p>
            <a:fld id="{5D480ED4-6DCD-4361-80DC-9C649F34B60E}" type="datetime1">
              <a:rPr lang="en-US" smtClean="0"/>
              <a:pPr/>
              <a:t>11/21/2013</a:t>
            </a:fld>
            <a:endParaRPr lang="en-US"/>
          </a:p>
        </p:txBody>
      </p:sp>
      <p:cxnSp>
        <p:nvCxnSpPr>
          <p:cNvPr id="27" name="Straight Connector 26"/>
          <p:cNvCxnSpPr/>
          <p:nvPr/>
        </p:nvCxnSpPr>
        <p:spPr>
          <a:xfrm rot="5400000">
            <a:off x="6287294" y="38473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077494" y="53713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020094" y="3466306"/>
            <a:ext cx="685800" cy="1588"/>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12145" y="3953436"/>
            <a:ext cx="330460" cy="4516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71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embley\Documents\ER13.keynote\Keynote\Presentation\EmmaOntology.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3978258"/>
            <a:ext cx="1671394" cy="11945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Automated </a:t>
            </a:r>
            <a:r>
              <a:rPr lang="en-US" dirty="0" smtClean="0"/>
              <a:t>Reading: </a:t>
            </a:r>
            <a:r>
              <a:rPr lang="en-US" dirty="0" err="1" smtClean="0"/>
              <a:t>OntoSoar</a:t>
            </a:r>
            <a:endParaRPr lang="en-US" dirty="0"/>
          </a:p>
        </p:txBody>
      </p:sp>
      <p:sp>
        <p:nvSpPr>
          <p:cNvPr id="3" name="Content Placeholder 2"/>
          <p:cNvSpPr>
            <a:spLocks noGrp="1"/>
          </p:cNvSpPr>
          <p:nvPr>
            <p:ph idx="1"/>
          </p:nvPr>
        </p:nvSpPr>
        <p:spPr>
          <a:xfrm>
            <a:off x="457200" y="1242218"/>
            <a:ext cx="8229600" cy="4525963"/>
          </a:xfrm>
        </p:spPr>
        <p:txBody>
          <a:bodyPr/>
          <a:lstStyle/>
          <a:p>
            <a:r>
              <a:rPr lang="en-US" dirty="0" smtClean="0"/>
              <a:t>Populate conceptual model from text</a:t>
            </a:r>
          </a:p>
          <a:p>
            <a:pPr lvl="1"/>
            <a:r>
              <a:rPr lang="en-US" dirty="0" smtClean="0"/>
              <a:t>Directly</a:t>
            </a:r>
          </a:p>
          <a:p>
            <a:pPr lvl="1"/>
            <a:r>
              <a:rPr lang="en-US" dirty="0" smtClean="0"/>
              <a:t>By inference</a:t>
            </a:r>
          </a:p>
          <a:p>
            <a:r>
              <a:rPr lang="en-US" dirty="0" smtClean="0"/>
              <a:t>Augment conceptual model and populate</a:t>
            </a:r>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54</a:t>
            </a:fld>
            <a:endParaRPr lang="en-US"/>
          </a:p>
        </p:txBody>
      </p:sp>
      <p:pic>
        <p:nvPicPr>
          <p:cNvPr id="717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19600" y="3505200"/>
            <a:ext cx="4419600" cy="2693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895600" y="4114800"/>
            <a:ext cx="365760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267200" y="4495800"/>
            <a:ext cx="1981200" cy="1981200"/>
          </a:xfrm>
          <a:prstGeom prst="ellipse">
            <a:avLst/>
          </a:prstGeom>
          <a:solidFill>
            <a:srgbClr val="FF0000">
              <a:alpha val="25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057400" y="4267200"/>
            <a:ext cx="266700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fld id="{85DD83FC-C1CE-41E4-871A-C19ABE2E5E30}" type="datetime1">
              <a:rPr lang="en-US" smtClean="0"/>
              <a:pPr/>
              <a:t>11/21/2013</a:t>
            </a:fld>
            <a:endParaRPr lang="en-US"/>
          </a:p>
        </p:txBody>
      </p:sp>
    </p:spTree>
    <p:extLst>
      <p:ext uri="{BB962C8B-B14F-4D97-AF65-F5344CB8AC3E}">
        <p14:creationId xmlns="" xmlns:p14="http://schemas.microsoft.com/office/powerpoint/2010/main" val="25912881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Extraction</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Canonicalization</a:t>
            </a:r>
          </a:p>
          <a:p>
            <a:r>
              <a:rPr lang="en-US" dirty="0" smtClean="0"/>
              <a:t>Reasoning</a:t>
            </a:r>
          </a:p>
          <a:p>
            <a:pPr lvl="1"/>
            <a:r>
              <a:rPr lang="en-US" dirty="0" smtClean="0"/>
              <a:t>Extraction of implied assertions</a:t>
            </a:r>
          </a:p>
          <a:p>
            <a:pPr lvl="1"/>
            <a:r>
              <a:rPr lang="en-US" dirty="0" smtClean="0"/>
              <a:t>Generation of implied assertions</a:t>
            </a:r>
          </a:p>
          <a:p>
            <a:pPr lvl="1"/>
            <a:r>
              <a:rPr lang="en-US" dirty="0" smtClean="0"/>
              <a:t>Object identity resolution</a:t>
            </a:r>
          </a:p>
          <a:p>
            <a:r>
              <a:rPr lang="en-US" dirty="0" smtClean="0"/>
              <a:t>Free-form query processing</a:t>
            </a:r>
          </a:p>
          <a:p>
            <a:r>
              <a:rPr lang="en-US" dirty="0" smtClean="0"/>
              <a:t>Form-based advanced query processing</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55</a:t>
            </a:fld>
            <a:endParaRPr lang="en-US" dirty="0"/>
          </a:p>
        </p:txBody>
      </p:sp>
      <p:sp>
        <p:nvSpPr>
          <p:cNvPr id="6" name="TextBox 5"/>
          <p:cNvSpPr txBox="1"/>
          <p:nvPr/>
        </p:nvSpPr>
        <p:spPr>
          <a:xfrm>
            <a:off x="838200" y="5410200"/>
            <a:ext cx="7291741" cy="707886"/>
          </a:xfrm>
          <a:prstGeom prst="rect">
            <a:avLst/>
          </a:prstGeom>
          <a:noFill/>
        </p:spPr>
        <p:txBody>
          <a:bodyPr wrap="none" rtlCol="0">
            <a:spAutoFit/>
          </a:bodyPr>
          <a:lstStyle/>
          <a:p>
            <a:pPr algn="ctr"/>
            <a:r>
              <a:rPr lang="en-US" sz="4000" dirty="0" smtClean="0">
                <a:solidFill>
                  <a:srgbClr val="FF0000"/>
                </a:solidFill>
              </a:rPr>
              <a:t>All based on Conceptual Modeling</a:t>
            </a:r>
            <a:endParaRPr lang="en-US" sz="4000" dirty="0">
              <a:solidFill>
                <a:srgbClr val="FF0000"/>
              </a:solidFill>
            </a:endParaRPr>
          </a:p>
        </p:txBody>
      </p:sp>
      <p:sp>
        <p:nvSpPr>
          <p:cNvPr id="7" name="Date Placeholder 6"/>
          <p:cNvSpPr>
            <a:spLocks noGrp="1"/>
          </p:cNvSpPr>
          <p:nvPr>
            <p:ph type="dt" sz="half" idx="10"/>
          </p:nvPr>
        </p:nvSpPr>
        <p:spPr/>
        <p:txBody>
          <a:bodyPr/>
          <a:lstStyle/>
          <a:p>
            <a:fld id="{2E5CF95D-CBBD-47CC-81C9-A4D9214A1404}" type="datetime1">
              <a:rPr lang="en-US" smtClean="0"/>
              <a:pPr/>
              <a:t>11/21/2013</a:t>
            </a:fld>
            <a:endParaRPr lang="en-US"/>
          </a:p>
        </p:txBody>
      </p:sp>
    </p:spTree>
    <p:extLst>
      <p:ext uri="{BB962C8B-B14F-4D97-AF65-F5344CB8AC3E}">
        <p14:creationId xmlns="" xmlns:p14="http://schemas.microsoft.com/office/powerpoint/2010/main" val="4153802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Canonicalization for Lexical Object Sets</a:t>
            </a:r>
            <a:endParaRPr lang="en-US" dirty="0">
              <a:solidFill>
                <a:schemeClr val="tx1"/>
              </a:solidFill>
            </a:endParaRPr>
          </a:p>
        </p:txBody>
      </p:sp>
      <p:sp>
        <p:nvSpPr>
          <p:cNvPr id="2" name="Content Placeholder 1"/>
          <p:cNvSpPr>
            <a:spLocks noGrp="1"/>
          </p:cNvSpPr>
          <p:nvPr>
            <p:ph idx="1"/>
          </p:nvPr>
        </p:nvSpPr>
        <p:spPr>
          <a:xfrm>
            <a:off x="457200" y="1600200"/>
            <a:ext cx="8229600" cy="4717473"/>
          </a:xfrm>
        </p:spPr>
        <p:txBody>
          <a:bodyPr>
            <a:normAutofit/>
          </a:bodyPr>
          <a:lstStyle/>
          <a:p>
            <a:r>
              <a:rPr lang="en-US" dirty="0" smtClean="0">
                <a:solidFill>
                  <a:schemeClr val="tx2"/>
                </a:solidFill>
              </a:rPr>
              <a:t>“Easter 1832</a:t>
            </a:r>
            <a:r>
              <a:rPr lang="en-US" dirty="0">
                <a:solidFill>
                  <a:schemeClr val="tx2"/>
                </a:solidFill>
              </a:rPr>
              <a:t>” </a:t>
            </a:r>
            <a:r>
              <a:rPr lang="en-US" dirty="0" smtClean="0">
                <a:solidFill>
                  <a:schemeClr val="tx2"/>
                </a:solidFill>
                <a:sym typeface="Symbol"/>
              </a:rPr>
              <a:t></a:t>
            </a:r>
            <a:r>
              <a:rPr lang="en-US" dirty="0" smtClean="0">
                <a:solidFill>
                  <a:schemeClr val="tx2"/>
                </a:solidFill>
              </a:rPr>
              <a:t> </a:t>
            </a:r>
            <a:r>
              <a:rPr lang="en-US" i="1" dirty="0" err="1" smtClean="0">
                <a:solidFill>
                  <a:schemeClr val="tx2"/>
                </a:solidFill>
              </a:rPr>
              <a:t>JulianDate</a:t>
            </a:r>
            <a:r>
              <a:rPr lang="en-US" dirty="0" smtClean="0">
                <a:solidFill>
                  <a:schemeClr val="tx2"/>
                </a:solidFill>
              </a:rPr>
              <a:t>(1832113)</a:t>
            </a:r>
          </a:p>
          <a:p>
            <a:r>
              <a:rPr lang="en-US" i="1" dirty="0" err="1">
                <a:solidFill>
                  <a:schemeClr val="tx2"/>
                </a:solidFill>
              </a:rPr>
              <a:t>JulianDate</a:t>
            </a:r>
            <a:r>
              <a:rPr lang="en-US" dirty="0">
                <a:solidFill>
                  <a:schemeClr val="tx2"/>
                </a:solidFill>
              </a:rPr>
              <a:t>(1832113</a:t>
            </a:r>
            <a:r>
              <a:rPr lang="en-US" dirty="0" smtClean="0">
                <a:solidFill>
                  <a:schemeClr val="tx2"/>
                </a:solidFill>
              </a:rPr>
              <a:t>)</a:t>
            </a:r>
            <a:r>
              <a:rPr lang="en-US" dirty="0">
                <a:solidFill>
                  <a:schemeClr val="tx2"/>
                </a:solidFill>
                <a:sym typeface="Symbol"/>
              </a:rPr>
              <a:t> </a:t>
            </a:r>
            <a:r>
              <a:rPr lang="en-US" dirty="0" smtClean="0">
                <a:solidFill>
                  <a:schemeClr val="tx2"/>
                </a:solidFill>
                <a:sym typeface="Symbol"/>
              </a:rPr>
              <a:t> 22 Apr 1832</a:t>
            </a:r>
          </a:p>
          <a:p>
            <a:r>
              <a:rPr lang="en-US" dirty="0" smtClean="0">
                <a:solidFill>
                  <a:schemeClr val="tx2"/>
                </a:solidFill>
              </a:rPr>
              <a:t>“</a:t>
            </a:r>
            <a:r>
              <a:rPr lang="en-US" dirty="0" err="1" smtClean="0">
                <a:solidFill>
                  <a:schemeClr val="tx2"/>
                </a:solidFill>
              </a:rPr>
              <a:t>Sam’l</a:t>
            </a:r>
            <a:r>
              <a:rPr lang="en-US" dirty="0" smtClean="0">
                <a:solidFill>
                  <a:schemeClr val="tx2"/>
                </a:solidFill>
              </a:rPr>
              <a:t>” and “Geo.” </a:t>
            </a:r>
            <a:r>
              <a:rPr lang="en-US" dirty="0" smtClean="0">
                <a:solidFill>
                  <a:schemeClr val="tx2"/>
                </a:solidFill>
                <a:sym typeface="Symbol"/>
              </a:rPr>
              <a:t></a:t>
            </a:r>
            <a:r>
              <a:rPr lang="en-US" dirty="0" smtClean="0">
                <a:solidFill>
                  <a:schemeClr val="tx2"/>
                </a:solidFill>
              </a:rPr>
              <a:t> “Samuel” and “George”</a:t>
            </a:r>
          </a:p>
          <a:p>
            <a:r>
              <a:rPr lang="en-US" dirty="0" smtClean="0">
                <a:solidFill>
                  <a:schemeClr val="tx2"/>
                </a:solidFill>
              </a:rPr>
              <a:t>“Boonton, N.J.” </a:t>
            </a:r>
            <a:r>
              <a:rPr lang="en-US" dirty="0" smtClean="0">
                <a:solidFill>
                  <a:schemeClr val="tx2"/>
                </a:solidFill>
                <a:sym typeface="Symbol"/>
              </a:rPr>
              <a:t></a:t>
            </a:r>
            <a:r>
              <a:rPr lang="en-US" dirty="0" smtClean="0">
                <a:solidFill>
                  <a:schemeClr val="tx2"/>
                </a:solidFill>
              </a:rPr>
              <a:t> “Boonton, NJ, USA”</a:t>
            </a:r>
          </a:p>
          <a:p>
            <a:pPr>
              <a:buNone/>
            </a:pPr>
            <a:endParaRPr lang="en-US" dirty="0" smtClean="0">
              <a:solidFill>
                <a:schemeClr val="tx2"/>
              </a:solidFill>
            </a:endParaRPr>
          </a:p>
          <a:p>
            <a:r>
              <a:rPr lang="en-US" dirty="0" smtClean="0">
                <a:solidFill>
                  <a:schemeClr val="tx2"/>
                </a:solidFill>
                <a:sym typeface="Symbol"/>
              </a:rPr>
              <a:t>Operations:</a:t>
            </a:r>
          </a:p>
          <a:p>
            <a:pPr lvl="1"/>
            <a:r>
              <a:rPr lang="en-US" dirty="0" smtClean="0">
                <a:solidFill>
                  <a:schemeClr val="tx2"/>
                </a:solidFill>
                <a:sym typeface="Symbol"/>
              </a:rPr>
              <a:t>before(Date</a:t>
            </a:r>
            <a:r>
              <a:rPr lang="en-US" baseline="-25000" dirty="0" smtClean="0">
                <a:solidFill>
                  <a:schemeClr val="tx2"/>
                </a:solidFill>
                <a:sym typeface="Symbol"/>
              </a:rPr>
              <a:t>1</a:t>
            </a:r>
            <a:r>
              <a:rPr lang="en-US" dirty="0" smtClean="0">
                <a:solidFill>
                  <a:schemeClr val="tx2"/>
                </a:solidFill>
                <a:sym typeface="Symbol"/>
              </a:rPr>
              <a:t>, </a:t>
            </a:r>
            <a:r>
              <a:rPr lang="en-US" dirty="0">
                <a:solidFill>
                  <a:schemeClr val="tx2"/>
                </a:solidFill>
                <a:sym typeface="Symbol"/>
              </a:rPr>
              <a:t>D</a:t>
            </a:r>
            <a:r>
              <a:rPr lang="en-US" dirty="0" smtClean="0">
                <a:solidFill>
                  <a:schemeClr val="tx2"/>
                </a:solidFill>
                <a:sym typeface="Symbol"/>
              </a:rPr>
              <a:t>ate</a:t>
            </a:r>
            <a:r>
              <a:rPr lang="en-US" baseline="-25000" dirty="0" smtClean="0">
                <a:solidFill>
                  <a:schemeClr val="tx2"/>
                </a:solidFill>
                <a:sym typeface="Symbol"/>
              </a:rPr>
              <a:t>2</a:t>
            </a:r>
            <a:r>
              <a:rPr lang="en-US" dirty="0" smtClean="0">
                <a:solidFill>
                  <a:schemeClr val="tx2"/>
                </a:solidFill>
                <a:sym typeface="Symbol"/>
              </a:rPr>
              <a:t>): Boolean</a:t>
            </a:r>
          </a:p>
          <a:p>
            <a:pPr lvl="1"/>
            <a:r>
              <a:rPr lang="en-US" dirty="0" err="1" smtClean="0">
                <a:solidFill>
                  <a:schemeClr val="tx2"/>
                </a:solidFill>
              </a:rPr>
              <a:t>probabilityMale</a:t>
            </a:r>
            <a:r>
              <a:rPr lang="en-US" dirty="0" smtClean="0">
                <a:solidFill>
                  <a:schemeClr val="tx2"/>
                </a:solidFill>
              </a:rPr>
              <a:t>(Name): 0.0..1.0</a:t>
            </a:r>
          </a:p>
        </p:txBody>
      </p:sp>
      <p:sp>
        <p:nvSpPr>
          <p:cNvPr id="4" name="Slide Number Placeholder 3"/>
          <p:cNvSpPr>
            <a:spLocks noGrp="1"/>
          </p:cNvSpPr>
          <p:nvPr>
            <p:ph type="sldNum" sz="quarter" idx="12"/>
          </p:nvPr>
        </p:nvSpPr>
        <p:spPr/>
        <p:txBody>
          <a:bodyPr/>
          <a:lstStyle/>
          <a:p>
            <a:fld id="{A59C8B25-36EF-4F12-8F15-0B5709D34B8A}" type="slidenum">
              <a:rPr lang="en-US" smtClean="0"/>
              <a:pPr/>
              <a:t>56</a:t>
            </a:fld>
            <a:endParaRPr lang="en-US"/>
          </a:p>
        </p:txBody>
      </p:sp>
      <p:sp>
        <p:nvSpPr>
          <p:cNvPr id="5" name="Footer Placeholder 3"/>
          <p:cNvSpPr>
            <a:spLocks noGrp="1"/>
          </p:cNvSpPr>
          <p:nvPr>
            <p:ph type="ftr" sz="quarter" idx="11"/>
          </p:nvPr>
        </p:nvSpPr>
        <p:spPr>
          <a:xfrm>
            <a:off x="3124200" y="6356350"/>
            <a:ext cx="2895600" cy="365125"/>
          </a:xfrm>
        </p:spPr>
        <p:txBody>
          <a:bodyPr/>
          <a:lstStyle/>
          <a:p>
            <a:r>
              <a:rPr lang="en-US" smtClean="0"/>
              <a:t>BYU CS Colloquium</a:t>
            </a:r>
            <a:endParaRPr lang="en-US" dirty="0"/>
          </a:p>
        </p:txBody>
      </p:sp>
      <p:sp>
        <p:nvSpPr>
          <p:cNvPr id="6" name="Date Placeholder 5"/>
          <p:cNvSpPr>
            <a:spLocks noGrp="1"/>
          </p:cNvSpPr>
          <p:nvPr>
            <p:ph type="dt" sz="half" idx="10"/>
          </p:nvPr>
        </p:nvSpPr>
        <p:spPr/>
        <p:txBody>
          <a:bodyPr/>
          <a:lstStyle/>
          <a:p>
            <a:fld id="{C54CA729-052C-46A3-8B3C-0E1742E220E3}" type="datetime1">
              <a:rPr lang="en-US" smtClean="0"/>
              <a:pPr/>
              <a:t>11/21/2013</a:t>
            </a:fld>
            <a:endParaRPr lang="en-US"/>
          </a:p>
        </p:txBody>
      </p:sp>
    </p:spTree>
    <p:extLst>
      <p:ext uri="{BB962C8B-B14F-4D97-AF65-F5344CB8AC3E}">
        <p14:creationId xmlns="" xmlns:p14="http://schemas.microsoft.com/office/powerpoint/2010/main" val="36545084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31" y="228600"/>
            <a:ext cx="8229600" cy="1143000"/>
          </a:xfrm>
        </p:spPr>
        <p:txBody>
          <a:bodyPr/>
          <a:lstStyle/>
          <a:p>
            <a:r>
              <a:rPr lang="en-US" dirty="0" smtClean="0"/>
              <a:t>Implied Assertions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A59C8B25-36EF-4F12-8F15-0B5709D34B8A}" type="slidenum">
              <a:rPr lang="en-US" smtClean="0"/>
              <a:pPr/>
              <a:t>57</a:t>
            </a:fld>
            <a:endParaRPr lang="en-US"/>
          </a:p>
        </p:txBody>
      </p:sp>
      <p:pic>
        <p:nvPicPr>
          <p:cNvPr id="3074" name="Picture 2" descr="C:\Users\Joseph\Documents\MastersThesis\thesisImages\Genealogical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2231" y="2057400"/>
            <a:ext cx="4419600" cy="269734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Joseph\Documents\MastersThesis\thesisImages\ExtractedPerso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981200"/>
            <a:ext cx="3810000" cy="26366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Arrow Connector 5"/>
          <p:cNvCxnSpPr/>
          <p:nvPr/>
        </p:nvCxnSpPr>
        <p:spPr>
          <a:xfrm>
            <a:off x="4136924" y="2362200"/>
            <a:ext cx="762000" cy="0"/>
          </a:xfrm>
          <a:prstGeom prst="straightConnector1">
            <a:avLst/>
          </a:prstGeom>
          <a:ln w="101600" cap="flat">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17756" y="1524000"/>
            <a:ext cx="1600200" cy="369332"/>
          </a:xfrm>
          <a:prstGeom prst="rect">
            <a:avLst/>
          </a:prstGeom>
          <a:noFill/>
        </p:spPr>
        <p:txBody>
          <a:bodyPr wrap="square" rtlCol="0">
            <a:spAutoFit/>
          </a:bodyPr>
          <a:lstStyle/>
          <a:p>
            <a:r>
              <a:rPr lang="en-US" dirty="0"/>
              <a:t>A</a:t>
            </a:r>
            <a:r>
              <a:rPr lang="en-US" dirty="0" smtClean="0"/>
              <a:t>uthor’s </a:t>
            </a:r>
            <a:r>
              <a:rPr lang="en-US" dirty="0"/>
              <a:t>V</a:t>
            </a:r>
            <a:r>
              <a:rPr lang="en-US" dirty="0" smtClean="0"/>
              <a:t>iew</a:t>
            </a:r>
            <a:endParaRPr lang="en-US" dirty="0"/>
          </a:p>
        </p:txBody>
      </p:sp>
      <p:sp>
        <p:nvSpPr>
          <p:cNvPr id="8" name="TextBox 7"/>
          <p:cNvSpPr txBox="1"/>
          <p:nvPr/>
        </p:nvSpPr>
        <p:spPr>
          <a:xfrm>
            <a:off x="6511031" y="1524000"/>
            <a:ext cx="1447800" cy="369332"/>
          </a:xfrm>
          <a:prstGeom prst="rect">
            <a:avLst/>
          </a:prstGeom>
          <a:noFill/>
        </p:spPr>
        <p:txBody>
          <a:bodyPr wrap="square" rtlCol="0">
            <a:spAutoFit/>
          </a:bodyPr>
          <a:lstStyle/>
          <a:p>
            <a:r>
              <a:rPr lang="en-US" dirty="0" smtClean="0"/>
              <a:t>Desired </a:t>
            </a:r>
            <a:r>
              <a:rPr lang="en-US" dirty="0"/>
              <a:t>V</a:t>
            </a:r>
            <a:r>
              <a:rPr lang="en-US" dirty="0" smtClean="0"/>
              <a:t>iew</a:t>
            </a:r>
            <a:endParaRPr lang="en-US" dirty="0"/>
          </a:p>
        </p:txBody>
      </p:sp>
      <p:sp>
        <p:nvSpPr>
          <p:cNvPr id="7" name="Footer Placeholder 6"/>
          <p:cNvSpPr>
            <a:spLocks noGrp="1"/>
          </p:cNvSpPr>
          <p:nvPr>
            <p:ph type="ftr" sz="quarter" idx="11"/>
          </p:nvPr>
        </p:nvSpPr>
        <p:spPr/>
        <p:txBody>
          <a:bodyPr/>
          <a:lstStyle/>
          <a:p>
            <a:r>
              <a:rPr lang="en-US" smtClean="0"/>
              <a:t>BYU CS Colloquium</a:t>
            </a:r>
            <a:endParaRPr lang="en-US"/>
          </a:p>
        </p:txBody>
      </p:sp>
      <p:sp>
        <p:nvSpPr>
          <p:cNvPr id="9" name="Oval 8"/>
          <p:cNvSpPr/>
          <p:nvPr/>
        </p:nvSpPr>
        <p:spPr>
          <a:xfrm>
            <a:off x="152400" y="2743200"/>
            <a:ext cx="762000" cy="5563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29831" y="2984091"/>
            <a:ext cx="1981200" cy="2087800"/>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80285" y="2747050"/>
            <a:ext cx="816746" cy="4495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95500" y="4158426"/>
            <a:ext cx="824514"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5800" y="5410200"/>
            <a:ext cx="3169650" cy="923330"/>
          </a:xfrm>
          <a:prstGeom prst="rect">
            <a:avLst/>
          </a:prstGeom>
          <a:noFill/>
        </p:spPr>
        <p:txBody>
          <a:bodyPr wrap="none" rtlCol="0">
            <a:spAutoFit/>
          </a:bodyPr>
          <a:lstStyle/>
          <a:p>
            <a:r>
              <a:rPr lang="en-US" dirty="0" smtClean="0"/>
              <a:t>Maria Jennings … daughter of …</a:t>
            </a:r>
          </a:p>
          <a:p>
            <a:r>
              <a:rPr lang="en-US" dirty="0" smtClean="0"/>
              <a:t>William Gerard Lathrop</a:t>
            </a:r>
          </a:p>
          <a:p>
            <a:endParaRPr lang="en-US" dirty="0"/>
          </a:p>
        </p:txBody>
      </p:sp>
      <p:pic>
        <p:nvPicPr>
          <p:cNvPr id="2052"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67200" y="5433878"/>
            <a:ext cx="1079500" cy="62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298606" y="5022010"/>
            <a:ext cx="1681679" cy="369332"/>
          </a:xfrm>
          <a:prstGeom prst="rect">
            <a:avLst/>
          </a:prstGeom>
          <a:noFill/>
        </p:spPr>
        <p:txBody>
          <a:bodyPr wrap="none" rtlCol="0">
            <a:spAutoFit/>
          </a:bodyPr>
          <a:lstStyle/>
          <a:p>
            <a:r>
              <a:rPr lang="en-US" dirty="0" smtClean="0">
                <a:solidFill>
                  <a:srgbClr val="FF0000"/>
                </a:solidFill>
              </a:rPr>
              <a:t>Gender: Female</a:t>
            </a:r>
            <a:endParaRPr lang="en-US" dirty="0">
              <a:solidFill>
                <a:srgbClr val="FF0000"/>
              </a:solidFill>
            </a:endParaRPr>
          </a:p>
        </p:txBody>
      </p:sp>
      <p:sp>
        <p:nvSpPr>
          <p:cNvPr id="16" name="TextBox 15"/>
          <p:cNvSpPr txBox="1"/>
          <p:nvPr/>
        </p:nvSpPr>
        <p:spPr>
          <a:xfrm>
            <a:off x="5655955" y="5391342"/>
            <a:ext cx="2577950" cy="1200329"/>
          </a:xfrm>
          <a:prstGeom prst="rect">
            <a:avLst/>
          </a:prstGeom>
          <a:noFill/>
        </p:spPr>
        <p:txBody>
          <a:bodyPr wrap="none" rtlCol="0">
            <a:spAutoFit/>
          </a:bodyPr>
          <a:lstStyle/>
          <a:p>
            <a:r>
              <a:rPr lang="en-US" dirty="0" smtClean="0">
                <a:solidFill>
                  <a:schemeClr val="tx2"/>
                </a:solidFill>
              </a:rPr>
              <a:t>Name:</a:t>
            </a:r>
          </a:p>
          <a:p>
            <a:r>
              <a:rPr lang="en-US" dirty="0">
                <a:solidFill>
                  <a:schemeClr val="tx2"/>
                </a:solidFill>
              </a:rPr>
              <a:t> </a:t>
            </a:r>
            <a:r>
              <a:rPr lang="en-US" dirty="0" smtClean="0">
                <a:solidFill>
                  <a:schemeClr val="tx2"/>
                </a:solidFill>
              </a:rPr>
              <a:t>    </a:t>
            </a:r>
            <a:r>
              <a:rPr lang="en-US" dirty="0" err="1" smtClean="0">
                <a:solidFill>
                  <a:schemeClr val="tx2"/>
                </a:solidFill>
              </a:rPr>
              <a:t>GivenName</a:t>
            </a:r>
            <a:r>
              <a:rPr lang="en-US" dirty="0" smtClean="0">
                <a:solidFill>
                  <a:schemeClr val="tx2"/>
                </a:solidFill>
              </a:rPr>
              <a:t>:   Maria</a:t>
            </a:r>
          </a:p>
          <a:p>
            <a:r>
              <a:rPr lang="en-US" dirty="0">
                <a:solidFill>
                  <a:schemeClr val="tx2"/>
                </a:solidFill>
              </a:rPr>
              <a:t> </a:t>
            </a:r>
            <a:r>
              <a:rPr lang="en-US" dirty="0" smtClean="0">
                <a:solidFill>
                  <a:schemeClr val="tx2"/>
                </a:solidFill>
              </a:rPr>
              <a:t>                             Jennings</a:t>
            </a:r>
          </a:p>
          <a:p>
            <a:r>
              <a:rPr lang="en-US" dirty="0">
                <a:solidFill>
                  <a:schemeClr val="tx2"/>
                </a:solidFill>
              </a:rPr>
              <a:t> </a:t>
            </a:r>
            <a:r>
              <a:rPr lang="en-US" dirty="0" smtClean="0">
                <a:solidFill>
                  <a:schemeClr val="tx2"/>
                </a:solidFill>
              </a:rPr>
              <a:t>     Surname:       Lathrop</a:t>
            </a:r>
            <a:endParaRPr lang="en-US" dirty="0">
              <a:solidFill>
                <a:schemeClr val="tx2"/>
              </a:solidFill>
            </a:endParaRPr>
          </a:p>
        </p:txBody>
      </p:sp>
      <p:sp>
        <p:nvSpPr>
          <p:cNvPr id="18" name="Date Placeholder 17"/>
          <p:cNvSpPr>
            <a:spLocks noGrp="1"/>
          </p:cNvSpPr>
          <p:nvPr>
            <p:ph type="dt" sz="half" idx="10"/>
          </p:nvPr>
        </p:nvSpPr>
        <p:spPr/>
        <p:txBody>
          <a:bodyPr/>
          <a:lstStyle/>
          <a:p>
            <a:fld id="{B1506498-F6CD-43E1-8F2D-542ED8F8E164}" type="datetime1">
              <a:rPr lang="en-US" smtClean="0"/>
              <a:pPr/>
              <a:t>11/21/2013</a:t>
            </a:fld>
            <a:endParaRPr lang="en-US"/>
          </a:p>
        </p:txBody>
      </p:sp>
    </p:spTree>
    <p:extLst>
      <p:ext uri="{BB962C8B-B14F-4D97-AF65-F5344CB8AC3E}">
        <p14:creationId xmlns="" xmlns:p14="http://schemas.microsoft.com/office/powerpoint/2010/main" val="42662569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31" y="228600"/>
            <a:ext cx="8229600" cy="1143000"/>
          </a:xfrm>
        </p:spPr>
        <p:txBody>
          <a:bodyPr/>
          <a:lstStyle/>
          <a:p>
            <a:r>
              <a:rPr lang="en-US" dirty="0" smtClean="0"/>
              <a:t>Implied Assertions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A59C8B25-36EF-4F12-8F15-0B5709D34B8A}" type="slidenum">
              <a:rPr lang="en-US" smtClean="0"/>
              <a:pPr/>
              <a:t>58</a:t>
            </a:fld>
            <a:endParaRPr lang="en-US"/>
          </a:p>
        </p:txBody>
      </p:sp>
      <p:pic>
        <p:nvPicPr>
          <p:cNvPr id="3074" name="Picture 2" descr="C:\Users\Joseph\Documents\MastersThesis\thesisImages\Genealogical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2057975"/>
            <a:ext cx="4419600" cy="269734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BYU CS Colloquium</a:t>
            </a:r>
            <a:endParaRPr lang="en-US"/>
          </a:p>
        </p:txBody>
      </p:sp>
      <p:sp>
        <p:nvSpPr>
          <p:cNvPr id="17" name="Oval 16"/>
          <p:cNvSpPr/>
          <p:nvPr/>
        </p:nvSpPr>
        <p:spPr>
          <a:xfrm>
            <a:off x="2667000" y="2972375"/>
            <a:ext cx="914400" cy="190500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758013">
            <a:off x="2562135" y="2667575"/>
            <a:ext cx="2819400" cy="739070"/>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60198" y="2233711"/>
            <a:ext cx="2585067" cy="1477328"/>
          </a:xfrm>
          <a:prstGeom prst="rect">
            <a:avLst/>
          </a:prstGeom>
          <a:noFill/>
        </p:spPr>
        <p:txBody>
          <a:bodyPr wrap="none" rtlCol="0">
            <a:spAutoFit/>
          </a:bodyPr>
          <a:lstStyle/>
          <a:p>
            <a:r>
              <a:rPr lang="en-US" dirty="0" smtClean="0">
                <a:solidFill>
                  <a:srgbClr val="FF0000"/>
                </a:solidFill>
              </a:rPr>
              <a:t>Maria Jennings Lathrop …</a:t>
            </a:r>
          </a:p>
          <a:p>
            <a:r>
              <a:rPr lang="en-US" dirty="0" smtClean="0">
                <a:solidFill>
                  <a:srgbClr val="FF0000"/>
                </a:solidFill>
              </a:rPr>
              <a:t>child of …</a:t>
            </a:r>
          </a:p>
          <a:p>
            <a:r>
              <a:rPr lang="en-US" dirty="0" smtClean="0">
                <a:solidFill>
                  <a:srgbClr val="FF0000"/>
                </a:solidFill>
              </a:rPr>
              <a:t>William Gerard Lathrop …</a:t>
            </a:r>
          </a:p>
          <a:p>
            <a:r>
              <a:rPr lang="en-US" dirty="0" smtClean="0">
                <a:solidFill>
                  <a:srgbClr val="FF0000"/>
                </a:solidFill>
              </a:rPr>
              <a:t>son of …</a:t>
            </a:r>
          </a:p>
          <a:p>
            <a:r>
              <a:rPr lang="en-US" dirty="0" smtClean="0">
                <a:solidFill>
                  <a:srgbClr val="FF0000"/>
                </a:solidFill>
              </a:rPr>
              <a:t>Mary Ely … Female</a:t>
            </a:r>
            <a:endParaRPr lang="en-US" dirty="0">
              <a:solidFill>
                <a:srgbClr val="FF0000"/>
              </a:solidFill>
            </a:endParaRPr>
          </a:p>
        </p:txBody>
      </p:sp>
      <p:sp>
        <p:nvSpPr>
          <p:cNvPr id="20" name="TextBox 19"/>
          <p:cNvSpPr txBox="1"/>
          <p:nvPr/>
        </p:nvSpPr>
        <p:spPr>
          <a:xfrm>
            <a:off x="6248400" y="3737841"/>
            <a:ext cx="538930" cy="523220"/>
          </a:xfrm>
          <a:prstGeom prst="rect">
            <a:avLst/>
          </a:prstGeom>
          <a:noFill/>
        </p:spPr>
        <p:txBody>
          <a:bodyPr wrap="none" rtlCol="0">
            <a:spAutoFit/>
          </a:bodyPr>
          <a:lstStyle/>
          <a:p>
            <a:r>
              <a:rPr lang="en-US" sz="2800" dirty="0" smtClean="0">
                <a:solidFill>
                  <a:srgbClr val="FF0000"/>
                </a:solidFill>
                <a:sym typeface="Symbol"/>
              </a:rPr>
              <a:t></a:t>
            </a:r>
            <a:endParaRPr lang="en-US" sz="2800" dirty="0">
              <a:solidFill>
                <a:srgbClr val="FF0000"/>
              </a:solidFill>
            </a:endParaRPr>
          </a:p>
        </p:txBody>
      </p:sp>
      <p:sp>
        <p:nvSpPr>
          <p:cNvPr id="21" name="TextBox 20"/>
          <p:cNvSpPr txBox="1"/>
          <p:nvPr/>
        </p:nvSpPr>
        <p:spPr>
          <a:xfrm>
            <a:off x="5915670" y="4329085"/>
            <a:ext cx="2749086" cy="646331"/>
          </a:xfrm>
          <a:prstGeom prst="rect">
            <a:avLst/>
          </a:prstGeom>
          <a:noFill/>
        </p:spPr>
        <p:txBody>
          <a:bodyPr wrap="none" rtlCol="0">
            <a:spAutoFit/>
          </a:bodyPr>
          <a:lstStyle/>
          <a:p>
            <a:r>
              <a:rPr lang="en-US" dirty="0" smtClean="0">
                <a:solidFill>
                  <a:srgbClr val="FF0000"/>
                </a:solidFill>
              </a:rPr>
              <a:t>Mary Ely … grandmother of</a:t>
            </a:r>
          </a:p>
          <a:p>
            <a:r>
              <a:rPr lang="en-US" dirty="0" smtClean="0">
                <a:solidFill>
                  <a:srgbClr val="FF0000"/>
                </a:solidFill>
              </a:rPr>
              <a:t>… Maria Jennings Lathrop</a:t>
            </a:r>
          </a:p>
        </p:txBody>
      </p:sp>
      <p:sp>
        <p:nvSpPr>
          <p:cNvPr id="11" name="Date Placeholder 10"/>
          <p:cNvSpPr>
            <a:spLocks noGrp="1"/>
          </p:cNvSpPr>
          <p:nvPr>
            <p:ph type="dt" sz="half" idx="10"/>
          </p:nvPr>
        </p:nvSpPr>
        <p:spPr/>
        <p:txBody>
          <a:bodyPr/>
          <a:lstStyle/>
          <a:p>
            <a:fld id="{E00696C0-6C92-4A57-8A18-8B33D46B6D0B}" type="datetime1">
              <a:rPr lang="en-US" smtClean="0"/>
              <a:pPr/>
              <a:t>11/21/2013</a:t>
            </a:fld>
            <a:endParaRPr lang="en-US"/>
          </a:p>
        </p:txBody>
      </p:sp>
    </p:spTree>
    <p:extLst>
      <p:ext uri="{BB962C8B-B14F-4D97-AF65-F5344CB8AC3E}">
        <p14:creationId xmlns="" xmlns:p14="http://schemas.microsoft.com/office/powerpoint/2010/main" val="301349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Object Identity Resolution</a:t>
            </a:r>
            <a:endParaRPr lang="en-US" dirty="0">
              <a:solidFill>
                <a:schemeClr val="tx1"/>
              </a:solidFill>
            </a:endParaRPr>
          </a:p>
        </p:txBody>
      </p:sp>
      <p:sp>
        <p:nvSpPr>
          <p:cNvPr id="2" name="Footer Placeholder 1"/>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A59C8B25-36EF-4F12-8F15-0B5709D34B8A}" type="slidenum">
              <a:rPr lang="en-US" smtClean="0"/>
              <a:pPr/>
              <a:t>59</a:t>
            </a:fld>
            <a:endParaRPr lang="en-US"/>
          </a:p>
        </p:txBody>
      </p:sp>
      <p:pic>
        <p:nvPicPr>
          <p:cNvPr id="4098" name="Picture 2" descr="C:\Users\Joseph\Documents\MastersThesis\thesisImages\disambiguateMaryEly.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14799" y="3415197"/>
            <a:ext cx="4800603" cy="2797344"/>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5122" name="Picture 2" descr="C:\Users\Joseph\Documents\MastersThesis\thesisImages\disambiguateMaryEly.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799" y="3415197"/>
            <a:ext cx="4800603" cy="279734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Straight Connector 8"/>
          <p:cNvCxnSpPr/>
          <p:nvPr/>
        </p:nvCxnSpPr>
        <p:spPr>
          <a:xfrm flipH="1" flipV="1">
            <a:off x="3048001" y="3415197"/>
            <a:ext cx="1981200" cy="2286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048001" y="3416685"/>
            <a:ext cx="1752600" cy="989112"/>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29119" y="3262797"/>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15" name="Straight Connector 14"/>
          <p:cNvCxnSpPr/>
          <p:nvPr/>
        </p:nvCxnSpPr>
        <p:spPr>
          <a:xfrm flipH="1">
            <a:off x="3048001" y="4405797"/>
            <a:ext cx="1752600" cy="990600"/>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048001" y="5015398"/>
            <a:ext cx="1676400" cy="380999"/>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21562" y="5241020"/>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0.032081</a:t>
            </a:r>
            <a:endParaRPr lang="en-US" sz="1400" dirty="0">
              <a:latin typeface="Times New Roman" pitchFamily="18" charset="0"/>
              <a:cs typeface="Times New Roman" pitchFamily="18" charset="0"/>
            </a:endParaRPr>
          </a:p>
        </p:txBody>
      </p:sp>
      <p:cxnSp>
        <p:nvCxnSpPr>
          <p:cNvPr id="23" name="Straight Connector 22"/>
          <p:cNvCxnSpPr/>
          <p:nvPr/>
        </p:nvCxnSpPr>
        <p:spPr>
          <a:xfrm flipH="1">
            <a:off x="1219201" y="3643797"/>
            <a:ext cx="3810000" cy="761999"/>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219201" y="4405797"/>
            <a:ext cx="3505200" cy="609601"/>
          </a:xfrm>
          <a:prstGeom prst="line">
            <a:avLst/>
          </a:prstGeom>
          <a:ln>
            <a:solidFill>
              <a:schemeClr val="tx1"/>
            </a:solidFill>
            <a:headEnd type="triangle" w="med" len="lg"/>
          </a:ln>
        </p:spPr>
        <p:style>
          <a:lnRef idx="1">
            <a:schemeClr val="accent1"/>
          </a:lnRef>
          <a:fillRef idx="0">
            <a:schemeClr val="accent1"/>
          </a:fillRef>
          <a:effectRef idx="0">
            <a:schemeClr val="accent1"/>
          </a:effectRef>
          <a:fontRef idx="minor">
            <a:schemeClr val="tx1"/>
          </a:fontRef>
        </p:style>
      </p:cxnSp>
      <p:sp>
        <p:nvSpPr>
          <p:cNvPr id="4100" name="Rectangle 4099"/>
          <p:cNvSpPr/>
          <p:nvPr/>
        </p:nvSpPr>
        <p:spPr>
          <a:xfrm>
            <a:off x="374074" y="4245462"/>
            <a:ext cx="857927" cy="307777"/>
          </a:xfrm>
          <a:prstGeom prst="rect">
            <a:avLst/>
          </a:prstGeom>
        </p:spPr>
        <p:txBody>
          <a:bodyPr wrap="none">
            <a:spAutoFit/>
          </a:bodyPr>
          <a:lstStyle/>
          <a:p>
            <a:r>
              <a:rPr lang="en-US" sz="1400" dirty="0" smtClean="0">
                <a:latin typeface="Times New Roman" pitchFamily="18" charset="0"/>
                <a:cs typeface="Times New Roman" pitchFamily="18" charset="0"/>
              </a:rPr>
              <a:t>0.995030</a:t>
            </a:r>
            <a:endParaRPr lang="en-US"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1700" y="1318490"/>
            <a:ext cx="2995243" cy="182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Date Placeholder 17"/>
          <p:cNvSpPr>
            <a:spLocks noGrp="1"/>
          </p:cNvSpPr>
          <p:nvPr>
            <p:ph type="dt" sz="half" idx="10"/>
          </p:nvPr>
        </p:nvSpPr>
        <p:spPr/>
        <p:txBody>
          <a:bodyPr/>
          <a:lstStyle/>
          <a:p>
            <a:fld id="{6375A1EF-BC88-4C8D-84C4-9B9CA2743E88}" type="datetime1">
              <a:rPr lang="en-US" smtClean="0"/>
              <a:pPr/>
              <a:t>11/21/2013</a:t>
            </a:fld>
            <a:endParaRPr lang="en-US"/>
          </a:p>
        </p:txBody>
      </p:sp>
    </p:spTree>
    <p:extLst>
      <p:ext uri="{BB962C8B-B14F-4D97-AF65-F5344CB8AC3E}">
        <p14:creationId xmlns="" xmlns:p14="http://schemas.microsoft.com/office/powerpoint/2010/main" val="3614788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Volume: Megabyte (10</a:t>
            </a:r>
            <a:r>
              <a:rPr lang="en-US" baseline="30000" dirty="0" smtClean="0"/>
              <a:t>6</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6</a:t>
            </a:fld>
            <a:endParaRPr lang="en-US"/>
          </a:p>
        </p:txBody>
      </p:sp>
      <p:pic>
        <p:nvPicPr>
          <p:cNvPr id="3074" name="Picture 2" descr="C:\Users\Dave\Documents\ER13.keynote\Keynote\Presentation\megaChristmasCaro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21083" y="2133600"/>
            <a:ext cx="2682594" cy="3581401"/>
          </a:xfrm>
          <a:prstGeom prst="rect">
            <a:avLst/>
          </a:prstGeom>
          <a:noFill/>
          <a:ln w="57150">
            <a:solidFill>
              <a:schemeClr val="tx1"/>
            </a:solidFill>
          </a:ln>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505200" y="1236711"/>
            <a:ext cx="2114361" cy="523220"/>
          </a:xfrm>
          <a:prstGeom prst="rect">
            <a:avLst/>
          </a:prstGeom>
          <a:noFill/>
        </p:spPr>
        <p:txBody>
          <a:bodyPr wrap="none" rtlCol="0">
            <a:spAutoFit/>
          </a:bodyPr>
          <a:lstStyle/>
          <a:p>
            <a:pPr algn="ctr"/>
            <a:r>
              <a:rPr lang="en-US" sz="2800" dirty="0" smtClean="0"/>
              <a:t>A small novel</a:t>
            </a:r>
            <a:endParaRPr lang="en-US" sz="2800" dirty="0"/>
          </a:p>
        </p:txBody>
      </p:sp>
      <p:sp>
        <p:nvSpPr>
          <p:cNvPr id="7" name="Date Placeholder 6"/>
          <p:cNvSpPr>
            <a:spLocks noGrp="1"/>
          </p:cNvSpPr>
          <p:nvPr>
            <p:ph type="dt" sz="half" idx="10"/>
          </p:nvPr>
        </p:nvSpPr>
        <p:spPr/>
        <p:txBody>
          <a:bodyPr/>
          <a:lstStyle/>
          <a:p>
            <a:fld id="{3FE6FBC9-0E89-451E-8479-8D4A9D8EC95D}" type="datetime1">
              <a:rPr lang="en-US" smtClean="0"/>
              <a:pPr/>
              <a:t>11/21/2013</a:t>
            </a:fld>
            <a:endParaRPr lang="en-US"/>
          </a:p>
        </p:txBody>
      </p:sp>
    </p:spTree>
    <p:extLst>
      <p:ext uri="{BB962C8B-B14F-4D97-AF65-F5344CB8AC3E}">
        <p14:creationId xmlns="" xmlns:p14="http://schemas.microsoft.com/office/powerpoint/2010/main" val="35236248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60</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565EDF6C-FF8D-4A13-AD61-19C5F29A67BD}" type="datetime1">
              <a:rPr lang="en-US" smtClean="0"/>
              <a:pPr/>
              <a:t>11/21/2013</a:t>
            </a:fld>
            <a:endParaRPr lang="en-US"/>
          </a:p>
        </p:txBody>
      </p:sp>
    </p:spTree>
    <p:extLst>
      <p:ext uri="{BB962C8B-B14F-4D97-AF65-F5344CB8AC3E}">
        <p14:creationId xmlns="" xmlns:p14="http://schemas.microsoft.com/office/powerpoint/2010/main" val="4574553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61</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a:xfrm>
            <a:off x="2743200" y="1905000"/>
            <a:ext cx="2209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1905000"/>
            <a:ext cx="4800600"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1784866"/>
            <a:ext cx="630301" cy="369332"/>
          </a:xfrm>
          <a:prstGeom prst="rect">
            <a:avLst/>
          </a:prstGeom>
          <a:noFill/>
        </p:spPr>
        <p:txBody>
          <a:bodyPr wrap="none" rtlCol="0">
            <a:spAutoFit/>
          </a:bodyPr>
          <a:lstStyle/>
          <a:p>
            <a:r>
              <a:rPr lang="en-US" dirty="0" smtClean="0">
                <a:solidFill>
                  <a:srgbClr val="FF0000"/>
                </a:solidFill>
              </a:rPr>
              <a:t>born</a:t>
            </a:r>
            <a:endParaRPr lang="en-US" dirty="0">
              <a:solidFill>
                <a:srgbClr val="FF0000"/>
              </a:solidFill>
            </a:endParaRPr>
          </a:p>
        </p:txBody>
      </p:sp>
      <p:sp>
        <p:nvSpPr>
          <p:cNvPr id="16" name="TextBox 15"/>
          <p:cNvSpPr txBox="1"/>
          <p:nvPr/>
        </p:nvSpPr>
        <p:spPr>
          <a:xfrm>
            <a:off x="2286000" y="2514600"/>
            <a:ext cx="1161921" cy="369332"/>
          </a:xfrm>
          <a:prstGeom prst="rect">
            <a:avLst/>
          </a:prstGeom>
          <a:noFill/>
        </p:spPr>
        <p:txBody>
          <a:bodyPr wrap="none" rtlCol="0">
            <a:spAutoFit/>
          </a:bodyPr>
          <a:lstStyle/>
          <a:p>
            <a:r>
              <a:rPr lang="en-US" dirty="0" smtClean="0">
                <a:solidFill>
                  <a:srgbClr val="FF0000"/>
                </a:solidFill>
              </a:rPr>
              <a:t>Person(s)?</a:t>
            </a:r>
            <a:endParaRPr lang="en-US" dirty="0">
              <a:solidFill>
                <a:srgbClr val="FF0000"/>
              </a:solidFill>
            </a:endParaRPr>
          </a:p>
        </p:txBody>
      </p:sp>
      <p:sp>
        <p:nvSpPr>
          <p:cNvPr id="11" name="Date Placeholder 10"/>
          <p:cNvSpPr>
            <a:spLocks noGrp="1"/>
          </p:cNvSpPr>
          <p:nvPr>
            <p:ph type="dt" sz="half" idx="10"/>
          </p:nvPr>
        </p:nvSpPr>
        <p:spPr/>
        <p:txBody>
          <a:bodyPr/>
          <a:lstStyle/>
          <a:p>
            <a:fld id="{DF01DCA0-6846-4C50-935D-8EF00B7A8749}" type="datetime1">
              <a:rPr lang="en-US" smtClean="0"/>
              <a:pPr/>
              <a:t>11/21/2013</a:t>
            </a:fld>
            <a:endParaRPr lang="en-US"/>
          </a:p>
        </p:txBody>
      </p:sp>
    </p:spTree>
    <p:extLst>
      <p:ext uri="{BB962C8B-B14F-4D97-AF65-F5344CB8AC3E}">
        <p14:creationId xmlns="" xmlns:p14="http://schemas.microsoft.com/office/powerpoint/2010/main" val="3822833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62</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pic>
        <p:nvPicPr>
          <p:cNvPr id="6" name="Picture 2" descr="C:\Users\Joseph\Documents\MastersThesis\thesisImages\GenealogicalPerso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a:xfrm>
            <a:off x="2743200" y="1905000"/>
            <a:ext cx="2209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1905000"/>
            <a:ext cx="4800600"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2999" y="2286000"/>
            <a:ext cx="821059" cy="369332"/>
          </a:xfrm>
          <a:prstGeom prst="rect">
            <a:avLst/>
          </a:prstGeom>
          <a:noFill/>
        </p:spPr>
        <p:txBody>
          <a:bodyPr wrap="none" rtlCol="0">
            <a:spAutoFit/>
          </a:bodyPr>
          <a:lstStyle/>
          <a:p>
            <a:r>
              <a:rPr lang="en-US" dirty="0" smtClean="0">
                <a:solidFill>
                  <a:srgbClr val="FF0000"/>
                </a:solidFill>
              </a:rPr>
              <a:t>= 1838</a:t>
            </a:r>
            <a:endParaRPr lang="en-US" dirty="0">
              <a:solidFill>
                <a:srgbClr val="FF0000"/>
              </a:solidFill>
            </a:endParaRPr>
          </a:p>
        </p:txBody>
      </p:sp>
      <p:sp>
        <p:nvSpPr>
          <p:cNvPr id="13" name="Oval 12"/>
          <p:cNvSpPr/>
          <p:nvPr/>
        </p:nvSpPr>
        <p:spPr>
          <a:xfrm>
            <a:off x="4059558" y="3429000"/>
            <a:ext cx="19812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00B0F0"/>
                </a:solidFill>
              </a:rPr>
              <a:t>G</a:t>
            </a:r>
            <a:r>
              <a:rPr lang="en-US" u="sng" dirty="0" smtClean="0">
                <a:solidFill>
                  <a:srgbClr val="00B0F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sp>
        <p:nvSpPr>
          <p:cNvPr id="15" name="TextBox 14"/>
          <p:cNvSpPr txBox="1"/>
          <p:nvPr/>
        </p:nvSpPr>
        <p:spPr>
          <a:xfrm>
            <a:off x="3429000" y="1784866"/>
            <a:ext cx="630301" cy="369332"/>
          </a:xfrm>
          <a:prstGeom prst="rect">
            <a:avLst/>
          </a:prstGeom>
          <a:noFill/>
        </p:spPr>
        <p:txBody>
          <a:bodyPr wrap="none" rtlCol="0">
            <a:spAutoFit/>
          </a:bodyPr>
          <a:lstStyle/>
          <a:p>
            <a:r>
              <a:rPr lang="en-US" dirty="0" smtClean="0">
                <a:solidFill>
                  <a:srgbClr val="FF0000"/>
                </a:solidFill>
              </a:rPr>
              <a:t>born</a:t>
            </a:r>
            <a:endParaRPr lang="en-US" dirty="0">
              <a:solidFill>
                <a:srgbClr val="FF0000"/>
              </a:solidFill>
            </a:endParaRPr>
          </a:p>
        </p:txBody>
      </p:sp>
      <p:sp>
        <p:nvSpPr>
          <p:cNvPr id="16" name="TextBox 15"/>
          <p:cNvSpPr txBox="1"/>
          <p:nvPr/>
        </p:nvSpPr>
        <p:spPr>
          <a:xfrm>
            <a:off x="2286000" y="2514600"/>
            <a:ext cx="1161921" cy="369332"/>
          </a:xfrm>
          <a:prstGeom prst="rect">
            <a:avLst/>
          </a:prstGeom>
          <a:noFill/>
        </p:spPr>
        <p:txBody>
          <a:bodyPr wrap="none" rtlCol="0">
            <a:spAutoFit/>
          </a:bodyPr>
          <a:lstStyle/>
          <a:p>
            <a:r>
              <a:rPr lang="en-US" dirty="0" smtClean="0">
                <a:solidFill>
                  <a:srgbClr val="FF0000"/>
                </a:solidFill>
              </a:rPr>
              <a:t>Person(s)?</a:t>
            </a:r>
            <a:endParaRPr lang="en-US" dirty="0">
              <a:solidFill>
                <a:srgbClr val="FF0000"/>
              </a:solidFill>
            </a:endParaRPr>
          </a:p>
        </p:txBody>
      </p:sp>
      <p:sp>
        <p:nvSpPr>
          <p:cNvPr id="17" name="Date Placeholder 16"/>
          <p:cNvSpPr>
            <a:spLocks noGrp="1"/>
          </p:cNvSpPr>
          <p:nvPr>
            <p:ph type="dt" sz="half" idx="10"/>
          </p:nvPr>
        </p:nvSpPr>
        <p:spPr/>
        <p:txBody>
          <a:bodyPr/>
          <a:lstStyle/>
          <a:p>
            <a:fld id="{9CDBF5FC-7C27-4B25-AF6E-CA96BCB62096}" type="datetime1">
              <a:rPr lang="en-US" smtClean="0"/>
              <a:pPr/>
              <a:t>11/21/2013</a:t>
            </a:fld>
            <a:endParaRPr lang="en-US"/>
          </a:p>
        </p:txBody>
      </p:sp>
    </p:spTree>
    <p:extLst>
      <p:ext uri="{BB962C8B-B14F-4D97-AF65-F5344CB8AC3E}">
        <p14:creationId xmlns="" xmlns:p14="http://schemas.microsoft.com/office/powerpoint/2010/main" val="37020326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Query Processing</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63</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7030A0"/>
                </a:solidFill>
              </a:rPr>
              <a:t>G</a:t>
            </a:r>
            <a:r>
              <a:rPr lang="en-US" u="sng" dirty="0" smtClean="0">
                <a:solidFill>
                  <a:srgbClr val="7030A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1298331"/>
            <a:ext cx="31877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flipV="1">
            <a:off x="3581400" y="2784231"/>
            <a:ext cx="2209800" cy="6173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91200" y="2702197"/>
            <a:ext cx="609600" cy="82034"/>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6008" y="4419600"/>
            <a:ext cx="5166479" cy="1477328"/>
          </a:xfrm>
          <a:prstGeom prst="rect">
            <a:avLst/>
          </a:prstGeom>
          <a:noFill/>
        </p:spPr>
        <p:txBody>
          <a:bodyPr wrap="none" rtlCol="0">
            <a:spAutoFit/>
          </a:bodyPr>
          <a:lstStyle/>
          <a:p>
            <a:r>
              <a:rPr lang="en-US" dirty="0" smtClean="0">
                <a:solidFill>
                  <a:srgbClr val="7030A0"/>
                </a:solidFill>
              </a:rPr>
              <a:t>“Gerard Lathrop McKenzie” because:</a:t>
            </a:r>
          </a:p>
          <a:p>
            <a:r>
              <a:rPr lang="en-US" dirty="0" smtClean="0">
                <a:solidFill>
                  <a:srgbClr val="7030A0"/>
                </a:solidFill>
              </a:rPr>
              <a:t>Person(Person</a:t>
            </a:r>
            <a:r>
              <a:rPr lang="en-US" baseline="-25000" dirty="0" smtClean="0">
                <a:solidFill>
                  <a:srgbClr val="7030A0"/>
                </a:solidFill>
              </a:rPr>
              <a:t>11</a:t>
            </a:r>
            <a:r>
              <a:rPr lang="en-US" dirty="0" smtClean="0">
                <a:solidFill>
                  <a:srgbClr val="7030A0"/>
                </a:solidFill>
              </a:rPr>
              <a:t>) has </a:t>
            </a:r>
            <a:r>
              <a:rPr lang="en-US" dirty="0" err="1" smtClean="0">
                <a:solidFill>
                  <a:srgbClr val="7030A0"/>
                </a:solidFill>
              </a:rPr>
              <a:t>GivenName</a:t>
            </a:r>
            <a:r>
              <a:rPr lang="en-US" dirty="0" smtClean="0">
                <a:solidFill>
                  <a:srgbClr val="7030A0"/>
                </a:solidFill>
              </a:rPr>
              <a:t> (“Gerard Lathrop”)</a:t>
            </a:r>
          </a:p>
          <a:p>
            <a:r>
              <a:rPr lang="en-US" dirty="0">
                <a:solidFill>
                  <a:srgbClr val="7030A0"/>
                </a:solidFill>
              </a:rPr>
              <a:t>a</a:t>
            </a:r>
            <a:r>
              <a:rPr lang="en-US" dirty="0" smtClean="0">
                <a:solidFill>
                  <a:srgbClr val="7030A0"/>
                </a:solidFill>
              </a:rPr>
              <a:t>nd Child(Person</a:t>
            </a:r>
            <a:r>
              <a:rPr lang="en-US" baseline="-25000" dirty="0" smtClean="0">
                <a:solidFill>
                  <a:srgbClr val="7030A0"/>
                </a:solidFill>
              </a:rPr>
              <a:t>11</a:t>
            </a:r>
            <a:r>
              <a:rPr lang="en-US" dirty="0" smtClean="0">
                <a:solidFill>
                  <a:srgbClr val="7030A0"/>
                </a:solidFill>
              </a:rPr>
              <a:t>) of Person(Person</a:t>
            </a:r>
            <a:r>
              <a:rPr lang="en-US" baseline="-25000" dirty="0" smtClean="0">
                <a:solidFill>
                  <a:srgbClr val="7030A0"/>
                </a:solidFill>
              </a:rPr>
              <a:t>9</a:t>
            </a:r>
            <a:r>
              <a:rPr lang="en-US" dirty="0" smtClean="0">
                <a:solidFill>
                  <a:srgbClr val="7030A0"/>
                </a:solidFill>
              </a:rPr>
              <a:t>)</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Gender(“Male”)</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Surname(“McKenzie”) </a:t>
            </a:r>
            <a:endParaRPr lang="en-US" dirty="0">
              <a:solidFill>
                <a:srgbClr val="7030A0"/>
              </a:solidFill>
            </a:endParaRPr>
          </a:p>
        </p:txBody>
      </p:sp>
      <p:sp>
        <p:nvSpPr>
          <p:cNvPr id="11" name="Date Placeholder 10"/>
          <p:cNvSpPr>
            <a:spLocks noGrp="1"/>
          </p:cNvSpPr>
          <p:nvPr>
            <p:ph type="dt" sz="half" idx="10"/>
          </p:nvPr>
        </p:nvSpPr>
        <p:spPr/>
        <p:txBody>
          <a:bodyPr/>
          <a:lstStyle/>
          <a:p>
            <a:fld id="{4C05AB48-031C-4268-82E3-C190B42D4C12}" type="datetime1">
              <a:rPr lang="en-US" smtClean="0"/>
              <a:pPr/>
              <a:t>11/21/2013</a:t>
            </a:fld>
            <a:endParaRPr lang="en-US"/>
          </a:p>
        </p:txBody>
      </p:sp>
    </p:spTree>
    <p:extLst>
      <p:ext uri="{BB962C8B-B14F-4D97-AF65-F5344CB8AC3E}">
        <p14:creationId xmlns="" xmlns:p14="http://schemas.microsoft.com/office/powerpoint/2010/main" val="28485817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Form-Based Advanced Query Processing</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64</a:t>
            </a:fld>
            <a:endParaRPr lang="en-US"/>
          </a:p>
        </p:txBody>
      </p:sp>
      <p:sp>
        <p:nvSpPr>
          <p:cNvPr id="5" name="TextBox 4"/>
          <p:cNvSpPr txBox="1"/>
          <p:nvPr/>
        </p:nvSpPr>
        <p:spPr>
          <a:xfrm>
            <a:off x="584447" y="1371600"/>
            <a:ext cx="7988084" cy="369332"/>
          </a:xfrm>
          <a:prstGeom prst="rect">
            <a:avLst/>
          </a:prstGeom>
          <a:noFill/>
        </p:spPr>
        <p:txBody>
          <a:bodyPr wrap="none" rtlCol="0">
            <a:spAutoFit/>
          </a:bodyPr>
          <a:lstStyle/>
          <a:p>
            <a:r>
              <a:rPr lang="en-US" dirty="0" smtClean="0"/>
              <a:t>Cousins of Donald Lathrop who died before he was born or were born after he died.</a:t>
            </a:r>
            <a:endParaRPr lang="en-US" dirty="0"/>
          </a:p>
        </p:txBody>
      </p:sp>
      <p:pic>
        <p:nvPicPr>
          <p:cNvPr id="6" name="Picture 2" descr="C:\Users\Joseph\Documents\MastersThesis\thesisImages\GenealogicalPerso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0" y="2514600"/>
            <a:ext cx="4419600" cy="269734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Arc 8"/>
          <p:cNvSpPr/>
          <p:nvPr/>
        </p:nvSpPr>
        <p:spPr>
          <a:xfrm>
            <a:off x="6019800" y="3733800"/>
            <a:ext cx="914400" cy="2156530"/>
          </a:xfrm>
          <a:prstGeom prst="arc">
            <a:avLst>
              <a:gd name="adj1" fmla="val 17058338"/>
              <a:gd name="adj2" fmla="val 1537339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334000" y="3848072"/>
            <a:ext cx="816249" cy="369332"/>
          </a:xfrm>
          <a:prstGeom prst="rect">
            <a:avLst/>
          </a:prstGeom>
          <a:noFill/>
        </p:spPr>
        <p:txBody>
          <a:bodyPr wrap="none" rtlCol="0">
            <a:spAutoFit/>
          </a:bodyPr>
          <a:lstStyle/>
          <a:p>
            <a:r>
              <a:rPr lang="en-US" dirty="0" smtClean="0">
                <a:solidFill>
                  <a:srgbClr val="FF0000"/>
                </a:solidFill>
              </a:rPr>
              <a:t>Cousin</a:t>
            </a:r>
            <a:endParaRPr lang="en-US" dirty="0">
              <a:solidFill>
                <a:srgbClr val="FF0000"/>
              </a:solidFill>
            </a:endParaRPr>
          </a:p>
        </p:txBody>
      </p:sp>
      <p:pic>
        <p:nvPicPr>
          <p:cNvPr id="5123" name="Picture 3" descr="C:\Users\embley\Documents\ER13.keynote\Keynote\Presentation\CousinQuery.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4447" y="1952563"/>
            <a:ext cx="3432932" cy="416035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10" name="Date Placeholder 9"/>
          <p:cNvSpPr>
            <a:spLocks noGrp="1"/>
          </p:cNvSpPr>
          <p:nvPr>
            <p:ph type="dt" sz="half" idx="10"/>
          </p:nvPr>
        </p:nvSpPr>
        <p:spPr/>
        <p:txBody>
          <a:bodyPr/>
          <a:lstStyle/>
          <a:p>
            <a:fld id="{C4FC246B-C1E8-4816-A952-27CE1A0E487D}" type="datetime1">
              <a:rPr lang="en-US" smtClean="0"/>
              <a:pPr/>
              <a:t>11/21/2013</a:t>
            </a:fld>
            <a:endParaRPr lang="en-US"/>
          </a:p>
        </p:txBody>
      </p:sp>
    </p:spTree>
    <p:extLst>
      <p:ext uri="{BB962C8B-B14F-4D97-AF65-F5344CB8AC3E}">
        <p14:creationId xmlns="" xmlns:p14="http://schemas.microsoft.com/office/powerpoint/2010/main" val="1910917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Form-Based Advanced Query Processing</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65</a:t>
            </a:fld>
            <a:endParaRPr lang="en-US"/>
          </a:p>
        </p:txBody>
      </p:sp>
      <p:sp>
        <p:nvSpPr>
          <p:cNvPr id="5" name="TextBox 4"/>
          <p:cNvSpPr txBox="1"/>
          <p:nvPr/>
        </p:nvSpPr>
        <p:spPr>
          <a:xfrm>
            <a:off x="584447" y="1371600"/>
            <a:ext cx="7988084" cy="369332"/>
          </a:xfrm>
          <a:prstGeom prst="rect">
            <a:avLst/>
          </a:prstGeom>
          <a:noFill/>
        </p:spPr>
        <p:txBody>
          <a:bodyPr wrap="none" rtlCol="0">
            <a:spAutoFit/>
          </a:bodyPr>
          <a:lstStyle/>
          <a:p>
            <a:r>
              <a:rPr lang="en-US" dirty="0" smtClean="0"/>
              <a:t>Cousins of Donald Lathrop who died before he was born or were born after he died.</a:t>
            </a:r>
            <a:endParaRPr lang="en-US" dirty="0"/>
          </a:p>
        </p:txBody>
      </p:sp>
      <p:pic>
        <p:nvPicPr>
          <p:cNvPr id="6146" name="Picture 2" descr="C:\Users\embley\Documents\ER13.keynote\Keynote\Presentation\CousinQueryResul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828800"/>
            <a:ext cx="3005325" cy="464502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223797" y="5867400"/>
            <a:ext cx="538930" cy="707886"/>
          </a:xfrm>
          <a:prstGeom prst="rect">
            <a:avLst/>
          </a:prstGeom>
          <a:noFill/>
        </p:spPr>
        <p:txBody>
          <a:bodyPr wrap="none" rtlCol="0">
            <a:spAutoFit/>
          </a:bodyPr>
          <a:lstStyle/>
          <a:p>
            <a:r>
              <a:rPr lang="en-US" sz="4000" dirty="0" smtClean="0"/>
              <a:t>…</a:t>
            </a:r>
            <a:endParaRPr lang="en-US" sz="4000" dirty="0"/>
          </a:p>
        </p:txBody>
      </p:sp>
      <p:sp>
        <p:nvSpPr>
          <p:cNvPr id="14" name="TextBox 13"/>
          <p:cNvSpPr txBox="1"/>
          <p:nvPr/>
        </p:nvSpPr>
        <p:spPr>
          <a:xfrm>
            <a:off x="4869402" y="2166153"/>
            <a:ext cx="3848169" cy="3970318"/>
          </a:xfrm>
          <a:prstGeom prst="rect">
            <a:avLst/>
          </a:prstGeom>
          <a:noFill/>
        </p:spPr>
        <p:txBody>
          <a:bodyPr wrap="none" rtlCol="0">
            <a:spAutoFit/>
          </a:bodyPr>
          <a:lstStyle/>
          <a:p>
            <a:r>
              <a:rPr lang="en-US" dirty="0" smtClean="0"/>
              <a:t>… </a:t>
            </a:r>
          </a:p>
          <a:p>
            <a:r>
              <a:rPr lang="en-US" dirty="0"/>
              <a:t>1. Mary Ely, b, 1836, d. 1859.</a:t>
            </a:r>
          </a:p>
          <a:p>
            <a:r>
              <a:rPr lang="en-US" dirty="0"/>
              <a:t>2. Gerard Lathrop, b. 1838</a:t>
            </a:r>
            <a:r>
              <a:rPr lang="en-US" dirty="0" smtClean="0"/>
              <a:t>.</a:t>
            </a:r>
          </a:p>
          <a:p>
            <a:r>
              <a:rPr lang="en-US" dirty="0" smtClean="0"/>
              <a:t>…</a:t>
            </a:r>
          </a:p>
          <a:p>
            <a:r>
              <a:rPr lang="en-US" dirty="0"/>
              <a:t>1. Maria Jennings, b. 1838, d. 1840.</a:t>
            </a:r>
          </a:p>
          <a:p>
            <a:r>
              <a:rPr lang="en-US" dirty="0"/>
              <a:t>2. William Gerard, b. 1840. ) .</a:t>
            </a:r>
          </a:p>
          <a:p>
            <a:r>
              <a:rPr lang="en-US" dirty="0"/>
              <a:t>3. Donald McKenzie, b. 1840, d. 1843. ]</a:t>
            </a:r>
          </a:p>
          <a:p>
            <a:r>
              <a:rPr lang="en-US" dirty="0"/>
              <a:t>4. Anna </a:t>
            </a:r>
            <a:r>
              <a:rPr lang="en-US" dirty="0" err="1"/>
              <a:t>Margaretta</a:t>
            </a:r>
            <a:r>
              <a:rPr lang="en-US" dirty="0"/>
              <a:t>, b. 1843.</a:t>
            </a:r>
          </a:p>
          <a:p>
            <a:r>
              <a:rPr lang="en-US" dirty="0"/>
              <a:t>5. Anna Catherine, b. 1845</a:t>
            </a:r>
            <a:r>
              <a:rPr lang="en-US" dirty="0" smtClean="0"/>
              <a:t>.</a:t>
            </a:r>
          </a:p>
          <a:p>
            <a:r>
              <a:rPr lang="en-US" dirty="0" smtClean="0"/>
              <a:t>…</a:t>
            </a:r>
          </a:p>
          <a:p>
            <a:r>
              <a:rPr lang="en-US" dirty="0"/>
              <a:t>1. Charles Halstead, b. 1857, d. 1861.</a:t>
            </a:r>
          </a:p>
          <a:p>
            <a:r>
              <a:rPr lang="en-US" dirty="0"/>
              <a:t>2. William Gerard, b. 1858, d. 1861.</a:t>
            </a:r>
          </a:p>
          <a:p>
            <a:r>
              <a:rPr lang="en-US" dirty="0"/>
              <a:t>3. Theodore </a:t>
            </a:r>
            <a:r>
              <a:rPr lang="en-US" dirty="0" err="1"/>
              <a:t>Andruss</a:t>
            </a:r>
            <a:r>
              <a:rPr lang="en-US" dirty="0"/>
              <a:t>, b. i860.</a:t>
            </a:r>
          </a:p>
          <a:p>
            <a:r>
              <a:rPr lang="en-US" dirty="0"/>
              <a:t>4. Emma Goble, b. 1862.</a:t>
            </a:r>
          </a:p>
        </p:txBody>
      </p:sp>
      <p:sp>
        <p:nvSpPr>
          <p:cNvPr id="9" name="Date Placeholder 8"/>
          <p:cNvSpPr>
            <a:spLocks noGrp="1"/>
          </p:cNvSpPr>
          <p:nvPr>
            <p:ph type="dt" sz="half" idx="10"/>
          </p:nvPr>
        </p:nvSpPr>
        <p:spPr/>
        <p:txBody>
          <a:bodyPr/>
          <a:lstStyle/>
          <a:p>
            <a:fld id="{2BF94879-D0CB-475B-824E-059622C04B42}" type="datetime1">
              <a:rPr lang="en-US" smtClean="0"/>
              <a:pPr/>
              <a:t>11/21/2013</a:t>
            </a:fld>
            <a:endParaRPr lang="en-US"/>
          </a:p>
        </p:txBody>
      </p:sp>
    </p:spTree>
    <p:extLst>
      <p:ext uri="{BB962C8B-B14F-4D97-AF65-F5344CB8AC3E}">
        <p14:creationId xmlns="" xmlns:p14="http://schemas.microsoft.com/office/powerpoint/2010/main" val="2790699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5"/>
          <p:cNvGrpSpPr/>
          <p:nvPr/>
        </p:nvGrpSpPr>
        <p:grpSpPr>
          <a:xfrm>
            <a:off x="6477000" y="1676400"/>
            <a:ext cx="1219200" cy="643354"/>
            <a:chOff x="5821110" y="1447800"/>
            <a:chExt cx="1219200" cy="643354"/>
          </a:xfrm>
        </p:grpSpPr>
        <p:sp>
          <p:nvSpPr>
            <p:cNvPr id="4" name="TextBox 3"/>
            <p:cNvSpPr txBox="1"/>
            <p:nvPr/>
          </p:nvSpPr>
          <p:spPr>
            <a:xfrm>
              <a:off x="5821110" y="1447800"/>
              <a:ext cx="514885" cy="584775"/>
            </a:xfrm>
            <a:prstGeom prst="rect">
              <a:avLst/>
            </a:prstGeom>
            <a:noFill/>
          </p:spPr>
          <p:txBody>
            <a:bodyPr wrap="none" rtlCol="0">
              <a:spAutoFit/>
            </a:bodyPr>
            <a:lstStyle/>
            <a:p>
              <a:r>
                <a:rPr lang="en-US" sz="3200" dirty="0" smtClean="0"/>
                <a:t>Q</a:t>
              </a:r>
              <a:endParaRPr lang="en-US" sz="3200" baseline="-25000" dirty="0"/>
            </a:p>
          </p:txBody>
        </p:sp>
        <p:sp>
          <p:nvSpPr>
            <p:cNvPr id="12" name="Rectangle 11"/>
            <p:cNvSpPr/>
            <p:nvPr/>
          </p:nvSpPr>
          <p:spPr>
            <a:xfrm>
              <a:off x="6202110" y="1752600"/>
              <a:ext cx="838200" cy="338554"/>
            </a:xfrm>
            <a:prstGeom prst="rect">
              <a:avLst/>
            </a:prstGeom>
          </p:spPr>
          <p:txBody>
            <a:bodyPr wrap="square">
              <a:spAutoFit/>
            </a:bodyPr>
            <a:lstStyle/>
            <a:p>
              <a:r>
                <a:rPr lang="ko-KR" altLang="en-US" sz="1600" b="1" dirty="0" smtClean="0"/>
                <a:t>한국어</a:t>
              </a:r>
              <a:endParaRPr lang="en-US" sz="1600" b="1" dirty="0"/>
            </a:p>
          </p:txBody>
        </p:sp>
      </p:grpSp>
      <p:cxnSp>
        <p:nvCxnSpPr>
          <p:cNvPr id="19" name="Straight Arrow Connector 18"/>
          <p:cNvCxnSpPr/>
          <p:nvPr/>
        </p:nvCxnSpPr>
        <p:spPr>
          <a:xfrm>
            <a:off x="7010400" y="2286000"/>
            <a:ext cx="0" cy="6096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 y="1752600"/>
            <a:ext cx="2438400" cy="646331"/>
          </a:xfrm>
          <a:prstGeom prst="rect">
            <a:avLst/>
          </a:prstGeom>
          <a:noFill/>
          <a:ln>
            <a:solidFill>
              <a:schemeClr val="tx1"/>
            </a:solidFill>
          </a:ln>
        </p:spPr>
        <p:txBody>
          <a:bodyPr wrap="square" rtlCol="0">
            <a:spAutoFit/>
          </a:bodyPr>
          <a:lstStyle/>
          <a:p>
            <a:r>
              <a:rPr lang="en-US" dirty="0" smtClean="0"/>
              <a:t>people who died on</a:t>
            </a:r>
          </a:p>
          <a:p>
            <a:r>
              <a:rPr lang="en-US" dirty="0" smtClean="0"/>
              <a:t>14 November 2013</a:t>
            </a:r>
          </a:p>
        </p:txBody>
      </p:sp>
      <p:grpSp>
        <p:nvGrpSpPr>
          <p:cNvPr id="111" name="Group 110"/>
          <p:cNvGrpSpPr/>
          <p:nvPr/>
        </p:nvGrpSpPr>
        <p:grpSpPr>
          <a:xfrm>
            <a:off x="2819400" y="1524000"/>
            <a:ext cx="3352800" cy="646331"/>
            <a:chOff x="2667000" y="1752600"/>
            <a:chExt cx="3352800" cy="646331"/>
          </a:xfrm>
        </p:grpSpPr>
        <p:sp>
          <p:nvSpPr>
            <p:cNvPr id="18" name="TextBox 17"/>
            <p:cNvSpPr txBox="1"/>
            <p:nvPr/>
          </p:nvSpPr>
          <p:spPr>
            <a:xfrm>
              <a:off x="2667000" y="1752600"/>
              <a:ext cx="3352800" cy="646331"/>
            </a:xfrm>
            <a:prstGeom prst="rect">
              <a:avLst/>
            </a:prstGeom>
            <a:noFill/>
            <a:ln>
              <a:solidFill>
                <a:schemeClr val="tx1"/>
              </a:solidFill>
            </a:ln>
          </p:spPr>
          <p:txBody>
            <a:bodyPr wrap="square" rtlCol="0">
              <a:spAutoFit/>
            </a:bodyPr>
            <a:lstStyle/>
            <a:p>
              <a:r>
                <a:rPr lang="en-US" dirty="0" smtClean="0"/>
                <a:t> Deceased Name     Death Date         </a:t>
              </a:r>
            </a:p>
            <a:p>
              <a:r>
                <a:rPr lang="en-US" dirty="0" smtClean="0"/>
                <a:t> </a:t>
              </a:r>
              <a:r>
                <a:rPr lang="en-US" u="sng" dirty="0" err="1" smtClean="0">
                  <a:solidFill>
                    <a:schemeClr val="accent1"/>
                  </a:solidFill>
                </a:rPr>
                <a:t>Seunglim</a:t>
              </a:r>
              <a:r>
                <a:rPr lang="en-US" u="sng" dirty="0" smtClean="0">
                  <a:solidFill>
                    <a:schemeClr val="accent1"/>
                  </a:solidFill>
                </a:rPr>
                <a:t> </a:t>
              </a:r>
              <a:r>
                <a:rPr lang="en-US" u="sng" dirty="0" err="1" smtClean="0">
                  <a:solidFill>
                    <a:schemeClr val="accent1"/>
                  </a:solidFill>
                </a:rPr>
                <a:t>Ji</a:t>
              </a:r>
              <a:r>
                <a:rPr lang="en-US" dirty="0" smtClean="0"/>
                <a:t>              </a:t>
              </a:r>
              <a:r>
                <a:rPr lang="en-US" u="sng" dirty="0" smtClean="0">
                  <a:solidFill>
                    <a:schemeClr val="accent1"/>
                  </a:solidFill>
                </a:rPr>
                <a:t>Nov. 14, 2013</a:t>
              </a:r>
              <a:endParaRPr lang="en-US" u="sng" dirty="0">
                <a:solidFill>
                  <a:schemeClr val="accent1"/>
                </a:solidFill>
              </a:endParaRPr>
            </a:p>
          </p:txBody>
        </p:sp>
        <p:cxnSp>
          <p:nvCxnSpPr>
            <p:cNvPr id="22" name="Straight Connector 21"/>
            <p:cNvCxnSpPr/>
            <p:nvPr/>
          </p:nvCxnSpPr>
          <p:spPr>
            <a:xfrm>
              <a:off x="2743200" y="2057400"/>
              <a:ext cx="3124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8" name="Straight Arrow Connector 117"/>
          <p:cNvCxnSpPr/>
          <p:nvPr/>
        </p:nvCxnSpPr>
        <p:spPr>
          <a:xfrm>
            <a:off x="2133600" y="4800600"/>
            <a:ext cx="0" cy="6858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28601" y="2362200"/>
            <a:ext cx="175259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Can 121"/>
          <p:cNvSpPr/>
          <p:nvPr/>
        </p:nvSpPr>
        <p:spPr>
          <a:xfrm>
            <a:off x="1371600" y="5562600"/>
            <a:ext cx="1447800" cy="762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t>English</a:t>
            </a:r>
            <a:endParaRPr lang="en-US" sz="2000" dirty="0"/>
          </a:p>
        </p:txBody>
      </p:sp>
      <p:sp>
        <p:nvSpPr>
          <p:cNvPr id="26" name="Title 25"/>
          <p:cNvSpPr>
            <a:spLocks noGrp="1"/>
          </p:cNvSpPr>
          <p:nvPr>
            <p:ph type="title"/>
          </p:nvPr>
        </p:nvSpPr>
        <p:spPr/>
        <p:txBody>
          <a:bodyPr/>
          <a:lstStyle/>
          <a:p>
            <a:r>
              <a:rPr lang="en-US" dirty="0" smtClean="0"/>
              <a:t>Multi-Lingual Query Processing</a:t>
            </a:r>
            <a:endParaRPr lang="en-US" dirty="0"/>
          </a:p>
        </p:txBody>
      </p:sp>
      <p:sp>
        <p:nvSpPr>
          <p:cNvPr id="116" name="Date Placeholder 115"/>
          <p:cNvSpPr>
            <a:spLocks noGrp="1"/>
          </p:cNvSpPr>
          <p:nvPr>
            <p:ph type="dt" sz="half" idx="10"/>
          </p:nvPr>
        </p:nvSpPr>
        <p:spPr/>
        <p:txBody>
          <a:bodyPr/>
          <a:lstStyle/>
          <a:p>
            <a:fld id="{2D3016A2-A7F3-4DE7-9537-CC483FA8B2A5}" type="datetime1">
              <a:rPr lang="en-US" smtClean="0"/>
              <a:pPr/>
              <a:t>11/21/2013</a:t>
            </a:fld>
            <a:endParaRPr lang="en-US"/>
          </a:p>
        </p:txBody>
      </p:sp>
      <p:sp>
        <p:nvSpPr>
          <p:cNvPr id="5" name="Footer Placeholder 4"/>
          <p:cNvSpPr>
            <a:spLocks noGrp="1"/>
          </p:cNvSpPr>
          <p:nvPr>
            <p:ph type="ftr" sz="quarter" idx="11"/>
          </p:nvPr>
        </p:nvSpPr>
        <p:spPr/>
        <p:txBody>
          <a:bodyPr/>
          <a:lstStyle/>
          <a:p>
            <a:r>
              <a:rPr lang="en-US" smtClean="0"/>
              <a:t>BYU CS Colloquium</a:t>
            </a:r>
            <a:endParaRPr lang="en-US"/>
          </a:p>
        </p:txBody>
      </p:sp>
      <p:sp>
        <p:nvSpPr>
          <p:cNvPr id="6" name="Slide Number Placeholder 5"/>
          <p:cNvSpPr>
            <a:spLocks noGrp="1"/>
          </p:cNvSpPr>
          <p:nvPr>
            <p:ph type="sldNum" sz="quarter" idx="12"/>
          </p:nvPr>
        </p:nvSpPr>
        <p:spPr/>
        <p:txBody>
          <a:bodyPr/>
          <a:lstStyle/>
          <a:p>
            <a:fld id="{53EFF4EF-0227-4244-97D0-C24F74FEC9C8}" type="slidenum">
              <a:rPr lang="en-US" smtClean="0"/>
              <a:pPr/>
              <a:t>66</a:t>
            </a:fld>
            <a:endParaRPr lang="en-US"/>
          </a:p>
        </p:txBody>
      </p:sp>
      <p:sp>
        <p:nvSpPr>
          <p:cNvPr id="25" name="Rectangle 24"/>
          <p:cNvSpPr/>
          <p:nvPr/>
        </p:nvSpPr>
        <p:spPr>
          <a:xfrm>
            <a:off x="5791200" y="4876800"/>
            <a:ext cx="3124200" cy="1785104"/>
          </a:xfrm>
          <a:prstGeom prst="rect">
            <a:avLst/>
          </a:prstGeom>
        </p:spPr>
        <p:txBody>
          <a:bodyPr wrap="square">
            <a:spAutoFit/>
          </a:bodyPr>
          <a:lstStyle/>
          <a:p>
            <a:r>
              <a:rPr lang="en-US" altLang="ko-KR" sz="1000" dirty="0" smtClean="0"/>
              <a:t>2013.11.15 03:28 </a:t>
            </a:r>
          </a:p>
          <a:p>
            <a:r>
              <a:rPr lang="ko-KR" altLang="en-US" sz="1000" b="1" dirty="0" smtClean="0"/>
              <a:t>지승림</a:t>
            </a:r>
            <a:r>
              <a:rPr lang="en-US" altLang="ko-KR" sz="1000" dirty="0" smtClean="0"/>
              <a:t>(64) </a:t>
            </a:r>
            <a:r>
              <a:rPr lang="ko-KR" altLang="en-US" sz="1000" dirty="0" smtClean="0"/>
              <a:t>알티캐스트 회장이 </a:t>
            </a:r>
            <a:r>
              <a:rPr lang="en-US" altLang="ko-KR" sz="1000" dirty="0" smtClean="0"/>
              <a:t>14</a:t>
            </a:r>
            <a:r>
              <a:rPr lang="ko-KR" altLang="en-US" sz="1000" dirty="0" smtClean="0"/>
              <a:t>일 새벽 별세했다</a:t>
            </a:r>
            <a:r>
              <a:rPr lang="en-US" altLang="ko-KR" sz="1000" dirty="0" smtClean="0"/>
              <a:t>. </a:t>
            </a:r>
            <a:br>
              <a:rPr lang="en-US" altLang="ko-KR" sz="1000" dirty="0" smtClean="0"/>
            </a:br>
            <a:r>
              <a:rPr lang="ko-KR" altLang="en-US" sz="1000" dirty="0" smtClean="0"/>
              <a:t>고인은 </a:t>
            </a:r>
            <a:r>
              <a:rPr lang="en-US" altLang="ko-KR" sz="1000" dirty="0" smtClean="0"/>
              <a:t>2000</a:t>
            </a:r>
            <a:r>
              <a:rPr lang="ko-KR" altLang="en-US" sz="1000" dirty="0" smtClean="0"/>
              <a:t>년 디지털 방송 관련 벤처기업인 알티캐스트의 대표이사로 자리를 옮겼으며</a:t>
            </a:r>
            <a:r>
              <a:rPr lang="en-US" altLang="ko-KR" sz="1000" dirty="0" smtClean="0"/>
              <a:t>, </a:t>
            </a:r>
            <a:r>
              <a:rPr lang="ko-KR" altLang="en-US" sz="1000" dirty="0" smtClean="0"/>
              <a:t>이명박 전 대통령 선거 캠프의 주요 멤버로 활동하기도 했다</a:t>
            </a:r>
            <a:r>
              <a:rPr lang="en-US" altLang="ko-KR" sz="1000" dirty="0" smtClean="0"/>
              <a:t>. </a:t>
            </a:r>
            <a:r>
              <a:rPr lang="ko-KR" altLang="en-US" sz="1000" dirty="0" smtClean="0"/>
              <a:t>지난해 초 뇌졸중으로 갑자기 쓰러진 뒤 </a:t>
            </a:r>
            <a:r>
              <a:rPr lang="en-US" altLang="ko-KR" sz="1000" dirty="0" smtClean="0"/>
              <a:t>2</a:t>
            </a:r>
            <a:r>
              <a:rPr lang="ko-KR" altLang="en-US" sz="1000" dirty="0" smtClean="0"/>
              <a:t>년 가까이 투병했다</a:t>
            </a:r>
            <a:r>
              <a:rPr lang="en-US" altLang="ko-KR" sz="1000" dirty="0" smtClean="0"/>
              <a:t>. </a:t>
            </a:r>
            <a:r>
              <a:rPr lang="ko-KR" altLang="en-US" sz="1000" dirty="0" smtClean="0"/>
              <a:t>유족으로는 지성열</a:t>
            </a:r>
            <a:r>
              <a:rPr lang="en-US" altLang="ko-KR" sz="1000" dirty="0" smtClean="0"/>
              <a:t>(</a:t>
            </a:r>
            <a:r>
              <a:rPr lang="ko-KR" altLang="en-US" sz="1000" dirty="0" smtClean="0"/>
              <a:t>휴맥스 대리</a:t>
            </a:r>
            <a:r>
              <a:rPr lang="en-US" altLang="ko-KR" sz="1000" dirty="0" smtClean="0"/>
              <a:t>) · </a:t>
            </a:r>
            <a:r>
              <a:rPr lang="ko-KR" altLang="en-US" sz="1000" dirty="0" smtClean="0"/>
              <a:t>성민</a:t>
            </a:r>
            <a:r>
              <a:rPr lang="en-US" altLang="ko-KR" sz="1000" dirty="0" smtClean="0"/>
              <a:t>(</a:t>
            </a:r>
            <a:r>
              <a:rPr lang="ko-KR" altLang="en-US" sz="1000" dirty="0" smtClean="0"/>
              <a:t>삼성전자 대리</a:t>
            </a:r>
            <a:r>
              <a:rPr lang="en-US" altLang="ko-KR" sz="1000" dirty="0" smtClean="0"/>
              <a:t>) </a:t>
            </a:r>
            <a:r>
              <a:rPr lang="ko-KR" altLang="en-US" sz="1000" dirty="0" smtClean="0"/>
              <a:t>형제가 있다</a:t>
            </a:r>
            <a:r>
              <a:rPr lang="en-US" altLang="ko-KR" sz="1000" dirty="0" smtClean="0"/>
              <a:t>. </a:t>
            </a:r>
            <a:r>
              <a:rPr lang="ko-KR" altLang="en-US" sz="1000" dirty="0" smtClean="0"/>
              <a:t>빈소는 삼성서울병원</a:t>
            </a:r>
            <a:r>
              <a:rPr lang="en-US" altLang="ko-KR" sz="1000" dirty="0" smtClean="0"/>
              <a:t>, </a:t>
            </a:r>
            <a:r>
              <a:rPr lang="ko-KR" altLang="en-US" sz="1000" dirty="0" smtClean="0"/>
              <a:t>발인은 </a:t>
            </a:r>
            <a:r>
              <a:rPr lang="en-US" altLang="ko-KR" sz="1000" dirty="0" smtClean="0"/>
              <a:t>16</a:t>
            </a:r>
            <a:r>
              <a:rPr lang="ko-KR" altLang="en-US" sz="1000" dirty="0" smtClean="0"/>
              <a:t>일 오전 </a:t>
            </a:r>
            <a:r>
              <a:rPr lang="en-US" altLang="ko-KR" sz="1000" dirty="0" smtClean="0"/>
              <a:t>7</a:t>
            </a:r>
            <a:r>
              <a:rPr lang="ko-KR" altLang="en-US" sz="1000" dirty="0" smtClean="0"/>
              <a:t>시</a:t>
            </a:r>
            <a:r>
              <a:rPr lang="en-US" altLang="ko-KR" sz="1000" dirty="0" smtClean="0"/>
              <a:t>30</a:t>
            </a:r>
            <a:r>
              <a:rPr lang="ko-KR" altLang="en-US" sz="1000" dirty="0" smtClean="0"/>
              <a:t>분</a:t>
            </a:r>
            <a:r>
              <a:rPr lang="en-US" altLang="ko-KR" sz="1000" dirty="0" smtClean="0"/>
              <a:t>. (02)3410-6914</a:t>
            </a:r>
          </a:p>
          <a:p>
            <a:r>
              <a:rPr lang="en-US" altLang="ko-KR" sz="1000" dirty="0" smtClean="0"/>
              <a:t> </a:t>
            </a:r>
            <a:endParaRPr lang="en-US" altLang="ko-KR" sz="1000" dirty="0"/>
          </a:p>
        </p:txBody>
      </p:sp>
      <p:pic>
        <p:nvPicPr>
          <p:cNvPr id="18434" name="Picture 2" descr="&#10; 지승림 알티캐스트 회장 사진&#10;"/>
          <p:cNvPicPr>
            <a:picLocks noChangeAspect="1" noChangeArrowheads="1"/>
          </p:cNvPicPr>
          <p:nvPr/>
        </p:nvPicPr>
        <p:blipFill>
          <a:blip r:embed="rId3" cstate="print"/>
          <a:srcRect/>
          <a:stretch>
            <a:fillRect/>
          </a:stretch>
        </p:blipFill>
        <p:spPr bwMode="auto">
          <a:xfrm>
            <a:off x="4114800" y="4876800"/>
            <a:ext cx="1066800" cy="1466851"/>
          </a:xfrm>
          <a:prstGeom prst="rect">
            <a:avLst/>
          </a:prstGeom>
          <a:noFill/>
        </p:spPr>
      </p:pic>
      <p:pic>
        <p:nvPicPr>
          <p:cNvPr id="18435" name="Picture 3"/>
          <p:cNvPicPr>
            <a:picLocks noChangeAspect="1" noChangeArrowheads="1"/>
          </p:cNvPicPr>
          <p:nvPr/>
        </p:nvPicPr>
        <p:blipFill>
          <a:blip r:embed="rId4" cstate="print"/>
          <a:srcRect/>
          <a:stretch>
            <a:fillRect/>
          </a:stretch>
        </p:blipFill>
        <p:spPr bwMode="auto">
          <a:xfrm>
            <a:off x="4927908" y="2971800"/>
            <a:ext cx="4063692" cy="1752600"/>
          </a:xfrm>
          <a:prstGeom prst="rect">
            <a:avLst/>
          </a:prstGeom>
          <a:noFill/>
          <a:ln w="9525">
            <a:noFill/>
            <a:miter lim="800000"/>
            <a:headEnd/>
            <a:tailEnd/>
          </a:ln>
        </p:spPr>
      </p:pic>
      <p:cxnSp>
        <p:nvCxnSpPr>
          <p:cNvPr id="47" name="Straight Connector 139"/>
          <p:cNvCxnSpPr/>
          <p:nvPr/>
        </p:nvCxnSpPr>
        <p:spPr>
          <a:xfrm flipH="1">
            <a:off x="5029202" y="3886200"/>
            <a:ext cx="1904998" cy="137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867400" y="3886200"/>
            <a:ext cx="304800" cy="1066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3886200"/>
            <a:ext cx="1752600" cy="12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6172200" y="3200400"/>
            <a:ext cx="2286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019800" y="3200400"/>
            <a:ext cx="9906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315200" y="3200400"/>
            <a:ext cx="533400" cy="2667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019800" y="3200400"/>
            <a:ext cx="18288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086600" y="3352800"/>
            <a:ext cx="1371600" cy="2667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248400" y="3657600"/>
            <a:ext cx="2438400" cy="2514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257800" y="4114800"/>
            <a:ext cx="1828800" cy="2057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1" name="Picture 3" descr="D:\ObituaryOntologyEnglish.png"/>
          <p:cNvPicPr>
            <a:picLocks noChangeAspect="1" noChangeArrowheads="1"/>
          </p:cNvPicPr>
          <p:nvPr/>
        </p:nvPicPr>
        <p:blipFill>
          <a:blip r:embed="rId5" cstate="print"/>
          <a:srcRect/>
          <a:stretch>
            <a:fillRect/>
          </a:stretch>
        </p:blipFill>
        <p:spPr bwMode="auto">
          <a:xfrm>
            <a:off x="0" y="2941478"/>
            <a:ext cx="4111134" cy="1782922"/>
          </a:xfrm>
          <a:prstGeom prst="rect">
            <a:avLst/>
          </a:prstGeom>
          <a:noFill/>
        </p:spPr>
      </p:pic>
      <p:cxnSp>
        <p:nvCxnSpPr>
          <p:cNvPr id="92" name="Straight Connector 91"/>
          <p:cNvCxnSpPr/>
          <p:nvPr/>
        </p:nvCxnSpPr>
        <p:spPr>
          <a:xfrm flipH="1">
            <a:off x="914400" y="2362200"/>
            <a:ext cx="76200" cy="137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477000" y="3200400"/>
            <a:ext cx="7620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371602" y="2057400"/>
            <a:ext cx="45719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257300" y="2057400"/>
            <a:ext cx="3429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28600" y="2057400"/>
            <a:ext cx="6858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3400" y="2057400"/>
            <a:ext cx="1447800" cy="990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33400" y="2057400"/>
            <a:ext cx="14478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0" y="3048000"/>
            <a:ext cx="954107" cy="307777"/>
          </a:xfrm>
          <a:prstGeom prst="rect">
            <a:avLst/>
          </a:prstGeom>
          <a:noFill/>
        </p:spPr>
        <p:txBody>
          <a:bodyPr wrap="none" rtlCol="0">
            <a:spAutoFit/>
          </a:bodyPr>
          <a:lstStyle/>
          <a:p>
            <a:r>
              <a:rPr lang="en-US" sz="1400" dirty="0" smtClean="0">
                <a:solidFill>
                  <a:srgbClr val="FF0000"/>
                </a:solidFill>
              </a:rPr>
              <a:t>= 2013318</a:t>
            </a:r>
            <a:endParaRPr lang="en-US" sz="1400" dirty="0">
              <a:solidFill>
                <a:srgbClr val="FF0000"/>
              </a:solidFill>
            </a:endParaRPr>
          </a:p>
        </p:txBody>
      </p:sp>
      <p:cxnSp>
        <p:nvCxnSpPr>
          <p:cNvPr id="15" name="Straight Connector 14"/>
          <p:cNvCxnSpPr/>
          <p:nvPr/>
        </p:nvCxnSpPr>
        <p:spPr>
          <a:xfrm>
            <a:off x="4191000" y="3733800"/>
            <a:ext cx="1143000" cy="1588"/>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889074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Veracity</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r>
              <a:rPr lang="en-US" dirty="0" smtClean="0"/>
              <a:t>Knowledge</a:t>
            </a:r>
          </a:p>
          <a:p>
            <a:pPr lvl="1"/>
            <a:r>
              <a:rPr lang="en-US" dirty="0" smtClean="0"/>
              <a:t>Populated conceptual model</a:t>
            </a:r>
          </a:p>
          <a:p>
            <a:pPr lvl="1"/>
            <a:r>
              <a:rPr lang="en-US" dirty="0" smtClean="0"/>
              <a:t>Plato: “justified true belief”</a:t>
            </a:r>
          </a:p>
          <a:p>
            <a:r>
              <a:rPr lang="en-US" dirty="0" err="1" smtClean="0"/>
              <a:t>FamilySearch</a:t>
            </a:r>
            <a:endParaRPr lang="en-US" dirty="0" smtClean="0"/>
          </a:p>
          <a:p>
            <a:pPr lvl="1"/>
            <a:r>
              <a:rPr lang="en-US" dirty="0" smtClean="0"/>
              <a:t>Conceptual model of reality</a:t>
            </a:r>
          </a:p>
          <a:p>
            <a:pPr lvl="1"/>
            <a:r>
              <a:rPr lang="en-US" dirty="0"/>
              <a:t>C</a:t>
            </a:r>
            <a:r>
              <a:rPr lang="en-US" dirty="0" smtClean="0"/>
              <a:t>onstraint violation (discovery)</a:t>
            </a:r>
          </a:p>
          <a:p>
            <a:pPr lvl="1"/>
            <a:r>
              <a:rPr lang="en-US" dirty="0" smtClean="0"/>
              <a:t>Assertion verification (evidence)</a:t>
            </a:r>
          </a:p>
          <a:p>
            <a:r>
              <a:rPr lang="en-US" dirty="0"/>
              <a:t>C</a:t>
            </a:r>
            <a:r>
              <a:rPr lang="en-US" dirty="0" smtClean="0"/>
              <a:t>onceptual modeling for veracity</a:t>
            </a:r>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67</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1828800"/>
            <a:ext cx="1858752" cy="2473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35427" y="1145206"/>
            <a:ext cx="6354047" cy="461665"/>
          </a:xfrm>
          <a:prstGeom prst="rect">
            <a:avLst/>
          </a:prstGeom>
          <a:noFill/>
        </p:spPr>
        <p:txBody>
          <a:bodyPr wrap="none" rtlCol="0">
            <a:spAutoFit/>
          </a:bodyPr>
          <a:lstStyle/>
          <a:p>
            <a:r>
              <a:rPr lang="en-US" sz="2400" dirty="0" smtClean="0"/>
              <a:t>Mitigating Uncertainty with Conceptual Modeling</a:t>
            </a:r>
            <a:endParaRPr lang="en-US" sz="2400" dirty="0"/>
          </a:p>
        </p:txBody>
      </p:sp>
      <p:sp>
        <p:nvSpPr>
          <p:cNvPr id="8" name="Date Placeholder 7"/>
          <p:cNvSpPr>
            <a:spLocks noGrp="1"/>
          </p:cNvSpPr>
          <p:nvPr>
            <p:ph type="dt" sz="half" idx="10"/>
          </p:nvPr>
        </p:nvSpPr>
        <p:spPr/>
        <p:txBody>
          <a:bodyPr/>
          <a:lstStyle/>
          <a:p>
            <a:fld id="{CAA68F7A-13B8-48CA-BC31-BDA0F5A8A30D}" type="datetime1">
              <a:rPr lang="en-US" smtClean="0"/>
              <a:pPr/>
              <a:t>11/21/2013</a:t>
            </a:fld>
            <a:endParaRPr lang="en-US"/>
          </a:p>
        </p:txBody>
      </p:sp>
    </p:spTree>
    <p:extLst>
      <p:ext uri="{BB962C8B-B14F-4D97-AF65-F5344CB8AC3E}">
        <p14:creationId xmlns="" xmlns:p14="http://schemas.microsoft.com/office/powerpoint/2010/main" val="1154851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Veracity: “Justified True Belief”</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68</a:t>
            </a:fld>
            <a:endParaRPr lang="en-US"/>
          </a:p>
        </p:txBody>
      </p:sp>
      <p:sp>
        <p:nvSpPr>
          <p:cNvPr id="5" name="TextBox 4"/>
          <p:cNvSpPr txBox="1"/>
          <p:nvPr/>
        </p:nvSpPr>
        <p:spPr>
          <a:xfrm>
            <a:off x="838200" y="1600200"/>
            <a:ext cx="2213491" cy="369332"/>
          </a:xfrm>
          <a:prstGeom prst="rect">
            <a:avLst/>
          </a:prstGeom>
          <a:noFill/>
        </p:spPr>
        <p:txBody>
          <a:bodyPr wrap="none" rtlCol="0">
            <a:spAutoFit/>
          </a:bodyPr>
          <a:lstStyle/>
          <a:p>
            <a:r>
              <a:rPr lang="en-US" dirty="0" smtClean="0"/>
              <a:t>Persons born in 1838 </a:t>
            </a:r>
            <a:endParaRPr lang="en-US" dirty="0"/>
          </a:p>
        </p:txBody>
      </p:sp>
      <p:sp>
        <p:nvSpPr>
          <p:cNvPr id="14" name="TextBox 13"/>
          <p:cNvSpPr txBox="1"/>
          <p:nvPr/>
        </p:nvSpPr>
        <p:spPr>
          <a:xfrm>
            <a:off x="304800" y="2939940"/>
            <a:ext cx="4396973" cy="923330"/>
          </a:xfrm>
          <a:prstGeom prst="rect">
            <a:avLst/>
          </a:prstGeom>
          <a:noFill/>
        </p:spPr>
        <p:txBody>
          <a:bodyPr wrap="none" rtlCol="0">
            <a:spAutoFit/>
          </a:bodyPr>
          <a:lstStyle/>
          <a:p>
            <a:r>
              <a:rPr lang="en-US" u="sng" dirty="0" smtClean="0"/>
              <a:t>Person    Name                                    </a:t>
            </a:r>
            <a:r>
              <a:rPr lang="en-US" u="sng" dirty="0" err="1" smtClean="0"/>
              <a:t>BirthDate</a:t>
            </a:r>
            <a:endParaRPr lang="en-US" u="sng" dirty="0" smtClean="0"/>
          </a:p>
          <a:p>
            <a:r>
              <a:rPr lang="en-US" dirty="0" smtClean="0"/>
              <a:t>Person</a:t>
            </a:r>
            <a:r>
              <a:rPr lang="en-US" baseline="-25000" dirty="0" smtClean="0"/>
              <a:t>11</a:t>
            </a:r>
            <a:r>
              <a:rPr lang="en-US" dirty="0" smtClean="0"/>
              <a:t> </a:t>
            </a:r>
            <a:r>
              <a:rPr lang="en-US" u="sng" dirty="0">
                <a:solidFill>
                  <a:srgbClr val="7030A0"/>
                </a:solidFill>
              </a:rPr>
              <a:t>G</a:t>
            </a:r>
            <a:r>
              <a:rPr lang="en-US" u="sng" dirty="0" smtClean="0">
                <a:solidFill>
                  <a:srgbClr val="7030A0"/>
                </a:solidFill>
              </a:rPr>
              <a:t>erard Lathrop McKenzie</a:t>
            </a:r>
            <a:r>
              <a:rPr lang="en-US" dirty="0" smtClean="0"/>
              <a:t>  </a:t>
            </a:r>
            <a:r>
              <a:rPr lang="en-US" u="sng" dirty="0" smtClean="0">
                <a:solidFill>
                  <a:srgbClr val="00B0F0"/>
                </a:solidFill>
              </a:rPr>
              <a:t>1838</a:t>
            </a:r>
          </a:p>
          <a:p>
            <a:r>
              <a:rPr lang="en-US" dirty="0" smtClean="0"/>
              <a:t>Person</a:t>
            </a:r>
            <a:r>
              <a:rPr lang="en-US" baseline="-25000" dirty="0" smtClean="0"/>
              <a:t>18</a:t>
            </a:r>
            <a:r>
              <a:rPr lang="en-US" dirty="0" smtClean="0"/>
              <a:t> </a:t>
            </a:r>
            <a:r>
              <a:rPr lang="en-US" u="sng" dirty="0" smtClean="0">
                <a:solidFill>
                  <a:srgbClr val="00B0F0"/>
                </a:solidFill>
              </a:rPr>
              <a:t>Maria Jennings Lathrop</a:t>
            </a:r>
            <a:r>
              <a:rPr lang="en-US" dirty="0" smtClean="0"/>
              <a:t>     </a:t>
            </a:r>
            <a:r>
              <a:rPr lang="en-US" u="sng" dirty="0" smtClean="0">
                <a:solidFill>
                  <a:srgbClr val="00B0F0"/>
                </a:solidFill>
              </a:rPr>
              <a:t>1838</a:t>
            </a:r>
            <a:r>
              <a:rPr lang="en-US" dirty="0" smtClean="0"/>
              <a:t>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1298331"/>
            <a:ext cx="31877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flipV="1">
            <a:off x="3581400" y="2784231"/>
            <a:ext cx="2209800" cy="6173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791200" y="2702197"/>
            <a:ext cx="609600" cy="82034"/>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6008" y="4419600"/>
            <a:ext cx="5166479" cy="1477328"/>
          </a:xfrm>
          <a:prstGeom prst="rect">
            <a:avLst/>
          </a:prstGeom>
          <a:noFill/>
        </p:spPr>
        <p:txBody>
          <a:bodyPr wrap="none" rtlCol="0">
            <a:spAutoFit/>
          </a:bodyPr>
          <a:lstStyle/>
          <a:p>
            <a:r>
              <a:rPr lang="en-US" dirty="0" smtClean="0">
                <a:solidFill>
                  <a:srgbClr val="7030A0"/>
                </a:solidFill>
              </a:rPr>
              <a:t>“Gerard Lathrop McKenzie” because:</a:t>
            </a:r>
          </a:p>
          <a:p>
            <a:r>
              <a:rPr lang="en-US" dirty="0" smtClean="0">
                <a:solidFill>
                  <a:srgbClr val="7030A0"/>
                </a:solidFill>
              </a:rPr>
              <a:t>Person(Person</a:t>
            </a:r>
            <a:r>
              <a:rPr lang="en-US" baseline="-25000" dirty="0" smtClean="0">
                <a:solidFill>
                  <a:srgbClr val="7030A0"/>
                </a:solidFill>
              </a:rPr>
              <a:t>11</a:t>
            </a:r>
            <a:r>
              <a:rPr lang="en-US" dirty="0" smtClean="0">
                <a:solidFill>
                  <a:srgbClr val="7030A0"/>
                </a:solidFill>
              </a:rPr>
              <a:t>) has </a:t>
            </a:r>
            <a:r>
              <a:rPr lang="en-US" dirty="0" err="1" smtClean="0">
                <a:solidFill>
                  <a:srgbClr val="7030A0"/>
                </a:solidFill>
              </a:rPr>
              <a:t>GivenName</a:t>
            </a:r>
            <a:r>
              <a:rPr lang="en-US" dirty="0" smtClean="0">
                <a:solidFill>
                  <a:srgbClr val="7030A0"/>
                </a:solidFill>
              </a:rPr>
              <a:t> (“Gerard Lathrop”)</a:t>
            </a:r>
          </a:p>
          <a:p>
            <a:r>
              <a:rPr lang="en-US" dirty="0">
                <a:solidFill>
                  <a:srgbClr val="7030A0"/>
                </a:solidFill>
              </a:rPr>
              <a:t>a</a:t>
            </a:r>
            <a:r>
              <a:rPr lang="en-US" dirty="0" smtClean="0">
                <a:solidFill>
                  <a:srgbClr val="7030A0"/>
                </a:solidFill>
              </a:rPr>
              <a:t>nd Child(Person</a:t>
            </a:r>
            <a:r>
              <a:rPr lang="en-US" baseline="-25000" dirty="0" smtClean="0">
                <a:solidFill>
                  <a:srgbClr val="7030A0"/>
                </a:solidFill>
              </a:rPr>
              <a:t>11</a:t>
            </a:r>
            <a:r>
              <a:rPr lang="en-US" dirty="0" smtClean="0">
                <a:solidFill>
                  <a:srgbClr val="7030A0"/>
                </a:solidFill>
              </a:rPr>
              <a:t>) of Person(Person</a:t>
            </a:r>
            <a:r>
              <a:rPr lang="en-US" baseline="-25000" dirty="0" smtClean="0">
                <a:solidFill>
                  <a:srgbClr val="7030A0"/>
                </a:solidFill>
              </a:rPr>
              <a:t>9</a:t>
            </a:r>
            <a:r>
              <a:rPr lang="en-US" dirty="0" smtClean="0">
                <a:solidFill>
                  <a:srgbClr val="7030A0"/>
                </a:solidFill>
              </a:rPr>
              <a:t>)</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Gender(“Male”)</a:t>
            </a:r>
          </a:p>
          <a:p>
            <a:r>
              <a:rPr lang="en-US" dirty="0" smtClean="0">
                <a:solidFill>
                  <a:srgbClr val="7030A0"/>
                </a:solidFill>
              </a:rPr>
              <a:t>and Person(Person</a:t>
            </a:r>
            <a:r>
              <a:rPr lang="en-US" baseline="-25000" dirty="0" smtClean="0">
                <a:solidFill>
                  <a:srgbClr val="7030A0"/>
                </a:solidFill>
              </a:rPr>
              <a:t>9</a:t>
            </a:r>
            <a:r>
              <a:rPr lang="en-US" dirty="0" smtClean="0">
                <a:solidFill>
                  <a:srgbClr val="7030A0"/>
                </a:solidFill>
              </a:rPr>
              <a:t>) has Surname(“McKenzie”) </a:t>
            </a:r>
            <a:endParaRPr lang="en-US" dirty="0">
              <a:solidFill>
                <a:srgbClr val="7030A0"/>
              </a:solidFill>
            </a:endParaRPr>
          </a:p>
        </p:txBody>
      </p:sp>
      <p:sp>
        <p:nvSpPr>
          <p:cNvPr id="11" name="Date Placeholder 10"/>
          <p:cNvSpPr>
            <a:spLocks noGrp="1"/>
          </p:cNvSpPr>
          <p:nvPr>
            <p:ph type="dt" sz="half" idx="10"/>
          </p:nvPr>
        </p:nvSpPr>
        <p:spPr/>
        <p:txBody>
          <a:bodyPr/>
          <a:lstStyle/>
          <a:p>
            <a:fld id="{0F46D634-ACBD-4CBB-B340-6D3C5EEF20FE}" type="datetime1">
              <a:rPr lang="en-US" smtClean="0"/>
              <a:pPr/>
              <a:t>11/21/2013</a:t>
            </a:fld>
            <a:endParaRPr lang="en-US"/>
          </a:p>
        </p:txBody>
      </p:sp>
    </p:spTree>
    <p:extLst>
      <p:ext uri="{BB962C8B-B14F-4D97-AF65-F5344CB8AC3E}">
        <p14:creationId xmlns="" xmlns:p14="http://schemas.microsoft.com/office/powerpoint/2010/main" val="2097817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t>FamilySearch</a:t>
            </a:r>
            <a:r>
              <a:rPr lang="en-US" dirty="0" smtClean="0"/>
              <a:t>:</a:t>
            </a:r>
            <a:br>
              <a:rPr lang="en-US" dirty="0" smtClean="0"/>
            </a:br>
            <a:r>
              <a:rPr lang="en-US" dirty="0" smtClean="0"/>
              <a:t>Wiki-like Updates + Uncertain Information</a:t>
            </a:r>
            <a:endParaRPr lang="en-US" dirty="0"/>
          </a:p>
        </p:txBody>
      </p:sp>
      <p:pic>
        <p:nvPicPr>
          <p:cNvPr id="3" name="Picture 2" descr="10.5.origLoop.png"/>
          <p:cNvPicPr>
            <a:picLocks noChangeAspect="1"/>
          </p:cNvPicPr>
          <p:nvPr/>
        </p:nvPicPr>
        <p:blipFill>
          <a:blip r:embed="rId3" cstate="print"/>
          <a:stretch>
            <a:fillRect/>
          </a:stretch>
        </p:blipFill>
        <p:spPr>
          <a:xfrm>
            <a:off x="4038600" y="1600200"/>
            <a:ext cx="4806297" cy="5029200"/>
          </a:xfrm>
          <a:prstGeom prst="rect">
            <a:avLst/>
          </a:prstGeom>
          <a:ln>
            <a:noFill/>
          </a:ln>
        </p:spPr>
      </p:pic>
      <p:sp>
        <p:nvSpPr>
          <p:cNvPr id="4" name="TextBox 3"/>
          <p:cNvSpPr txBox="1"/>
          <p:nvPr/>
        </p:nvSpPr>
        <p:spPr>
          <a:xfrm>
            <a:off x="228600" y="4495800"/>
            <a:ext cx="2971800" cy="1200329"/>
          </a:xfrm>
          <a:prstGeom prst="rect">
            <a:avLst/>
          </a:prstGeom>
          <a:noFill/>
        </p:spPr>
        <p:txBody>
          <a:bodyPr wrap="square" rtlCol="0">
            <a:spAutoFit/>
          </a:bodyPr>
          <a:lstStyle/>
          <a:p>
            <a:r>
              <a:rPr lang="en-US" dirty="0" smtClean="0"/>
              <a:t>Sources of error:</a:t>
            </a:r>
          </a:p>
          <a:p>
            <a:pPr marL="342900" indent="-342900">
              <a:buFont typeface="+mj-lt"/>
              <a:buAutoNum type="arabicPeriod"/>
            </a:pPr>
            <a:r>
              <a:rPr lang="en-US" dirty="0" smtClean="0"/>
              <a:t>Incorrect person merges</a:t>
            </a:r>
          </a:p>
          <a:p>
            <a:pPr marL="342900" indent="-342900">
              <a:buFont typeface="+mj-lt"/>
              <a:buAutoNum type="arabicPeriod"/>
            </a:pPr>
            <a:r>
              <a:rPr lang="en-US" dirty="0" smtClean="0"/>
              <a:t>Incorrect parent-child relationship assertions</a:t>
            </a:r>
            <a:endParaRPr lang="en-US" dirty="0"/>
          </a:p>
        </p:txBody>
      </p:sp>
      <p:sp>
        <p:nvSpPr>
          <p:cNvPr id="5" name="TextBox 4"/>
          <p:cNvSpPr txBox="1"/>
          <p:nvPr/>
        </p:nvSpPr>
        <p:spPr>
          <a:xfrm>
            <a:off x="1752600" y="1676400"/>
            <a:ext cx="3424848" cy="707886"/>
          </a:xfrm>
          <a:prstGeom prst="rect">
            <a:avLst/>
          </a:prstGeom>
          <a:noFill/>
        </p:spPr>
        <p:txBody>
          <a:bodyPr wrap="none" rtlCol="0">
            <a:spAutoFit/>
          </a:bodyPr>
          <a:lstStyle/>
          <a:p>
            <a:r>
              <a:rPr lang="en-US" sz="4000" dirty="0" smtClean="0">
                <a:solidFill>
                  <a:srgbClr val="FF0000"/>
                </a:solidFill>
              </a:rPr>
              <a:t>Cyclic Pedigree:</a:t>
            </a:r>
            <a:endParaRPr lang="en-US" sz="4000" dirty="0">
              <a:solidFill>
                <a:srgbClr val="FF0000"/>
              </a:solidFill>
            </a:endParaRPr>
          </a:p>
        </p:txBody>
      </p:sp>
      <p:pic>
        <p:nvPicPr>
          <p:cNvPr id="6" name="Picture 5" descr="120.orig.png"/>
          <p:cNvPicPr>
            <a:picLocks noChangeAspect="1"/>
          </p:cNvPicPr>
          <p:nvPr/>
        </p:nvPicPr>
        <p:blipFill>
          <a:blip r:embed="rId4" cstate="print"/>
          <a:stretch>
            <a:fillRect/>
          </a:stretch>
        </p:blipFill>
        <p:spPr>
          <a:xfrm>
            <a:off x="381000" y="2514600"/>
            <a:ext cx="3581400" cy="1689530"/>
          </a:xfrm>
          <a:prstGeom prst="rect">
            <a:avLst/>
          </a:prstGeom>
        </p:spPr>
      </p:pic>
      <p:sp>
        <p:nvSpPr>
          <p:cNvPr id="7" name="Date Placeholder 6"/>
          <p:cNvSpPr>
            <a:spLocks noGrp="1"/>
          </p:cNvSpPr>
          <p:nvPr>
            <p:ph type="dt" sz="half" idx="10"/>
          </p:nvPr>
        </p:nvSpPr>
        <p:spPr/>
        <p:txBody>
          <a:bodyPr/>
          <a:lstStyle/>
          <a:p>
            <a:fld id="{8F8E1FB1-835A-4788-8C42-190722888D4B}" type="datetime1">
              <a:rPr lang="en-US" smtClean="0"/>
              <a:pPr/>
              <a:t>11/21/2013</a:t>
            </a:fld>
            <a:endParaRPr lang="en-US"/>
          </a:p>
        </p:txBody>
      </p:sp>
      <p:sp>
        <p:nvSpPr>
          <p:cNvPr id="8" name="Slide Number Placeholder 7"/>
          <p:cNvSpPr>
            <a:spLocks noGrp="1"/>
          </p:cNvSpPr>
          <p:nvPr>
            <p:ph type="sldNum" sz="quarter" idx="12"/>
          </p:nvPr>
        </p:nvSpPr>
        <p:spPr/>
        <p:txBody>
          <a:bodyPr/>
          <a:lstStyle/>
          <a:p>
            <a:fld id="{53EFF4EF-0227-4244-97D0-C24F74FEC9C8}" type="slidenum">
              <a:rPr lang="en-US" smtClean="0"/>
              <a:pPr/>
              <a:t>69</a:t>
            </a:fld>
            <a:endParaRPr lang="en-US"/>
          </a:p>
        </p:txBody>
      </p:sp>
      <p:sp>
        <p:nvSpPr>
          <p:cNvPr id="9" name="Footer Placeholder 8"/>
          <p:cNvSpPr>
            <a:spLocks noGrp="1"/>
          </p:cNvSpPr>
          <p:nvPr>
            <p:ph type="ftr" sz="quarter" idx="11"/>
          </p:nvPr>
        </p:nvSpPr>
        <p:spPr/>
        <p:txBody>
          <a:bodyPr/>
          <a:lstStyle/>
          <a:p>
            <a:r>
              <a:rPr lang="en-US" smtClean="0"/>
              <a:t>BYU CS Colloquium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Volume: Gigabyte (10</a:t>
            </a:r>
            <a:r>
              <a:rPr lang="en-US" baseline="30000" dirty="0" smtClean="0"/>
              <a:t>9</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a:p>
        </p:txBody>
      </p:sp>
      <p:sp>
        <p:nvSpPr>
          <p:cNvPr id="5" name="Slide Number Placeholder 4"/>
          <p:cNvSpPr>
            <a:spLocks noGrp="1"/>
          </p:cNvSpPr>
          <p:nvPr>
            <p:ph type="sldNum" sz="quarter" idx="12"/>
          </p:nvPr>
        </p:nvSpPr>
        <p:spPr/>
        <p:txBody>
          <a:bodyPr/>
          <a:lstStyle/>
          <a:p>
            <a:fld id="{53EFF4EF-0227-4244-97D0-C24F74FEC9C8}" type="slidenum">
              <a:rPr lang="en-US" smtClean="0"/>
              <a:pPr/>
              <a:t>7</a:t>
            </a:fld>
            <a:endParaRPr lang="en-US"/>
          </a:p>
        </p:txBody>
      </p:sp>
      <p:sp>
        <p:nvSpPr>
          <p:cNvPr id="8" name="TextBox 7"/>
          <p:cNvSpPr txBox="1"/>
          <p:nvPr/>
        </p:nvSpPr>
        <p:spPr>
          <a:xfrm>
            <a:off x="1253949" y="1236711"/>
            <a:ext cx="6616876" cy="523220"/>
          </a:xfrm>
          <a:prstGeom prst="rect">
            <a:avLst/>
          </a:prstGeom>
          <a:noFill/>
        </p:spPr>
        <p:txBody>
          <a:bodyPr wrap="none" rtlCol="0">
            <a:spAutoFit/>
          </a:bodyPr>
          <a:lstStyle/>
          <a:p>
            <a:pPr algn="ctr"/>
            <a:r>
              <a:rPr lang="en-US" sz="2800" dirty="0" smtClean="0"/>
              <a:t>Sound wave of Beethoven’s Fifth Symphony </a:t>
            </a:r>
            <a:endParaRPr lang="en-US" sz="2800" dirty="0"/>
          </a:p>
        </p:txBody>
      </p:sp>
      <p:pic>
        <p:nvPicPr>
          <p:cNvPr id="5122" name="Picture 2" descr="C:\Documents and Settings\David W. Embley\My Documents\WoK\ER13.keynote\Keynote\Presentation\giga5thSymphonie.jpg"/>
          <p:cNvPicPr>
            <a:picLocks noChangeAspect="1" noChangeArrowheads="1"/>
          </p:cNvPicPr>
          <p:nvPr/>
        </p:nvPicPr>
        <p:blipFill>
          <a:blip r:embed="rId2" cstate="print"/>
          <a:srcRect/>
          <a:stretch>
            <a:fillRect/>
          </a:stretch>
        </p:blipFill>
        <p:spPr bwMode="auto">
          <a:xfrm>
            <a:off x="990600" y="2209800"/>
            <a:ext cx="2667000" cy="3659372"/>
          </a:xfrm>
          <a:prstGeom prst="rect">
            <a:avLst/>
          </a:prstGeom>
          <a:noFill/>
        </p:spPr>
      </p:pic>
      <p:pic>
        <p:nvPicPr>
          <p:cNvPr id="5123" name="Picture 3" descr="C:\Documents and Settings\David W. Embley\My Documents\WoK\ER13.keynote\Keynote\Presentation\gigaSoundWave.jpg"/>
          <p:cNvPicPr>
            <a:picLocks noChangeAspect="1" noChangeArrowheads="1"/>
          </p:cNvPicPr>
          <p:nvPr/>
        </p:nvPicPr>
        <p:blipFill>
          <a:blip r:embed="rId3" cstate="print"/>
          <a:srcRect/>
          <a:stretch>
            <a:fillRect/>
          </a:stretch>
        </p:blipFill>
        <p:spPr bwMode="auto">
          <a:xfrm>
            <a:off x="4876800" y="2895600"/>
            <a:ext cx="2476500" cy="1847850"/>
          </a:xfrm>
          <a:prstGeom prst="rect">
            <a:avLst/>
          </a:prstGeom>
          <a:noFill/>
        </p:spPr>
      </p:pic>
      <p:sp>
        <p:nvSpPr>
          <p:cNvPr id="9" name="Date Placeholder 8"/>
          <p:cNvSpPr>
            <a:spLocks noGrp="1"/>
          </p:cNvSpPr>
          <p:nvPr>
            <p:ph type="dt" sz="half" idx="10"/>
          </p:nvPr>
        </p:nvSpPr>
        <p:spPr/>
        <p:txBody>
          <a:bodyPr/>
          <a:lstStyle/>
          <a:p>
            <a:fld id="{7F03C106-095F-477C-A166-9C767EBEC275}" type="datetime1">
              <a:rPr lang="en-US" smtClean="0"/>
              <a:pPr/>
              <a:t>11/21/2013</a:t>
            </a:fld>
            <a:endParaRPr lang="en-US"/>
          </a:p>
        </p:txBody>
      </p:sp>
    </p:spTree>
    <p:extLst>
      <p:ext uri="{BB962C8B-B14F-4D97-AF65-F5344CB8AC3E}">
        <p14:creationId xmlns="" xmlns:p14="http://schemas.microsoft.com/office/powerpoint/2010/main" val="3523624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David W. Embley\My Documents\WoK\Dagstuhl13\BaseProbabilityCM.png"/>
          <p:cNvPicPr>
            <a:picLocks noChangeAspect="1" noChangeArrowheads="1"/>
          </p:cNvPicPr>
          <p:nvPr/>
        </p:nvPicPr>
        <p:blipFill>
          <a:blip r:embed="rId2" cstate="print"/>
          <a:srcRect/>
          <a:stretch>
            <a:fillRect/>
          </a:stretch>
        </p:blipFill>
        <p:spPr bwMode="auto">
          <a:xfrm>
            <a:off x="1981200" y="1828800"/>
            <a:ext cx="5181600" cy="3416617"/>
          </a:xfrm>
          <a:prstGeom prst="rect">
            <a:avLst/>
          </a:prstGeom>
          <a:noFill/>
        </p:spPr>
      </p:pic>
      <p:sp>
        <p:nvSpPr>
          <p:cNvPr id="2" name="Title 1"/>
          <p:cNvSpPr>
            <a:spLocks noGrp="1"/>
          </p:cNvSpPr>
          <p:nvPr>
            <p:ph type="title"/>
          </p:nvPr>
        </p:nvSpPr>
        <p:spPr>
          <a:xfrm>
            <a:off x="0" y="274638"/>
            <a:ext cx="9144000" cy="1143000"/>
          </a:xfrm>
        </p:spPr>
        <p:txBody>
          <a:bodyPr>
            <a:normAutofit fontScale="90000"/>
          </a:bodyPr>
          <a:lstStyle/>
          <a:p>
            <a:r>
              <a:rPr lang="en-US" dirty="0" err="1" smtClean="0"/>
              <a:t>FamilySearch</a:t>
            </a:r>
            <a:r>
              <a:rPr lang="en-US" dirty="0" smtClean="0"/>
              <a:t>: Useful More Expressive</a:t>
            </a:r>
            <a:br>
              <a:rPr lang="en-US" dirty="0" smtClean="0"/>
            </a:br>
            <a:r>
              <a:rPr lang="en-US" dirty="0" smtClean="0"/>
              <a:t>Conceptual Model Specifications</a:t>
            </a:r>
            <a:endParaRPr lang="en-US" dirty="0"/>
          </a:p>
        </p:txBody>
      </p:sp>
      <p:pic>
        <p:nvPicPr>
          <p:cNvPr id="1028" name="Picture 4" descr="http://intmstat.com/blog/2010/05/poisson-continuous.gif"/>
          <p:cNvPicPr>
            <a:picLocks noChangeAspect="1" noChangeArrowheads="1"/>
          </p:cNvPicPr>
          <p:nvPr/>
        </p:nvPicPr>
        <p:blipFill>
          <a:blip r:embed="rId3" cstate="print"/>
          <a:srcRect/>
          <a:stretch>
            <a:fillRect/>
          </a:stretch>
        </p:blipFill>
        <p:spPr bwMode="auto">
          <a:xfrm>
            <a:off x="5715000" y="4648200"/>
            <a:ext cx="1511613" cy="1066800"/>
          </a:xfrm>
          <a:prstGeom prst="rect">
            <a:avLst/>
          </a:prstGeom>
          <a:noFill/>
          <a:ln w="19050">
            <a:solidFill>
              <a:srgbClr val="FF0000"/>
            </a:solidFill>
          </a:ln>
        </p:spPr>
      </p:pic>
      <p:pic>
        <p:nvPicPr>
          <p:cNvPr id="5" name="Picture 4"/>
          <p:cNvPicPr/>
          <p:nvPr/>
        </p:nvPicPr>
        <p:blipFill>
          <a:blip r:embed="rId4" cstate="print"/>
          <a:srcRect/>
          <a:stretch>
            <a:fillRect/>
          </a:stretch>
        </p:blipFill>
        <p:spPr bwMode="auto">
          <a:xfrm>
            <a:off x="152400" y="4572000"/>
            <a:ext cx="3429000" cy="1828800"/>
          </a:xfrm>
          <a:prstGeom prst="rect">
            <a:avLst/>
          </a:prstGeom>
          <a:noFill/>
          <a:ln w="19050">
            <a:solidFill>
              <a:srgbClr val="FF0000"/>
            </a:solidFill>
          </a:ln>
        </p:spPr>
      </p:pic>
      <p:sp>
        <p:nvSpPr>
          <p:cNvPr id="9" name="TextBox 8"/>
          <p:cNvSpPr txBox="1"/>
          <p:nvPr/>
        </p:nvSpPr>
        <p:spPr>
          <a:xfrm>
            <a:off x="5638800" y="4114800"/>
            <a:ext cx="689612" cy="523220"/>
          </a:xfrm>
          <a:prstGeom prst="rect">
            <a:avLst/>
          </a:prstGeom>
          <a:noFill/>
        </p:spPr>
        <p:txBody>
          <a:bodyPr wrap="none" rtlCol="0">
            <a:spAutoFit/>
          </a:bodyPr>
          <a:lstStyle/>
          <a:p>
            <a:r>
              <a:rPr lang="en-US" sz="1400" dirty="0" smtClean="0">
                <a:solidFill>
                  <a:srgbClr val="FF0000"/>
                </a:solidFill>
              </a:rPr>
              <a:t>1:*</a:t>
            </a:r>
          </a:p>
          <a:p>
            <a:r>
              <a:rPr lang="en-US" sz="1400" dirty="0" smtClean="0">
                <a:solidFill>
                  <a:srgbClr val="FF0000"/>
                </a:solidFill>
              </a:rPr>
              <a:t>1:2.1:*</a:t>
            </a:r>
            <a:endParaRPr lang="en-US" sz="1400" dirty="0">
              <a:solidFill>
                <a:srgbClr val="FF0000"/>
              </a:solidFill>
            </a:endParaRPr>
          </a:p>
        </p:txBody>
      </p:sp>
      <p:sp>
        <p:nvSpPr>
          <p:cNvPr id="10" name="TextBox 9"/>
          <p:cNvSpPr txBox="1"/>
          <p:nvPr/>
        </p:nvSpPr>
        <p:spPr>
          <a:xfrm>
            <a:off x="4595734" y="2049905"/>
            <a:ext cx="263214" cy="307777"/>
          </a:xfrm>
          <a:prstGeom prst="rect">
            <a:avLst/>
          </a:prstGeom>
          <a:noFill/>
        </p:spPr>
        <p:txBody>
          <a:bodyPr wrap="none" rtlCol="0">
            <a:spAutoFit/>
          </a:bodyPr>
          <a:lstStyle/>
          <a:p>
            <a:r>
              <a:rPr lang="en-US" sz="1400" dirty="0" smtClean="0">
                <a:solidFill>
                  <a:srgbClr val="FF0000"/>
                </a:solidFill>
              </a:rPr>
              <a:t>x</a:t>
            </a:r>
            <a:endParaRPr lang="en-US" sz="1400" dirty="0">
              <a:solidFill>
                <a:srgbClr val="FF0000"/>
              </a:solidFill>
            </a:endParaRPr>
          </a:p>
        </p:txBody>
      </p:sp>
      <p:sp>
        <p:nvSpPr>
          <p:cNvPr id="11" name="TextBox 10"/>
          <p:cNvSpPr txBox="1"/>
          <p:nvPr/>
        </p:nvSpPr>
        <p:spPr>
          <a:xfrm>
            <a:off x="6019800" y="1905000"/>
            <a:ext cx="1012650" cy="307777"/>
          </a:xfrm>
          <a:prstGeom prst="rect">
            <a:avLst/>
          </a:prstGeom>
          <a:noFill/>
        </p:spPr>
        <p:txBody>
          <a:bodyPr wrap="none" rtlCol="0">
            <a:spAutoFit/>
          </a:bodyPr>
          <a:lstStyle/>
          <a:p>
            <a:r>
              <a:rPr lang="en-US" sz="1400" dirty="0" smtClean="0">
                <a:solidFill>
                  <a:srgbClr val="FF0000"/>
                </a:solidFill>
              </a:rPr>
              <a:t>2 Nov 1846</a:t>
            </a:r>
            <a:endParaRPr lang="en-US" sz="1400" dirty="0">
              <a:solidFill>
                <a:srgbClr val="FF0000"/>
              </a:solidFill>
            </a:endParaRPr>
          </a:p>
        </p:txBody>
      </p:sp>
      <p:sp>
        <p:nvSpPr>
          <p:cNvPr id="12" name="TextBox 11"/>
          <p:cNvSpPr txBox="1"/>
          <p:nvPr/>
        </p:nvSpPr>
        <p:spPr>
          <a:xfrm>
            <a:off x="6019800" y="2286000"/>
            <a:ext cx="1012650" cy="307777"/>
          </a:xfrm>
          <a:prstGeom prst="rect">
            <a:avLst/>
          </a:prstGeom>
          <a:noFill/>
        </p:spPr>
        <p:txBody>
          <a:bodyPr wrap="none" rtlCol="0">
            <a:spAutoFit/>
          </a:bodyPr>
          <a:lstStyle/>
          <a:p>
            <a:r>
              <a:rPr lang="en-US" sz="1400" dirty="0" smtClean="0">
                <a:solidFill>
                  <a:srgbClr val="FF0000"/>
                </a:solidFill>
              </a:rPr>
              <a:t>1 Nov 1845</a:t>
            </a:r>
            <a:endParaRPr lang="en-US" sz="1400" dirty="0">
              <a:solidFill>
                <a:srgbClr val="FF0000"/>
              </a:solidFill>
            </a:endParaRPr>
          </a:p>
        </p:txBody>
      </p:sp>
      <p:cxnSp>
        <p:nvCxnSpPr>
          <p:cNvPr id="14" name="Straight Connector 13"/>
          <p:cNvCxnSpPr>
            <a:endCxn id="11" idx="1"/>
          </p:cNvCxnSpPr>
          <p:nvPr/>
        </p:nvCxnSpPr>
        <p:spPr>
          <a:xfrm flipV="1">
            <a:off x="4789357" y="2058889"/>
            <a:ext cx="1230443" cy="144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1"/>
          </p:cNvCxnSpPr>
          <p:nvPr/>
        </p:nvCxnSpPr>
        <p:spPr>
          <a:xfrm>
            <a:off x="4759377" y="2241030"/>
            <a:ext cx="1260423" cy="1988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10200" y="1828800"/>
            <a:ext cx="76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1600200"/>
            <a:ext cx="768159" cy="307777"/>
          </a:xfrm>
          <a:prstGeom prst="rect">
            <a:avLst/>
          </a:prstGeom>
          <a:noFill/>
        </p:spPr>
        <p:txBody>
          <a:bodyPr wrap="none" rtlCol="0">
            <a:spAutoFit/>
          </a:bodyPr>
          <a:lstStyle/>
          <a:p>
            <a:r>
              <a:rPr lang="en-US" sz="1400" dirty="0" smtClean="0">
                <a:solidFill>
                  <a:srgbClr val="FF0000"/>
                </a:solidFill>
              </a:rPr>
              <a:t>p = 0.79</a:t>
            </a:r>
            <a:endParaRPr lang="en-US" sz="1400" dirty="0">
              <a:solidFill>
                <a:srgbClr val="FF0000"/>
              </a:solidFill>
            </a:endParaRPr>
          </a:p>
        </p:txBody>
      </p:sp>
      <p:cxnSp>
        <p:nvCxnSpPr>
          <p:cNvPr id="27" name="Straight Connector 26"/>
          <p:cNvCxnSpPr/>
          <p:nvPr/>
        </p:nvCxnSpPr>
        <p:spPr>
          <a:xfrm>
            <a:off x="5486400" y="2362200"/>
            <a:ext cx="76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34000" y="2514600"/>
            <a:ext cx="768159" cy="307777"/>
          </a:xfrm>
          <a:prstGeom prst="rect">
            <a:avLst/>
          </a:prstGeom>
          <a:noFill/>
        </p:spPr>
        <p:txBody>
          <a:bodyPr wrap="none" rtlCol="0">
            <a:spAutoFit/>
          </a:bodyPr>
          <a:lstStyle/>
          <a:p>
            <a:r>
              <a:rPr lang="en-US" sz="1400" dirty="0" smtClean="0">
                <a:solidFill>
                  <a:srgbClr val="FF0000"/>
                </a:solidFill>
              </a:rPr>
              <a:t>p = 0.35</a:t>
            </a:r>
            <a:endParaRPr lang="en-US" sz="1400" dirty="0">
              <a:solidFill>
                <a:srgbClr val="FF0000"/>
              </a:solidFill>
            </a:endParaRPr>
          </a:p>
        </p:txBody>
      </p:sp>
      <p:sp>
        <p:nvSpPr>
          <p:cNvPr id="17" name="Date Placeholder 16"/>
          <p:cNvSpPr>
            <a:spLocks noGrp="1"/>
          </p:cNvSpPr>
          <p:nvPr>
            <p:ph type="dt" sz="half" idx="10"/>
          </p:nvPr>
        </p:nvSpPr>
        <p:spPr/>
        <p:txBody>
          <a:bodyPr/>
          <a:lstStyle/>
          <a:p>
            <a:fld id="{1B4BE0B4-51A2-4CCA-A5CD-942F45248FC7}" type="datetime1">
              <a:rPr lang="en-US" smtClean="0"/>
              <a:pPr/>
              <a:t>11/21/2013</a:t>
            </a:fld>
            <a:endParaRPr lang="en-US"/>
          </a:p>
        </p:txBody>
      </p:sp>
      <p:sp>
        <p:nvSpPr>
          <p:cNvPr id="18" name="Slide Number Placeholder 17"/>
          <p:cNvSpPr>
            <a:spLocks noGrp="1"/>
          </p:cNvSpPr>
          <p:nvPr>
            <p:ph type="sldNum" sz="quarter" idx="12"/>
          </p:nvPr>
        </p:nvSpPr>
        <p:spPr/>
        <p:txBody>
          <a:bodyPr/>
          <a:lstStyle/>
          <a:p>
            <a:fld id="{53EFF4EF-0227-4244-97D0-C24F74FEC9C8}" type="slidenum">
              <a:rPr lang="en-US" smtClean="0"/>
              <a:pPr/>
              <a:t>70</a:t>
            </a:fld>
            <a:endParaRPr lang="en-US"/>
          </a:p>
        </p:txBody>
      </p:sp>
      <p:sp>
        <p:nvSpPr>
          <p:cNvPr id="19" name="Footer Placeholder 18"/>
          <p:cNvSpPr>
            <a:spLocks noGrp="1"/>
          </p:cNvSpPr>
          <p:nvPr>
            <p:ph type="ftr" sz="quarter" idx="11"/>
          </p:nvPr>
        </p:nvSpPr>
        <p:spPr/>
        <p:txBody>
          <a:bodyPr/>
          <a:lstStyle/>
          <a:p>
            <a:r>
              <a:rPr lang="en-US" smtClean="0"/>
              <a:t>BYU CS Colloquium</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David W. Embley\My Documents\WoK\Dagstuhl13\BaseProbabilityCM.png"/>
          <p:cNvPicPr>
            <a:picLocks noChangeAspect="1" noChangeArrowheads="1"/>
          </p:cNvPicPr>
          <p:nvPr/>
        </p:nvPicPr>
        <p:blipFill>
          <a:blip r:embed="rId3" cstate="print"/>
          <a:srcRect/>
          <a:stretch>
            <a:fillRect/>
          </a:stretch>
        </p:blipFill>
        <p:spPr bwMode="auto">
          <a:xfrm>
            <a:off x="1981200" y="1828800"/>
            <a:ext cx="5181600" cy="3416617"/>
          </a:xfrm>
          <a:prstGeom prst="rect">
            <a:avLst/>
          </a:prstGeom>
          <a:noFill/>
        </p:spPr>
      </p:pic>
      <p:sp>
        <p:nvSpPr>
          <p:cNvPr id="2" name="Title 1"/>
          <p:cNvSpPr>
            <a:spLocks noGrp="1"/>
          </p:cNvSpPr>
          <p:nvPr>
            <p:ph type="title"/>
          </p:nvPr>
        </p:nvSpPr>
        <p:spPr>
          <a:xfrm>
            <a:off x="0" y="228600"/>
            <a:ext cx="9144000" cy="1143000"/>
          </a:xfrm>
        </p:spPr>
        <p:txBody>
          <a:bodyPr>
            <a:normAutofit fontScale="90000"/>
          </a:bodyPr>
          <a:lstStyle/>
          <a:p>
            <a:r>
              <a:rPr lang="en-US" dirty="0" smtClean="0"/>
              <a:t>Evidence-Based Conceptual Modeling</a:t>
            </a:r>
            <a:br>
              <a:rPr lang="en-US" dirty="0" smtClean="0"/>
            </a:br>
            <a:r>
              <a:rPr lang="en-US" sz="2700" dirty="0" smtClean="0"/>
              <a:t>(1) Model Reality, (2) Allow/Discover Discrepancies, (3) Add Evidence  </a:t>
            </a:r>
            <a:endParaRPr lang="en-US" sz="2700" dirty="0"/>
          </a:p>
        </p:txBody>
      </p:sp>
      <p:pic>
        <p:nvPicPr>
          <p:cNvPr id="1028" name="Picture 4" descr="http://intmstat.com/blog/2010/05/poisson-continuous.gif"/>
          <p:cNvPicPr>
            <a:picLocks noChangeAspect="1" noChangeArrowheads="1"/>
          </p:cNvPicPr>
          <p:nvPr/>
        </p:nvPicPr>
        <p:blipFill>
          <a:blip r:embed="rId4" cstate="print"/>
          <a:srcRect/>
          <a:stretch>
            <a:fillRect/>
          </a:stretch>
        </p:blipFill>
        <p:spPr bwMode="auto">
          <a:xfrm>
            <a:off x="5715000" y="4648200"/>
            <a:ext cx="1511613" cy="1066800"/>
          </a:xfrm>
          <a:prstGeom prst="rect">
            <a:avLst/>
          </a:prstGeom>
          <a:noFill/>
          <a:ln w="19050">
            <a:solidFill>
              <a:srgbClr val="FF0000"/>
            </a:solidFill>
          </a:ln>
        </p:spPr>
      </p:pic>
      <p:pic>
        <p:nvPicPr>
          <p:cNvPr id="5" name="Picture 4"/>
          <p:cNvPicPr/>
          <p:nvPr/>
        </p:nvPicPr>
        <p:blipFill>
          <a:blip r:embed="rId5" cstate="print"/>
          <a:srcRect/>
          <a:stretch>
            <a:fillRect/>
          </a:stretch>
        </p:blipFill>
        <p:spPr bwMode="auto">
          <a:xfrm>
            <a:off x="152400" y="4572000"/>
            <a:ext cx="3429000" cy="1828800"/>
          </a:xfrm>
          <a:prstGeom prst="rect">
            <a:avLst/>
          </a:prstGeom>
          <a:noFill/>
          <a:ln w="19050">
            <a:solidFill>
              <a:srgbClr val="FF0000"/>
            </a:solidFill>
          </a:ln>
        </p:spPr>
      </p:pic>
      <p:sp>
        <p:nvSpPr>
          <p:cNvPr id="9" name="TextBox 8"/>
          <p:cNvSpPr txBox="1"/>
          <p:nvPr/>
        </p:nvSpPr>
        <p:spPr>
          <a:xfrm>
            <a:off x="5638800" y="4114800"/>
            <a:ext cx="689612" cy="523220"/>
          </a:xfrm>
          <a:prstGeom prst="rect">
            <a:avLst/>
          </a:prstGeom>
          <a:noFill/>
        </p:spPr>
        <p:txBody>
          <a:bodyPr wrap="none" rtlCol="0">
            <a:spAutoFit/>
          </a:bodyPr>
          <a:lstStyle/>
          <a:p>
            <a:r>
              <a:rPr lang="en-US" sz="1400" dirty="0" smtClean="0">
                <a:solidFill>
                  <a:srgbClr val="FF0000"/>
                </a:solidFill>
              </a:rPr>
              <a:t>1:*</a:t>
            </a:r>
          </a:p>
          <a:p>
            <a:r>
              <a:rPr lang="en-US" sz="1400" dirty="0" smtClean="0">
                <a:solidFill>
                  <a:srgbClr val="FF0000"/>
                </a:solidFill>
              </a:rPr>
              <a:t>1:2.1:*</a:t>
            </a:r>
            <a:endParaRPr lang="en-US" sz="1400" dirty="0">
              <a:solidFill>
                <a:srgbClr val="FF0000"/>
              </a:solidFill>
            </a:endParaRPr>
          </a:p>
        </p:txBody>
      </p:sp>
      <p:sp>
        <p:nvSpPr>
          <p:cNvPr id="10" name="TextBox 9"/>
          <p:cNvSpPr txBox="1"/>
          <p:nvPr/>
        </p:nvSpPr>
        <p:spPr>
          <a:xfrm>
            <a:off x="4595734" y="2049905"/>
            <a:ext cx="263214" cy="307777"/>
          </a:xfrm>
          <a:prstGeom prst="rect">
            <a:avLst/>
          </a:prstGeom>
          <a:noFill/>
        </p:spPr>
        <p:txBody>
          <a:bodyPr wrap="none" rtlCol="0">
            <a:spAutoFit/>
          </a:bodyPr>
          <a:lstStyle/>
          <a:p>
            <a:r>
              <a:rPr lang="en-US" sz="1400" dirty="0" smtClean="0">
                <a:solidFill>
                  <a:srgbClr val="FF0000"/>
                </a:solidFill>
              </a:rPr>
              <a:t>x</a:t>
            </a:r>
            <a:endParaRPr lang="en-US" sz="1400" dirty="0">
              <a:solidFill>
                <a:srgbClr val="FF0000"/>
              </a:solidFill>
            </a:endParaRPr>
          </a:p>
        </p:txBody>
      </p:sp>
      <p:sp>
        <p:nvSpPr>
          <p:cNvPr id="11" name="TextBox 10"/>
          <p:cNvSpPr txBox="1"/>
          <p:nvPr/>
        </p:nvSpPr>
        <p:spPr>
          <a:xfrm>
            <a:off x="6019800" y="1905000"/>
            <a:ext cx="1012650" cy="307777"/>
          </a:xfrm>
          <a:prstGeom prst="rect">
            <a:avLst/>
          </a:prstGeom>
          <a:noFill/>
        </p:spPr>
        <p:txBody>
          <a:bodyPr wrap="none" rtlCol="0">
            <a:spAutoFit/>
          </a:bodyPr>
          <a:lstStyle/>
          <a:p>
            <a:r>
              <a:rPr lang="en-US" sz="1400" dirty="0" smtClean="0">
                <a:solidFill>
                  <a:srgbClr val="FF0000"/>
                </a:solidFill>
              </a:rPr>
              <a:t>2 Nov 1846</a:t>
            </a:r>
            <a:endParaRPr lang="en-US" sz="1400" dirty="0">
              <a:solidFill>
                <a:srgbClr val="FF0000"/>
              </a:solidFill>
            </a:endParaRPr>
          </a:p>
        </p:txBody>
      </p:sp>
      <p:sp>
        <p:nvSpPr>
          <p:cNvPr id="12" name="TextBox 11"/>
          <p:cNvSpPr txBox="1"/>
          <p:nvPr/>
        </p:nvSpPr>
        <p:spPr>
          <a:xfrm>
            <a:off x="6019800" y="2286000"/>
            <a:ext cx="1012650" cy="307777"/>
          </a:xfrm>
          <a:prstGeom prst="rect">
            <a:avLst/>
          </a:prstGeom>
          <a:noFill/>
        </p:spPr>
        <p:txBody>
          <a:bodyPr wrap="none" rtlCol="0">
            <a:spAutoFit/>
          </a:bodyPr>
          <a:lstStyle/>
          <a:p>
            <a:r>
              <a:rPr lang="en-US" sz="1400" dirty="0" smtClean="0">
                <a:solidFill>
                  <a:srgbClr val="FF0000"/>
                </a:solidFill>
              </a:rPr>
              <a:t>1 Nov 1845</a:t>
            </a:r>
            <a:endParaRPr lang="en-US" sz="1400" dirty="0">
              <a:solidFill>
                <a:srgbClr val="FF0000"/>
              </a:solidFill>
            </a:endParaRPr>
          </a:p>
        </p:txBody>
      </p:sp>
      <p:cxnSp>
        <p:nvCxnSpPr>
          <p:cNvPr id="14" name="Straight Connector 13"/>
          <p:cNvCxnSpPr>
            <a:endCxn id="11" idx="1"/>
          </p:cNvCxnSpPr>
          <p:nvPr/>
        </p:nvCxnSpPr>
        <p:spPr>
          <a:xfrm flipV="1">
            <a:off x="4789357" y="2058889"/>
            <a:ext cx="1230443" cy="1446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1"/>
          </p:cNvCxnSpPr>
          <p:nvPr/>
        </p:nvCxnSpPr>
        <p:spPr>
          <a:xfrm>
            <a:off x="4759377" y="2241030"/>
            <a:ext cx="1260423" cy="1988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10200" y="1828800"/>
            <a:ext cx="76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1600200"/>
            <a:ext cx="768159" cy="307777"/>
          </a:xfrm>
          <a:prstGeom prst="rect">
            <a:avLst/>
          </a:prstGeom>
          <a:noFill/>
        </p:spPr>
        <p:txBody>
          <a:bodyPr wrap="none" rtlCol="0">
            <a:spAutoFit/>
          </a:bodyPr>
          <a:lstStyle/>
          <a:p>
            <a:r>
              <a:rPr lang="en-US" sz="1400" dirty="0" smtClean="0">
                <a:solidFill>
                  <a:srgbClr val="FF0000"/>
                </a:solidFill>
              </a:rPr>
              <a:t>p = 0.79</a:t>
            </a:r>
            <a:endParaRPr lang="en-US" sz="1400" dirty="0">
              <a:solidFill>
                <a:srgbClr val="FF0000"/>
              </a:solidFill>
            </a:endParaRPr>
          </a:p>
        </p:txBody>
      </p:sp>
      <p:cxnSp>
        <p:nvCxnSpPr>
          <p:cNvPr id="27" name="Straight Connector 26"/>
          <p:cNvCxnSpPr/>
          <p:nvPr/>
        </p:nvCxnSpPr>
        <p:spPr>
          <a:xfrm>
            <a:off x="5486400" y="2362200"/>
            <a:ext cx="76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34000" y="2514600"/>
            <a:ext cx="768159" cy="307777"/>
          </a:xfrm>
          <a:prstGeom prst="rect">
            <a:avLst/>
          </a:prstGeom>
          <a:noFill/>
        </p:spPr>
        <p:txBody>
          <a:bodyPr wrap="none" rtlCol="0">
            <a:spAutoFit/>
          </a:bodyPr>
          <a:lstStyle/>
          <a:p>
            <a:r>
              <a:rPr lang="en-US" sz="1400" dirty="0" smtClean="0">
                <a:solidFill>
                  <a:srgbClr val="FF0000"/>
                </a:solidFill>
              </a:rPr>
              <a:t>p = 0.35</a:t>
            </a:r>
            <a:endParaRPr lang="en-US" sz="1400" dirty="0">
              <a:solidFill>
                <a:srgbClr val="FF0000"/>
              </a:solidFill>
            </a:endParaRPr>
          </a:p>
        </p:txBody>
      </p:sp>
      <p:sp>
        <p:nvSpPr>
          <p:cNvPr id="17" name="Date Placeholder 16"/>
          <p:cNvSpPr>
            <a:spLocks noGrp="1"/>
          </p:cNvSpPr>
          <p:nvPr>
            <p:ph type="dt" sz="half" idx="10"/>
          </p:nvPr>
        </p:nvSpPr>
        <p:spPr/>
        <p:txBody>
          <a:bodyPr/>
          <a:lstStyle/>
          <a:p>
            <a:fld id="{7FC2CE24-5D53-4BEB-9859-531D66B08383}" type="datetime1">
              <a:rPr lang="en-US" smtClean="0"/>
              <a:pPr/>
              <a:t>11/21/2013</a:t>
            </a:fld>
            <a:endParaRPr lang="en-US"/>
          </a:p>
        </p:txBody>
      </p:sp>
      <p:sp>
        <p:nvSpPr>
          <p:cNvPr id="18" name="Slide Number Placeholder 17"/>
          <p:cNvSpPr>
            <a:spLocks noGrp="1"/>
          </p:cNvSpPr>
          <p:nvPr>
            <p:ph type="sldNum" sz="quarter" idx="12"/>
          </p:nvPr>
        </p:nvSpPr>
        <p:spPr/>
        <p:txBody>
          <a:bodyPr/>
          <a:lstStyle/>
          <a:p>
            <a:fld id="{53EFF4EF-0227-4244-97D0-C24F74FEC9C8}" type="slidenum">
              <a:rPr lang="en-US" smtClean="0"/>
              <a:pPr/>
              <a:t>71</a:t>
            </a:fld>
            <a:endParaRPr lang="en-US"/>
          </a:p>
        </p:txBody>
      </p:sp>
      <p:sp>
        <p:nvSpPr>
          <p:cNvPr id="19" name="Footer Placeholder 18"/>
          <p:cNvSpPr>
            <a:spLocks noGrp="1"/>
          </p:cNvSpPr>
          <p:nvPr>
            <p:ph type="ftr" sz="quarter" idx="11"/>
          </p:nvPr>
        </p:nvSpPr>
        <p:spPr/>
        <p:txBody>
          <a:bodyPr/>
          <a:lstStyle/>
          <a:p>
            <a:r>
              <a:rPr lang="en-US" smtClean="0"/>
              <a:t>BYU CS Colloquium</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447800"/>
            <a:ext cx="8229600" cy="4724399"/>
          </a:xfrm>
        </p:spPr>
        <p:txBody>
          <a:bodyPr>
            <a:normAutofit lnSpcReduction="10000"/>
          </a:bodyPr>
          <a:lstStyle/>
          <a:p>
            <a:r>
              <a:rPr lang="en-US" dirty="0" smtClean="0">
                <a:solidFill>
                  <a:schemeClr val="bg1">
                    <a:lumMod val="75000"/>
                  </a:schemeClr>
                </a:solidFill>
              </a:rPr>
              <a:t>What is BIG DATA?</a:t>
            </a:r>
          </a:p>
          <a:p>
            <a:r>
              <a:rPr lang="en-US" dirty="0" smtClean="0">
                <a:solidFill>
                  <a:schemeClr val="bg1">
                    <a:lumMod val="75000"/>
                  </a:schemeClr>
                </a:solidFill>
              </a:rPr>
              <a:t>Conceptual modeling &amp; BIG DATA</a:t>
            </a:r>
          </a:p>
          <a:p>
            <a:r>
              <a:rPr lang="en-US" dirty="0" smtClean="0">
                <a:solidFill>
                  <a:schemeClr val="bg1">
                    <a:lumMod val="75000"/>
                  </a:schemeClr>
                </a:solidFill>
              </a:rPr>
              <a:t>A conceptual modeling approach</a:t>
            </a:r>
          </a:p>
          <a:p>
            <a:pPr lvl="1"/>
            <a:r>
              <a:rPr lang="en-US" dirty="0" smtClean="0">
                <a:solidFill>
                  <a:schemeClr val="bg1">
                    <a:lumMod val="75000"/>
                  </a:schemeClr>
                </a:solidFill>
              </a:rPr>
              <a:t>to harvesting, organizing, and analyzing data</a:t>
            </a:r>
          </a:p>
          <a:p>
            <a:pPr lvl="1"/>
            <a:r>
              <a:rPr lang="en-US" dirty="0" smtClean="0">
                <a:solidFill>
                  <a:schemeClr val="bg1">
                    <a:lumMod val="75000"/>
                  </a:schemeClr>
                </a:solidFill>
              </a:rPr>
              <a:t>for BIG DATA collections of historical documents </a:t>
            </a:r>
          </a:p>
          <a:p>
            <a:r>
              <a:rPr lang="en-US" dirty="0" smtClean="0"/>
              <a:t>Summary (and take-home message):</a:t>
            </a:r>
          </a:p>
          <a:p>
            <a:pPr lvl="1"/>
            <a:r>
              <a:rPr lang="en-US" dirty="0" smtClean="0"/>
              <a:t>Automation via conceptual modeling can resolve BIG DATA issues in family history work. </a:t>
            </a:r>
          </a:p>
          <a:p>
            <a:pPr lvl="1"/>
            <a:r>
              <a:rPr lang="en-US" dirty="0" smtClean="0"/>
              <a:t>Challenges and </a:t>
            </a:r>
            <a:r>
              <a:rPr lang="en-US" dirty="0"/>
              <a:t>o</a:t>
            </a:r>
            <a:r>
              <a:rPr lang="en-US" dirty="0" smtClean="0"/>
              <a:t>pportunities</a:t>
            </a:r>
          </a:p>
          <a:p>
            <a:pPr lvl="1"/>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72</a:t>
            </a:fld>
            <a:endParaRPr lang="en-US" dirty="0"/>
          </a:p>
        </p:txBody>
      </p:sp>
      <p:sp>
        <p:nvSpPr>
          <p:cNvPr id="6" name="Date Placeholder 5"/>
          <p:cNvSpPr>
            <a:spLocks noGrp="1"/>
          </p:cNvSpPr>
          <p:nvPr>
            <p:ph type="dt" sz="half" idx="10"/>
          </p:nvPr>
        </p:nvSpPr>
        <p:spPr/>
        <p:txBody>
          <a:bodyPr/>
          <a:lstStyle/>
          <a:p>
            <a:fld id="{D8E3F299-F972-4FC5-965D-92025C6186A7}" type="datetime1">
              <a:rPr lang="en-US" smtClean="0"/>
              <a:pPr/>
              <a:t>11/21/2013</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solidFill>
                  <a:schemeClr val="accent1"/>
                </a:solidFill>
              </a:rPr>
              <a:t>Principles</a:t>
            </a:r>
            <a:r>
              <a:rPr lang="en-US" dirty="0" smtClean="0"/>
              <a:t> that guide the use of </a:t>
            </a:r>
            <a:r>
              <a:rPr lang="en-US" dirty="0" smtClean="0">
                <a:solidFill>
                  <a:srgbClr val="FF0000"/>
                </a:solidFill>
              </a:rPr>
              <a:t>Conceptual Modeling</a:t>
            </a:r>
            <a:r>
              <a:rPr lang="en-US" dirty="0" smtClean="0"/>
              <a:t> in BIG DATA</a:t>
            </a:r>
            <a:endParaRPr lang="en-US" dirty="0"/>
          </a:p>
        </p:txBody>
      </p:sp>
      <p:sp>
        <p:nvSpPr>
          <p:cNvPr id="3" name="Content Placeholder 2"/>
          <p:cNvSpPr>
            <a:spLocks noGrp="1"/>
          </p:cNvSpPr>
          <p:nvPr>
            <p:ph idx="1"/>
          </p:nvPr>
        </p:nvSpPr>
        <p:spPr>
          <a:xfrm>
            <a:off x="457200" y="1676400"/>
            <a:ext cx="8229600" cy="4800600"/>
          </a:xfrm>
        </p:spPr>
        <p:txBody>
          <a:bodyPr>
            <a:normAutofit lnSpcReduction="10000"/>
          </a:bodyPr>
          <a:lstStyle/>
          <a:p>
            <a:r>
              <a:rPr lang="en-US" dirty="0" smtClean="0">
                <a:solidFill>
                  <a:schemeClr val="accent1"/>
                </a:solidFill>
              </a:rPr>
              <a:t>Harvest</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Extraction ontologies</a:t>
            </a:r>
          </a:p>
          <a:p>
            <a:pPr lvl="1"/>
            <a:r>
              <a:rPr lang="en-US" dirty="0" smtClean="0"/>
              <a:t>And …</a:t>
            </a:r>
          </a:p>
          <a:p>
            <a:r>
              <a:rPr lang="en-US" dirty="0" smtClean="0">
                <a:solidFill>
                  <a:schemeClr val="accent1"/>
                </a:solidFill>
              </a:rPr>
              <a:t>Organize</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Rich conceptualizations</a:t>
            </a:r>
          </a:p>
          <a:p>
            <a:pPr lvl="1"/>
            <a:r>
              <a:rPr lang="en-US" dirty="0" smtClean="0"/>
              <a:t>And …</a:t>
            </a:r>
          </a:p>
          <a:p>
            <a:r>
              <a:rPr lang="en-US" dirty="0" smtClean="0">
                <a:solidFill>
                  <a:schemeClr val="accent1"/>
                </a:solidFill>
              </a:rPr>
              <a:t>Analyze</a:t>
            </a:r>
            <a:r>
              <a:rPr lang="en-US" dirty="0" smtClean="0"/>
              <a:t> </a:t>
            </a:r>
            <a:r>
              <a:rPr lang="en-US" dirty="0" err="1" smtClean="0">
                <a:solidFill>
                  <a:srgbClr val="FF0000"/>
                </a:solidFill>
              </a:rPr>
              <a:t>wrt</a:t>
            </a:r>
            <a:r>
              <a:rPr lang="en-US" dirty="0" smtClean="0">
                <a:solidFill>
                  <a:srgbClr val="FF0000"/>
                </a:solidFill>
              </a:rPr>
              <a:t> a conceptual model</a:t>
            </a:r>
          </a:p>
          <a:p>
            <a:pPr lvl="1"/>
            <a:r>
              <a:rPr lang="en-US" dirty="0" smtClean="0"/>
              <a:t>Evidence-based reasoning</a:t>
            </a:r>
          </a:p>
          <a:p>
            <a:pPr lvl="1"/>
            <a:r>
              <a:rPr lang="en-US" dirty="0" smtClean="0"/>
              <a:t>And …</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73</a:t>
            </a:fld>
            <a:endParaRPr lang="en-US"/>
          </a:p>
        </p:txBody>
      </p:sp>
      <p:sp>
        <p:nvSpPr>
          <p:cNvPr id="6" name="Date Placeholder 5"/>
          <p:cNvSpPr>
            <a:spLocks noGrp="1"/>
          </p:cNvSpPr>
          <p:nvPr>
            <p:ph type="dt" sz="half" idx="10"/>
          </p:nvPr>
        </p:nvSpPr>
        <p:spPr/>
        <p:txBody>
          <a:bodyPr/>
          <a:lstStyle/>
          <a:p>
            <a:fld id="{B83E3687-9ADB-40FF-8D39-2140926C3946}" type="datetime1">
              <a:rPr lang="en-US" smtClean="0"/>
              <a:pPr/>
              <a:t>11/21/2013</a:t>
            </a:fld>
            <a:endParaRPr lang="en-US"/>
          </a:p>
        </p:txBody>
      </p:sp>
    </p:spTree>
    <p:extLst>
      <p:ext uri="{BB962C8B-B14F-4D97-AF65-F5344CB8AC3E}">
        <p14:creationId xmlns="" xmlns:p14="http://schemas.microsoft.com/office/powerpoint/2010/main" val="4019543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Challenge</a:t>
            </a:r>
            <a:endParaRPr lang="en-US" dirty="0"/>
          </a:p>
        </p:txBody>
      </p:sp>
      <p:sp>
        <p:nvSpPr>
          <p:cNvPr id="3" name="Content Placeholder 2"/>
          <p:cNvSpPr>
            <a:spLocks noGrp="1"/>
          </p:cNvSpPr>
          <p:nvPr>
            <p:ph idx="1"/>
          </p:nvPr>
        </p:nvSpPr>
        <p:spPr>
          <a:xfrm>
            <a:off x="457200" y="1471475"/>
            <a:ext cx="8382000" cy="3047999"/>
          </a:xfrm>
        </p:spPr>
        <p:txBody>
          <a:bodyPr>
            <a:normAutofit lnSpcReduction="10000"/>
          </a:bodyPr>
          <a:lstStyle/>
          <a:p>
            <a:r>
              <a:rPr lang="en-US" dirty="0" smtClean="0"/>
              <a:t>Conceptual Modeling applies to BIG DATA family history problems.</a:t>
            </a:r>
          </a:p>
          <a:p>
            <a:endParaRPr lang="en-US" dirty="0" smtClean="0"/>
          </a:p>
          <a:p>
            <a:r>
              <a:rPr lang="en-US" dirty="0" smtClean="0"/>
              <a:t>Challenge and Opportunity: join us in the quest to automate the harvesting, organization, and analysis of family history data. </a:t>
            </a:r>
          </a:p>
          <a:p>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74</a:t>
            </a:fld>
            <a:endParaRPr lang="en-US" dirty="0"/>
          </a:p>
        </p:txBody>
      </p:sp>
      <p:pic>
        <p:nvPicPr>
          <p:cNvPr id="6" name="Picture 5" descr="DEG.logo.bmp"/>
          <p:cNvPicPr>
            <a:picLocks noChangeAspect="1"/>
          </p:cNvPicPr>
          <p:nvPr/>
        </p:nvPicPr>
        <p:blipFill>
          <a:blip r:embed="rId2" cstate="print"/>
          <a:stretch>
            <a:fillRect/>
          </a:stretch>
        </p:blipFill>
        <p:spPr>
          <a:xfrm>
            <a:off x="7086600" y="5105400"/>
            <a:ext cx="1589081" cy="1752600"/>
          </a:xfrm>
          <a:prstGeom prst="rect">
            <a:avLst/>
          </a:prstGeom>
          <a:noFill/>
        </p:spPr>
      </p:pic>
      <p:sp>
        <p:nvSpPr>
          <p:cNvPr id="7" name="TextBox 6"/>
          <p:cNvSpPr txBox="1"/>
          <p:nvPr/>
        </p:nvSpPr>
        <p:spPr>
          <a:xfrm>
            <a:off x="5550644" y="6488668"/>
            <a:ext cx="3593356" cy="369332"/>
          </a:xfrm>
          <a:prstGeom prst="rect">
            <a:avLst/>
          </a:prstGeom>
          <a:noFill/>
        </p:spPr>
        <p:txBody>
          <a:bodyPr wrap="none" rtlCol="0">
            <a:spAutoFit/>
          </a:bodyPr>
          <a:lstStyle/>
          <a:p>
            <a:r>
              <a:rPr lang="en-US" dirty="0" smtClean="0"/>
              <a:t>BYU </a:t>
            </a:r>
            <a:r>
              <a:rPr lang="en-US" u="sng" dirty="0" smtClean="0"/>
              <a:t>D</a:t>
            </a:r>
            <a:r>
              <a:rPr lang="en-US" dirty="0" smtClean="0"/>
              <a:t>ata </a:t>
            </a:r>
            <a:r>
              <a:rPr lang="en-US" u="sng" dirty="0" smtClean="0"/>
              <a:t>E</a:t>
            </a:r>
            <a:r>
              <a:rPr lang="en-US" dirty="0" smtClean="0"/>
              <a:t>xtraction Research </a:t>
            </a:r>
            <a:r>
              <a:rPr lang="en-US" u="sng" dirty="0" smtClean="0"/>
              <a:t>G</a:t>
            </a:r>
            <a:r>
              <a:rPr lang="en-US" dirty="0" smtClean="0"/>
              <a:t>roup</a:t>
            </a:r>
            <a:endParaRPr lang="en-US" dirty="0"/>
          </a:p>
        </p:txBody>
      </p:sp>
      <p:pic>
        <p:nvPicPr>
          <p:cNvPr id="8" name="Picture 6" descr="https://encrypted-tbn2.gstatic.com/images?q=tbn:ANd9GcTgbibHZQyIWCgb-Fhl3HjVI5l9OaaiM3zHHNPVlYQh0dU_Z2tZjw"/>
          <p:cNvPicPr>
            <a:picLocks noChangeAspect="1" noChangeArrowheads="1"/>
          </p:cNvPicPr>
          <p:nvPr/>
        </p:nvPicPr>
        <p:blipFill>
          <a:blip r:embed="rId3" cstate="print"/>
          <a:srcRect/>
          <a:stretch>
            <a:fillRect/>
          </a:stretch>
        </p:blipFill>
        <p:spPr bwMode="auto">
          <a:xfrm>
            <a:off x="304800" y="5791200"/>
            <a:ext cx="1076325" cy="1076325"/>
          </a:xfrm>
          <a:prstGeom prst="rect">
            <a:avLst/>
          </a:prstGeom>
          <a:noFill/>
        </p:spPr>
      </p:pic>
      <p:sp>
        <p:nvSpPr>
          <p:cNvPr id="10" name="TextBox 9"/>
          <p:cNvSpPr txBox="1"/>
          <p:nvPr/>
        </p:nvSpPr>
        <p:spPr>
          <a:xfrm>
            <a:off x="5638800" y="6172200"/>
            <a:ext cx="1699824" cy="338554"/>
          </a:xfrm>
          <a:prstGeom prst="rect">
            <a:avLst/>
          </a:prstGeom>
          <a:noFill/>
        </p:spPr>
        <p:txBody>
          <a:bodyPr wrap="none" rtlCol="0">
            <a:spAutoFit/>
          </a:bodyPr>
          <a:lstStyle/>
          <a:p>
            <a:r>
              <a:rPr lang="en-US" sz="1600" dirty="0" smtClean="0"/>
              <a:t>www.deg.byu.edu</a:t>
            </a:r>
            <a:endParaRPr lang="en-US" sz="1600" dirty="0"/>
          </a:p>
        </p:txBody>
      </p:sp>
      <p:pic>
        <p:nvPicPr>
          <p:cNvPr id="12" name="Picture 2" descr="C:\Documents and Settings\David W. Embley\My Documents\WoK\ER13.keynote\Keynote\Presentation\FSMosaicTreeLogo.png"/>
          <p:cNvPicPr>
            <a:picLocks noChangeAspect="1" noChangeArrowheads="1"/>
          </p:cNvPicPr>
          <p:nvPr/>
        </p:nvPicPr>
        <p:blipFill>
          <a:blip r:embed="rId4" cstate="print"/>
          <a:srcRect/>
          <a:stretch>
            <a:fillRect/>
          </a:stretch>
        </p:blipFill>
        <p:spPr bwMode="auto">
          <a:xfrm>
            <a:off x="1752600" y="6096000"/>
            <a:ext cx="1905000" cy="495237"/>
          </a:xfrm>
          <a:prstGeom prst="rect">
            <a:avLst/>
          </a:prstGeom>
          <a:noFill/>
        </p:spPr>
      </p:pic>
      <p:sp>
        <p:nvSpPr>
          <p:cNvPr id="11" name="Date Placeholder 10"/>
          <p:cNvSpPr>
            <a:spLocks noGrp="1"/>
          </p:cNvSpPr>
          <p:nvPr>
            <p:ph type="dt" sz="half" idx="10"/>
          </p:nvPr>
        </p:nvSpPr>
        <p:spPr/>
        <p:txBody>
          <a:bodyPr/>
          <a:lstStyle/>
          <a:p>
            <a:fld id="{2BCD3699-FDC4-478C-9E6E-FDA960C31C85}" type="datetime1">
              <a:rPr lang="en-US" smtClean="0"/>
              <a:pPr/>
              <a:t>11/21/2013</a:t>
            </a:fld>
            <a:endParaRPr lang="en-US"/>
          </a:p>
        </p:txBody>
      </p:sp>
    </p:spTree>
    <p:extLst>
      <p:ext uri="{BB962C8B-B14F-4D97-AF65-F5344CB8AC3E}">
        <p14:creationId xmlns="" xmlns:p14="http://schemas.microsoft.com/office/powerpoint/2010/main" val="26578357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Challenge</a:t>
            </a:r>
            <a:endParaRPr lang="en-US" dirty="0"/>
          </a:p>
        </p:txBody>
      </p:sp>
      <p:sp>
        <p:nvSpPr>
          <p:cNvPr id="3" name="Content Placeholder 2"/>
          <p:cNvSpPr>
            <a:spLocks noGrp="1"/>
          </p:cNvSpPr>
          <p:nvPr>
            <p:ph idx="1"/>
          </p:nvPr>
        </p:nvSpPr>
        <p:spPr>
          <a:xfrm>
            <a:off x="457200" y="1471475"/>
            <a:ext cx="8382000" cy="3047999"/>
          </a:xfrm>
        </p:spPr>
        <p:txBody>
          <a:bodyPr>
            <a:normAutofit lnSpcReduction="10000"/>
          </a:bodyPr>
          <a:lstStyle/>
          <a:p>
            <a:r>
              <a:rPr lang="en-US" dirty="0" smtClean="0"/>
              <a:t>Conceptual Modeling applies to BIG DATA family history problems.</a:t>
            </a:r>
          </a:p>
          <a:p>
            <a:endParaRPr lang="en-US" dirty="0" smtClean="0"/>
          </a:p>
          <a:p>
            <a:r>
              <a:rPr lang="en-US" dirty="0" smtClean="0"/>
              <a:t>Challenge and Opportunity: join us in the quest to automate the harvesting, organization, and analysis of family history data. </a:t>
            </a:r>
            <a:endParaRPr lang="en-US" dirty="0"/>
          </a:p>
        </p:txBody>
      </p:sp>
      <p:sp>
        <p:nvSpPr>
          <p:cNvPr id="4" name="Footer Placeholder 3"/>
          <p:cNvSpPr>
            <a:spLocks noGrp="1"/>
          </p:cNvSpPr>
          <p:nvPr>
            <p:ph type="ftr" sz="quarter" idx="11"/>
          </p:nvPr>
        </p:nvSpPr>
        <p:spPr/>
        <p:txBody>
          <a:bodyPr/>
          <a:lstStyle/>
          <a:p>
            <a:r>
              <a:rPr lang="en-US" smtClean="0"/>
              <a:t>BYU CS Colloquium</a:t>
            </a:r>
            <a:endParaRPr lang="en-US" dirty="0"/>
          </a:p>
        </p:txBody>
      </p:sp>
      <p:sp>
        <p:nvSpPr>
          <p:cNvPr id="5" name="Slide Number Placeholder 4"/>
          <p:cNvSpPr>
            <a:spLocks noGrp="1"/>
          </p:cNvSpPr>
          <p:nvPr>
            <p:ph type="sldNum" sz="quarter" idx="12"/>
          </p:nvPr>
        </p:nvSpPr>
        <p:spPr/>
        <p:txBody>
          <a:bodyPr/>
          <a:lstStyle/>
          <a:p>
            <a:fld id="{53EFF4EF-0227-4244-97D0-C24F74FEC9C8}" type="slidenum">
              <a:rPr lang="en-US" smtClean="0"/>
              <a:pPr/>
              <a:t>75</a:t>
            </a:fld>
            <a:endParaRPr lang="en-US" dirty="0"/>
          </a:p>
        </p:txBody>
      </p:sp>
      <p:pic>
        <p:nvPicPr>
          <p:cNvPr id="6" name="Picture 5" descr="DEG.logo.bmp"/>
          <p:cNvPicPr>
            <a:picLocks noChangeAspect="1"/>
          </p:cNvPicPr>
          <p:nvPr/>
        </p:nvPicPr>
        <p:blipFill>
          <a:blip r:embed="rId2" cstate="print"/>
          <a:stretch>
            <a:fillRect/>
          </a:stretch>
        </p:blipFill>
        <p:spPr>
          <a:xfrm>
            <a:off x="7086600" y="5105400"/>
            <a:ext cx="1589081" cy="1752600"/>
          </a:xfrm>
          <a:prstGeom prst="rect">
            <a:avLst/>
          </a:prstGeom>
          <a:noFill/>
        </p:spPr>
      </p:pic>
      <p:sp>
        <p:nvSpPr>
          <p:cNvPr id="7" name="TextBox 6"/>
          <p:cNvSpPr txBox="1"/>
          <p:nvPr/>
        </p:nvSpPr>
        <p:spPr>
          <a:xfrm>
            <a:off x="5550644" y="6488668"/>
            <a:ext cx="3593356" cy="369332"/>
          </a:xfrm>
          <a:prstGeom prst="rect">
            <a:avLst/>
          </a:prstGeom>
          <a:noFill/>
        </p:spPr>
        <p:txBody>
          <a:bodyPr wrap="none" rtlCol="0">
            <a:spAutoFit/>
          </a:bodyPr>
          <a:lstStyle/>
          <a:p>
            <a:r>
              <a:rPr lang="en-US" dirty="0" smtClean="0"/>
              <a:t>BYU </a:t>
            </a:r>
            <a:r>
              <a:rPr lang="en-US" u="sng" dirty="0" smtClean="0"/>
              <a:t>D</a:t>
            </a:r>
            <a:r>
              <a:rPr lang="en-US" dirty="0" smtClean="0"/>
              <a:t>ata </a:t>
            </a:r>
            <a:r>
              <a:rPr lang="en-US" u="sng" dirty="0" smtClean="0"/>
              <a:t>E</a:t>
            </a:r>
            <a:r>
              <a:rPr lang="en-US" dirty="0" smtClean="0"/>
              <a:t>xtraction Research </a:t>
            </a:r>
            <a:r>
              <a:rPr lang="en-US" u="sng" dirty="0" smtClean="0"/>
              <a:t>G</a:t>
            </a:r>
            <a:r>
              <a:rPr lang="en-US" dirty="0" smtClean="0"/>
              <a:t>roup</a:t>
            </a:r>
            <a:endParaRPr lang="en-US" dirty="0"/>
          </a:p>
        </p:txBody>
      </p:sp>
      <p:pic>
        <p:nvPicPr>
          <p:cNvPr id="8" name="Picture 6" descr="https://encrypted-tbn2.gstatic.com/images?q=tbn:ANd9GcTgbibHZQyIWCgb-Fhl3HjVI5l9OaaiM3zHHNPVlYQh0dU_Z2tZjw"/>
          <p:cNvPicPr>
            <a:picLocks noChangeAspect="1" noChangeArrowheads="1"/>
          </p:cNvPicPr>
          <p:nvPr/>
        </p:nvPicPr>
        <p:blipFill>
          <a:blip r:embed="rId3" cstate="print"/>
          <a:srcRect/>
          <a:stretch>
            <a:fillRect/>
          </a:stretch>
        </p:blipFill>
        <p:spPr bwMode="auto">
          <a:xfrm>
            <a:off x="304800" y="5791200"/>
            <a:ext cx="1076325" cy="1076325"/>
          </a:xfrm>
          <a:prstGeom prst="rect">
            <a:avLst/>
          </a:prstGeom>
          <a:noFill/>
        </p:spPr>
      </p:pic>
      <p:sp>
        <p:nvSpPr>
          <p:cNvPr id="10" name="TextBox 9"/>
          <p:cNvSpPr txBox="1"/>
          <p:nvPr/>
        </p:nvSpPr>
        <p:spPr>
          <a:xfrm>
            <a:off x="5638800" y="6172200"/>
            <a:ext cx="1699824" cy="338554"/>
          </a:xfrm>
          <a:prstGeom prst="rect">
            <a:avLst/>
          </a:prstGeom>
          <a:noFill/>
        </p:spPr>
        <p:txBody>
          <a:bodyPr wrap="none" rtlCol="0">
            <a:spAutoFit/>
          </a:bodyPr>
          <a:lstStyle/>
          <a:p>
            <a:r>
              <a:rPr lang="en-US" sz="1600" dirty="0" smtClean="0"/>
              <a:t>www.deg.byu.edu</a:t>
            </a:r>
            <a:endParaRPr lang="en-US" sz="1600" dirty="0"/>
          </a:p>
        </p:txBody>
      </p:sp>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66396" y="4499499"/>
            <a:ext cx="1712181" cy="157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descr="C:\Documents and Settings\David W. Embley\My Documents\WoK\ER13.keynote\Keynote\Presentation\FSMosaicTreeLogo.png"/>
          <p:cNvPicPr>
            <a:picLocks noChangeAspect="1" noChangeArrowheads="1"/>
          </p:cNvPicPr>
          <p:nvPr/>
        </p:nvPicPr>
        <p:blipFill>
          <a:blip r:embed="rId5" cstate="print"/>
          <a:srcRect/>
          <a:stretch>
            <a:fillRect/>
          </a:stretch>
        </p:blipFill>
        <p:spPr bwMode="auto">
          <a:xfrm>
            <a:off x="1752600" y="6096000"/>
            <a:ext cx="1905000" cy="495237"/>
          </a:xfrm>
          <a:prstGeom prst="rect">
            <a:avLst/>
          </a:prstGeom>
          <a:noFill/>
        </p:spPr>
      </p:pic>
      <p:sp>
        <p:nvSpPr>
          <p:cNvPr id="13" name="Date Placeholder 12"/>
          <p:cNvSpPr>
            <a:spLocks noGrp="1"/>
          </p:cNvSpPr>
          <p:nvPr>
            <p:ph type="dt" sz="half" idx="10"/>
          </p:nvPr>
        </p:nvSpPr>
        <p:spPr/>
        <p:txBody>
          <a:bodyPr/>
          <a:lstStyle/>
          <a:p>
            <a:fld id="{61D6DA87-D0B3-4CA1-92F5-FC9B88155766}" type="datetime1">
              <a:rPr lang="en-US" smtClean="0"/>
              <a:pPr/>
              <a:t>11/21/2013</a:t>
            </a:fld>
            <a:endParaRPr lang="en-US"/>
          </a:p>
        </p:txBody>
      </p:sp>
    </p:spTree>
    <p:extLst>
      <p:ext uri="{BB962C8B-B14F-4D97-AF65-F5344CB8AC3E}">
        <p14:creationId xmlns="" xmlns:p14="http://schemas.microsoft.com/office/powerpoint/2010/main" val="2657835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1" y="2209800"/>
            <a:ext cx="3733800" cy="3072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58714" y="2468310"/>
            <a:ext cx="3970447" cy="3267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Volume: Terabyte (10</a:t>
            </a:r>
            <a:r>
              <a:rPr lang="en-US" baseline="30000" dirty="0" smtClean="0"/>
              <a:t>12</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8</a:t>
            </a:fld>
            <a:endParaRPr lang="en-US"/>
          </a:p>
        </p:txBody>
      </p:sp>
      <p:sp>
        <p:nvSpPr>
          <p:cNvPr id="5" name="TextBox 4"/>
          <p:cNvSpPr txBox="1"/>
          <p:nvPr/>
        </p:nvSpPr>
        <p:spPr>
          <a:xfrm>
            <a:off x="1725502" y="1371600"/>
            <a:ext cx="5700215" cy="523220"/>
          </a:xfrm>
          <a:prstGeom prst="rect">
            <a:avLst/>
          </a:prstGeom>
          <a:noFill/>
        </p:spPr>
        <p:txBody>
          <a:bodyPr wrap="none" rtlCol="0">
            <a:spAutoFit/>
          </a:bodyPr>
          <a:lstStyle/>
          <a:p>
            <a:pPr algn="ctr"/>
            <a:r>
              <a:rPr lang="en-US" sz="2800" dirty="0" smtClean="0"/>
              <a:t>All the X-ray images in a large hospital</a:t>
            </a:r>
            <a:endParaRPr lang="en-US" sz="2800" dirty="0"/>
          </a:p>
        </p:txBody>
      </p:sp>
      <p:pic>
        <p:nvPicPr>
          <p:cNvPr id="7170" name="Picture 2" descr="C:\Users\Dave\Documents\ER13.keynote\Keynote\Presentation\teraXra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5403" y="2849310"/>
            <a:ext cx="4102221" cy="337313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rot="19509821">
            <a:off x="6147967" y="1935245"/>
            <a:ext cx="662361" cy="923330"/>
          </a:xfrm>
          <a:prstGeom prst="rect">
            <a:avLst/>
          </a:prstGeom>
          <a:noFill/>
        </p:spPr>
        <p:txBody>
          <a:bodyPr wrap="none" rtlCol="0">
            <a:spAutoFit/>
          </a:bodyPr>
          <a:lstStyle/>
          <a:p>
            <a:r>
              <a:rPr lang="en-US" sz="5400" dirty="0" smtClean="0"/>
              <a:t>…</a:t>
            </a:r>
            <a:endParaRPr lang="en-US" sz="5400" dirty="0"/>
          </a:p>
        </p:txBody>
      </p:sp>
      <p:sp>
        <p:nvSpPr>
          <p:cNvPr id="10" name="Date Placeholder 9"/>
          <p:cNvSpPr>
            <a:spLocks noGrp="1"/>
          </p:cNvSpPr>
          <p:nvPr>
            <p:ph type="dt" sz="half" idx="10"/>
          </p:nvPr>
        </p:nvSpPr>
        <p:spPr/>
        <p:txBody>
          <a:bodyPr/>
          <a:lstStyle/>
          <a:p>
            <a:fld id="{A090FE40-7890-4FB6-8BE1-4D6D3C8FAD7B}" type="datetime1">
              <a:rPr lang="en-US" smtClean="0"/>
              <a:pPr/>
              <a:t>11/21/2013</a:t>
            </a:fld>
            <a:endParaRPr lang="en-US"/>
          </a:p>
        </p:txBody>
      </p:sp>
    </p:spTree>
    <p:extLst>
      <p:ext uri="{BB962C8B-B14F-4D97-AF65-F5344CB8AC3E}">
        <p14:creationId xmlns="" xmlns:p14="http://schemas.microsoft.com/office/powerpoint/2010/main" val="1391639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Volume: </a:t>
            </a:r>
            <a:r>
              <a:rPr lang="en-US" dirty="0" err="1" smtClean="0"/>
              <a:t>Petabyte</a:t>
            </a:r>
            <a:r>
              <a:rPr lang="en-US" dirty="0" smtClean="0"/>
              <a:t> (10</a:t>
            </a:r>
            <a:r>
              <a:rPr lang="en-US" baseline="30000" dirty="0" smtClean="0"/>
              <a:t>15</a:t>
            </a:r>
            <a:r>
              <a:rPr lang="en-US" dirty="0" smtClean="0"/>
              <a:t>)</a:t>
            </a:r>
            <a:endParaRPr lang="en-US" dirty="0"/>
          </a:p>
        </p:txBody>
      </p:sp>
      <p:sp>
        <p:nvSpPr>
          <p:cNvPr id="3" name="Footer Placeholder 2"/>
          <p:cNvSpPr>
            <a:spLocks noGrp="1"/>
          </p:cNvSpPr>
          <p:nvPr>
            <p:ph type="ftr" sz="quarter" idx="11"/>
          </p:nvPr>
        </p:nvSpPr>
        <p:spPr/>
        <p:txBody>
          <a:bodyPr/>
          <a:lstStyle/>
          <a:p>
            <a:r>
              <a:rPr lang="en-US" smtClean="0"/>
              <a:t>BYU CS Colloquium</a:t>
            </a:r>
            <a:endParaRPr lang="en-US"/>
          </a:p>
        </p:txBody>
      </p:sp>
      <p:sp>
        <p:nvSpPr>
          <p:cNvPr id="4" name="Slide Number Placeholder 3"/>
          <p:cNvSpPr>
            <a:spLocks noGrp="1"/>
          </p:cNvSpPr>
          <p:nvPr>
            <p:ph type="sldNum" sz="quarter" idx="12"/>
          </p:nvPr>
        </p:nvSpPr>
        <p:spPr/>
        <p:txBody>
          <a:bodyPr/>
          <a:lstStyle/>
          <a:p>
            <a:fld id="{53EFF4EF-0227-4244-97D0-C24F74FEC9C8}" type="slidenum">
              <a:rPr lang="en-US" smtClean="0"/>
              <a:pPr/>
              <a:t>9</a:t>
            </a:fld>
            <a:endParaRPr lang="en-US"/>
          </a:p>
        </p:txBody>
      </p:sp>
      <p:sp>
        <p:nvSpPr>
          <p:cNvPr id="7" name="TextBox 6"/>
          <p:cNvSpPr txBox="1"/>
          <p:nvPr/>
        </p:nvSpPr>
        <p:spPr>
          <a:xfrm>
            <a:off x="2465738" y="1414790"/>
            <a:ext cx="4092467" cy="523220"/>
          </a:xfrm>
          <a:prstGeom prst="rect">
            <a:avLst/>
          </a:prstGeom>
          <a:noFill/>
        </p:spPr>
        <p:txBody>
          <a:bodyPr wrap="none" rtlCol="0">
            <a:spAutoFit/>
          </a:bodyPr>
          <a:lstStyle/>
          <a:p>
            <a:pPr algn="ctr"/>
            <a:r>
              <a:rPr lang="en-US" sz="2800" dirty="0" smtClean="0"/>
              <a:t>10 billion </a:t>
            </a:r>
            <a:r>
              <a:rPr lang="en-US" sz="2800" dirty="0"/>
              <a:t>F</a:t>
            </a:r>
            <a:r>
              <a:rPr lang="en-US" sz="2800" dirty="0" smtClean="0"/>
              <a:t>acebook photos</a:t>
            </a:r>
            <a:endParaRPr lang="en-US" sz="2800" dirty="0"/>
          </a:p>
        </p:txBody>
      </p:sp>
      <p:pic>
        <p:nvPicPr>
          <p:cNvPr id="6146" name="Picture 2" descr="C:\Users\Dave\Documents\ER13.keynote\Keynote\Presentation\petaPhoto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92476" y="2199118"/>
            <a:ext cx="4213105" cy="37528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C2C26746-4180-424C-A6F1-157D0F0784E8}" type="datetime1">
              <a:rPr lang="en-US" smtClean="0"/>
              <a:pPr/>
              <a:t>11/21/2013</a:t>
            </a:fld>
            <a:endParaRPr lang="en-US"/>
          </a:p>
        </p:txBody>
      </p:sp>
    </p:spTree>
    <p:extLst>
      <p:ext uri="{BB962C8B-B14F-4D97-AF65-F5344CB8AC3E}">
        <p14:creationId xmlns="" xmlns:p14="http://schemas.microsoft.com/office/powerpoint/2010/main" val="1749245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9394</TotalTime>
  <Words>7269</Words>
  <Application>Microsoft Office PowerPoint</Application>
  <PresentationFormat>On-screen Show (4:3)</PresentationFormat>
  <Paragraphs>1113</Paragraphs>
  <Slides>75</Slides>
  <Notes>51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A Conceptual Modeling Approach to Harvesting, Organizing, and Analyzing Scanned &amp; OCRed Family History Documents</vt:lpstr>
      <vt:lpstr>Roadmap</vt:lpstr>
      <vt:lpstr>Roadmap</vt:lpstr>
      <vt:lpstr>BIG DATA</vt:lpstr>
      <vt:lpstr>Volume: Kilobyte (103)</vt:lpstr>
      <vt:lpstr>Volume: Megabyte (106)</vt:lpstr>
      <vt:lpstr>Volume: Gigabyte (109)</vt:lpstr>
      <vt:lpstr>Volume: Terabyte (1012)</vt:lpstr>
      <vt:lpstr>Volume: Petabyte (1015)</vt:lpstr>
      <vt:lpstr>Volume: Exabyte (1018)</vt:lpstr>
      <vt:lpstr>Volume: Zettabyte (1021)</vt:lpstr>
      <vt:lpstr>Volume: Yottabyte (1024)</vt:lpstr>
      <vt:lpstr>Variety: Heterogeneous Sources &amp; Diverse Needs</vt:lpstr>
      <vt:lpstr>Velocity</vt:lpstr>
      <vt:lpstr>Velocity</vt:lpstr>
      <vt:lpstr>Veracity: Uncertainty</vt:lpstr>
      <vt:lpstr>Roadmap</vt:lpstr>
      <vt:lpstr>Conceptual Modeling   Data Organization</vt:lpstr>
      <vt:lpstr>Conceptual Modeling: Looking Backward</vt:lpstr>
      <vt:lpstr>Conceptual Modeling: Looking Forward</vt:lpstr>
      <vt:lpstr>Slide 21</vt:lpstr>
      <vt:lpstr>Google’s Knowledge Graph</vt:lpstr>
      <vt:lpstr>Yahoo!’s Web of Objects</vt:lpstr>
      <vt:lpstr>Facebook’s Graph Search</vt:lpstr>
      <vt:lpstr>Satori Knowledge Base</vt:lpstr>
      <vt:lpstr>Metaweb</vt:lpstr>
      <vt:lpstr>Metaweb</vt:lpstr>
      <vt:lpstr>Metaweb</vt:lpstr>
      <vt:lpstr>Roadmap</vt:lpstr>
      <vt:lpstr>Slide 30</vt:lpstr>
      <vt:lpstr>&amp; the WoK-HD Project  </vt:lpstr>
      <vt:lpstr>WoK-HD (A Web of Knowledge Superimposed over Historical Documents)</vt:lpstr>
      <vt:lpstr>WoK-HD (A Web of Knowledge Superimposed over Historical Documents)</vt:lpstr>
      <vt:lpstr>WoK-HD (A Web of Knowledge Superimposed over Historical Documents)</vt:lpstr>
      <vt:lpstr>WoK-HD (A Web of Knowledge Superimposed over Historical Documents)</vt:lpstr>
      <vt:lpstr>WoK-HD (A Web of Knowledge Superimposed over Historical Documents)</vt:lpstr>
      <vt:lpstr>WoK-HD Construction</vt:lpstr>
      <vt:lpstr>OntoES: Extraction Ontologies</vt:lpstr>
      <vt:lpstr>Lexical Object-Set Recognizers</vt:lpstr>
      <vt:lpstr>Non-lexical Object-Set Recognizers</vt:lpstr>
      <vt:lpstr>Relationship-Set Recognizers</vt:lpstr>
      <vt:lpstr>Ontology-Snippet Recognizers</vt:lpstr>
      <vt:lpstr>ListReader</vt:lpstr>
      <vt:lpstr>ListReader</vt:lpstr>
      <vt:lpstr>ListReader: HMM Induction</vt:lpstr>
      <vt:lpstr>ListReader Accuracy &amp; Cost</vt:lpstr>
      <vt:lpstr>PatternReader</vt:lpstr>
      <vt:lpstr>PatternReader</vt:lpstr>
      <vt:lpstr>PatternReader</vt:lpstr>
      <vt:lpstr>PatternReader</vt:lpstr>
      <vt:lpstr>OntoSoar</vt:lpstr>
      <vt:lpstr>OntoSoar Recognizers</vt:lpstr>
      <vt:lpstr>OntoSoar Recognizers</vt:lpstr>
      <vt:lpstr>Automated Reading: OntoSoar</vt:lpstr>
      <vt:lpstr>Beyond Extraction</vt:lpstr>
      <vt:lpstr>Canonicalization for Lexical Object Sets</vt:lpstr>
      <vt:lpstr>Implied Assertions</vt:lpstr>
      <vt:lpstr>Implied Assertions</vt:lpstr>
      <vt:lpstr>Object Identity Resolution</vt:lpstr>
      <vt:lpstr>Free-Form Query Processing</vt:lpstr>
      <vt:lpstr>Free-Form Query Processing</vt:lpstr>
      <vt:lpstr>Free-Form Query Processing</vt:lpstr>
      <vt:lpstr>Free-Form Query Processing</vt:lpstr>
      <vt:lpstr>Form-Based Advanced Query Processing</vt:lpstr>
      <vt:lpstr>Form-Based Advanced Query Processing</vt:lpstr>
      <vt:lpstr>Multi-Lingual Query Processing</vt:lpstr>
      <vt:lpstr>Veracity</vt:lpstr>
      <vt:lpstr>Veracity: “Justified True Belief”</vt:lpstr>
      <vt:lpstr>FamilySearch: Wiki-like Updates + Uncertain Information</vt:lpstr>
      <vt:lpstr>FamilySearch: Useful More Expressive Conceptual Model Specifications</vt:lpstr>
      <vt:lpstr>Evidence-Based Conceptual Modeling (1) Model Reality, (2) Allow/Discover Discrepancies, (3) Add Evidence  </vt:lpstr>
      <vt:lpstr>Roadmap</vt:lpstr>
      <vt:lpstr>Principles that guide the use of Conceptual Modeling in BIG DATA</vt:lpstr>
      <vt:lpstr>Summary &amp; Challenge</vt:lpstr>
      <vt:lpstr>Summary &amp; Challenge</vt:lpstr>
    </vt:vector>
  </TitlesOfParts>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 Conceptual Modeling to the Rescue</dc:title>
  <dc:creator>David W. Embley</dc:creator>
  <cp:lastModifiedBy>David W. Embley</cp:lastModifiedBy>
  <cp:revision>750</cp:revision>
  <dcterms:created xsi:type="dcterms:W3CDTF">2013-08-22T16:13:59Z</dcterms:created>
  <dcterms:modified xsi:type="dcterms:W3CDTF">2013-11-21T19:30:51Z</dcterms:modified>
</cp:coreProperties>
</file>