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9" r:id="rId4"/>
    <p:sldId id="261" r:id="rId5"/>
    <p:sldId id="266" r:id="rId6"/>
    <p:sldId id="265" r:id="rId7"/>
    <p:sldId id="260" r:id="rId8"/>
    <p:sldId id="268" r:id="rId9"/>
    <p:sldId id="264" r:id="rId10"/>
    <p:sldId id="267" r:id="rId11"/>
    <p:sldId id="263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21" autoAdjust="0"/>
    <p:restoredTop sz="65661" autoAdjust="0"/>
  </p:normalViewPr>
  <p:slideViewPr>
    <p:cSldViewPr>
      <p:cViewPr varScale="1">
        <p:scale>
          <a:sx n="89" d="100"/>
          <a:sy n="8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EB56-8E5E-4FE3-8A22-3474BC316537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0143-CE91-44CF-B302-917426252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67177-8526-4045-83D1-3EB634772F15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2871-F5BE-4F4E-BF1D-00ADB8511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Efficient extracting, build up, vast Internet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Complicated: label or decompose</a:t>
            </a:r>
          </a:p>
          <a:p>
            <a:pPr marL="228600" indent="-228600">
              <a:buNone/>
            </a:pP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Concepts </a:t>
            </a:r>
            <a:r>
              <a:rPr lang="en-US" baseline="0" dirty="0" smtClean="0">
                <a:sym typeface="Wingdings" pitchFamily="2" charset="2"/>
              </a:rPr>
              <a:t>appear in text  </a:t>
            </a:r>
            <a:r>
              <a:rPr lang="en-US" baseline="0" dirty="0" smtClean="0">
                <a:sym typeface="Wingdings" pitchFamily="2" charset="2"/>
              </a:rPr>
              <a:t>fill lexicons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="0" baseline="0" dirty="0" smtClean="0">
                <a:sym typeface="Wingdings" pitchFamily="2" charset="2"/>
              </a:rPr>
              <a:t>Grammar induction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aseline="0" dirty="0" err="1" smtClean="0">
                <a:sym typeface="Wingdings" pitchFamily="2" charset="2"/>
              </a:rPr>
              <a:t>Regex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Examples  </a:t>
            </a:r>
            <a:r>
              <a:rPr lang="en-US" baseline="0" dirty="0" smtClean="0">
                <a:sym typeface="Wingdings" pitchFamily="2" charset="2"/>
              </a:rPr>
              <a:t>learning regular </a:t>
            </a:r>
            <a:r>
              <a:rPr lang="en-US" baseline="0" dirty="0" smtClean="0">
                <a:sym typeface="Wingdings" pitchFamily="2" charset="2"/>
              </a:rPr>
              <a:t>expression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Sibling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smtClean="0">
                <a:sym typeface="Wingdings" pitchFamily="2" charset="2"/>
              </a:rPr>
              <a:t>free training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AutoNum type="arabicPeriod"/>
            </a:pP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Things </a:t>
            </a:r>
            <a:r>
              <a:rPr lang="en-US" baseline="0" dirty="0" smtClean="0">
                <a:sym typeface="Wingdings" pitchFamily="2" charset="2"/>
              </a:rPr>
              <a:t>to investigate.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Look </a:t>
            </a:r>
            <a:r>
              <a:rPr lang="en-US" dirty="0" smtClean="0"/>
              <a:t>for </a:t>
            </a:r>
            <a:r>
              <a:rPr lang="en-US" dirty="0" smtClean="0"/>
              <a:t>information</a:t>
            </a:r>
            <a:endParaRPr lang="en-US" dirty="0" smtClean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baseline="0" dirty="0" smtClean="0"/>
              <a:t>Purpose </a:t>
            </a:r>
            <a:r>
              <a:rPr lang="en-US" b="0" baseline="0" dirty="0" smtClean="0"/>
              <a:t>of </a:t>
            </a:r>
            <a:r>
              <a:rPr lang="en-US" b="0" baseline="0" dirty="0" smtClean="0"/>
              <a:t>IR?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Google</a:t>
            </a:r>
            <a:r>
              <a:rPr lang="en-US" dirty="0" smtClean="0"/>
              <a:t> answer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 </a:t>
            </a:r>
            <a:r>
              <a:rPr lang="en-US" baseline="0" dirty="0" smtClean="0">
                <a:sym typeface="Wingdings" pitchFamily="2" charset="2"/>
              </a:rPr>
              <a:t>P</a:t>
            </a:r>
            <a:r>
              <a:rPr lang="en-US" baseline="0" dirty="0" smtClean="0"/>
              <a:t>ages containing lucky</a:t>
            </a:r>
            <a:endParaRPr lang="en-US" baseline="0" dirty="0" smtClean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Answer better</a:t>
            </a:r>
            <a:r>
              <a:rPr lang="en-US" baseline="0" dirty="0" smtClean="0"/>
              <a:t>?  </a:t>
            </a:r>
            <a:r>
              <a:rPr lang="en-US" baseline="0" dirty="0" smtClean="0">
                <a:sym typeface="Wingdings" pitchFamily="2" charset="2"/>
              </a:rPr>
              <a:t>  </a:t>
            </a:r>
            <a:r>
              <a:rPr lang="en-US" baseline="0" dirty="0" smtClean="0"/>
              <a:t>answering questions</a:t>
            </a:r>
            <a:endParaRPr lang="en-US" baseline="0" dirty="0" smtClean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Still return pages</a:t>
            </a:r>
            <a:r>
              <a:rPr lang="en-US" baseline="0" dirty="0" smtClean="0">
                <a:sym typeface="Wingdings" pitchFamily="2" charset="2"/>
              </a:rPr>
              <a:t>.  1 2 3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Both </a:t>
            </a:r>
            <a:r>
              <a:rPr lang="en-US" dirty="0" smtClean="0"/>
              <a:t>QA </a:t>
            </a:r>
            <a:r>
              <a:rPr lang="en-US" dirty="0" smtClean="0"/>
              <a:t>&amp;</a:t>
            </a:r>
            <a:r>
              <a:rPr lang="en-US" baseline="0" dirty="0" smtClean="0"/>
              <a:t> </a:t>
            </a:r>
            <a:r>
              <a:rPr lang="en-US" baseline="0" dirty="0" smtClean="0"/>
              <a:t>IR </a:t>
            </a:r>
            <a:r>
              <a:rPr lang="en-US" b="0" dirty="0" smtClean="0"/>
              <a:t>better?</a:t>
            </a:r>
            <a:r>
              <a:rPr lang="en-US" baseline="0" dirty="0" smtClean="0">
                <a:sym typeface="Wingdings" pitchFamily="2" charset="2"/>
              </a:rPr>
              <a:t>  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baseline="0" dirty="0" smtClean="0">
                <a:sym typeface="Wingdings" pitchFamily="2" charset="2"/>
              </a:rPr>
              <a:t>Knowledge: 1 2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baseline="0" dirty="0" smtClean="0">
                <a:sym typeface="Wingdings" pitchFamily="2" charset="2"/>
              </a:rPr>
              <a:t>QA &amp; IR </a:t>
            </a:r>
            <a:r>
              <a:rPr lang="en-US" b="0" baseline="0" dirty="0" smtClean="0">
                <a:sym typeface="Wingdings" pitchFamily="2" charset="2"/>
              </a:rPr>
              <a:t>better </a:t>
            </a:r>
            <a:r>
              <a:rPr lang="en-US" b="0" baseline="0" dirty="0" smtClean="0">
                <a:sym typeface="Wingdings" pitchFamily="2" charset="2"/>
              </a:rPr>
              <a:t> IE</a:t>
            </a:r>
            <a:endParaRPr lang="en-US" baseline="0" dirty="0" smtClean="0">
              <a:sym typeface="Wingdings" pitchFamily="2" charset="2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>
                <a:sym typeface="Wingdings" pitchFamily="2" charset="2"/>
              </a:rPr>
              <a:t>Lot </a:t>
            </a:r>
            <a:r>
              <a:rPr lang="en-US" baseline="0" dirty="0" smtClean="0">
                <a:sym typeface="Wingdings" pitchFamily="2" charset="2"/>
              </a:rPr>
              <a:t>of knowledge.    Do IE efficiently and </a:t>
            </a:r>
            <a:r>
              <a:rPr lang="en-US" baseline="0" dirty="0" smtClean="0">
                <a:sym typeface="Wingdings" pitchFamily="2" charset="2"/>
              </a:rPr>
              <a:t>accurately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IE </a:t>
            </a:r>
            <a:r>
              <a:rPr lang="en-US" b="0" baseline="0" dirty="0" smtClean="0"/>
              <a:t>evolved, efficient, hand work computer.  1 2 3</a:t>
            </a:r>
            <a:endParaRPr lang="en-US" baseline="0" dirty="0" smtClean="0"/>
          </a:p>
          <a:p>
            <a:pPr marL="228600" lvl="0" indent="-228600">
              <a:buNone/>
            </a:pPr>
            <a:r>
              <a:rPr lang="en-US" baseline="0" dirty="0" smtClean="0"/>
              <a:t>Always </a:t>
            </a:r>
            <a:r>
              <a:rPr lang="en-US" b="0" baseline="0" dirty="0" smtClean="0"/>
              <a:t>more efficient </a:t>
            </a:r>
            <a:r>
              <a:rPr lang="en-US" b="0" baseline="0" dirty="0" smtClean="0"/>
              <a:t>&amp; accurate</a:t>
            </a:r>
            <a:r>
              <a:rPr lang="en-US" baseline="0" dirty="0" smtClean="0"/>
              <a:t>?</a:t>
            </a:r>
            <a:endParaRPr lang="en-US" baseline="0" dirty="0" smtClean="0"/>
          </a:p>
          <a:p>
            <a:pPr marL="228600" lvl="0" indent="-228600">
              <a:buNone/>
            </a:pPr>
            <a:r>
              <a:rPr lang="en-US" baseline="0" dirty="0" smtClean="0"/>
              <a:t>Thankfully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2 things</a:t>
            </a: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extraction</a:t>
            </a:r>
            <a:r>
              <a:rPr lang="en-US" baseline="0" dirty="0" smtClean="0"/>
              <a:t>, automatically, any number of </a:t>
            </a:r>
            <a:r>
              <a:rPr lang="en-US" baseline="0" dirty="0" smtClean="0"/>
              <a:t>pages</a:t>
            </a:r>
          </a:p>
          <a:p>
            <a:pPr marL="228600" indent="-228600">
              <a:buNone/>
            </a:pPr>
            <a:r>
              <a:rPr lang="en-US" baseline="0" dirty="0" smtClean="0"/>
              <a:t>Precision &amp; recall</a:t>
            </a:r>
            <a:endParaRPr lang="en-US" baseline="0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3 things</a:t>
            </a: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again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Proposal</a:t>
            </a:r>
            <a:r>
              <a:rPr lang="en-US" b="0" dirty="0" smtClean="0"/>
              <a:t>:</a:t>
            </a:r>
            <a:r>
              <a:rPr lang="en-US" b="0" baseline="0" dirty="0" smtClean="0"/>
              <a:t> </a:t>
            </a:r>
            <a:r>
              <a:rPr lang="en-US" b="0" baseline="0" dirty="0" smtClean="0"/>
              <a:t>c</a:t>
            </a:r>
            <a:r>
              <a:rPr lang="en-US" b="0" dirty="0" smtClean="0"/>
              <a:t>ombine</a:t>
            </a:r>
            <a:endParaRPr lang="en-US" b="0" dirty="0" smtClean="0"/>
          </a:p>
          <a:p>
            <a:pPr marL="228600" indent="-228600">
              <a:buNone/>
            </a:pPr>
            <a:r>
              <a:rPr lang="en-US" dirty="0" smtClean="0"/>
              <a:t>Feeding information</a:t>
            </a:r>
            <a:r>
              <a:rPr lang="en-US" baseline="0" dirty="0" smtClean="0"/>
              <a:t> between, system more autonomous, less manual coding &amp; training examples.</a:t>
            </a:r>
          </a:p>
          <a:p>
            <a:pPr marL="228600" indent="-228600">
              <a:buNone/>
            </a:pPr>
            <a:r>
              <a:rPr lang="en-US" baseline="0" dirty="0" smtClean="0"/>
              <a:t>1 2</a:t>
            </a:r>
          </a:p>
          <a:p>
            <a:pPr marL="228600" indent="-228600">
              <a:buNone/>
            </a:pPr>
            <a:r>
              <a:rPr lang="en-US" baseline="0" dirty="0" smtClean="0"/>
              <a:t>More </a:t>
            </a:r>
            <a:r>
              <a:rPr lang="en-US" baseline="0" dirty="0" smtClean="0"/>
              <a:t>information extracted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more </a:t>
            </a:r>
            <a:r>
              <a:rPr lang="en-US" baseline="0" dirty="0" smtClean="0"/>
              <a:t>automatically </a:t>
            </a:r>
            <a:r>
              <a:rPr lang="en-US" baseline="0" dirty="0" smtClean="0"/>
              <a:t>identified on new web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1 2 3</a:t>
            </a:r>
          </a:p>
          <a:p>
            <a:pPr marL="228600" indent="-228600">
              <a:buNone/>
            </a:pPr>
            <a:r>
              <a:rPr lang="en-US" dirty="0" smtClean="0"/>
              <a:t>Process</a:t>
            </a:r>
            <a:endParaRPr lang="en-US" dirty="0" smtClean="0"/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Hand </a:t>
            </a:r>
            <a:r>
              <a:rPr lang="en-US" baseline="0" dirty="0" smtClean="0"/>
              <a:t>labels, consistent format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="0" baseline="0" dirty="0" smtClean="0"/>
              <a:t>all countries</a:t>
            </a: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Knowledge extract &amp; index </a:t>
            </a:r>
            <a:r>
              <a:rPr lang="en-US" baseline="0" dirty="0" smtClean="0"/>
              <a:t>other pages, unstructured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Step to Semantic Web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More info Iraq</a:t>
            </a:r>
            <a:endParaRPr lang="en-US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baseline="0" dirty="0" smtClean="0">
                <a:sym typeface="Wingdings" pitchFamily="2" charset="2"/>
              </a:rPr>
              <a:t>Know </a:t>
            </a:r>
            <a:r>
              <a:rPr lang="en-US" baseline="0" dirty="0" smtClean="0"/>
              <a:t>country </a:t>
            </a:r>
            <a:r>
              <a:rPr lang="en-US" baseline="0" dirty="0" smtClean="0"/>
              <a:t>names</a:t>
            </a:r>
            <a:endParaRPr lang="en-US" dirty="0" smtClean="0"/>
          </a:p>
          <a:p>
            <a:pPr marL="228600" indent="-228600">
              <a:buNone/>
            </a:pPr>
            <a:r>
              <a:rPr lang="en-US" baseline="0" dirty="0" smtClean="0"/>
              <a:t>Other info</a:t>
            </a: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More info on topic </a:t>
            </a:r>
            <a:r>
              <a:rPr lang="en-US" baseline="0" dirty="0" smtClean="0">
                <a:sym typeface="Wingdings" pitchFamily="2" charset="2"/>
              </a:rPr>
              <a:t> disambiguate terms &amp; linguistic </a:t>
            </a:r>
            <a:r>
              <a:rPr lang="en-US" baseline="0" dirty="0" smtClean="0">
                <a:sym typeface="Wingdings" pitchFamily="2" charset="2"/>
              </a:rPr>
              <a:t>structure</a:t>
            </a:r>
            <a:endParaRPr lang="en-US" baseline="0" dirty="0" smtClean="0"/>
          </a:p>
          <a:p>
            <a:r>
              <a:rPr lang="en-US" dirty="0" err="1" smtClean="0"/>
              <a:t>Sem</a:t>
            </a:r>
            <a:r>
              <a:rPr lang="en-US" baseline="0" dirty="0" smtClean="0"/>
              <a:t>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2871-F5BE-4F4E-BF1D-00ADB85113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1B7-93E9-410E-9D0F-51C38265572D}" type="datetime1">
              <a:rPr lang="en-US" smtClean="0"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EC20-A733-4BAA-A423-4EF0C4CB1511}" type="datetime1">
              <a:rPr lang="en-US" smtClean="0"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D36F-DB3A-419A-A015-4D5AB9544E03}" type="datetime1">
              <a:rPr lang="en-US" smtClean="0"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5E69-2623-475C-959A-8EB1216EBD9A}" type="datetime1">
              <a:rPr lang="en-US" smtClean="0"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88F-6DCD-4074-ACB1-0D8E4BDC4889}" type="datetime1">
              <a:rPr lang="en-US" smtClean="0"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5ACB-6565-4CCF-969B-F9B8C5915125}" type="datetime1">
              <a:rPr lang="en-US" smtClean="0"/>
              <a:t>3/20/2009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2B9E-6B32-4C79-99FB-8A6D8730D561}" type="datetime1">
              <a:rPr lang="en-US" smtClean="0"/>
              <a:t>3/20/2009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FBF4-5B12-4BBC-BF87-4F35B27C6FB0}" type="datetime1">
              <a:rPr lang="en-US" smtClean="0"/>
              <a:t>3/20/2009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3C3F-448B-4F4E-A45B-9A307792AEC4}" type="datetime1">
              <a:rPr lang="en-US" smtClean="0"/>
              <a:t>3/20/2009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58C0-C067-41BD-AE3C-D84E3CDFC6C9}" type="datetime1">
              <a:rPr lang="en-US" smtClean="0"/>
              <a:t>3/20/2009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23E-9B9F-4562-B0CD-CFE47DECF714}" type="datetime1">
              <a:rPr lang="en-US" smtClean="0"/>
              <a:t>3/20/2009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DE4A-6FF1-4533-A89E-CC24B66CFC4D}" type="datetime1">
              <a:rPr lang="en-US" smtClean="0"/>
              <a:t>3/20/2009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2F9A0-EF3C-4225-85E4-5E4F5AD28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114300" dist="50800" dir="5400000" algn="ctr" rotWithShape="0">
                    <a:schemeClr val="bg1"/>
                  </a:outerShdw>
                </a:effectLst>
              </a:rPr>
              <a:t>Sem</a:t>
            </a:r>
            <a:r>
              <a:rPr lang="en-US" dirty="0" smtClean="0">
                <a:effectLst>
                  <a:outerShdw blurRad="114300" dist="50800" dir="5400000" algn="ctr" rotWithShape="0">
                    <a:schemeClr val="bg1"/>
                  </a:outerShdw>
                </a:effectLst>
              </a:rPr>
              <a:t>i-Supervised,</a:t>
            </a:r>
            <a:r>
              <a:rPr lang="en-US" dirty="0" smtClean="0">
                <a:effectLst>
                  <a:outerShdw blurRad="114300" dist="50800" dir="5400000" algn="ctr" rotWithShape="0">
                    <a:schemeClr val="bg1"/>
                  </a:outerShdw>
                </a:effectLst>
              </a:rPr>
              <a:t> Knowledge-Based </a:t>
            </a:r>
            <a:r>
              <a:rPr lang="en-US" dirty="0" smtClean="0">
                <a:effectLst>
                  <a:outerShdw blurRad="114300" dist="50800" dir="5400000" algn="ctr" rotWithShape="0">
                    <a:schemeClr val="bg1"/>
                  </a:outerShdw>
                </a:effectLst>
              </a:rPr>
              <a:t>Information Extraction for the Semantic Web</a:t>
            </a:r>
            <a:endParaRPr lang="en-US" dirty="0">
              <a:effectLst>
                <a:outerShdw blurRad="1143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04800" dist="50800" dir="5400000" algn="ctr" rotWithShape="0">
                    <a:schemeClr val="bg1">
                      <a:alpha val="99000"/>
                    </a:schemeClr>
                  </a:outerShdw>
                </a:effectLst>
              </a:rPr>
              <a:t>Thomas L. Packer</a:t>
            </a:r>
          </a:p>
          <a:p>
            <a:endParaRPr lang="en-US" dirty="0" smtClean="0">
              <a:solidFill>
                <a:schemeClr val="tx1"/>
              </a:solidFill>
              <a:effectLst>
                <a:outerShdw blurRad="304800" dist="50800" dir="5400000" algn="ctr" rotWithShape="0">
                  <a:schemeClr val="bg1">
                    <a:alpha val="99000"/>
                  </a:scheme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04800" dist="50800" dir="5400000" algn="ctr" rotWithShape="0">
                    <a:schemeClr val="bg1">
                      <a:alpha val="99000"/>
                    </a:schemeClr>
                  </a:outerShdw>
                </a:effectLst>
              </a:rPr>
              <a:t>Funded in part by the National Science Foundation.</a:t>
            </a:r>
            <a:endParaRPr lang="en-US" dirty="0">
              <a:solidFill>
                <a:schemeClr val="tx1"/>
              </a:solidFill>
              <a:effectLst>
                <a:outerShdw blurRad="304800" dist="50800" dir="5400000" algn="ctr" rotWithShape="0">
                  <a:schemeClr val="bg1">
                    <a:alpha val="99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TomP\Work\School\DEG\Presentations\Images\nsf1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715000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TomP\Work\School\DEG\Presentations\Images\Richly Structured, CIA Ira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990600"/>
            <a:ext cx="4626909" cy="5405269"/>
          </a:xfrm>
          <a:prstGeom prst="rect">
            <a:avLst/>
          </a:prstGeom>
          <a:noFill/>
        </p:spPr>
      </p:pic>
      <p:pic>
        <p:nvPicPr>
          <p:cNvPr id="3074" name="Picture 2" descr="C:\TomP\Work\School\DEG\Presentations\Images\Simplly Structured Lists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9600" y="990601"/>
            <a:ext cx="3179583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From Simple to Complex 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3411" y="3768920"/>
            <a:ext cx="295525" cy="1351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84018" y="3759642"/>
            <a:ext cx="448587" cy="15239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34915" y="3750366"/>
            <a:ext cx="574483" cy="14577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56443" y="3767594"/>
            <a:ext cx="501596" cy="1444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54802" y="1702906"/>
            <a:ext cx="278297" cy="1258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68718" y="3085107"/>
            <a:ext cx="359798" cy="1192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77994" y="4363942"/>
            <a:ext cx="461840" cy="1205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63417" y="1979876"/>
            <a:ext cx="412806" cy="14312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85521" y="4109501"/>
            <a:ext cx="456538" cy="13649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02825" y="4102874"/>
            <a:ext cx="510872" cy="15107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6474" y="2124324"/>
            <a:ext cx="414131" cy="12589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39848" y="2555020"/>
            <a:ext cx="373049" cy="11661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50902" y="6064858"/>
            <a:ext cx="507559" cy="153061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24146" y="5390322"/>
            <a:ext cx="410818" cy="111981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95460" y="4461345"/>
            <a:ext cx="398892" cy="13450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10252" y="4438816"/>
            <a:ext cx="461177" cy="16498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99403" y="4448093"/>
            <a:ext cx="579122" cy="14776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36756" y="4592541"/>
            <a:ext cx="506235" cy="13848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89803" y="4601819"/>
            <a:ext cx="552618" cy="15306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5014" y="2999630"/>
            <a:ext cx="384315" cy="14113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4290" y="1307327"/>
            <a:ext cx="343233" cy="11595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2965" y="1589599"/>
            <a:ext cx="400218" cy="13583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6278" y="1447801"/>
            <a:ext cx="452564" cy="13450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2241" y="4278465"/>
            <a:ext cx="478405" cy="13450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41571" y="2721428"/>
            <a:ext cx="424543" cy="12040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Map to the Semantic 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808" y="609599"/>
            <a:ext cx="9272989" cy="6248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Web to Semantic Web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9" name="Picture 3" descr="C:\TomP\Work\School\DEG\Presentations\Images\WolframAlp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486" y="3857467"/>
            <a:ext cx="6781800" cy="2467133"/>
          </a:xfrm>
          <a:prstGeom prst="rect">
            <a:avLst/>
          </a:prstGeom>
          <a:noFill/>
        </p:spPr>
      </p:pic>
      <p:pic>
        <p:nvPicPr>
          <p:cNvPr id="4100" name="Picture 4" descr="C:\TomP\Work\School\DEG\Presentations\Images\Goog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1028" y="1447800"/>
            <a:ext cx="6400800" cy="215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QA and IR </a:t>
            </a:r>
            <a:r>
              <a:rPr lang="en-US" dirty="0" smtClean="0"/>
              <a:t>from much Knowledge, 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TomP\Work\School\DEG\Presentations\Images\Coastlines Query, Goog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19200"/>
            <a:ext cx="6248400" cy="2794914"/>
          </a:xfrm>
          <a:prstGeom prst="rect">
            <a:avLst/>
          </a:prstGeom>
          <a:noFill/>
        </p:spPr>
      </p:pic>
      <p:pic>
        <p:nvPicPr>
          <p:cNvPr id="2051" name="Picture 3" descr="C:\TomP\Work\School\DEG\Presentations\Images\Coastlines Query, Ide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14800"/>
            <a:ext cx="3657600" cy="245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</a:t>
            </a:r>
            <a:r>
              <a:rPr lang="en-US" dirty="0" smtClean="0"/>
              <a:t>Manual </a:t>
            </a:r>
            <a:r>
              <a:rPr lang="en-US" dirty="0" smtClean="0"/>
              <a:t>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Supporting </a:t>
            </a:r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Hand-written Rules and other </a:t>
            </a:r>
            <a:r>
              <a:rPr lang="en-US" sz="3100" dirty="0" smtClean="0"/>
              <a:t>Knowledge</a:t>
            </a:r>
            <a:endParaRPr lang="en-US" sz="3100" dirty="0"/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Hand-labeling Examples for Machine </a:t>
            </a:r>
            <a:r>
              <a:rPr lang="en-US" sz="3100" dirty="0" smtClean="0"/>
              <a:t>Learning</a:t>
            </a:r>
            <a:endParaRPr lang="en-US" sz="3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Document Selection for Semi-Supervised </a:t>
            </a:r>
            <a:r>
              <a:rPr lang="en-US" sz="3100" dirty="0" smtClean="0"/>
              <a:t>KE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Ontos</a:t>
            </a:r>
            <a:endParaRPr lang="en-US" dirty="0"/>
          </a:p>
        </p:txBody>
      </p:sp>
      <p:sp>
        <p:nvSpPr>
          <p:cNvPr id="9" name="Flowchart: Multidocument 8"/>
          <p:cNvSpPr/>
          <p:nvPr/>
        </p:nvSpPr>
        <p:spPr>
          <a:xfrm>
            <a:off x="4191000" y="1752600"/>
            <a:ext cx="1219200" cy="1295400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Web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124200" y="4724400"/>
            <a:ext cx="1219200" cy="152400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Extraction Ontology</a:t>
            </a:r>
          </a:p>
          <a:p>
            <a:pPr algn="ctr"/>
            <a:r>
              <a:rPr lang="en-US" sz="1200" dirty="0" smtClean="0"/>
              <a:t>(Big and </a:t>
            </a:r>
            <a:r>
              <a:rPr lang="en-US" sz="1200" dirty="0" smtClean="0"/>
              <a:t>Specific enough?)</a:t>
            </a:r>
            <a:endParaRPr lang="en-US" sz="1200" dirty="0"/>
          </a:p>
        </p:txBody>
      </p:sp>
      <p:sp>
        <p:nvSpPr>
          <p:cNvPr id="11" name="Can 10"/>
          <p:cNvSpPr/>
          <p:nvPr/>
        </p:nvSpPr>
        <p:spPr>
          <a:xfrm>
            <a:off x="5791200" y="4800600"/>
            <a:ext cx="1143000" cy="144780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Extracted Data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6324600" y="3124200"/>
            <a:ext cx="1676400" cy="838200"/>
          </a:xfrm>
          <a:prstGeom prst="borderCallout1">
            <a:avLst>
              <a:gd name="adj1" fmla="val 49712"/>
              <a:gd name="adj2" fmla="val -6520"/>
              <a:gd name="adj3" fmla="val 73491"/>
              <a:gd name="adj4" fmla="val -416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dirty="0" smtClean="0">
                <a:solidFill>
                  <a:srgbClr val="FFFF00"/>
                </a:solidFill>
              </a:rPr>
              <a:t>Automatic Extraction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85800" y="4800600"/>
            <a:ext cx="2133600" cy="1371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smtClean="0">
                <a:solidFill>
                  <a:srgbClr val="FFFF00"/>
                </a:solidFill>
              </a:rPr>
              <a:t>Manually Write Ontology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0" idx="1"/>
            <a:endCxn id="9" idx="2"/>
          </p:cNvCxnSpPr>
          <p:nvPr/>
        </p:nvCxnSpPr>
        <p:spPr>
          <a:xfrm rot="5400000" flipH="1" flipV="1">
            <a:off x="3362082" y="3370662"/>
            <a:ext cx="1725457" cy="9820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1" idx="1"/>
          </p:cNvCxnSpPr>
          <p:nvPr/>
        </p:nvCxnSpPr>
        <p:spPr>
          <a:xfrm rot="16200000" flipH="1">
            <a:off x="4638432" y="3076331"/>
            <a:ext cx="1801657" cy="164688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FOCIH</a:t>
            </a:r>
            <a:endParaRPr lang="en-US" dirty="0"/>
          </a:p>
        </p:txBody>
      </p:sp>
      <p:sp>
        <p:nvSpPr>
          <p:cNvPr id="16" name="Flowchart: Multidocument 15"/>
          <p:cNvSpPr/>
          <p:nvPr/>
        </p:nvSpPr>
        <p:spPr>
          <a:xfrm>
            <a:off x="4800600" y="1752600"/>
            <a:ext cx="1371600" cy="1295400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Training </a:t>
            </a:r>
            <a:r>
              <a:rPr lang="en-US" dirty="0" smtClean="0"/>
              <a:t>Pages</a:t>
            </a:r>
          </a:p>
        </p:txBody>
      </p:sp>
      <p:sp>
        <p:nvSpPr>
          <p:cNvPr id="17" name="Can 16"/>
          <p:cNvSpPr/>
          <p:nvPr/>
        </p:nvSpPr>
        <p:spPr>
          <a:xfrm>
            <a:off x="4648200" y="4648200"/>
            <a:ext cx="1295400" cy="160020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Ontology and Extracted Data</a:t>
            </a:r>
            <a:endParaRPr lang="en-US" dirty="0"/>
          </a:p>
        </p:txBody>
      </p:sp>
      <p:sp>
        <p:nvSpPr>
          <p:cNvPr id="19" name="Line Callout 1 18"/>
          <p:cNvSpPr/>
          <p:nvPr/>
        </p:nvSpPr>
        <p:spPr>
          <a:xfrm>
            <a:off x="1266824" y="3048000"/>
            <a:ext cx="2514600" cy="1143000"/>
          </a:xfrm>
          <a:prstGeom prst="borderCallout1">
            <a:avLst>
              <a:gd name="adj1" fmla="val 53626"/>
              <a:gd name="adj2" fmla="val 108971"/>
              <a:gd name="adj3" fmla="val 56051"/>
              <a:gd name="adj4" fmla="val 154476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dirty="0" smtClean="0">
                <a:solidFill>
                  <a:srgbClr val="FFFF00"/>
                </a:solidFill>
              </a:rPr>
              <a:t>Few Hand-Labels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4. </a:t>
            </a:r>
            <a:r>
              <a:rPr lang="en-US" dirty="0" smtClean="0">
                <a:solidFill>
                  <a:srgbClr val="FFFF00"/>
                </a:solidFill>
              </a:rPr>
              <a:t>Automatic Extraction</a:t>
            </a:r>
            <a:endParaRPr lang="en-US" dirty="0"/>
          </a:p>
          <a:p>
            <a:pPr algn="ctr"/>
            <a:r>
              <a:rPr lang="en-US" dirty="0" smtClean="0"/>
              <a:t>Semi-supervised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 rot="5400000">
            <a:off x="4518834" y="3776010"/>
            <a:ext cx="1649257" cy="9512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1752600" y="4724400"/>
            <a:ext cx="2667000" cy="1371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smtClean="0">
                <a:solidFill>
                  <a:srgbClr val="FFFF00"/>
                </a:solidFill>
              </a:rPr>
              <a:t>Manually Write Ontology Schema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Semi-supervised Knowledge Engineering with FOCIH and </a:t>
            </a:r>
            <a:r>
              <a:rPr lang="en-US" dirty="0" err="1" smtClean="0"/>
              <a:t>Ontos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lowchart: Multidocument 7"/>
          <p:cNvSpPr/>
          <p:nvPr/>
        </p:nvSpPr>
        <p:spPr>
          <a:xfrm>
            <a:off x="2362200" y="1828800"/>
            <a:ext cx="1371600" cy="1219200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Training </a:t>
            </a:r>
            <a:r>
              <a:rPr lang="en-US" dirty="0" smtClean="0"/>
              <a:t>Pages</a:t>
            </a:r>
          </a:p>
        </p:txBody>
      </p:sp>
      <p:sp>
        <p:nvSpPr>
          <p:cNvPr id="9" name="Flowchart: Multidocument 8"/>
          <p:cNvSpPr/>
          <p:nvPr/>
        </p:nvSpPr>
        <p:spPr>
          <a:xfrm>
            <a:off x="5334000" y="1828800"/>
            <a:ext cx="1219200" cy="1219200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More Pages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2209800" y="4267200"/>
            <a:ext cx="1219200" cy="144780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Extraction Ontology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6858000" y="3048000"/>
            <a:ext cx="1752600" cy="1066800"/>
          </a:xfrm>
          <a:prstGeom prst="borderCallout1">
            <a:avLst>
              <a:gd name="adj1" fmla="val 49712"/>
              <a:gd name="adj2" fmla="val -6520"/>
              <a:gd name="adj3" fmla="val 51052"/>
              <a:gd name="adj4" fmla="val -44962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4. Automatic </a:t>
            </a:r>
            <a:r>
              <a:rPr lang="en-US" dirty="0" smtClean="0">
                <a:solidFill>
                  <a:srgbClr val="FFFF00"/>
                </a:solidFill>
              </a:rPr>
              <a:t>Extraction with </a:t>
            </a:r>
            <a:r>
              <a:rPr lang="en-US" dirty="0" err="1" smtClean="0">
                <a:solidFill>
                  <a:srgbClr val="FFFF00"/>
                </a:solidFill>
              </a:rPr>
              <a:t>Ontos</a:t>
            </a:r>
            <a:endParaRPr lang="en-US" dirty="0" smtClean="0"/>
          </a:p>
        </p:txBody>
      </p:sp>
      <p:sp>
        <p:nvSpPr>
          <p:cNvPr id="18" name="Line Callout 1 17"/>
          <p:cNvSpPr/>
          <p:nvPr/>
        </p:nvSpPr>
        <p:spPr>
          <a:xfrm>
            <a:off x="381000" y="2743200"/>
            <a:ext cx="1524000" cy="1447800"/>
          </a:xfrm>
          <a:prstGeom prst="borderCallout1">
            <a:avLst>
              <a:gd name="adj1" fmla="val 53626"/>
              <a:gd name="adj2" fmla="val 108971"/>
              <a:gd name="adj3" fmla="val 56051"/>
              <a:gd name="adj4" fmla="val 154476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smtClean="0">
                <a:solidFill>
                  <a:srgbClr val="FFFF00"/>
                </a:solidFill>
              </a:rPr>
              <a:t>Semi-Supervised Training with FOCIH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2"/>
            <a:endCxn id="10" idx="1"/>
          </p:cNvCxnSpPr>
          <p:nvPr/>
        </p:nvCxnSpPr>
        <p:spPr>
          <a:xfrm rot="5400000">
            <a:off x="2253326" y="3567903"/>
            <a:ext cx="1265372" cy="13322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27" idx="1"/>
          </p:cNvCxnSpPr>
          <p:nvPr/>
        </p:nvCxnSpPr>
        <p:spPr>
          <a:xfrm rot="16200000" flipH="1">
            <a:off x="5249474" y="3611174"/>
            <a:ext cx="1265372" cy="4668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>
            <a:off x="5334000" y="4267200"/>
            <a:ext cx="1143000" cy="144780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Extracted Data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0" idx="1"/>
            <a:endCxn id="9" idx="2"/>
          </p:cNvCxnSpPr>
          <p:nvPr/>
        </p:nvCxnSpPr>
        <p:spPr>
          <a:xfrm rot="5400000" flipH="1" flipV="1">
            <a:off x="3706424" y="2114804"/>
            <a:ext cx="1265372" cy="30394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  <a:endCxn id="10" idx="4"/>
          </p:cNvCxnSpPr>
          <p:nvPr/>
        </p:nvCxnSpPr>
        <p:spPr>
          <a:xfrm rot="10800000">
            <a:off x="3429000" y="4991100"/>
            <a:ext cx="1905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Callout 1 18"/>
          <p:cNvSpPr/>
          <p:nvPr/>
        </p:nvSpPr>
        <p:spPr>
          <a:xfrm>
            <a:off x="3733800" y="5791200"/>
            <a:ext cx="1524000" cy="685800"/>
          </a:xfrm>
          <a:prstGeom prst="borderCallout1">
            <a:avLst>
              <a:gd name="adj1" fmla="val -21885"/>
              <a:gd name="adj2" fmla="val 49706"/>
              <a:gd name="adj3" fmla="val -89900"/>
              <a:gd name="adj4" fmla="val 5002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5. Autonomy via Feedback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477502" y="3020833"/>
            <a:ext cx="2704389" cy="167838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  <a:effectLst>
            <a:outerShdw blurRad="1524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CIA to </a:t>
            </a:r>
            <a:r>
              <a:rPr lang="en-US" dirty="0" err="1" smtClean="0"/>
              <a:t>Semanitic</a:t>
            </a:r>
            <a:r>
              <a:rPr lang="en-US" dirty="0" smtClean="0"/>
              <a:t> Web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TomP\Work\School\DEG\Presentations\Images\CIA Iraq FOCIH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1066801"/>
            <a:ext cx="7010399" cy="56924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03339" y="1477062"/>
            <a:ext cx="653614" cy="16090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9300" y="3188473"/>
            <a:ext cx="525069" cy="17625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2385" y="1661161"/>
            <a:ext cx="689396" cy="143786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0809" y="3879328"/>
            <a:ext cx="682770" cy="123244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5458" y="5164373"/>
            <a:ext cx="664880" cy="131195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29735" y="1916263"/>
            <a:ext cx="739754" cy="136499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39011" y="2084567"/>
            <a:ext cx="197740" cy="109994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11852" y="5302193"/>
            <a:ext cx="739754" cy="136499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61546" y="5473148"/>
            <a:ext cx="197740" cy="109994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5115" y="4394422"/>
            <a:ext cx="466760" cy="12987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17807" y="2272749"/>
            <a:ext cx="466760" cy="12987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4665" y="1431236"/>
            <a:ext cx="519769" cy="12722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3758" y="1725433"/>
            <a:ext cx="256051" cy="120595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90909" y="2339009"/>
            <a:ext cx="256051" cy="120595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40596" y="4395747"/>
            <a:ext cx="489289" cy="128545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62616" y="2592126"/>
            <a:ext cx="495916" cy="135171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28408" y="2482133"/>
            <a:ext cx="495916" cy="135171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3830" y="2737900"/>
            <a:ext cx="342191" cy="132521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15154" y="2870422"/>
            <a:ext cx="388575" cy="13517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35696" y="3027462"/>
            <a:ext cx="439594" cy="121256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24430" y="3165946"/>
            <a:ext cx="419055" cy="133845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25755" y="3310395"/>
            <a:ext cx="449535" cy="140471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08605" y="2712060"/>
            <a:ext cx="315688" cy="1345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51837" y="2713385"/>
            <a:ext cx="370020" cy="13318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03666" y="2722662"/>
            <a:ext cx="456159" cy="131856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93103" y="2727297"/>
            <a:ext cx="399175" cy="128546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29524" y="2871746"/>
            <a:ext cx="429655" cy="10999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rgbClr val="0070C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11178" y="3462795"/>
            <a:ext cx="449535" cy="140471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12503" y="3726514"/>
            <a:ext cx="391226" cy="129870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29732" y="3870963"/>
            <a:ext cx="391226" cy="129870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89234" y="3845783"/>
            <a:ext cx="449535" cy="140471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18274" y="2240945"/>
            <a:ext cx="449535" cy="140471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88727" y="2369491"/>
            <a:ext cx="359419" cy="151072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21002" y="2378767"/>
            <a:ext cx="413753" cy="133845"/>
          </a:xfrm>
          <a:prstGeom prst="rect">
            <a:avLst/>
          </a:prstGeom>
          <a:solidFill>
            <a:schemeClr val="accent4">
              <a:lumMod val="75000"/>
              <a:alpha val="15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TomP\Work\School\DEG\Presentations\Images\Unstructured, Wikipedia Iraq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1295400"/>
            <a:ext cx="3859888" cy="4876800"/>
          </a:xfrm>
          <a:prstGeom prst="rect">
            <a:avLst/>
          </a:prstGeom>
          <a:noFill/>
        </p:spPr>
      </p:pic>
      <p:pic>
        <p:nvPicPr>
          <p:cNvPr id="2052" name="Picture 4" descr="C:\TomP\Work\School\DEG\Presentations\Images\Richly Structured, CIA Ira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4169105" cy="4870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From Structured to Unstructured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F9A0-EF3C-4225-85E4-5E4F5AD28FA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1344706"/>
            <a:ext cx="762000" cy="14766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19464" y="1635206"/>
            <a:ext cx="303102" cy="12458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72380" y="1782361"/>
            <a:ext cx="331604" cy="131679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4317" y="1785668"/>
            <a:ext cx="241540" cy="11214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54009" y="1407120"/>
            <a:ext cx="285010" cy="17151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1344705"/>
            <a:ext cx="268940" cy="156291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80426" y="2389517"/>
            <a:ext cx="228600" cy="15527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03605" y="2392392"/>
            <a:ext cx="359435" cy="15240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2031" y="2524665"/>
            <a:ext cx="398256" cy="140898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95355" y="1640957"/>
            <a:ext cx="303102" cy="12458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22166" y="1776105"/>
            <a:ext cx="327803" cy="121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77931" y="1774167"/>
            <a:ext cx="320347" cy="13212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40634" y="2658935"/>
            <a:ext cx="376688" cy="13851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4290" y="2537605"/>
            <a:ext cx="657046" cy="136584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6712" y="2524663"/>
            <a:ext cx="303364" cy="14952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56884" y="3056203"/>
            <a:ext cx="285010" cy="17151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49696" y="4746981"/>
            <a:ext cx="285010" cy="171514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29264" y="2277373"/>
            <a:ext cx="849702" cy="135147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51298" y="1631830"/>
            <a:ext cx="368060" cy="13658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5132" y="5876026"/>
            <a:ext cx="437072" cy="127959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75757" y="5874588"/>
            <a:ext cx="485955" cy="129397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97568" y="2300377"/>
            <a:ext cx="485955" cy="129397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00777" y="2303252"/>
            <a:ext cx="408318" cy="120771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58527" y="5115464"/>
            <a:ext cx="232915" cy="15527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32649" y="4997570"/>
            <a:ext cx="816635" cy="13514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85493" y="2541039"/>
            <a:ext cx="408318" cy="12077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25968" y="4100422"/>
            <a:ext cx="454326" cy="12652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44446" y="5563258"/>
            <a:ext cx="1235283" cy="132369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rgbClr val="00B0F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557423" y="2825225"/>
            <a:ext cx="687676" cy="11945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rgbClr val="00B0F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4474" y="2977625"/>
            <a:ext cx="532109" cy="122036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rgbClr val="00B0F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06107" y="3217848"/>
            <a:ext cx="333798" cy="106538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36184" y="3211390"/>
            <a:ext cx="717381" cy="112996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21391" y="1647352"/>
            <a:ext cx="846534" cy="142701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13815" y="1637020"/>
            <a:ext cx="1162958" cy="153034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683059" y="3212681"/>
            <a:ext cx="577898" cy="111705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05526" y="1842373"/>
            <a:ext cx="756127" cy="110414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73286" y="4300780"/>
            <a:ext cx="406124" cy="109779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123110" y="4298197"/>
            <a:ext cx="300219" cy="103321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98323" y="2841356"/>
            <a:ext cx="478449" cy="126569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30431" y="2846522"/>
            <a:ext cx="341549" cy="12140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040811" y="4671448"/>
            <a:ext cx="537860" cy="11752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92D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02245" y="4670157"/>
            <a:ext cx="479741" cy="12269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92D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34845" y="3293390"/>
            <a:ext cx="574023" cy="12398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92D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52193" y="3285641"/>
            <a:ext cx="568857" cy="142067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92D05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39864" y="3798206"/>
            <a:ext cx="294468" cy="1073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538863" y="3794330"/>
            <a:ext cx="499164" cy="1189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12735" y="3793040"/>
            <a:ext cx="680634" cy="1202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99515" y="4924416"/>
            <a:ext cx="285427" cy="9703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829013" y="4915375"/>
            <a:ext cx="1285068" cy="11382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47654" y="5053569"/>
            <a:ext cx="294468" cy="107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32529" y="5058735"/>
            <a:ext cx="359044" cy="109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87478" y="3796915"/>
            <a:ext cx="495946" cy="11640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71607" y="3799497"/>
            <a:ext cx="384874" cy="12157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333641" y="5063900"/>
            <a:ext cx="408122" cy="11253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987153" y="5057442"/>
            <a:ext cx="408122" cy="11253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24752" y="3795622"/>
            <a:ext cx="508861" cy="13319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68484" y="3807247"/>
            <a:ext cx="461075" cy="11382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840637" y="5577929"/>
            <a:ext cx="294468" cy="10736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10751" y="5583095"/>
            <a:ext cx="330631" cy="104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65695" y="4420721"/>
            <a:ext cx="315132" cy="12028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35071" y="4410389"/>
            <a:ext cx="402956" cy="13836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573863" y="5585678"/>
            <a:ext cx="361629" cy="1022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113720" y="5575346"/>
            <a:ext cx="402958" cy="1125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414793" y="4407805"/>
            <a:ext cx="529526" cy="13319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676400" y="4560205"/>
            <a:ext cx="439119" cy="1202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864603" y="4545998"/>
            <a:ext cx="529526" cy="13319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759484" y="5713536"/>
            <a:ext cx="462367" cy="11382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22677" y="1928529"/>
            <a:ext cx="210499" cy="11495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375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Semi-Supervised, Knowledge-Based Information Extraction for the Semantic Web</vt:lpstr>
      <vt:lpstr>From Web to Semantic Web</vt:lpstr>
      <vt:lpstr>QA and IR from much Knowledge, IE</vt:lpstr>
      <vt:lpstr>Evolution of Manual Work  Supporting Information Extraction</vt:lpstr>
      <vt:lpstr>Ontos</vt:lpstr>
      <vt:lpstr>FOCIH</vt:lpstr>
      <vt:lpstr>Semi-supervised Knowledge Engineering with FOCIH and Ontos</vt:lpstr>
      <vt:lpstr>From CIA to Semanitic Web</vt:lpstr>
      <vt:lpstr>From Structured to Unstructured</vt:lpstr>
      <vt:lpstr>From Simple to Complex Structure</vt:lpstr>
      <vt:lpstr>The End</vt:lpstr>
    </vt:vector>
  </TitlesOfParts>
  <Company>BYU CS DEG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L. Packer</dc:creator>
  <cp:lastModifiedBy>Thomas L. Packer</cp:lastModifiedBy>
  <cp:revision>644</cp:revision>
  <dcterms:created xsi:type="dcterms:W3CDTF">2009-03-09T15:44:58Z</dcterms:created>
  <dcterms:modified xsi:type="dcterms:W3CDTF">2009-03-21T01:42:46Z</dcterms:modified>
</cp:coreProperties>
</file>