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78" r:id="rId13"/>
    <p:sldId id="279" r:id="rId14"/>
    <p:sldId id="280" r:id="rId15"/>
    <p:sldId id="269" r:id="rId16"/>
    <p:sldId id="270" r:id="rId17"/>
    <p:sldId id="271" r:id="rId18"/>
    <p:sldId id="272" r:id="rId19"/>
    <p:sldId id="273" r:id="rId20"/>
    <p:sldId id="281" r:id="rId21"/>
    <p:sldId id="282" r:id="rId22"/>
    <p:sldId id="285" r:id="rId23"/>
    <p:sldId id="288" r:id="rId24"/>
    <p:sldId id="287" r:id="rId25"/>
    <p:sldId id="293" r:id="rId26"/>
    <p:sldId id="294" r:id="rId27"/>
    <p:sldId id="291" r:id="rId28"/>
    <p:sldId id="309" r:id="rId29"/>
    <p:sldId id="310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8" r:id="rId40"/>
    <p:sldId id="329" r:id="rId41"/>
    <p:sldId id="332" r:id="rId42"/>
    <p:sldId id="333" r:id="rId43"/>
    <p:sldId id="338" r:id="rId44"/>
    <p:sldId id="341" r:id="rId45"/>
    <p:sldId id="353" r:id="rId46"/>
    <p:sldId id="343" r:id="rId47"/>
    <p:sldId id="344" r:id="rId48"/>
    <p:sldId id="363" r:id="rId49"/>
    <p:sldId id="371" r:id="rId50"/>
    <p:sldId id="366" r:id="rId51"/>
    <p:sldId id="367" r:id="rId52"/>
    <p:sldId id="368" r:id="rId53"/>
    <p:sldId id="373" r:id="rId54"/>
    <p:sldId id="283" r:id="rId55"/>
    <p:sldId id="275" r:id="rId56"/>
    <p:sldId id="357" r:id="rId57"/>
    <p:sldId id="354" r:id="rId58"/>
    <p:sldId id="356" r:id="rId59"/>
    <p:sldId id="355" r:id="rId60"/>
    <p:sldId id="348" r:id="rId61"/>
    <p:sldId id="352" r:id="rId62"/>
    <p:sldId id="351" r:id="rId63"/>
    <p:sldId id="350" r:id="rId64"/>
    <p:sldId id="349" r:id="rId65"/>
    <p:sldId id="284" r:id="rId66"/>
    <p:sldId id="359" r:id="rId67"/>
    <p:sldId id="360" r:id="rId68"/>
    <p:sldId id="361" r:id="rId69"/>
    <p:sldId id="362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0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130" autoAdjust="0"/>
    <p:restoredTop sz="90564" autoAdjust="0"/>
  </p:normalViewPr>
  <p:slideViewPr>
    <p:cSldViewPr>
      <p:cViewPr varScale="1">
        <p:scale>
          <a:sx n="43" d="100"/>
          <a:sy n="43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745AB-32C8-4ED4-A68D-F3A001200779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1FBB-2378-40D7-8CBA-5B65E0726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Philosophy (a computational view): we dumb these down so that a “stupid” computer can deal with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Just</a:t>
            </a:r>
            <a:r>
              <a:rPr lang="en-US" baseline="0" dirty="0" smtClean="0"/>
              <a:t> mention?: query reasoning decidable, tractable; ask for interaction.  (Note: If I can, I should contact Andrea again and see if I can get answers.)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(Scary</a:t>
            </a:r>
            <a:r>
              <a:rPr lang="en-US" baseline="0" dirty="0" smtClean="0"/>
              <a:t> thing to try to define)  We take a simple computational view that appears to work well for the </a:t>
            </a:r>
            <a:r>
              <a:rPr lang="en-US" baseline="0" dirty="0" err="1" smtClean="0"/>
              <a:t>WoK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</a:t>
            </a:r>
            <a:r>
              <a:rPr lang="en-US" baseline="0" dirty="0" smtClean="0"/>
              <a:t> the problem is reverse engineering.  Semantic enrichment needed when abstracted away in the original construction AND also to help align </a:t>
            </a:r>
            <a:r>
              <a:rPr lang="en-US" baseline="0" dirty="0" err="1" smtClean="0"/>
              <a:t>ontologies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</a:t>
            </a:r>
            <a:r>
              <a:rPr lang="en-US" dirty="0" smtClean="0"/>
              <a:t>ess</a:t>
            </a:r>
            <a:r>
              <a:rPr lang="en-US" baseline="0" dirty="0" smtClean="0"/>
              <a:t> structured the source, the less likely is to be able to identify the predicates make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reverse engineering from any structured</a:t>
            </a:r>
            <a:r>
              <a:rPr lang="en-US" baseline="0" dirty="0" smtClean="0"/>
              <a:t> schema.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Wang notation w/ G. Nagy et al.</a:t>
            </a:r>
            <a:r>
              <a:rPr lang="en-US" baseline="0" dirty="0" smtClean="0"/>
              <a:t>  </a:t>
            </a:r>
            <a:r>
              <a:rPr lang="en-US" dirty="0" smtClean="0"/>
              <a:t>Others</a:t>
            </a:r>
            <a:r>
              <a:rPr lang="en-US" baseline="0" dirty="0" smtClean="0"/>
              <a:t> to acknowledge: </a:t>
            </a:r>
            <a:r>
              <a:rPr lang="en-US" baseline="0" dirty="0" err="1" smtClean="0"/>
              <a:t>Pivk</a:t>
            </a:r>
            <a:r>
              <a:rPr lang="en-US" baseline="0" dirty="0" smtClean="0"/>
              <a:t>? et al., </a:t>
            </a:r>
            <a:r>
              <a:rPr lang="en-US" baseline="0" dirty="0" err="1" smtClean="0"/>
              <a:t>Gatterbauer</a:t>
            </a:r>
            <a:r>
              <a:rPr lang="en-US" baseline="0" dirty="0" smtClean="0"/>
              <a:t> et al., Giles et al. and even Halevy et al. at Google.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concepts, relationships, and constraints lost (not all); or</a:t>
            </a:r>
            <a:r>
              <a:rPr lang="en-US" baseline="0" dirty="0" smtClean="0"/>
              <a:t> some </a:t>
            </a:r>
            <a:r>
              <a:rPr lang="en-US" dirty="0" smtClean="0"/>
              <a:t>aspects meta-data about … (e.g., class names of concepts)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Explain what is “mini” about the ontology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Walk user through the mini-ontology to explain what it tells us about the concepts/relationships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6BB2519-59B8-447A-B660-45F6F7B14A74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979E9EE-624E-4A66-A3A4-564866D870EA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A6170FA-CA40-4BFD-88C5-458FAA66C591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Take-home </a:t>
            </a:r>
            <a:r>
              <a:rPr lang="en-US" baseline="0" dirty="0" err="1" smtClean="0"/>
              <a:t>msg</a:t>
            </a:r>
            <a:r>
              <a:rPr lang="en-US" baseline="0" dirty="0" smtClean="0"/>
              <a:t>: (1) formalization of extraction </a:t>
            </a:r>
            <a:r>
              <a:rPr lang="en-US" baseline="0" dirty="0" err="1" smtClean="0"/>
              <a:t>ontologies</a:t>
            </a:r>
            <a:r>
              <a:rPr lang="en-US" baseline="0" dirty="0" smtClean="0"/>
              <a:t>, knowledge bundles, and web of knowledge and (2) formalization of construction tools.  Hopefully see simplicity and elegance and practical uses of subcomponents.  (Note: tie into a computational view of ontology, epistemology, and reasoning.)</a:t>
            </a:r>
          </a:p>
          <a:p>
            <a:r>
              <a:rPr lang="en-US" baseline="0" dirty="0" smtClean="0"/>
              <a:t>Scalability: performance scalability (based on decidability &amp; tractability) and human scalability (based on KBB tools); and simplicity (ease of understanding and use.</a:t>
            </a:r>
          </a:p>
          <a:p>
            <a:r>
              <a:rPr lang="en-US" baseline="0" dirty="0" smtClean="0"/>
              <a:t>Guidance thoughts: overcome construction barriers &amp; usage barriers.</a:t>
            </a:r>
          </a:p>
          <a:p>
            <a:r>
              <a:rPr lang="en-US" baseline="0" dirty="0" smtClean="0"/>
              <a:t>Spinoff examples: Alerter for extraction </a:t>
            </a:r>
            <a:r>
              <a:rPr lang="en-US" baseline="0" dirty="0" err="1" smtClean="0"/>
              <a:t>ontologies</a:t>
            </a:r>
            <a:r>
              <a:rPr lang="en-US" baseline="0" dirty="0" smtClean="0"/>
              <a:t>, Bio-research for KBs, and reverse-engineering, semantic enhancement, data integration and organization tools, record linkage, named entity recognition, ontology learning,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FCCAA3F-BBDF-41B1-98FA-26AAA1A96418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149255-BD82-40C4-B6F3-8B8BDB94B4E5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9426028-7790-4045-A882-EF11CB335A7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Explain how functional dependencies are found better – values in original table are functionally determined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77178D5-5472-422C-A8C4-6F5B7591EFB5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0211A-8D30-45A7-9823-13FC3C268C8B}" type="slidenum">
              <a:rPr lang="en-US"/>
              <a:pPr/>
              <a:t>43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tool with three panels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Cost: purchase vs.</a:t>
            </a:r>
            <a:r>
              <a:rPr lang="en-US" baseline="0" dirty="0" smtClean="0"/>
              <a:t> 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Lixto</a:t>
            </a:r>
            <a:r>
              <a:rPr lang="en-US" dirty="0" smtClean="0"/>
              <a:t>: mention (perhaps just say</a:t>
            </a:r>
            <a:r>
              <a:rPr lang="en-US" baseline="0" dirty="0" smtClean="0"/>
              <a:t> like </a:t>
            </a:r>
            <a:r>
              <a:rPr lang="en-US" baseline="0" dirty="0" err="1" smtClean="0"/>
              <a:t>Lixto</a:t>
            </a:r>
            <a:r>
              <a:rPr lang="en-US" baseline="0" dirty="0" smtClean="0"/>
              <a:t> in many ways, and it could work here as well)</a:t>
            </a:r>
            <a:r>
              <a:rPr lang="en-US" dirty="0" smtClean="0"/>
              <a:t>, check</a:t>
            </a:r>
            <a:r>
              <a:rPr lang="en-US" baseline="0" dirty="0" smtClean="0"/>
              <a:t> &amp; comment appropriately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Homomorphism:</a:t>
            </a:r>
            <a:r>
              <a:rPr lang="en-US" baseline="0" dirty="0" smtClean="0"/>
              <a:t> structure mapping between two algebraic structures.  (Understanding is the mapping; reading constructs the mapping; writing  explains understanding in its own words)</a:t>
            </a:r>
          </a:p>
          <a:p>
            <a:r>
              <a:rPr lang="en-US" baseline="0" dirty="0" smtClean="0"/>
              <a:t>(Unfortunately) S is usually not formal – which makes understanding difficult (and interesting)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a bit about how this works &amp; tie it in to understanding.  Also: choice of ontology, mapping to formal query,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Safe, positive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 rules: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Safe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Datalog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rule: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Datalog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rule p :- q1, ..., qn. is safe (1) if every variable that occurs in a negated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subgoal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appears in a positive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subgoal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if every variable that appears in the head of the rule also appears in the body of the rule.  [Rosati05]: Journal of Web Semantics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quote from Cali, et al. ER09: “In particular, answering conjunctive queries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a.k.a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select-project-join queries under DL-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knowledge bases is polynomial in data complexity; it is actually better than polynomial, more precisely, it is in AC0 in data complexity, where AC0 is the complexity of recognizing words in languages defined by constant-depth Boolean circuits with an (unlimited fan-in)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gates.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Guarded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Datalog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+/-: 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Datalog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rules is “guarded” if it contains an atom in its body that contains all universally quantified variables.  [Cali09]: 22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Int’l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Wkshp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Logics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PTIME-complete: complexity class that contains all decision problems … solved … using a polynomial amount of … time, i.e. polynomial time, also just called complexity class 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matter whether it is the essence of ACM-L or not – may be better to pitch it as one possible way to achieve</a:t>
            </a:r>
            <a:r>
              <a:rPr lang="en-US" baseline="0" dirty="0" smtClean="0"/>
              <a:t> Active Conceptual Modeling </a:t>
            </a:r>
            <a:r>
              <a:rPr lang="en-US" baseline="0" smtClean="0"/>
              <a:t>for Learning (ACM-L).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FOCIH works.  Also,</a:t>
            </a:r>
            <a:r>
              <a:rPr lang="en-US" baseline="0" dirty="0" smtClean="0"/>
              <a:t> how it will work when we add a filtering mechanism (e.g., minor allele frequency &gt; 1%)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Works by linguistically grounding an extraction ontology.  (e.g., people in the </a:t>
            </a:r>
            <a:r>
              <a:rPr lang="en-US" baseline="0" dirty="0" err="1" smtClean="0"/>
              <a:t>bioInformatics</a:t>
            </a:r>
            <a:r>
              <a:rPr lang="en-US" baseline="0" dirty="0" smtClean="0"/>
              <a:t> community may know about </a:t>
            </a:r>
            <a:r>
              <a:rPr lang="en-US" baseline="0" dirty="0" err="1" smtClean="0"/>
              <a:t>OpenDMAP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Formalism: theoretically elegant; Einstein</a:t>
            </a:r>
          </a:p>
          <a:p>
            <a:r>
              <a:rPr lang="en-US" dirty="0" smtClean="0"/>
              <a:t>Valuable: makes the effort</a:t>
            </a:r>
            <a:r>
              <a:rPr lang="en-US" baseline="0" dirty="0" smtClean="0"/>
              <a:t> worthwhile even if the full vision is not attained.</a:t>
            </a:r>
          </a:p>
          <a:p>
            <a:r>
              <a:rPr lang="en-US" baseline="0" dirty="0" smtClean="0"/>
              <a:t>Theoretically scalable.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(O, R, C, I): predicate calculus model if all constraints hold; valid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for help to better pin</a:t>
            </a:r>
            <a:r>
              <a:rPr lang="en-US" baseline="0" dirty="0" smtClean="0"/>
              <a:t> down decidable and tractable results.</a:t>
            </a:r>
          </a:p>
          <a:p>
            <a:r>
              <a:rPr lang="en-US" baseline="0" dirty="0" smtClean="0"/>
              <a:t>ALCN: Attribute concept Language with Complement and Numeric (</a:t>
            </a:r>
            <a:r>
              <a:rPr lang="en-US" baseline="0" dirty="0" err="1" smtClean="0"/>
              <a:t>min:max</a:t>
            </a:r>
            <a:r>
              <a:rPr lang="en-US" baseline="0" dirty="0" smtClean="0"/>
              <a:t>) cardinality.</a:t>
            </a:r>
          </a:p>
          <a:p>
            <a:r>
              <a:rPr lang="en-US" baseline="0" dirty="0" smtClean="0"/>
              <a:t>It’s the ALCN Tableaux Calculus that’s decidable and </a:t>
            </a:r>
            <a:r>
              <a:rPr lang="en-US" baseline="0" dirty="0" err="1" smtClean="0"/>
              <a:t>Pspace</a:t>
            </a:r>
            <a:r>
              <a:rPr lang="en-US" baseline="0" dirty="0" smtClean="0"/>
              <a:t>-complete.</a:t>
            </a:r>
          </a:p>
          <a:p>
            <a:r>
              <a:rPr lang="en-US" baseline="0" dirty="0" smtClean="0"/>
              <a:t>To enforce in DB fashion, I should check the complexity of non-1 max and G/S constraints; keys and simple ref </a:t>
            </a:r>
            <a:r>
              <a:rPr lang="en-US" baseline="0" smtClean="0"/>
              <a:t>integrity should be 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1FBB-2378-40D7-8CBA-5B65E07264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2004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ADC</a:t>
            </a:r>
            <a:r>
              <a:rPr lang="en-US">
                <a:cs typeface="Times New Roman" pitchFamily="18" charset="0"/>
              </a:rPr>
              <a:t>’04 - </a:t>
            </a:r>
            <a:fld id="{464C20C6-B4AD-4717-BD9B-8A304E3060D7}" type="slidenum">
              <a:rPr lang="en-US"/>
              <a:pPr>
                <a:defRPr/>
              </a:pPr>
              <a:t>‹#›</a:t>
            </a:fld>
            <a:r>
              <a:rPr lang="en-US" sz="140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F4A5-4925-4142-8732-76331713D870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95679-BFB4-4E0E-B7F5-BE55EF54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Theoretical Foundations for Enabling a Web of Knowledge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David W. Embley</a:t>
            </a:r>
          </a:p>
          <a:p>
            <a:r>
              <a:rPr lang="en-US" smtClean="0"/>
              <a:t>Andrew </a:t>
            </a:r>
            <a:r>
              <a:rPr lang="en-US" dirty="0" smtClean="0"/>
              <a:t>Zitzelberger</a:t>
            </a:r>
          </a:p>
          <a:p>
            <a:r>
              <a:rPr lang="en-US" dirty="0" smtClean="0"/>
              <a:t>Brigham Young University</a:t>
            </a:r>
            <a:endParaRPr lang="en-US" dirty="0"/>
          </a:p>
        </p:txBody>
      </p:sp>
      <p:pic>
        <p:nvPicPr>
          <p:cNvPr id="1026" name="Picture 2" descr="C:\Documents and Settings\David W. Embley\My Documents\WoK\FoIKS10\Presentation\D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562600"/>
            <a:ext cx="1060450" cy="1169987"/>
          </a:xfrm>
          <a:prstGeom prst="rect">
            <a:avLst/>
          </a:prstGeom>
          <a:noFill/>
        </p:spPr>
      </p:pic>
      <p:pic>
        <p:nvPicPr>
          <p:cNvPr id="1027" name="Picture 3" descr="C:\Documents and Settings\David W. Embley\My Documents\WoK\FoIKS10\Presentation\NS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3943350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51815" y="6488668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www.deg.byu.edu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KB: (</a:t>
            </a:r>
            <a:r>
              <a:rPr lang="en-US" i="1" dirty="0" smtClean="0"/>
              <a:t>O, R, C, …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KB: (</a:t>
            </a:r>
            <a:r>
              <a:rPr lang="en-US" i="1" dirty="0" smtClean="0"/>
              <a:t>O, R, C, 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505200"/>
            <a:ext cx="5284588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: one-place predicates: </a:t>
            </a:r>
            <a:r>
              <a:rPr lang="en-US" dirty="0" err="1" smtClean="0">
                <a:solidFill>
                  <a:srgbClr val="FF0000"/>
                </a:solidFill>
              </a:rPr>
              <a:t>DeceasedPerson</a:t>
            </a:r>
            <a:r>
              <a:rPr lang="en-US" dirty="0" smtClean="0">
                <a:solidFill>
                  <a:srgbClr val="FF0000"/>
                </a:solidFill>
              </a:rPr>
              <a:t>(x), Age(x), …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: n-place predicates: </a:t>
            </a:r>
            <a:r>
              <a:rPr lang="en-US" dirty="0" err="1" smtClean="0">
                <a:solidFill>
                  <a:srgbClr val="FF0000"/>
                </a:solidFill>
              </a:rPr>
              <a:t>DeceasedPerson</a:t>
            </a:r>
            <a:r>
              <a:rPr lang="en-US" dirty="0" smtClean="0">
                <a:solidFill>
                  <a:srgbClr val="FF0000"/>
                </a:solidFill>
              </a:rPr>
              <a:t>(x)</a:t>
            </a:r>
            <a:r>
              <a:rPr lang="en-US" dirty="0" err="1" smtClean="0">
                <a:solidFill>
                  <a:srgbClr val="FF0000"/>
                </a:solidFill>
              </a:rPr>
              <a:t>hasAge</a:t>
            </a:r>
            <a:r>
              <a:rPr lang="en-US" dirty="0" smtClean="0">
                <a:solidFill>
                  <a:srgbClr val="FF0000"/>
                </a:solidFill>
              </a:rPr>
              <a:t>(y), …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: constraints: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x(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DeceasedPerson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(x)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       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1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y(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DeceasedPerson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(x)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hasAge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(y))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  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KB: (</a:t>
            </a:r>
            <a:r>
              <a:rPr lang="en-US" i="1" dirty="0" smtClean="0"/>
              <a:t>O, R, C, I, 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762000"/>
            <a:ext cx="3182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Age(69)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DeceasedPerson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37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DeceasedPerson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37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err="1" smtClean="0">
                <a:solidFill>
                  <a:srgbClr val="FF0000"/>
                </a:solidFill>
              </a:rPr>
              <a:t>hasAge</a:t>
            </a:r>
            <a:r>
              <a:rPr lang="en-US" dirty="0" smtClean="0">
                <a:solidFill>
                  <a:srgbClr val="FF0000"/>
                </a:solidFill>
              </a:rPr>
              <a:t>(69)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3352800" y="990600"/>
            <a:ext cx="19812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962400" y="1524000"/>
            <a:ext cx="1524003" cy="1219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3505200" y="1600200"/>
            <a:ext cx="18288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 #1: Decidability &amp; Tractability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Symbol"/>
              </a:rPr>
              <a:t>Mapping to</a:t>
            </a:r>
            <a:r>
              <a:rPr lang="en-US" dirty="0" smtClean="0"/>
              <a:t> OWL-DL</a:t>
            </a:r>
          </a:p>
          <a:p>
            <a:r>
              <a:rPr lang="en-US" dirty="0" smtClean="0"/>
              <a:t>Also to </a:t>
            </a:r>
            <a:r>
              <a:rPr lang="en-US" dirty="0" smtClean="0">
                <a:latin typeface="Lucida Calligraphy" pitchFamily="66" charset="0"/>
              </a:rPr>
              <a:t>ALCN</a:t>
            </a:r>
          </a:p>
          <a:p>
            <a:pPr lvl="1"/>
            <a:r>
              <a:rPr lang="en-US" dirty="0" smtClean="0">
                <a:latin typeface="Lucida Calligraphy" pitchFamily="66" charset="0"/>
              </a:rPr>
              <a:t>ALCN</a:t>
            </a:r>
            <a:r>
              <a:rPr lang="en-US" dirty="0" smtClean="0"/>
              <a:t> Tableaux Calculus</a:t>
            </a:r>
          </a:p>
          <a:p>
            <a:pPr lvl="1"/>
            <a:r>
              <a:rPr lang="en-US" dirty="0" smtClean="0"/>
              <a:t>Decidable, PSPACE-complete</a:t>
            </a:r>
          </a:p>
          <a:p>
            <a:r>
              <a:rPr lang="en-US" dirty="0" smtClean="0"/>
              <a:t>Enforce integrity constraints in DB fashion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Further exploration</a:t>
            </a:r>
          </a:p>
          <a:p>
            <a:pPr lvl="1"/>
            <a:r>
              <a:rPr lang="en-US" dirty="0" smtClean="0"/>
              <a:t>Complexity of the particular FOL fragment for KBs</a:t>
            </a:r>
          </a:p>
          <a:p>
            <a:pPr lvl="1"/>
            <a:r>
              <a:rPr lang="en-US" dirty="0" smtClean="0"/>
              <a:t>Adjustments to conceptual-modeling features?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Aside #2: </a:t>
            </a:r>
            <a:r>
              <a:rPr lang="en-US" sz="4900" dirty="0" err="1" smtClean="0"/>
              <a:t>Metamodel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(in terms of itself)</a:t>
            </a:r>
            <a:endParaRPr lang="en-US" sz="3100" dirty="0"/>
          </a:p>
        </p:txBody>
      </p:sp>
      <p:pic>
        <p:nvPicPr>
          <p:cNvPr id="1026" name="Picture 2" descr="C:\Documents and Settings\David W. Embley\My Documents\WoK\FoIKS10\Presentation\WokMetaModel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7019925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KB: (</a:t>
            </a:r>
            <a:r>
              <a:rPr lang="en-US" i="1" dirty="0" smtClean="0"/>
              <a:t>O, R, C, I, …,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KB: (</a:t>
            </a:r>
            <a:r>
              <a:rPr lang="en-US" i="1" dirty="0" smtClean="0"/>
              <a:t>O, R, C, I, …, A,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57400" y="1219200"/>
            <a:ext cx="4724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6781800" y="762000"/>
            <a:ext cx="2171700" cy="2562225"/>
            <a:chOff x="6781800" y="762000"/>
            <a:chExt cx="2171700" cy="2562225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5" cstate="print"/>
            <a:srcRect l="-2643" t="-2577" r="-3763" b="-6807"/>
            <a:stretch>
              <a:fillRect/>
            </a:stretch>
          </p:blipFill>
          <p:spPr bwMode="auto">
            <a:xfrm>
              <a:off x="6781800" y="762000"/>
              <a:ext cx="21717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620000" y="838200"/>
              <a:ext cx="990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914400"/>
              <a:ext cx="762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0668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371600"/>
              <a:ext cx="762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1447800"/>
              <a:ext cx="7620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447800"/>
              <a:ext cx="914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600" y="1600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800" y="17526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1752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905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18288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050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1981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0" y="20574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0" y="21336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2400" y="2133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24384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2514600"/>
              <a:ext cx="1905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26670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62800" y="2819400"/>
              <a:ext cx="1524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0" y="29718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10600" y="2286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23622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2667000"/>
              <a:ext cx="457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KB: (</a:t>
            </a:r>
            <a:r>
              <a:rPr lang="en-US" i="1" dirty="0" smtClean="0"/>
              <a:t>O, R, C, I, D, A,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57400" y="1219200"/>
            <a:ext cx="4724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6781800" y="762000"/>
            <a:ext cx="2171700" cy="2562225"/>
            <a:chOff x="6781800" y="762000"/>
            <a:chExt cx="2171700" cy="2562225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5" cstate="print"/>
            <a:srcRect l="-2643" t="-2577" r="-3763" b="-6807"/>
            <a:stretch>
              <a:fillRect/>
            </a:stretch>
          </p:blipFill>
          <p:spPr bwMode="auto">
            <a:xfrm>
              <a:off x="6781800" y="762000"/>
              <a:ext cx="21717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620000" y="838200"/>
              <a:ext cx="990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914400"/>
              <a:ext cx="762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0668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371600"/>
              <a:ext cx="762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1447800"/>
              <a:ext cx="7620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447800"/>
              <a:ext cx="914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600" y="1600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800" y="17526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1752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905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18288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050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1981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0" y="20574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0" y="21336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2400" y="2133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24384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2514600"/>
              <a:ext cx="1905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26670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62800" y="2819400"/>
              <a:ext cx="1524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0" y="29718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10600" y="2286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23622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2667000"/>
              <a:ext cx="457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0" y="4495800"/>
            <a:ext cx="628492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Brother(y, z) :-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DeceasedPerson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r>
              <a:rPr lang="en-US" b="1" dirty="0" err="1" smtClean="0">
                <a:solidFill>
                  <a:srgbClr val="FF0000"/>
                </a:solidFill>
              </a:rPr>
              <a:t>hasRelationship</a:t>
            </a:r>
            <a:r>
              <a:rPr lang="en-US" b="1" dirty="0" smtClean="0">
                <a:solidFill>
                  <a:srgbClr val="FF0000"/>
                </a:solidFill>
              </a:rPr>
              <a:t>(‘son’)</a:t>
            </a:r>
            <a:r>
              <a:rPr lang="en-US" b="1" dirty="0" err="1" smtClean="0">
                <a:solidFill>
                  <a:srgbClr val="FF0000"/>
                </a:solidFill>
              </a:rPr>
              <a:t>toRelativeName</a:t>
            </a:r>
            <a:r>
              <a:rPr lang="en-US" b="1" dirty="0" smtClean="0">
                <a:solidFill>
                  <a:srgbClr val="FF0000"/>
                </a:solidFill>
              </a:rPr>
              <a:t>(y),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DeceasedPerson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r>
              <a:rPr lang="en-US" b="1" dirty="0" err="1" smtClean="0">
                <a:solidFill>
                  <a:srgbClr val="FF0000"/>
                </a:solidFill>
              </a:rPr>
              <a:t>hasRelationship</a:t>
            </a:r>
            <a:r>
              <a:rPr lang="en-US" b="1" dirty="0" smtClean="0">
                <a:solidFill>
                  <a:srgbClr val="FF0000"/>
                </a:solidFill>
              </a:rPr>
              <a:t>(‘son’)</a:t>
            </a:r>
            <a:r>
              <a:rPr lang="en-US" b="1" dirty="0" err="1" smtClean="0">
                <a:solidFill>
                  <a:srgbClr val="FF0000"/>
                </a:solidFill>
              </a:rPr>
              <a:t>toRelativeName</a:t>
            </a:r>
            <a:r>
              <a:rPr lang="en-US" b="1" dirty="0" smtClean="0">
                <a:solidFill>
                  <a:srgbClr val="FF0000"/>
                </a:solidFill>
              </a:rPr>
              <a:t>(z),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y != 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KB Query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53113" cy="534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KB Query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53113" cy="534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DemoObi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52400"/>
            <a:ext cx="4481774" cy="596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 Web of Pages </a:t>
            </a:r>
            <a:r>
              <a:rPr lang="en-US" dirty="0" smtClean="0">
                <a:sym typeface="Wingdings 3"/>
              </a:rPr>
              <a:t> A Web of Facts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Birthdate</a:t>
            </a:r>
            <a:r>
              <a:rPr lang="en-US" dirty="0" smtClean="0"/>
              <a:t> of my great grandpa Orson</a:t>
            </a:r>
          </a:p>
          <a:p>
            <a:endParaRPr lang="en-US" dirty="0" smtClean="0"/>
          </a:p>
          <a:p>
            <a:r>
              <a:rPr lang="en-US" dirty="0" smtClean="0"/>
              <a:t>Price and mileage of red Nissans, 1990 or newer</a:t>
            </a:r>
          </a:p>
          <a:p>
            <a:endParaRPr lang="en-US" dirty="0" smtClean="0"/>
          </a:p>
          <a:p>
            <a:r>
              <a:rPr lang="en-US" dirty="0" smtClean="0"/>
              <a:t>Location and size of chromosome 17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 states with property crime rates above 1%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mon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3962400" cy="2575061"/>
          </a:xfrm>
          <a:prstGeom prst="rect">
            <a:avLst/>
          </a:prstGeom>
        </p:spPr>
      </p:pic>
      <p:pic>
        <p:nvPicPr>
          <p:cNvPr id="5" name="Picture 4" descr="redNiss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3962400" cy="2971800"/>
          </a:xfrm>
          <a:prstGeom prst="rect">
            <a:avLst/>
          </a:prstGeom>
        </p:spPr>
      </p:pic>
      <p:pic>
        <p:nvPicPr>
          <p:cNvPr id="7" name="Picture 6" descr="sibl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438400"/>
            <a:ext cx="4033836" cy="2666999"/>
          </a:xfrm>
          <a:prstGeom prst="rect">
            <a:avLst/>
          </a:prstGeom>
        </p:spPr>
      </p:pic>
      <p:pic>
        <p:nvPicPr>
          <p:cNvPr id="9" name="Picture 8" descr="propertyCrim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2743200"/>
            <a:ext cx="2743200" cy="360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Knowledge (</a:t>
            </a:r>
            <a:r>
              <a:rPr lang="en-US" dirty="0" err="1" smtClean="0"/>
              <a:t>WoK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Plato: “justified true belief”</a:t>
            </a:r>
          </a:p>
          <a:p>
            <a:r>
              <a:rPr lang="en-US" dirty="0" smtClean="0"/>
              <a:t>Facts</a:t>
            </a:r>
          </a:p>
          <a:p>
            <a:pPr lvl="1"/>
            <a:r>
              <a:rPr lang="en-US" dirty="0" smtClean="0"/>
              <a:t>Extensional (grounded to source)</a:t>
            </a:r>
          </a:p>
          <a:p>
            <a:pPr lvl="1"/>
            <a:r>
              <a:rPr lang="en-US" dirty="0" smtClean="0"/>
              <a:t>Intentional (exposed reasoning chains)</a:t>
            </a:r>
          </a:p>
          <a:p>
            <a:r>
              <a:rPr lang="en-US" dirty="0" smtClean="0"/>
              <a:t>Knowledge Bundle (KB)</a:t>
            </a:r>
          </a:p>
          <a:p>
            <a:pPr lvl="1"/>
            <a:r>
              <a:rPr lang="en-US" dirty="0" smtClean="0"/>
              <a:t>Populated ontology</a:t>
            </a:r>
          </a:p>
          <a:p>
            <a:pPr lvl="1"/>
            <a:r>
              <a:rPr lang="en-US" dirty="0" smtClean="0"/>
              <a:t>Superimposed over web documents</a:t>
            </a:r>
          </a:p>
          <a:p>
            <a:r>
              <a:rPr lang="en-US" dirty="0" smtClean="0"/>
              <a:t>Web of Knowledge: interconnected KBs</a:t>
            </a:r>
          </a:p>
          <a:p>
            <a:pPr lvl="1"/>
            <a:r>
              <a:rPr lang="en-US" dirty="0" smtClean="0"/>
              <a:t>Instance equality links</a:t>
            </a:r>
          </a:p>
          <a:p>
            <a:pPr lvl="1"/>
            <a:r>
              <a:rPr lang="en-US" dirty="0" smtClean="0"/>
              <a:t>Class equality links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WoK</a:t>
            </a:r>
            <a:r>
              <a:rPr lang="en-US" dirty="0" smtClean="0"/>
              <a:t> Construction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Automatic Construction</a:t>
            </a:r>
          </a:p>
          <a:p>
            <a:r>
              <a:rPr lang="en-US" dirty="0" smtClean="0"/>
              <a:t>Semi-Automatic Construction</a:t>
            </a:r>
          </a:p>
          <a:p>
            <a:r>
              <a:rPr lang="en-US" dirty="0" smtClean="0"/>
              <a:t>Construction via Semantic Integration</a:t>
            </a:r>
          </a:p>
          <a:p>
            <a:pPr lvl="1"/>
            <a:r>
              <a:rPr lang="en-US" dirty="0" smtClean="0"/>
              <a:t>Semantic enrichment</a:t>
            </a:r>
          </a:p>
          <a:p>
            <a:pPr lvl="1"/>
            <a:r>
              <a:rPr lang="en-US" dirty="0" smtClean="0"/>
              <a:t>Schema mapping</a:t>
            </a:r>
          </a:p>
          <a:p>
            <a:pPr lvl="1"/>
            <a:r>
              <a:rPr lang="en-US" dirty="0" smtClean="0"/>
              <a:t>Record linkage</a:t>
            </a:r>
          </a:p>
          <a:p>
            <a:r>
              <a:rPr lang="en-US" dirty="0" smtClean="0"/>
              <a:t>Construction via Extraction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r>
              <a:rPr lang="en-US" dirty="0" smtClean="0"/>
              <a:t>Synergistic Construction</a:t>
            </a:r>
          </a:p>
          <a:p>
            <a:pPr lvl="1"/>
            <a:r>
              <a:rPr lang="en-US" dirty="0" smtClean="0"/>
              <a:t>You “pay-as-you-go”</a:t>
            </a:r>
          </a:p>
          <a:p>
            <a:pPr lvl="1"/>
            <a:r>
              <a:rPr lang="en-US" dirty="0" smtClean="0"/>
              <a:t>It “learns-as-it-goes”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5-tuple: (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, )</a:t>
            </a:r>
          </a:p>
          <a:p>
            <a:pPr lvl="1"/>
            <a:r>
              <a:rPr lang="en-US" i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: Resources</a:t>
            </a:r>
          </a:p>
          <a:p>
            <a:pPr lvl="1"/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: Source</a:t>
            </a:r>
          </a:p>
          <a:p>
            <a:pPr lvl="1"/>
            <a:r>
              <a:rPr lang="en-US" i="1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: Target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: Procedural transformation</a:t>
            </a:r>
          </a:p>
          <a:p>
            <a:pPr lvl="1"/>
            <a:r>
              <a:rPr lang="en-US" dirty="0" smtClean="0">
                <a:sym typeface="Symbol"/>
              </a:rPr>
              <a:t>: Non-procedural transformation</a:t>
            </a:r>
          </a:p>
          <a:p>
            <a:r>
              <a:rPr lang="en-US" dirty="0" smtClean="0">
                <a:sym typeface="Symbol"/>
              </a:rPr>
              <a:t>Information &amp; Constraint Preservation</a:t>
            </a:r>
          </a:p>
          <a:p>
            <a:pPr lvl="1"/>
            <a:r>
              <a:rPr lang="en-US" dirty="0" smtClean="0"/>
              <a:t>Procedure exists to compute </a:t>
            </a:r>
            <a:r>
              <a:rPr lang="en-US" i="1" dirty="0" smtClean="0"/>
              <a:t>S</a:t>
            </a:r>
            <a:r>
              <a:rPr lang="en-US" dirty="0" smtClean="0"/>
              <a:t> from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T </a:t>
            </a:r>
            <a:r>
              <a:rPr lang="en-US" i="1" dirty="0" smtClean="0"/>
              <a:t>⇒ C</a:t>
            </a:r>
            <a:r>
              <a:rPr lang="en-US" i="1" baseline="-25000" dirty="0" smtClean="0"/>
              <a:t>S</a:t>
            </a:r>
            <a:r>
              <a:rPr lang="en-US" dirty="0" smtClean="0"/>
              <a:t> (constraints of</a:t>
            </a:r>
            <a:r>
              <a:rPr lang="en-US" i="1" dirty="0" smtClean="0"/>
              <a:t> T </a:t>
            </a:r>
            <a:r>
              <a:rPr lang="en-US" dirty="0" smtClean="0"/>
              <a:t>imply constraints of 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048000"/>
            <a:ext cx="376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(KB: Knowledge Bundle)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Construction: Reverse Engineering</a:t>
            </a:r>
            <a:br>
              <a:rPr lang="en-US" dirty="0" smtClean="0"/>
            </a:br>
            <a:r>
              <a:rPr lang="en-US" dirty="0" smtClean="0"/>
              <a:t>(Formal Data Structures)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609601" y="1981200"/>
          <a:ext cx="4176004" cy="4628271"/>
        </p:xfrm>
        <a:graphic>
          <a:graphicData uri="http://schemas.openxmlformats.org/presentationml/2006/ole">
            <p:oleObj spid="_x0000_s1026" name="Bitmap Image" r:id="rId4" imgW="6990476" imgH="7009524" progId="PBrush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019800" y="1981200"/>
          <a:ext cx="2676867" cy="3581400"/>
        </p:xfrm>
        <a:graphic>
          <a:graphicData uri="http://schemas.openxmlformats.org/presentationml/2006/ole">
            <p:oleObj spid="_x0000_s1027" name="Bitmap Image" r:id="rId5" imgW="6477904" imgH="7790476" progId="PBrush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219200" y="3581400"/>
            <a:ext cx="7162800" cy="533400"/>
            <a:chOff x="1219200" y="3581400"/>
            <a:chExt cx="7162800" cy="533400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3805767" y="3909646"/>
              <a:ext cx="1989667" cy="0"/>
            </a:xfrm>
            <a:prstGeom prst="line">
              <a:avLst/>
            </a:prstGeom>
            <a:noFill/>
            <a:ln w="57150" cap="sq">
              <a:solidFill>
                <a:srgbClr val="8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2453922" cy="533400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XML Schema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5861756" y="3581400"/>
              <a:ext cx="2520244" cy="533400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   C- XML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5943600"/>
            <a:ext cx="342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Also for RDB, OWL/RDF, 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Construction: Reverse Engineering</a:t>
            </a:r>
            <a:br>
              <a:rPr lang="en-US" dirty="0" smtClean="0"/>
            </a:br>
            <a:r>
              <a:rPr lang="en-US" dirty="0" smtClean="0"/>
              <a:t>(Nested Tables)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352800"/>
            <a:ext cx="5419725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280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interpretation needed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388620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Construction with TISP:</a:t>
            </a:r>
            <a:br>
              <a:rPr lang="en-US" dirty="0" smtClean="0"/>
            </a:br>
            <a:r>
              <a:rPr lang="en-US" dirty="0" smtClean="0"/>
              <a:t>Table Interpretation by Sibling Pages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98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B050"/>
                </a:solidFill>
              </a:rPr>
              <a:t>Same</a:t>
            </a:r>
          </a:p>
        </p:txBody>
      </p:sp>
      <p:cxnSp>
        <p:nvCxnSpPr>
          <p:cNvPr id="29702" name="Straight Arrow Connector 8"/>
          <p:cNvCxnSpPr>
            <a:cxnSpLocks noChangeShapeType="1"/>
          </p:cNvCxnSpPr>
          <p:nvPr/>
        </p:nvCxnSpPr>
        <p:spPr bwMode="auto">
          <a:xfrm rot="16200000" flipH="1">
            <a:off x="4686300" y="1866900"/>
            <a:ext cx="533400" cy="4572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>
            <a:off x="4572000" y="2286000"/>
            <a:ext cx="609600" cy="5334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4" name="Straight Arrow Connector 19"/>
          <p:cNvCxnSpPr>
            <a:cxnSpLocks noChangeShapeType="1"/>
          </p:cNvCxnSpPr>
          <p:nvPr/>
        </p:nvCxnSpPr>
        <p:spPr bwMode="auto">
          <a:xfrm>
            <a:off x="4724400" y="2819400"/>
            <a:ext cx="1600200" cy="609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5" name="Straight Arrow Connector 22"/>
          <p:cNvCxnSpPr>
            <a:cxnSpLocks noChangeShapeType="1"/>
          </p:cNvCxnSpPr>
          <p:nvPr/>
        </p:nvCxnSpPr>
        <p:spPr bwMode="auto">
          <a:xfrm>
            <a:off x="990600" y="3200400"/>
            <a:ext cx="4572000" cy="7620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6" name="Straight Arrow Connector 24"/>
          <p:cNvCxnSpPr>
            <a:cxnSpLocks noChangeShapeType="1"/>
          </p:cNvCxnSpPr>
          <p:nvPr/>
        </p:nvCxnSpPr>
        <p:spPr bwMode="auto">
          <a:xfrm>
            <a:off x="4572000" y="3200400"/>
            <a:ext cx="1828800" cy="609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134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Different</a:t>
            </a:r>
          </a:p>
        </p:txBody>
      </p:sp>
      <p:cxnSp>
        <p:nvCxnSpPr>
          <p:cNvPr id="31750" name="Straight Arrow Connector 8"/>
          <p:cNvCxnSpPr>
            <a:cxnSpLocks noChangeShapeType="1"/>
          </p:cNvCxnSpPr>
          <p:nvPr/>
        </p:nvCxnSpPr>
        <p:spPr bwMode="auto">
          <a:xfrm>
            <a:off x="2514600" y="3352800"/>
            <a:ext cx="3962400" cy="609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1" name="Straight Arrow Connector 10"/>
          <p:cNvCxnSpPr>
            <a:cxnSpLocks noChangeShapeType="1"/>
          </p:cNvCxnSpPr>
          <p:nvPr/>
        </p:nvCxnSpPr>
        <p:spPr bwMode="auto">
          <a:xfrm>
            <a:off x="2743200" y="3581400"/>
            <a:ext cx="4267200" cy="685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2" name="Straight Arrow Connector 18"/>
          <p:cNvCxnSpPr>
            <a:cxnSpLocks noChangeShapeType="1"/>
          </p:cNvCxnSpPr>
          <p:nvPr/>
        </p:nvCxnSpPr>
        <p:spPr bwMode="auto">
          <a:xfrm>
            <a:off x="3124200" y="3886200"/>
            <a:ext cx="3352800" cy="9144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3" name="Straight Arrow Connector 21"/>
          <p:cNvCxnSpPr>
            <a:cxnSpLocks noChangeShapeType="1"/>
          </p:cNvCxnSpPr>
          <p:nvPr/>
        </p:nvCxnSpPr>
        <p:spPr bwMode="auto">
          <a:xfrm>
            <a:off x="3048000" y="4343400"/>
            <a:ext cx="32766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31754" name="TextBox 22"/>
          <p:cNvSpPr txBox="1">
            <a:spLocks noChangeArrowheads="1"/>
          </p:cNvSpPr>
          <p:nvPr/>
        </p:nvSpPr>
        <p:spPr bwMode="auto">
          <a:xfrm>
            <a:off x="2057400" y="61722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B050"/>
                </a:solidFill>
              </a:rPr>
              <a:t>Same</a:t>
            </a:r>
          </a:p>
        </p:txBody>
      </p:sp>
      <p:cxnSp>
        <p:nvCxnSpPr>
          <p:cNvPr id="31755" name="Straight Arrow Connector 24"/>
          <p:cNvCxnSpPr>
            <a:cxnSpLocks noChangeShapeType="1"/>
          </p:cNvCxnSpPr>
          <p:nvPr/>
        </p:nvCxnSpPr>
        <p:spPr bwMode="auto">
          <a:xfrm>
            <a:off x="2438400" y="3962400"/>
            <a:ext cx="3886200" cy="990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4800" y="2286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Construction with TISP: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Interpretation by Sibling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52800"/>
            <a:ext cx="5419725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2286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Construction with TISP: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Interpretation by Sibling Pages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388620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…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4191000"/>
            <a:ext cx="1066800" cy="1066800"/>
            <a:chOff x="4896" y="3216"/>
            <a:chExt cx="624" cy="624"/>
          </a:xfrm>
        </p:grpSpPr>
        <p:sp>
          <p:nvSpPr>
            <p:cNvPr id="2086" name="Oval 3"/>
            <p:cNvSpPr>
              <a:spLocks noChangeArrowheads="1"/>
            </p:cNvSpPr>
            <p:nvPr/>
          </p:nvSpPr>
          <p:spPr bwMode="auto">
            <a:xfrm>
              <a:off x="4896" y="3216"/>
              <a:ext cx="624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992" y="3312"/>
              <a:ext cx="432" cy="426"/>
              <a:chOff x="2256" y="3456"/>
              <a:chExt cx="528" cy="57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56" y="3456"/>
                <a:ext cx="384" cy="240"/>
                <a:chOff x="2304" y="3504"/>
                <a:chExt cx="384" cy="240"/>
              </a:xfrm>
            </p:grpSpPr>
            <p:sp>
              <p:nvSpPr>
                <p:cNvPr id="2097" name="Oval 6"/>
                <p:cNvSpPr>
                  <a:spLocks noChangeArrowheads="1"/>
                </p:cNvSpPr>
                <p:nvPr/>
              </p:nvSpPr>
              <p:spPr bwMode="auto">
                <a:xfrm>
                  <a:off x="2448" y="364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304" y="3504"/>
                  <a:ext cx="384" cy="192"/>
                  <a:chOff x="2304" y="3504"/>
                  <a:chExt cx="384" cy="192"/>
                </a:xfrm>
              </p:grpSpPr>
              <p:sp>
                <p:nvSpPr>
                  <p:cNvPr id="209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0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60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64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2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8" y="3552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364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2" y="36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89" name="Oval 14"/>
              <p:cNvSpPr>
                <a:spLocks noChangeArrowheads="1"/>
              </p:cNvSpPr>
              <p:nvPr/>
            </p:nvSpPr>
            <p:spPr bwMode="auto">
              <a:xfrm>
                <a:off x="2688" y="37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0" name="Oval 15"/>
              <p:cNvSpPr>
                <a:spLocks noChangeArrowheads="1"/>
              </p:cNvSpPr>
              <p:nvPr/>
            </p:nvSpPr>
            <p:spPr bwMode="auto">
              <a:xfrm>
                <a:off x="2256" y="379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1" name="Oval 16"/>
              <p:cNvSpPr>
                <a:spLocks noChangeArrowheads="1"/>
              </p:cNvSpPr>
              <p:nvPr/>
            </p:nvSpPr>
            <p:spPr bwMode="auto">
              <a:xfrm>
                <a:off x="2640" y="393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2" name="Oval 17"/>
              <p:cNvSpPr>
                <a:spLocks noChangeArrowheads="1"/>
              </p:cNvSpPr>
              <p:nvPr/>
            </p:nvSpPr>
            <p:spPr bwMode="auto">
              <a:xfrm>
                <a:off x="2448" y="3792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3" name="Line 18"/>
              <p:cNvSpPr>
                <a:spLocks noChangeShapeType="1"/>
              </p:cNvSpPr>
              <p:nvPr/>
            </p:nvSpPr>
            <p:spPr bwMode="auto">
              <a:xfrm flipV="1">
                <a:off x="2592" y="379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19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Line 20"/>
              <p:cNvSpPr>
                <a:spLocks noChangeShapeType="1"/>
              </p:cNvSpPr>
              <p:nvPr/>
            </p:nvSpPr>
            <p:spPr bwMode="auto">
              <a:xfrm>
                <a:off x="2544" y="393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21"/>
              <p:cNvSpPr>
                <a:spLocks noChangeShapeType="1"/>
              </p:cNvSpPr>
              <p:nvPr/>
            </p:nvSpPr>
            <p:spPr bwMode="auto">
              <a:xfrm flipH="1" flipV="1">
                <a:off x="2448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4" name="AutoShape 22"/>
          <p:cNvSpPr>
            <a:spLocks noChangeArrowheads="1"/>
          </p:cNvSpPr>
          <p:nvPr/>
        </p:nvSpPr>
        <p:spPr bwMode="auto">
          <a:xfrm>
            <a:off x="5029200" y="4343400"/>
            <a:ext cx="762000" cy="838200"/>
          </a:xfrm>
          <a:prstGeom prst="curvedRightArrow">
            <a:avLst>
              <a:gd name="adj1" fmla="val 22000"/>
              <a:gd name="adj2" fmla="val 4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24"/>
          <p:cNvGraphicFramePr>
            <a:graphicFrameLocks noChangeAspect="1"/>
          </p:cNvGraphicFramePr>
          <p:nvPr/>
        </p:nvGraphicFramePr>
        <p:xfrm>
          <a:off x="457200" y="4114800"/>
          <a:ext cx="4191000" cy="1365250"/>
        </p:xfrm>
        <a:graphic>
          <a:graphicData uri="http://schemas.openxmlformats.org/presentationml/2006/ole">
            <p:oleObj spid="_x0000_s50178" name="Bitmap Image" r:id="rId3" imgW="4800000" imgH="1590897" progId="PBrush">
              <p:embed/>
            </p:oleObj>
          </a:graphicData>
        </a:graphic>
      </p:graphicFrame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4800600" y="1905000"/>
          <a:ext cx="2743200" cy="2052638"/>
        </p:xfrm>
        <a:graphic>
          <a:graphicData uri="http://schemas.openxmlformats.org/drawingml/2006/table">
            <a:tbl>
              <a:tblPr/>
              <a:tblGrid>
                <a:gridCol w="1036638"/>
                <a:gridCol w="871537"/>
                <a:gridCol w="835025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fleck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velter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gonsity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(ld/gg)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hepth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(gd)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burlam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falder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multon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1" name="Rectangle 51"/>
          <p:cNvGraphicFramePr>
            <a:graphicFrameLocks/>
          </p:cNvGraphicFramePr>
          <p:nvPr/>
        </p:nvGraphicFramePr>
        <p:xfrm>
          <a:off x="5029200" y="4953000"/>
          <a:ext cx="2514600" cy="1346200"/>
        </p:xfrm>
        <a:graphic>
          <a:graphicData uri="http://schemas.openxmlformats.org/presentationml/2006/ole">
            <p:oleObj spid="_x0000_s50179" name="Allegro Diagram" r:id="rId4" imgW="0" imgH="0" progId="Allegro.Document">
              <p:embed/>
            </p:oleObj>
          </a:graphicData>
        </a:graphic>
      </p:graphicFrame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990600" y="2057400"/>
            <a:ext cx="31181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 dirty="0">
                <a:latin typeface="Arial" pitchFamily="34" charset="0"/>
              </a:rPr>
              <a:t>repeat: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understand table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generate mini-ontology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match with growing ontology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</a:rPr>
              <a:t>djust </a:t>
            </a:r>
            <a:r>
              <a:rPr lang="en-US" sz="1600" dirty="0">
                <a:latin typeface="Arial" pitchFamily="34" charset="0"/>
              </a:rPr>
              <a:t>&amp; merge</a:t>
            </a:r>
          </a:p>
          <a:p>
            <a:pPr marL="342900" indent="-342900"/>
            <a:r>
              <a:rPr lang="en-US" sz="1600" dirty="0">
                <a:latin typeface="Arial" pitchFamily="34" charset="0"/>
              </a:rPr>
              <a:t>until ontology developed</a:t>
            </a:r>
          </a:p>
        </p:txBody>
      </p:sp>
      <p:sp>
        <p:nvSpPr>
          <p:cNvPr id="2083" name="Rectangle 5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/>
              <a:t>Construction via Semantic Integration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TANGO: Table </a:t>
            </a:r>
            <a:r>
              <a:rPr lang="en-US" sz="2800" dirty="0" err="1" smtClean="0"/>
              <a:t>ANalysis</a:t>
            </a:r>
            <a:r>
              <a:rPr lang="en-US" sz="2800" dirty="0" smtClean="0"/>
              <a:t> for Generating </a:t>
            </a:r>
            <a:r>
              <a:rPr lang="en-US" sz="2800" dirty="0" err="1" smtClean="0"/>
              <a:t>Ontologies</a:t>
            </a:r>
            <a:endParaRPr lang="en-US" sz="2800" dirty="0" smtClean="0"/>
          </a:p>
        </p:txBody>
      </p:sp>
      <p:graphicFrame>
        <p:nvGraphicFramePr>
          <p:cNvPr id="2052" name="Object 54"/>
          <p:cNvGraphicFramePr>
            <a:graphicFrameLocks noChangeAspect="1"/>
          </p:cNvGraphicFramePr>
          <p:nvPr>
            <p:ph idx="1"/>
          </p:nvPr>
        </p:nvGraphicFramePr>
        <p:xfrm>
          <a:off x="4495800" y="5422900"/>
          <a:ext cx="3505200" cy="1816100"/>
        </p:xfrm>
        <a:graphic>
          <a:graphicData uri="http://schemas.openxmlformats.org/presentationml/2006/ole">
            <p:oleObj spid="_x0000_s50180" name="Allegro Diagram" r:id="rId5" imgW="2352600" imgH="1219320" progId="Allegro.Document">
              <p:embed/>
            </p:oleObj>
          </a:graphicData>
        </a:graphic>
      </p:graphicFrame>
      <p:sp>
        <p:nvSpPr>
          <p:cNvPr id="2085" name="Text Box 56"/>
          <p:cNvSpPr txBox="1">
            <a:spLocks noChangeArrowheads="1"/>
          </p:cNvSpPr>
          <p:nvPr/>
        </p:nvSpPr>
        <p:spPr bwMode="auto">
          <a:xfrm>
            <a:off x="7239000" y="44958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Growing</a:t>
            </a:r>
          </a:p>
          <a:p>
            <a:r>
              <a:rPr lang="en-US" sz="1200">
                <a:latin typeface="Arial" pitchFamily="34" charset="0"/>
              </a:rPr>
              <a:t>Ontology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533400" y="3581400"/>
            <a:ext cx="7924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Vertical-cut-first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notatioin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[{ [C D ][C1 {D1 D2 }][C2 {D1 D2 }]} {A [{A1 [A11A12 ]}A2 ][d11 d12 d13]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[d21 d22 d23 ][d31 d32 d33 ][d41 d42 d43 ]}].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Category notation: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(A,{(A1,{(A11,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),(A12,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)}),(A2,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)})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(C, {(C1,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),(C2,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)})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(D, {(D1,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),(D2,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)})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Delta notation: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({A.A1.A11,C.C1,D.D1}) = d11</a:t>
            </a:r>
            <a:endParaRPr lang="en-US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d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({A.A1.A12,C.C1,D.D1}) = d12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...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5410200" y="4876800"/>
            <a:ext cx="2819400" cy="1371600"/>
            <a:chOff x="6101" y="6078"/>
            <a:chExt cx="2925" cy="635"/>
          </a:xfrm>
        </p:grpSpPr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flipH="1">
              <a:off x="6378" y="6078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>
              <a:off x="6723" y="6087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6" name="Line 26"/>
            <p:cNvSpPr>
              <a:spLocks noChangeShapeType="1"/>
            </p:cNvSpPr>
            <p:nvPr/>
          </p:nvSpPr>
          <p:spPr bwMode="auto">
            <a:xfrm>
              <a:off x="6407" y="6383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5" name="Line 25"/>
            <p:cNvSpPr>
              <a:spLocks noChangeShapeType="1"/>
            </p:cNvSpPr>
            <p:nvPr/>
          </p:nvSpPr>
          <p:spPr bwMode="auto">
            <a:xfrm flipH="1">
              <a:off x="6101" y="6361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7445" y="6089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8374" y="6109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>
              <a:off x="8696" y="6119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7770" y="6097"/>
              <a:ext cx="330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29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089650" cy="17316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Table Analysis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67400" y="44958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            C            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00200"/>
            <a:ext cx="5562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Fundamental questions</a:t>
            </a:r>
          </a:p>
          <a:p>
            <a:pPr lvl="1"/>
            <a:r>
              <a:rPr lang="en-US" dirty="0" smtClean="0"/>
              <a:t>What is knowledge?</a:t>
            </a:r>
          </a:p>
          <a:p>
            <a:pPr lvl="1"/>
            <a:r>
              <a:rPr lang="en-US" dirty="0" smtClean="0"/>
              <a:t>What are facts?</a:t>
            </a:r>
          </a:p>
          <a:p>
            <a:pPr lvl="1"/>
            <a:r>
              <a:rPr lang="en-US" dirty="0" smtClean="0"/>
              <a:t>How does one know?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Ontology</a:t>
            </a:r>
          </a:p>
          <a:p>
            <a:pPr lvl="1"/>
            <a:r>
              <a:rPr lang="en-US" dirty="0" smtClean="0"/>
              <a:t>Epistemology</a:t>
            </a:r>
          </a:p>
          <a:p>
            <a:pPr lvl="1"/>
            <a:r>
              <a:rPr lang="en-US" dirty="0" smtClean="0"/>
              <a:t>Logic and reasoning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Toward a Web of Knowledge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962400"/>
            <a:ext cx="4024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(a computational view)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Semantic information lost in abstraction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Constraints</a:t>
            </a:r>
          </a:p>
          <a:p>
            <a:r>
              <a:rPr lang="en-US" dirty="0" smtClean="0"/>
              <a:t>Recovery via outside resources</a:t>
            </a:r>
          </a:p>
          <a:p>
            <a:pPr lvl="1"/>
            <a:r>
              <a:rPr lang="en-US" dirty="0" err="1" smtClean="0"/>
              <a:t>WordNet</a:t>
            </a:r>
            <a:endParaRPr lang="en-US" dirty="0" smtClean="0"/>
          </a:p>
          <a:p>
            <a:pPr lvl="1"/>
            <a:r>
              <a:rPr lang="en-US" dirty="0" smtClean="0"/>
              <a:t>Data-frame library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1143000"/>
            <a:ext cx="2471736" cy="6016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Sample Input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90799" y="1828800"/>
          <a:ext cx="3455988" cy="1301115"/>
        </p:xfrm>
        <a:graphic>
          <a:graphicData uri="http://schemas.openxmlformats.org/drawingml/2006/table">
            <a:tbl>
              <a:tblPr/>
              <a:tblGrid>
                <a:gridCol w="996950"/>
                <a:gridCol w="1174750"/>
                <a:gridCol w="588963"/>
                <a:gridCol w="695325"/>
              </a:tblGrid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Region and State Information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Population (2000)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Latitude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Northeast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2,122,869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Delaware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817,376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Maine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1,305,493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Northwest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9,690,665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Oregon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3,559,547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Washington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6,131,118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57599" y="1143000"/>
          <a:ext cx="5300663" cy="2667000"/>
        </p:xfrm>
        <a:graphic>
          <a:graphicData uri="http://schemas.openxmlformats.org/presentationml/2006/ole">
            <p:oleObj spid="_x0000_s73730" name="Visio" r:id="rId4" imgW="6206776" imgH="3120890" progId="Visio.Drawing.11">
              <p:embed/>
            </p:oleObj>
          </a:graphicData>
        </a:graphic>
      </p:graphicFrame>
      <p:pic>
        <p:nvPicPr>
          <p:cNvPr id="5168" name="Picture 6" descr="moFina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599" y="4495800"/>
            <a:ext cx="45720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810000"/>
            <a:ext cx="2743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Sample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228600"/>
            <a:ext cx="7135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Semantic Enrichment Example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7188 -0.000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Concept/Value Recognition</a:t>
            </a:r>
          </a:p>
        </p:txBody>
      </p:sp>
      <p:sp>
        <p:nvSpPr>
          <p:cNvPr id="3" name="BulletedHeuristicList"/>
          <p:cNvSpPr>
            <a:spLocks noGrp="1"/>
          </p:cNvSpPr>
          <p:nvPr>
            <p:ph sz="half" idx="1"/>
          </p:nvPr>
        </p:nvSpPr>
        <p:spPr>
          <a:xfrm>
            <a:off x="177800" y="1333500"/>
            <a:ext cx="2413000" cy="2019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Data Frame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Default</a:t>
            </a:r>
          </a:p>
          <a:p>
            <a:pPr lvl="1" eaLnBrk="1" hangingPunct="1"/>
            <a:r>
              <a:rPr lang="en-US" sz="1100" dirty="0" smtClean="0"/>
              <a:t>Recognize  concepts and values by syntax and layout</a:t>
            </a:r>
          </a:p>
        </p:txBody>
      </p:sp>
      <p:graphicFrame>
        <p:nvGraphicFramePr>
          <p:cNvPr id="9217" name="CanonicalizedTablePicture"/>
          <p:cNvGraphicFramePr>
            <a:graphicFrameLocks noChangeAspect="1"/>
          </p:cNvGraphicFramePr>
          <p:nvPr/>
        </p:nvGraphicFramePr>
        <p:xfrm>
          <a:off x="2590800" y="1371600"/>
          <a:ext cx="6361113" cy="3200400"/>
        </p:xfrm>
        <a:graphic>
          <a:graphicData uri="http://schemas.openxmlformats.org/presentationml/2006/ole">
            <p:oleObj spid="_x0000_s74754" name="Visio" r:id="rId4" imgW="6206776" imgH="312089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xicalDataValueAssignHig"/>
          <p:cNvSpPr/>
          <p:nvPr/>
        </p:nvSpPr>
        <p:spPr>
          <a:xfrm>
            <a:off x="152400" y="1541463"/>
            <a:ext cx="2362200" cy="1841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Concept/Value Recognition</a:t>
            </a:r>
          </a:p>
        </p:txBody>
      </p:sp>
      <p:sp>
        <p:nvSpPr>
          <p:cNvPr id="3" name="BulletedHeuristicList"/>
          <p:cNvSpPr>
            <a:spLocks noGrp="1"/>
          </p:cNvSpPr>
          <p:nvPr>
            <p:ph sz="half" idx="1"/>
          </p:nvPr>
        </p:nvSpPr>
        <p:spPr>
          <a:xfrm>
            <a:off x="177800" y="1333500"/>
            <a:ext cx="2413000" cy="2019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Data Frame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Default</a:t>
            </a:r>
          </a:p>
          <a:p>
            <a:pPr lvl="1" eaLnBrk="1" hangingPunct="1"/>
            <a:r>
              <a:rPr lang="en-US" sz="1100" dirty="0" smtClean="0"/>
              <a:t>Recognize  concepts and values by syntax and layout</a:t>
            </a:r>
          </a:p>
        </p:txBody>
      </p:sp>
      <p:graphicFrame>
        <p:nvGraphicFramePr>
          <p:cNvPr id="9217" name="CanonicalizedTablePicture"/>
          <p:cNvGraphicFramePr>
            <a:graphicFrameLocks noChangeAspect="1"/>
          </p:cNvGraphicFramePr>
          <p:nvPr/>
        </p:nvGraphicFramePr>
        <p:xfrm>
          <a:off x="2590800" y="1371600"/>
          <a:ext cx="6361113" cy="3200400"/>
        </p:xfrm>
        <a:graphic>
          <a:graphicData uri="http://schemas.openxmlformats.org/presentationml/2006/ole">
            <p:oleObj spid="_x0000_s75778" name="Visio" r:id="rId4" imgW="6206776" imgH="3120890" progId="Visio.Drawing.11">
              <p:embed/>
            </p:oleObj>
          </a:graphicData>
        </a:graphic>
      </p:graphicFrame>
      <p:grpSp>
        <p:nvGrpSpPr>
          <p:cNvPr id="4" name="ConceptValueAssign"/>
          <p:cNvGrpSpPr>
            <a:grpSpLocks/>
          </p:cNvGrpSpPr>
          <p:nvPr/>
        </p:nvGrpSpPr>
        <p:grpSpPr bwMode="auto">
          <a:xfrm>
            <a:off x="228600" y="4724400"/>
            <a:ext cx="8610600" cy="1560513"/>
            <a:chOff x="228600" y="4724400"/>
            <a:chExt cx="8610600" cy="1560731"/>
          </a:xfrm>
        </p:grpSpPr>
        <p:sp>
          <p:nvSpPr>
            <p:cNvPr id="7177" name="TextBox 12"/>
            <p:cNvSpPr txBox="1">
              <a:spLocks noChangeArrowheads="1"/>
            </p:cNvSpPr>
            <p:nvPr/>
          </p:nvSpPr>
          <p:spPr bwMode="auto">
            <a:xfrm>
              <a:off x="228600" y="4724400"/>
              <a:ext cx="861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Concepts and Value Assignments</a:t>
              </a:r>
            </a:p>
          </p:txBody>
        </p:sp>
        <p:sp>
          <p:nvSpPr>
            <p:cNvPr id="7178" name="TextBox 14"/>
            <p:cNvSpPr txBox="1">
              <a:spLocks noChangeArrowheads="1"/>
            </p:cNvSpPr>
            <p:nvPr/>
          </p:nvSpPr>
          <p:spPr bwMode="auto">
            <a:xfrm>
              <a:off x="19812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7179" name="TextBox 15"/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7180" name="TextBox 20"/>
            <p:cNvSpPr txBox="1">
              <a:spLocks noChangeArrowheads="1"/>
            </p:cNvSpPr>
            <p:nvPr/>
          </p:nvSpPr>
          <p:spPr bwMode="auto">
            <a:xfrm>
              <a:off x="1981200" y="56388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Northeast</a:t>
              </a:r>
            </a:p>
            <a:p>
              <a:r>
                <a:rPr lang="en-US" sz="900"/>
                <a:t>Northwest</a:t>
              </a:r>
            </a:p>
          </p:txBody>
        </p:sp>
        <p:sp>
          <p:nvSpPr>
            <p:cNvPr id="7181" name="TextBox 21"/>
            <p:cNvSpPr txBox="1">
              <a:spLocks noChangeArrowheads="1"/>
            </p:cNvSpPr>
            <p:nvPr/>
          </p:nvSpPr>
          <p:spPr bwMode="auto">
            <a:xfrm>
              <a:off x="33528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Delaware</a:t>
              </a:r>
            </a:p>
            <a:p>
              <a:r>
                <a:rPr lang="en-US" sz="900"/>
                <a:t>Maine</a:t>
              </a:r>
            </a:p>
            <a:p>
              <a:r>
                <a:rPr lang="en-US" sz="900"/>
                <a:t>Oregon</a:t>
              </a:r>
            </a:p>
            <a:p>
              <a:r>
                <a:rPr lang="en-US" sz="900"/>
                <a:t>Washington</a:t>
              </a:r>
            </a:p>
          </p:txBody>
        </p:sp>
        <p:sp>
          <p:nvSpPr>
            <p:cNvPr id="7182" name="TextBox 66"/>
            <p:cNvSpPr txBox="1">
              <a:spLocks noChangeArrowheads="1"/>
            </p:cNvSpPr>
            <p:nvPr/>
          </p:nvSpPr>
          <p:spPr bwMode="auto">
            <a:xfrm>
              <a:off x="685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Location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1200" y="5257800"/>
            <a:ext cx="668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Region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5257800"/>
            <a:ext cx="544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FDataValueAssignHig"/>
          <p:cNvSpPr/>
          <p:nvPr/>
        </p:nvSpPr>
        <p:spPr>
          <a:xfrm>
            <a:off x="153988" y="2138363"/>
            <a:ext cx="2352675" cy="1936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38" name="DFLabelAssignHig"/>
          <p:cNvSpPr/>
          <p:nvPr/>
        </p:nvSpPr>
        <p:spPr>
          <a:xfrm>
            <a:off x="149225" y="2335213"/>
            <a:ext cx="2362200" cy="1841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35" name="LexicalLabelAssignHig"/>
          <p:cNvSpPr/>
          <p:nvPr/>
        </p:nvSpPr>
        <p:spPr>
          <a:xfrm>
            <a:off x="155575" y="1722438"/>
            <a:ext cx="2362200" cy="1857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31" name="DefaultHeuristicHighlight"/>
          <p:cNvSpPr/>
          <p:nvPr/>
        </p:nvSpPr>
        <p:spPr>
          <a:xfrm>
            <a:off x="152400" y="2514600"/>
            <a:ext cx="2362200" cy="76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Concept/Value Recognition</a:t>
            </a:r>
          </a:p>
        </p:txBody>
      </p:sp>
      <p:sp>
        <p:nvSpPr>
          <p:cNvPr id="3" name="BulletedHeuristicList"/>
          <p:cNvSpPr>
            <a:spLocks noGrp="1"/>
          </p:cNvSpPr>
          <p:nvPr>
            <p:ph sz="half" idx="1"/>
          </p:nvPr>
        </p:nvSpPr>
        <p:spPr>
          <a:xfrm>
            <a:off x="177800" y="1333500"/>
            <a:ext cx="2413000" cy="2019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Data Frame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Default</a:t>
            </a:r>
          </a:p>
          <a:p>
            <a:pPr lvl="1" eaLnBrk="1" hangingPunct="1"/>
            <a:r>
              <a:rPr lang="en-US" sz="1100" dirty="0" smtClean="0"/>
              <a:t>Recognize  concepts and values by syntax and layout</a:t>
            </a:r>
          </a:p>
        </p:txBody>
      </p:sp>
      <p:grpSp>
        <p:nvGrpSpPr>
          <p:cNvPr id="4" name="PopLatLonObjectSets"/>
          <p:cNvGrpSpPr>
            <a:grpSpLocks/>
          </p:cNvGrpSpPr>
          <p:nvPr/>
        </p:nvGrpSpPr>
        <p:grpSpPr bwMode="auto">
          <a:xfrm>
            <a:off x="4648200" y="5257800"/>
            <a:ext cx="3733800" cy="1304925"/>
            <a:chOff x="4038600" y="5257800"/>
            <a:chExt cx="3733800" cy="1304330"/>
          </a:xfrm>
        </p:grpSpPr>
        <p:sp>
          <p:nvSpPr>
            <p:cNvPr id="8239" name="TextBox 16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Population</a:t>
              </a:r>
            </a:p>
          </p:txBody>
        </p:sp>
        <p:sp>
          <p:nvSpPr>
            <p:cNvPr id="8240" name="TextBox 17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Latitude</a:t>
              </a:r>
            </a:p>
          </p:txBody>
        </p:sp>
        <p:sp>
          <p:nvSpPr>
            <p:cNvPr id="8241" name="TextBox 18"/>
            <p:cNvSpPr txBox="1">
              <a:spLocks noChangeArrowheads="1"/>
            </p:cNvSpPr>
            <p:nvPr/>
          </p:nvSpPr>
          <p:spPr bwMode="auto">
            <a:xfrm>
              <a:off x="68580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Longitude</a:t>
              </a:r>
            </a:p>
          </p:txBody>
        </p:sp>
        <p:sp>
          <p:nvSpPr>
            <p:cNvPr id="8242" name="TextBox 22"/>
            <p:cNvSpPr txBox="1">
              <a:spLocks noChangeArrowheads="1"/>
            </p:cNvSpPr>
            <p:nvPr/>
          </p:nvSpPr>
          <p:spPr bwMode="auto">
            <a:xfrm>
              <a:off x="4038600" y="5638800"/>
              <a:ext cx="914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2,122,869</a:t>
              </a:r>
            </a:p>
            <a:p>
              <a:r>
                <a:rPr lang="en-US" sz="900"/>
                <a:t>817,376</a:t>
              </a:r>
            </a:p>
            <a:p>
              <a:r>
                <a:rPr lang="en-US" sz="900"/>
                <a:t>1,305,493</a:t>
              </a:r>
            </a:p>
            <a:p>
              <a:r>
                <a:rPr lang="en-US" sz="900"/>
                <a:t>9,690,665</a:t>
              </a:r>
            </a:p>
            <a:p>
              <a:r>
                <a:rPr lang="en-US" sz="900"/>
                <a:t>3,559,547</a:t>
              </a:r>
            </a:p>
            <a:p>
              <a:r>
                <a:rPr lang="en-US" sz="900"/>
                <a:t>6,131,118</a:t>
              </a:r>
            </a:p>
          </p:txBody>
        </p:sp>
        <p:sp>
          <p:nvSpPr>
            <p:cNvPr id="8243" name="TextBox 23"/>
            <p:cNvSpPr txBox="1">
              <a:spLocks noChangeArrowheads="1"/>
            </p:cNvSpPr>
            <p:nvPr/>
          </p:nvSpPr>
          <p:spPr bwMode="auto">
            <a:xfrm>
              <a:off x="54864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45</a:t>
              </a:r>
            </a:p>
            <a:p>
              <a:r>
                <a:rPr lang="en-US" sz="900"/>
                <a:t>44</a:t>
              </a:r>
            </a:p>
            <a:p>
              <a:r>
                <a:rPr lang="en-US" sz="900"/>
                <a:t>45</a:t>
              </a:r>
            </a:p>
            <a:p>
              <a:r>
                <a:rPr lang="en-US" sz="900"/>
                <a:t>43</a:t>
              </a:r>
            </a:p>
          </p:txBody>
        </p:sp>
        <p:sp>
          <p:nvSpPr>
            <p:cNvPr id="8244" name="TextBox 24"/>
            <p:cNvSpPr txBox="1">
              <a:spLocks noChangeArrowheads="1"/>
            </p:cNvSpPr>
            <p:nvPr/>
          </p:nvSpPr>
          <p:spPr bwMode="auto">
            <a:xfrm>
              <a:off x="68580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-90</a:t>
              </a:r>
            </a:p>
            <a:p>
              <a:r>
                <a:rPr lang="en-US" sz="900"/>
                <a:t>-93</a:t>
              </a:r>
            </a:p>
            <a:p>
              <a:r>
                <a:rPr lang="en-US" sz="900"/>
                <a:t>-120</a:t>
              </a:r>
            </a:p>
            <a:p>
              <a:r>
                <a:rPr lang="en-US" sz="900"/>
                <a:t>-120</a:t>
              </a:r>
            </a:p>
          </p:txBody>
        </p:sp>
      </p:grpSp>
      <p:grpSp>
        <p:nvGrpSpPr>
          <p:cNvPr id="5" name="CityStateTablePict"/>
          <p:cNvGrpSpPr>
            <a:grpSpLocks/>
          </p:cNvGrpSpPr>
          <p:nvPr/>
        </p:nvGrpSpPr>
        <p:grpSpPr bwMode="auto">
          <a:xfrm>
            <a:off x="3581400" y="2133600"/>
            <a:ext cx="4487863" cy="1487488"/>
            <a:chOff x="3581400" y="2133600"/>
            <a:chExt cx="4487582" cy="1487301"/>
          </a:xfrm>
        </p:grpSpPr>
        <p:grpSp>
          <p:nvGrpSpPr>
            <p:cNvPr id="6" name="CityStateTablePic"/>
            <p:cNvGrpSpPr>
              <a:grpSpLocks/>
            </p:cNvGrpSpPr>
            <p:nvPr/>
          </p:nvGrpSpPr>
          <p:grpSpPr bwMode="auto">
            <a:xfrm>
              <a:off x="3581400" y="2133600"/>
              <a:ext cx="4487582" cy="1487301"/>
              <a:chOff x="3581400" y="2133600"/>
              <a:chExt cx="4487582" cy="1487301"/>
            </a:xfrm>
          </p:grpSpPr>
          <p:pic>
            <p:nvPicPr>
              <p:cNvPr id="8237" name="Picture 42" descr="objectSetsLexicalValues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2209800"/>
                <a:ext cx="1668182" cy="1149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8" name="Picture 43" descr="Picture1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1400" y="2133600"/>
                <a:ext cx="2176092" cy="1487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Rectangle 53"/>
            <p:cNvSpPr/>
            <p:nvPr/>
          </p:nvSpPr>
          <p:spPr>
            <a:xfrm>
              <a:off x="6476819" y="2209790"/>
              <a:ext cx="380976" cy="304762"/>
            </a:xfrm>
            <a:prstGeom prst="rect">
              <a:avLst/>
            </a:prstGeom>
            <a:noFill/>
            <a:ln w="635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30847" y="2216140"/>
              <a:ext cx="438123" cy="307936"/>
            </a:xfrm>
            <a:prstGeom prst="rect">
              <a:avLst/>
            </a:prstGeom>
            <a:noFill/>
            <a:ln w="603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grpSp>
        <p:nvGrpSpPr>
          <p:cNvPr id="7" name="CityStateObjectBoxesA"/>
          <p:cNvGrpSpPr>
            <a:grpSpLocks/>
          </p:cNvGrpSpPr>
          <p:nvPr/>
        </p:nvGrpSpPr>
        <p:grpSpPr bwMode="auto">
          <a:xfrm>
            <a:off x="3733800" y="2206625"/>
            <a:ext cx="4457700" cy="1301750"/>
            <a:chOff x="3733800" y="2206375"/>
            <a:chExt cx="4457272" cy="1301393"/>
          </a:xfrm>
        </p:grpSpPr>
        <p:grpSp>
          <p:nvGrpSpPr>
            <p:cNvPr id="8" name="CiityStateObjectBoxes"/>
            <p:cNvGrpSpPr>
              <a:grpSpLocks/>
            </p:cNvGrpSpPr>
            <p:nvPr/>
          </p:nvGrpSpPr>
          <p:grpSpPr bwMode="auto">
            <a:xfrm>
              <a:off x="3733800" y="2590800"/>
              <a:ext cx="1922980" cy="916968"/>
              <a:chOff x="3733800" y="2590800"/>
              <a:chExt cx="1922980" cy="91696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733800" y="2590445"/>
                <a:ext cx="914312" cy="9141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741766" y="2593619"/>
                <a:ext cx="914312" cy="9141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6477000" y="2206375"/>
              <a:ext cx="1714072" cy="308225"/>
              <a:chOff x="6477000" y="2206375"/>
              <a:chExt cx="1714072" cy="308225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476737" y="2209549"/>
                <a:ext cx="761927" cy="30471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429145" y="2206375"/>
                <a:ext cx="761927" cy="30471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</p:grpSp>
      </p:grpSp>
      <p:pic>
        <p:nvPicPr>
          <p:cNvPr id="61" name="YearTablePict" descr="Picture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133600"/>
            <a:ext cx="27797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YearObjecSet"/>
          <p:cNvGrpSpPr>
            <a:grpSpLocks/>
          </p:cNvGrpSpPr>
          <p:nvPr/>
        </p:nvGrpSpPr>
        <p:grpSpPr bwMode="auto">
          <a:xfrm>
            <a:off x="4084638" y="2286000"/>
            <a:ext cx="3840162" cy="735013"/>
            <a:chOff x="4083978" y="2286000"/>
            <a:chExt cx="3840822" cy="735687"/>
          </a:xfrm>
        </p:grpSpPr>
        <p:sp>
          <p:nvSpPr>
            <p:cNvPr id="8225" name="TextBox 61"/>
            <p:cNvSpPr txBox="1">
              <a:spLocks noChangeArrowheads="1"/>
            </p:cNvSpPr>
            <p:nvPr/>
          </p:nvSpPr>
          <p:spPr bwMode="auto">
            <a:xfrm>
              <a:off x="6934200" y="2286000"/>
              <a:ext cx="990600" cy="276999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Year</a:t>
              </a:r>
            </a:p>
          </p:txBody>
        </p:sp>
        <p:sp>
          <p:nvSpPr>
            <p:cNvPr id="8226" name="TextBox 62"/>
            <p:cNvSpPr txBox="1">
              <a:spLocks noChangeArrowheads="1"/>
            </p:cNvSpPr>
            <p:nvPr/>
          </p:nvSpPr>
          <p:spPr bwMode="auto">
            <a:xfrm>
              <a:off x="6934200" y="2590800"/>
              <a:ext cx="990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2002</a:t>
              </a:r>
            </a:p>
            <a:p>
              <a:r>
                <a:rPr lang="en-US" sz="1100"/>
                <a:t>2003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83978" y="2286000"/>
              <a:ext cx="1676688" cy="2288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pic>
        <p:nvPicPr>
          <p:cNvPr id="68" name="CarpartPict" descr="Picture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133600"/>
            <a:ext cx="28162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CarpartObjectSet"/>
          <p:cNvGrpSpPr>
            <a:grpSpLocks/>
          </p:cNvGrpSpPr>
          <p:nvPr/>
        </p:nvGrpSpPr>
        <p:grpSpPr bwMode="auto">
          <a:xfrm>
            <a:off x="6400800" y="2209800"/>
            <a:ext cx="1943100" cy="1331913"/>
            <a:chOff x="6400800" y="2209800"/>
            <a:chExt cx="1943100" cy="1331833"/>
          </a:xfrm>
        </p:grpSpPr>
        <p:pic>
          <p:nvPicPr>
            <p:cNvPr id="8222" name="CarpartObjectSets" descr="objectSetsDataFrameValues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00800" y="2209800"/>
              <a:ext cx="1943100" cy="133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6477000" y="2209800"/>
              <a:ext cx="663575" cy="307957"/>
            </a:xfrm>
            <a:prstGeom prst="rect">
              <a:avLst/>
            </a:prstGeom>
            <a:noFill/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96200" y="2209800"/>
              <a:ext cx="533400" cy="317481"/>
            </a:xfrm>
            <a:prstGeom prst="rect">
              <a:avLst/>
            </a:prstGeom>
            <a:noFill/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grpSp>
        <p:nvGrpSpPr>
          <p:cNvPr id="12" name="CarpartHighlightBox"/>
          <p:cNvGrpSpPr>
            <a:grpSpLocks/>
          </p:cNvGrpSpPr>
          <p:nvPr/>
        </p:nvGrpSpPr>
        <p:grpSpPr bwMode="auto">
          <a:xfrm>
            <a:off x="3267075" y="2219325"/>
            <a:ext cx="5132388" cy="1304925"/>
            <a:chOff x="3266326" y="2220074"/>
            <a:chExt cx="5133653" cy="1303962"/>
          </a:xfrm>
        </p:grpSpPr>
        <p:sp>
          <p:nvSpPr>
            <p:cNvPr id="73" name="Rectangle 72"/>
            <p:cNvSpPr/>
            <p:nvPr/>
          </p:nvSpPr>
          <p:spPr>
            <a:xfrm>
              <a:off x="4612858" y="2591275"/>
              <a:ext cx="1181391" cy="93276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66326" y="2591275"/>
              <a:ext cx="1182980" cy="93276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370654" y="2220074"/>
              <a:ext cx="836818" cy="3045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61572" y="2220074"/>
              <a:ext cx="838407" cy="3045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graphicFrame>
        <p:nvGraphicFramePr>
          <p:cNvPr id="22" name="CanonicalizedTablePicture"/>
          <p:cNvGraphicFramePr>
            <a:graphicFrameLocks noChangeAspect="1"/>
          </p:cNvGraphicFramePr>
          <p:nvPr/>
        </p:nvGraphicFramePr>
        <p:xfrm>
          <a:off x="2590800" y="1371600"/>
          <a:ext cx="6361113" cy="3200400"/>
        </p:xfrm>
        <a:graphic>
          <a:graphicData uri="http://schemas.openxmlformats.org/presentationml/2006/ole">
            <p:oleObj spid="_x0000_s76802" name="Visio" r:id="rId9" imgW="6206776" imgH="3120890" progId="Visio.Drawing.11">
              <p:embed/>
            </p:oleObj>
          </a:graphicData>
        </a:graphic>
      </p:graphicFrame>
      <p:grpSp>
        <p:nvGrpSpPr>
          <p:cNvPr id="13" name="ConceptValueAssign"/>
          <p:cNvGrpSpPr>
            <a:grpSpLocks/>
          </p:cNvGrpSpPr>
          <p:nvPr/>
        </p:nvGrpSpPr>
        <p:grpSpPr bwMode="auto">
          <a:xfrm>
            <a:off x="228600" y="4724400"/>
            <a:ext cx="8610600" cy="1560513"/>
            <a:chOff x="228600" y="4724400"/>
            <a:chExt cx="8610600" cy="1560731"/>
          </a:xfrm>
        </p:grpSpPr>
        <p:sp>
          <p:nvSpPr>
            <p:cNvPr id="8212" name="TextBox 12"/>
            <p:cNvSpPr txBox="1">
              <a:spLocks noChangeArrowheads="1"/>
            </p:cNvSpPr>
            <p:nvPr/>
          </p:nvSpPr>
          <p:spPr bwMode="auto">
            <a:xfrm>
              <a:off x="228600" y="4724400"/>
              <a:ext cx="861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Concepts and Value Assignments</a:t>
              </a:r>
            </a:p>
          </p:txBody>
        </p:sp>
        <p:sp>
          <p:nvSpPr>
            <p:cNvPr id="8213" name="TextBox 14"/>
            <p:cNvSpPr txBox="1">
              <a:spLocks noChangeArrowheads="1"/>
            </p:cNvSpPr>
            <p:nvPr/>
          </p:nvSpPr>
          <p:spPr bwMode="auto">
            <a:xfrm>
              <a:off x="19812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8214" name="TextBox 15"/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8215" name="TextBox 20"/>
            <p:cNvSpPr txBox="1">
              <a:spLocks noChangeArrowheads="1"/>
            </p:cNvSpPr>
            <p:nvPr/>
          </p:nvSpPr>
          <p:spPr bwMode="auto">
            <a:xfrm>
              <a:off x="1981200" y="56388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Northeast</a:t>
              </a:r>
            </a:p>
            <a:p>
              <a:r>
                <a:rPr lang="en-US" sz="900"/>
                <a:t>Northwest</a:t>
              </a:r>
            </a:p>
          </p:txBody>
        </p:sp>
        <p:sp>
          <p:nvSpPr>
            <p:cNvPr id="8216" name="TextBox 21"/>
            <p:cNvSpPr txBox="1">
              <a:spLocks noChangeArrowheads="1"/>
            </p:cNvSpPr>
            <p:nvPr/>
          </p:nvSpPr>
          <p:spPr bwMode="auto">
            <a:xfrm>
              <a:off x="33528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Delaware</a:t>
              </a:r>
            </a:p>
            <a:p>
              <a:r>
                <a:rPr lang="en-US" sz="900"/>
                <a:t>Maine</a:t>
              </a:r>
            </a:p>
            <a:p>
              <a:r>
                <a:rPr lang="en-US" sz="900"/>
                <a:t>Oregon</a:t>
              </a:r>
            </a:p>
            <a:p>
              <a:r>
                <a:rPr lang="en-US" sz="900"/>
                <a:t>Washington</a:t>
              </a:r>
            </a:p>
          </p:txBody>
        </p:sp>
        <p:sp>
          <p:nvSpPr>
            <p:cNvPr id="8217" name="TextBox 66"/>
            <p:cNvSpPr txBox="1">
              <a:spLocks noChangeArrowheads="1"/>
            </p:cNvSpPr>
            <p:nvPr/>
          </p:nvSpPr>
          <p:spPr bwMode="auto">
            <a:xfrm>
              <a:off x="685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Location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981200" y="5257800"/>
            <a:ext cx="668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Region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352800" y="5257800"/>
            <a:ext cx="544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5" grpId="0" animBg="1"/>
      <p:bldP spid="35" grpId="1" animBg="1"/>
      <p:bldP spid="31" grpId="0" animBg="1"/>
      <p:bldP spid="31" grpId="1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706688" y="1295400"/>
            <a:ext cx="6361112" cy="3200400"/>
            <a:chOff x="2706688" y="1295400"/>
            <a:chExt cx="6361112" cy="3200400"/>
          </a:xfrm>
        </p:grpSpPr>
        <p:graphicFrame>
          <p:nvGraphicFramePr>
            <p:cNvPr id="9219" name="Object 2"/>
            <p:cNvGraphicFramePr>
              <a:graphicFrameLocks noChangeAspect="1"/>
            </p:cNvGraphicFramePr>
            <p:nvPr/>
          </p:nvGraphicFramePr>
          <p:xfrm>
            <a:off x="2706688" y="1295400"/>
            <a:ext cx="6361112" cy="3200400"/>
          </p:xfrm>
          <a:graphic>
            <a:graphicData uri="http://schemas.openxmlformats.org/presentationml/2006/ole">
              <p:oleObj spid="_x0000_s77827" name="Visio" r:id="rId4" imgW="6206776" imgH="3120890" progId="Visio.Drawing.11">
                <p:embed/>
              </p:oleObj>
            </a:graphicData>
          </a:graphic>
        </p:graphicFrame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644274" y="2213559"/>
              <a:ext cx="1636762" cy="189987"/>
              <a:chOff x="3644274" y="2213559"/>
              <a:chExt cx="1636762" cy="18998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3644900" y="2217738"/>
                <a:ext cx="820738" cy="185737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460875" y="2212975"/>
                <a:ext cx="820738" cy="185738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152400" y="2382838"/>
            <a:ext cx="2514600" cy="231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152650"/>
            <a:ext cx="2514600" cy="2301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60513"/>
            <a:ext cx="2514600" cy="5921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320800"/>
            <a:ext cx="2514600" cy="2397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Relationship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0"/>
            <a:ext cx="2667000" cy="50673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>Dimension Tree Mappings</a:t>
            </a:r>
          </a:p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Generalization/Specialization</a:t>
            </a:r>
          </a:p>
          <a:p>
            <a:pPr lvl="1" eaLnBrk="1" hangingPunct="1"/>
            <a:r>
              <a:rPr lang="en-US" sz="1100" dirty="0" smtClean="0"/>
              <a:t>Aggregation</a:t>
            </a:r>
          </a:p>
          <a:p>
            <a:pPr eaLnBrk="1" hangingPunct="1"/>
            <a:r>
              <a:rPr lang="en-US" sz="1200" dirty="0" smtClean="0"/>
              <a:t>Data Frames</a:t>
            </a:r>
          </a:p>
          <a:p>
            <a:pPr eaLnBrk="1" hangingPunct="1"/>
            <a:r>
              <a:rPr lang="en-US" sz="1200" dirty="0" smtClean="0"/>
              <a:t>Ontology Fragment Merge</a:t>
            </a:r>
          </a:p>
          <a:p>
            <a:pPr eaLnBrk="1" hangingPunct="1"/>
            <a:endParaRPr lang="en-US" sz="1200" dirty="0" smtClean="0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706688" y="1295400"/>
          <a:ext cx="6361112" cy="3200400"/>
        </p:xfrm>
        <a:graphic>
          <a:graphicData uri="http://schemas.openxmlformats.org/presentationml/2006/ole">
            <p:oleObj spid="_x0000_s77826" name="Visio" r:id="rId5" imgW="6206776" imgH="3120890" progId="Visio.Drawing.11">
              <p:embed/>
            </p:oleObj>
          </a:graphicData>
        </a:graphic>
      </p:graphicFrame>
      <p:pic>
        <p:nvPicPr>
          <p:cNvPr id="21" name="Picture 20" descr="objectSetsLabele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371600"/>
            <a:ext cx="609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relationshipsLinguisti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876800"/>
            <a:ext cx="5715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752600" y="1295400"/>
            <a:ext cx="3429000" cy="4984750"/>
            <a:chOff x="1752600" y="1294948"/>
            <a:chExt cx="3429000" cy="4985779"/>
          </a:xfrm>
        </p:grpSpPr>
        <p:sp>
          <p:nvSpPr>
            <p:cNvPr id="23" name="Rectangle 22"/>
            <p:cNvSpPr/>
            <p:nvPr/>
          </p:nvSpPr>
          <p:spPr>
            <a:xfrm>
              <a:off x="2895600" y="1294948"/>
              <a:ext cx="2286000" cy="198160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4800872"/>
              <a:ext cx="2606675" cy="147985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pic>
        <p:nvPicPr>
          <p:cNvPr id="28" name="Picture 27" descr="relationshipsDataFrames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572000"/>
            <a:ext cx="5181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191000" y="914400"/>
            <a:ext cx="4800600" cy="5562600"/>
            <a:chOff x="4190799" y="913926"/>
            <a:chExt cx="4801391" cy="5563068"/>
          </a:xfrm>
        </p:grpSpPr>
        <p:sp>
          <p:nvSpPr>
            <p:cNvPr id="30" name="Rectangle 29"/>
            <p:cNvSpPr/>
            <p:nvPr/>
          </p:nvSpPr>
          <p:spPr>
            <a:xfrm>
              <a:off x="5181562" y="913926"/>
              <a:ext cx="1219401" cy="914477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7176" y="1294958"/>
              <a:ext cx="2515014" cy="53344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90799" y="5029072"/>
              <a:ext cx="2972290" cy="144792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pic>
        <p:nvPicPr>
          <p:cNvPr id="38" name="Picture 37" descr="relationshipsEdge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648200"/>
            <a:ext cx="4238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91200" y="914400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2000</a:t>
            </a:r>
          </a:p>
        </p:txBody>
      </p:sp>
      <p:cxnSp>
        <p:nvCxnSpPr>
          <p:cNvPr id="39" name="Straight Connector 38"/>
          <p:cNvCxnSpPr>
            <a:stCxn id="33" idx="2"/>
          </p:cNvCxnSpPr>
          <p:nvPr/>
        </p:nvCxnSpPr>
        <p:spPr>
          <a:xfrm rot="5400000">
            <a:off x="5747544" y="1189831"/>
            <a:ext cx="301625" cy="36671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Relationship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0"/>
            <a:ext cx="2667000" cy="50673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>Dimension Tree Mappings</a:t>
            </a:r>
          </a:p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Generalization/Specialization</a:t>
            </a:r>
          </a:p>
          <a:p>
            <a:pPr lvl="1" eaLnBrk="1" hangingPunct="1"/>
            <a:r>
              <a:rPr lang="en-US" sz="1100" dirty="0" smtClean="0"/>
              <a:t>Aggregation</a:t>
            </a:r>
          </a:p>
          <a:p>
            <a:pPr eaLnBrk="1" hangingPunct="1"/>
            <a:r>
              <a:rPr lang="en-US" sz="1200" dirty="0" smtClean="0"/>
              <a:t>Data Frames</a:t>
            </a:r>
          </a:p>
          <a:p>
            <a:pPr eaLnBrk="1" hangingPunct="1"/>
            <a:r>
              <a:rPr lang="en-US" sz="1200" dirty="0" smtClean="0"/>
              <a:t>Ontology Fragment Merge</a:t>
            </a:r>
          </a:p>
          <a:p>
            <a:pPr eaLnBrk="1" hangingPunct="1"/>
            <a:endParaRPr lang="en-US" sz="12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084513" y="3276600"/>
            <a:ext cx="1182687" cy="4365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pic>
        <p:nvPicPr>
          <p:cNvPr id="16389" name="NoConstraint" descr="moNoConstrain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006600"/>
            <a:ext cx="2514600" cy="2397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82763"/>
            <a:ext cx="2514600" cy="2397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57338"/>
            <a:ext cx="2514600" cy="2397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320800"/>
            <a:ext cx="2514600" cy="2397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Constraint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33500"/>
            <a:ext cx="2946400" cy="11811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>Generalization/Specialization</a:t>
            </a:r>
          </a:p>
          <a:p>
            <a:pPr eaLnBrk="1" hangingPunct="1"/>
            <a:r>
              <a:rPr lang="en-US" sz="1200" dirty="0" smtClean="0"/>
              <a:t>Computed Values</a:t>
            </a:r>
          </a:p>
          <a:p>
            <a:pPr eaLnBrk="1" hangingPunct="1"/>
            <a:r>
              <a:rPr lang="en-US" sz="1200" dirty="0" smtClean="0"/>
              <a:t>Functional Relationships</a:t>
            </a:r>
          </a:p>
          <a:p>
            <a:pPr eaLnBrk="1" hangingPunct="1"/>
            <a:r>
              <a:rPr lang="en-US" sz="1200" dirty="0" smtClean="0"/>
              <a:t>Optional Participation</a:t>
            </a:r>
          </a:p>
        </p:txBody>
      </p:sp>
      <p:pic>
        <p:nvPicPr>
          <p:cNvPr id="8" name="Picture 7" descr="objectSetsLabeled.gif"/>
          <p:cNvPicPr>
            <a:picLocks noChangeAspect="1"/>
          </p:cNvPicPr>
          <p:nvPr/>
        </p:nvPicPr>
        <p:blipFill>
          <a:blip r:embed="rId3" cstate="print"/>
          <a:srcRect r="63202"/>
          <a:stretch>
            <a:fillRect/>
          </a:stretch>
        </p:blipFill>
        <p:spPr bwMode="auto">
          <a:xfrm>
            <a:off x="5105400" y="1371600"/>
            <a:ext cx="19081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NoConstraint" descr="moNoConstraint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MutualExclusion" descr="moMutualExclusio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Computed" descr="moComputedValu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Functional" descr="moFunctiona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Optional" descr="moOptional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4343400" y="1371600"/>
          <a:ext cx="3455988" cy="1301115"/>
        </p:xfrm>
        <a:graphic>
          <a:graphicData uri="http://schemas.openxmlformats.org/drawingml/2006/table">
            <a:tbl>
              <a:tblPr/>
              <a:tblGrid>
                <a:gridCol w="996950"/>
                <a:gridCol w="1174750"/>
                <a:gridCol w="588963"/>
                <a:gridCol w="695325"/>
              </a:tblGrid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Region and State Information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Population (2000)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Latitude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Northeast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2,122,869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Delaware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817,376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Maine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1,305,493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Northwest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9,690,665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Oregon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3,559,547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Washington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6,131,118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" name="Picture 54" descr="objectSetsLabel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5029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3276600" y="4343400"/>
            <a:ext cx="5334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38500" y="5915025"/>
            <a:ext cx="30861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2543175" y="4419600"/>
            <a:ext cx="3057525" cy="1095375"/>
            <a:chOff x="2543175" y="4419600"/>
            <a:chExt cx="3057525" cy="1095375"/>
          </a:xfrm>
        </p:grpSpPr>
        <p:sp>
          <p:nvSpPr>
            <p:cNvPr id="58" name="Rectangle 57"/>
            <p:cNvSpPr/>
            <p:nvPr/>
          </p:nvSpPr>
          <p:spPr>
            <a:xfrm>
              <a:off x="52197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57675" y="5210175"/>
              <a:ext cx="3810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43175" y="4772025"/>
              <a:ext cx="3810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648200" y="4419600"/>
            <a:ext cx="3810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6" grpId="1" animBg="1"/>
      <p:bldP spid="57" grpId="0" animBg="1"/>
      <p:bldP spid="57" grpId="1" animBg="1"/>
      <p:bldP spid="62" grpId="0" animBg="1"/>
      <p:bldP spid="6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and Merging</a:t>
            </a:r>
          </a:p>
        </p:txBody>
      </p:sp>
      <p:pic>
        <p:nvPicPr>
          <p:cNvPr id="281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676400"/>
            <a:ext cx="8382000" cy="460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and Merging</a:t>
            </a:r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676400"/>
            <a:ext cx="8382000" cy="460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2438400" y="3768725"/>
            <a:ext cx="37338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0" y="3505200"/>
            <a:ext cx="5334000" cy="2057400"/>
            <a:chOff x="960" y="2208"/>
            <a:chExt cx="3360" cy="1296"/>
          </a:xfrm>
        </p:grpSpPr>
        <p:sp>
          <p:nvSpPr>
            <p:cNvPr id="333829" name="Line 5"/>
            <p:cNvSpPr>
              <a:spLocks noChangeShapeType="1"/>
            </p:cNvSpPr>
            <p:nvPr/>
          </p:nvSpPr>
          <p:spPr bwMode="auto">
            <a:xfrm>
              <a:off x="960" y="2208"/>
              <a:ext cx="1920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33830" name="Picture 6" descr="obj-name-i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2352"/>
              <a:ext cx="3312" cy="1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46888">
              <a:defRPr/>
            </a:pPr>
            <a:r>
              <a:rPr lang="en-US" dirty="0" smtClean="0"/>
              <a:t>Existence—asks “What exists?”</a:t>
            </a:r>
          </a:p>
          <a:p>
            <a:pPr indent="-246888">
              <a:defRPr/>
            </a:pPr>
            <a:r>
              <a:rPr lang="en-US" dirty="0" smtClean="0"/>
              <a:t>Concepts, relationships, and constraints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Ontology</a:t>
            </a:r>
            <a:endParaRPr lang="en-US" dirty="0"/>
          </a:p>
        </p:txBody>
      </p:sp>
      <p:pic>
        <p:nvPicPr>
          <p:cNvPr id="32769" name="Picture 1" descr="C:\Documents and Settings\David W. Embley\My Documents\WoK\FoIKS10\Presentation\Car3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638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and Merging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2438400" y="3768725"/>
            <a:ext cx="37338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5" name="Line 5"/>
          <p:cNvSpPr>
            <a:spLocks noChangeShapeType="1"/>
          </p:cNvSpPr>
          <p:nvPr/>
        </p:nvSpPr>
        <p:spPr bwMode="auto">
          <a:xfrm>
            <a:off x="1524000" y="3505200"/>
            <a:ext cx="30480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8938" y="1676400"/>
            <a:ext cx="8382000" cy="4608513"/>
            <a:chOff x="245" y="1056"/>
            <a:chExt cx="5280" cy="2903"/>
          </a:xfrm>
        </p:grpSpPr>
        <p:pic>
          <p:nvPicPr>
            <p:cNvPr id="3379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" y="1056"/>
              <a:ext cx="5280" cy="29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37927" name="Rectangle 7"/>
            <p:cNvSpPr>
              <a:spLocks noChangeArrowheads="1"/>
            </p:cNvSpPr>
            <p:nvPr/>
          </p:nvSpPr>
          <p:spPr bwMode="auto">
            <a:xfrm>
              <a:off x="384" y="2064"/>
              <a:ext cx="4944" cy="158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29" name="Picture 9" descr="onto-mapped-sta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7734300" cy="2590800"/>
          </a:xfrm>
          <a:prstGeom prst="rect">
            <a:avLst/>
          </a:prstGeom>
          <a:noFill/>
        </p:spPr>
      </p:pic>
      <p:pic>
        <p:nvPicPr>
          <p:cNvPr id="3379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43288"/>
            <a:ext cx="533400" cy="8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and Merging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2438400" y="3768725"/>
            <a:ext cx="37338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1524000" y="3505200"/>
            <a:ext cx="30480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938" y="1676400"/>
            <a:ext cx="8382000" cy="4608513"/>
            <a:chOff x="245" y="1056"/>
            <a:chExt cx="5280" cy="2903"/>
          </a:xfrm>
        </p:grpSpPr>
        <p:pic>
          <p:nvPicPr>
            <p:cNvPr id="34304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" y="1056"/>
              <a:ext cx="5280" cy="29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43047" name="Rectangle 7"/>
            <p:cNvSpPr>
              <a:spLocks noChangeArrowheads="1"/>
            </p:cNvSpPr>
            <p:nvPr/>
          </p:nvSpPr>
          <p:spPr bwMode="auto">
            <a:xfrm>
              <a:off x="384" y="2064"/>
              <a:ext cx="4944" cy="158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3049" name="Picture 9" descr="onto-mapped-stat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417888"/>
            <a:ext cx="7734300" cy="2390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and Merging</a:t>
            </a:r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2438400" y="3768725"/>
            <a:ext cx="37338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1524000" y="3505200"/>
            <a:ext cx="30480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938" y="1676400"/>
            <a:ext cx="8382000" cy="4608513"/>
            <a:chOff x="245" y="1056"/>
            <a:chExt cx="5280" cy="2903"/>
          </a:xfrm>
        </p:grpSpPr>
        <p:pic>
          <p:nvPicPr>
            <p:cNvPr id="3461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" y="1056"/>
              <a:ext cx="5280" cy="29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46119" name="Rectangle 7"/>
            <p:cNvSpPr>
              <a:spLocks noChangeArrowheads="1"/>
            </p:cNvSpPr>
            <p:nvPr/>
          </p:nvSpPr>
          <p:spPr bwMode="auto">
            <a:xfrm>
              <a:off x="384" y="2064"/>
              <a:ext cx="4944" cy="158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6121" name="Picture 9" descr="onto-merge-m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5667375" cy="2419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077200" cy="914400"/>
          </a:xfrm>
        </p:spPr>
        <p:txBody>
          <a:bodyPr/>
          <a:lstStyle/>
          <a:p>
            <a:r>
              <a:rPr lang="en-US"/>
              <a:t>Mapping and Merging</a:t>
            </a:r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818562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Automated Schema Matching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Central Idea: Exploit All Data &amp; Metadata</a:t>
            </a:r>
          </a:p>
          <a:p>
            <a:pPr eaLnBrk="1" hangingPunct="1"/>
            <a:r>
              <a:rPr lang="en-US" dirty="0" smtClean="0"/>
              <a:t>Matching Possibilities (Facets)</a:t>
            </a:r>
          </a:p>
          <a:p>
            <a:pPr lvl="1" eaLnBrk="1" hangingPunct="1"/>
            <a:r>
              <a:rPr lang="en-US" dirty="0" smtClean="0"/>
              <a:t>Attribute Names</a:t>
            </a:r>
          </a:p>
          <a:p>
            <a:pPr lvl="1" eaLnBrk="1" hangingPunct="1"/>
            <a:r>
              <a:rPr lang="en-US" dirty="0" smtClean="0"/>
              <a:t>Data-Value Characteristics</a:t>
            </a:r>
          </a:p>
          <a:p>
            <a:pPr lvl="1" eaLnBrk="1" hangingPunct="1"/>
            <a:r>
              <a:rPr lang="en-US" dirty="0" smtClean="0"/>
              <a:t>Expected Data Values</a:t>
            </a:r>
          </a:p>
          <a:p>
            <a:pPr lvl="1" eaLnBrk="1" hangingPunct="1"/>
            <a:r>
              <a:rPr lang="en-US" dirty="0" smtClean="0"/>
              <a:t>Data-Dictionary Information</a:t>
            </a:r>
          </a:p>
          <a:p>
            <a:pPr lvl="1" eaLnBrk="1" hangingPunct="1"/>
            <a:r>
              <a:rPr lang="en-US" dirty="0" smtClean="0"/>
              <a:t>Structural Properties</a:t>
            </a:r>
          </a:p>
          <a:p>
            <a:r>
              <a:rPr lang="en-US" dirty="0" smtClean="0"/>
              <a:t>Direct &amp; Indirect Matching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3886200"/>
            <a:ext cx="3124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Expected Data Values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76400"/>
            <a:ext cx="2057400" cy="1219200"/>
            <a:chOff x="762000" y="1524000"/>
            <a:chExt cx="20574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1219200" y="1828800"/>
              <a:ext cx="1109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Make</a:t>
              </a:r>
              <a:endParaRPr lang="en-US" sz="3200" dirty="0"/>
            </a:p>
          </p:txBody>
        </p:sp>
        <p:sp>
          <p:nvSpPr>
            <p:cNvPr id="4" name="Cloud 3"/>
            <p:cNvSpPr/>
            <p:nvPr/>
          </p:nvSpPr>
          <p:spPr>
            <a:xfrm>
              <a:off x="762000" y="1524000"/>
              <a:ext cx="2057400" cy="1219200"/>
            </a:xfrm>
            <a:prstGeom prst="cloud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066" name="Picture 2" descr="C:\Documents and Settings\David W. Embley\My Documents\WoK\FoIKS10\Presentation\ExpectedValues.Mak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2754312" cy="5011504"/>
          </a:xfrm>
          <a:prstGeom prst="rect">
            <a:avLst/>
          </a:prstGeom>
          <a:noFill/>
        </p:spPr>
      </p:pic>
      <p:pic>
        <p:nvPicPr>
          <p:cNvPr id="88067" name="Picture 3" descr="C:\Documents and Settings\David W. Embley\My Documents\WoK\FoIKS10\Presentation\ExpectedValues.StolenVehicle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91000"/>
            <a:ext cx="3352800" cy="18288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1219200" y="3429000"/>
            <a:ext cx="1219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48000" y="1752600"/>
            <a:ext cx="2209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019300" y="3162300"/>
            <a:ext cx="1371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Direct &amp; Indirect Schema Mappings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29200" y="5562600"/>
            <a:ext cx="296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Source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248400" y="3429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FF00FF"/>
                </a:solidFill>
                <a:latin typeface="Tahoma" pitchFamily="34" charset="0"/>
              </a:rPr>
              <a:t>  Car</a:t>
            </a:r>
            <a:r>
              <a:rPr lang="en-US" sz="2400" dirty="0" smtClean="0">
                <a:latin typeface="Tahoma" pitchFamily="34" charset="0"/>
              </a:rPr>
              <a:t> 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248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6553200" y="2362200"/>
            <a:ext cx="0" cy="11430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239000" y="46482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772400" y="35052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Style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391400" y="3657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057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2438400" y="2362200"/>
            <a:ext cx="0" cy="9906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048000" y="2286000"/>
            <a:ext cx="784225" cy="304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Feature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2590800" y="2590800"/>
            <a:ext cx="784225" cy="762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505200" y="33528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Tahoma" pitchFamily="34" charset="0"/>
              </a:rPr>
              <a:t>Cost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1447800" y="3657600"/>
            <a:ext cx="871538" cy="990600"/>
          </a:xfrm>
          <a:prstGeom prst="line">
            <a:avLst/>
          </a:prstGeom>
          <a:noFill/>
          <a:ln w="127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3048000" y="45720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Phone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525713" y="3657600"/>
            <a:ext cx="784225" cy="914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6172200" y="3810000"/>
            <a:ext cx="522288" cy="838200"/>
          </a:xfrm>
          <a:prstGeom prst="line">
            <a:avLst/>
          </a:prstGeom>
          <a:noFill/>
          <a:ln w="127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66800" y="3276600"/>
            <a:ext cx="2960688" cy="2667000"/>
            <a:chOff x="912" y="2304"/>
            <a:chExt cx="1632" cy="1680"/>
          </a:xfrm>
        </p:grpSpPr>
        <p:sp>
          <p:nvSpPr>
            <p:cNvPr id="26676" name="Rectangle 25"/>
            <p:cNvSpPr>
              <a:spLocks noChangeArrowheads="1"/>
            </p:cNvSpPr>
            <p:nvPr/>
          </p:nvSpPr>
          <p:spPr bwMode="auto">
            <a:xfrm>
              <a:off x="912" y="3744"/>
              <a:ext cx="16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pitchFamily="34" charset="0"/>
                </a:rPr>
                <a:t>Target</a:t>
              </a:r>
            </a:p>
          </p:txBody>
        </p:sp>
        <p:sp>
          <p:nvSpPr>
            <p:cNvPr id="26677" name="Rectangle 26"/>
            <p:cNvSpPr>
              <a:spLocks noChangeArrowheads="1"/>
            </p:cNvSpPr>
            <p:nvPr/>
          </p:nvSpPr>
          <p:spPr bwMode="auto">
            <a:xfrm>
              <a:off x="1374" y="2304"/>
              <a:ext cx="5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rgbClr val="FF00FF"/>
                  </a:solidFill>
                  <a:latin typeface="Tahoma" pitchFamily="34" charset="0"/>
                </a:rPr>
                <a:t>Car</a:t>
              </a:r>
              <a:r>
                <a:rPr lang="en-US" sz="2400" dirty="0">
                  <a:latin typeface="Tahoma" pitchFamily="34" charset="0"/>
                </a:rPr>
                <a:t> </a:t>
              </a:r>
            </a:p>
          </p:txBody>
        </p:sp>
        <p:sp>
          <p:nvSpPr>
            <p:cNvPr id="26678" name="Oval 27"/>
            <p:cNvSpPr>
              <a:spLocks noChangeArrowheads="1"/>
            </p:cNvSpPr>
            <p:nvPr/>
          </p:nvSpPr>
          <p:spPr bwMode="auto">
            <a:xfrm>
              <a:off x="1728" y="2400"/>
              <a:ext cx="96" cy="9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Freeform 28"/>
          <p:cNvSpPr>
            <a:spLocks/>
          </p:cNvSpPr>
          <p:nvPr/>
        </p:nvSpPr>
        <p:spPr bwMode="auto">
          <a:xfrm>
            <a:off x="1752600" y="33528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2" name="Freeform 31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3" name="Freeform 32"/>
          <p:cNvSpPr>
            <a:spLocks/>
          </p:cNvSpPr>
          <p:nvPr/>
        </p:nvSpPr>
        <p:spPr bwMode="auto">
          <a:xfrm>
            <a:off x="2362200" y="3810000"/>
            <a:ext cx="4092575" cy="609600"/>
          </a:xfrm>
          <a:custGeom>
            <a:avLst/>
            <a:gdLst>
              <a:gd name="T0" fmla="*/ 0 w 2256"/>
              <a:gd name="T1" fmla="*/ 0 h 480"/>
              <a:gd name="T2" fmla="*/ 0 w 2256"/>
              <a:gd name="T3" fmla="*/ 480 h 480"/>
              <a:gd name="T4" fmla="*/ 2256 w 2256"/>
              <a:gd name="T5" fmla="*/ 480 h 480"/>
              <a:gd name="T6" fmla="*/ 2256 w 2256"/>
              <a:gd name="T7" fmla="*/ 96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480"/>
              <a:gd name="T14" fmla="*/ 2256 w 2256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480">
                <a:moveTo>
                  <a:pt x="0" y="0"/>
                </a:moveTo>
                <a:lnTo>
                  <a:pt x="0" y="480"/>
                </a:lnTo>
                <a:lnTo>
                  <a:pt x="2256" y="480"/>
                </a:lnTo>
                <a:lnTo>
                  <a:pt x="2256" y="96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4" name="Rectangle 33"/>
          <p:cNvSpPr>
            <a:spLocks noChangeArrowheads="1"/>
          </p:cNvSpPr>
          <p:nvPr/>
        </p:nvSpPr>
        <p:spPr bwMode="auto">
          <a:xfrm>
            <a:off x="5867400" y="4648200"/>
            <a:ext cx="609600" cy="304800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B2541A"/>
                </a:solidFill>
                <a:latin typeface="Tahoma" pitchFamily="34" charset="0"/>
              </a:rPr>
              <a:t>Miles</a:t>
            </a:r>
          </a:p>
        </p:txBody>
      </p:sp>
      <p:sp>
        <p:nvSpPr>
          <p:cNvPr id="26655" name="Freeform 34"/>
          <p:cNvSpPr>
            <a:spLocks/>
          </p:cNvSpPr>
          <p:nvPr/>
        </p:nvSpPr>
        <p:spPr bwMode="auto">
          <a:xfrm>
            <a:off x="1524000" y="4953000"/>
            <a:ext cx="4789488" cy="304800"/>
          </a:xfrm>
          <a:custGeom>
            <a:avLst/>
            <a:gdLst>
              <a:gd name="T0" fmla="*/ 0 w 2640"/>
              <a:gd name="T1" fmla="*/ 0 h 192"/>
              <a:gd name="T2" fmla="*/ 0 w 2640"/>
              <a:gd name="T3" fmla="*/ 192 h 192"/>
              <a:gd name="T4" fmla="*/ 2640 w 2640"/>
              <a:gd name="T5" fmla="*/ 192 h 192"/>
              <a:gd name="T6" fmla="*/ 2640 w 2640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92"/>
              <a:gd name="T14" fmla="*/ 2640 w 264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92">
                <a:moveTo>
                  <a:pt x="0" y="0"/>
                </a:moveTo>
                <a:lnTo>
                  <a:pt x="0" y="192"/>
                </a:lnTo>
                <a:lnTo>
                  <a:pt x="2640" y="192"/>
                </a:lnTo>
                <a:lnTo>
                  <a:pt x="2640" y="0"/>
                </a:lnTo>
              </a:path>
            </a:pathLst>
          </a:custGeom>
          <a:noFill/>
          <a:ln w="25400" cap="flat" cmpd="sng">
            <a:solidFill>
              <a:srgbClr val="FF66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6" name="Rectangle 35"/>
          <p:cNvSpPr>
            <a:spLocks noChangeArrowheads="1"/>
          </p:cNvSpPr>
          <p:nvPr/>
        </p:nvSpPr>
        <p:spPr bwMode="auto">
          <a:xfrm>
            <a:off x="1219200" y="4648200"/>
            <a:ext cx="871538" cy="30480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B2541A"/>
                </a:solidFill>
                <a:latin typeface="Tahoma" pitchFamily="34" charset="0"/>
              </a:rPr>
              <a:t>Mileage</a:t>
            </a:r>
          </a:p>
        </p:txBody>
      </p:sp>
      <p:sp>
        <p:nvSpPr>
          <p:cNvPr id="26657" name="Line 36"/>
          <p:cNvSpPr>
            <a:spLocks noChangeShapeType="1"/>
          </p:cNvSpPr>
          <p:nvPr/>
        </p:nvSpPr>
        <p:spPr bwMode="auto">
          <a:xfrm flipH="1" flipV="1">
            <a:off x="1447800" y="2590800"/>
            <a:ext cx="609600" cy="762000"/>
          </a:xfrm>
          <a:prstGeom prst="line">
            <a:avLst/>
          </a:prstGeom>
          <a:noFill/>
          <a:ln w="127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 flipH="1">
            <a:off x="1219200" y="3505200"/>
            <a:ext cx="522288" cy="1588"/>
          </a:xfrm>
          <a:prstGeom prst="line">
            <a:avLst/>
          </a:prstGeom>
          <a:noFill/>
          <a:ln w="127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9" name="Rectangle 38"/>
          <p:cNvSpPr>
            <a:spLocks noChangeArrowheads="1"/>
          </p:cNvSpPr>
          <p:nvPr/>
        </p:nvSpPr>
        <p:spPr bwMode="auto">
          <a:xfrm>
            <a:off x="609600" y="33528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6660" name="Rectangle 39"/>
          <p:cNvSpPr>
            <a:spLocks noChangeArrowheads="1"/>
          </p:cNvSpPr>
          <p:nvPr/>
        </p:nvSpPr>
        <p:spPr bwMode="auto">
          <a:xfrm>
            <a:off x="1066800" y="22860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</p:txBody>
      </p:sp>
      <p:sp>
        <p:nvSpPr>
          <p:cNvPr id="26661" name="Rectangle 40"/>
          <p:cNvSpPr>
            <a:spLocks noChangeArrowheads="1"/>
          </p:cNvSpPr>
          <p:nvPr/>
        </p:nvSpPr>
        <p:spPr bwMode="auto">
          <a:xfrm>
            <a:off x="4953000" y="2286000"/>
            <a:ext cx="892175" cy="68580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&amp;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6662" name="Line 41"/>
          <p:cNvSpPr>
            <a:spLocks noChangeShapeType="1"/>
          </p:cNvSpPr>
          <p:nvPr/>
        </p:nvSpPr>
        <p:spPr bwMode="auto">
          <a:xfrm flipH="1" flipV="1">
            <a:off x="5638800" y="2971800"/>
            <a:ext cx="708025" cy="533400"/>
          </a:xfrm>
          <a:prstGeom prst="line">
            <a:avLst/>
          </a:prstGeom>
          <a:noFill/>
          <a:ln w="127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3" name="Rectangle 42"/>
          <p:cNvSpPr>
            <a:spLocks noChangeArrowheads="1"/>
          </p:cNvSpPr>
          <p:nvPr/>
        </p:nvSpPr>
        <p:spPr bwMode="auto">
          <a:xfrm>
            <a:off x="7315200" y="19812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Color</a:t>
            </a:r>
          </a:p>
        </p:txBody>
      </p:sp>
      <p:sp>
        <p:nvSpPr>
          <p:cNvPr id="26664" name="Rectangle 43"/>
          <p:cNvSpPr>
            <a:spLocks noChangeArrowheads="1"/>
          </p:cNvSpPr>
          <p:nvPr/>
        </p:nvSpPr>
        <p:spPr bwMode="auto">
          <a:xfrm>
            <a:off x="7391400" y="2743200"/>
            <a:ext cx="9906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Body Type</a:t>
            </a:r>
          </a:p>
        </p:txBody>
      </p:sp>
      <p:sp>
        <p:nvSpPr>
          <p:cNvPr id="26665" name="Line 44"/>
          <p:cNvSpPr>
            <a:spLocks noChangeShapeType="1"/>
          </p:cNvSpPr>
          <p:nvPr/>
        </p:nvSpPr>
        <p:spPr bwMode="auto">
          <a:xfrm flipV="1">
            <a:off x="6858000" y="2362200"/>
            <a:ext cx="533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5"/>
          <p:cNvSpPr>
            <a:spLocks noChangeShapeType="1"/>
          </p:cNvSpPr>
          <p:nvPr/>
        </p:nvSpPr>
        <p:spPr bwMode="auto">
          <a:xfrm flipV="1">
            <a:off x="7162800" y="3124200"/>
            <a:ext cx="4572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33400" y="1524000"/>
            <a:ext cx="8048625" cy="2667000"/>
            <a:chOff x="533400" y="1524000"/>
            <a:chExt cx="8048625" cy="2667000"/>
          </a:xfrm>
        </p:grpSpPr>
        <p:grpSp>
          <p:nvGrpSpPr>
            <p:cNvPr id="54" name="Group 53"/>
            <p:cNvGrpSpPr/>
            <p:nvPr/>
          </p:nvGrpSpPr>
          <p:grpSpPr>
            <a:xfrm>
              <a:off x="3429000" y="1524000"/>
              <a:ext cx="5153025" cy="2667000"/>
              <a:chOff x="3429000" y="1524000"/>
              <a:chExt cx="5153025" cy="2667000"/>
            </a:xfrm>
          </p:grpSpPr>
          <p:sp>
            <p:nvSpPr>
              <p:cNvPr id="26674" name="Freeform 48"/>
              <p:cNvSpPr>
                <a:spLocks/>
              </p:cNvSpPr>
              <p:nvPr/>
            </p:nvSpPr>
            <p:spPr bwMode="auto">
              <a:xfrm>
                <a:off x="3429000" y="1524000"/>
                <a:ext cx="4419600" cy="762000"/>
              </a:xfrm>
              <a:custGeom>
                <a:avLst/>
                <a:gdLst>
                  <a:gd name="T0" fmla="*/ 0 w 2688"/>
                  <a:gd name="T1" fmla="*/ 432 h 432"/>
                  <a:gd name="T2" fmla="*/ 0 w 2688"/>
                  <a:gd name="T3" fmla="*/ 0 h 432"/>
                  <a:gd name="T4" fmla="*/ 2688 w 2688"/>
                  <a:gd name="T5" fmla="*/ 0 h 432"/>
                  <a:gd name="T6" fmla="*/ 2688 w 2688"/>
                  <a:gd name="T7" fmla="*/ 144 h 4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432"/>
                  <a:gd name="T14" fmla="*/ 2688 w 2688"/>
                  <a:gd name="T15" fmla="*/ 432 h 4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432">
                    <a:moveTo>
                      <a:pt x="0" y="432"/>
                    </a:moveTo>
                    <a:lnTo>
                      <a:pt x="0" y="0"/>
                    </a:lnTo>
                    <a:lnTo>
                      <a:pt x="2688" y="0"/>
                    </a:lnTo>
                    <a:lnTo>
                      <a:pt x="2688" y="144"/>
                    </a:lnTo>
                  </a:path>
                </a:pathLst>
              </a:custGeom>
              <a:noFill/>
              <a:ln w="285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Freeform 49"/>
              <p:cNvSpPr>
                <a:spLocks/>
              </p:cNvSpPr>
              <p:nvPr/>
            </p:nvSpPr>
            <p:spPr bwMode="auto">
              <a:xfrm>
                <a:off x="5867400" y="1828800"/>
                <a:ext cx="2714625" cy="2362200"/>
              </a:xfrm>
              <a:custGeom>
                <a:avLst/>
                <a:gdLst>
                  <a:gd name="T0" fmla="*/ 0 w 1632"/>
                  <a:gd name="T1" fmla="*/ 1440 h 1440"/>
                  <a:gd name="T2" fmla="*/ 528 w 1632"/>
                  <a:gd name="T3" fmla="*/ 432 h 1440"/>
                  <a:gd name="T4" fmla="*/ 768 w 1632"/>
                  <a:gd name="T5" fmla="*/ 0 h 1440"/>
                  <a:gd name="T6" fmla="*/ 1536 w 1632"/>
                  <a:gd name="T7" fmla="*/ 0 h 1440"/>
                  <a:gd name="T8" fmla="*/ 1632 w 1632"/>
                  <a:gd name="T9" fmla="*/ 0 h 1440"/>
                  <a:gd name="T10" fmla="*/ 1632 w 1632"/>
                  <a:gd name="T11" fmla="*/ 1344 h 1440"/>
                  <a:gd name="T12" fmla="*/ 1632 w 1632"/>
                  <a:gd name="T13" fmla="*/ 1392 h 1440"/>
                  <a:gd name="T14" fmla="*/ 0 w 1632"/>
                  <a:gd name="T15" fmla="*/ 1392 h 14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32"/>
                  <a:gd name="T25" fmla="*/ 0 h 1440"/>
                  <a:gd name="T26" fmla="*/ 1632 w 1632"/>
                  <a:gd name="T27" fmla="*/ 1440 h 14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32" h="1440">
                    <a:moveTo>
                      <a:pt x="0" y="1440"/>
                    </a:moveTo>
                    <a:lnTo>
                      <a:pt x="528" y="432"/>
                    </a:lnTo>
                    <a:lnTo>
                      <a:pt x="768" y="0"/>
                    </a:lnTo>
                    <a:lnTo>
                      <a:pt x="1536" y="0"/>
                    </a:lnTo>
                    <a:lnTo>
                      <a:pt x="1632" y="0"/>
                    </a:lnTo>
                    <a:lnTo>
                      <a:pt x="1632" y="1344"/>
                    </a:lnTo>
                    <a:lnTo>
                      <a:pt x="163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28575" cap="flat" cmpd="sng">
                <a:solidFill>
                  <a:srgbClr val="80808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533400" y="1981200"/>
              <a:ext cx="4953000" cy="2133600"/>
              <a:chOff x="336" y="1248"/>
              <a:chExt cx="3120" cy="1344"/>
            </a:xfrm>
          </p:grpSpPr>
          <p:sp>
            <p:nvSpPr>
              <p:cNvPr id="26672" name="Freeform 51"/>
              <p:cNvSpPr>
                <a:spLocks/>
              </p:cNvSpPr>
              <p:nvPr/>
            </p:nvSpPr>
            <p:spPr bwMode="auto">
              <a:xfrm>
                <a:off x="816" y="1872"/>
                <a:ext cx="2640" cy="720"/>
              </a:xfrm>
              <a:custGeom>
                <a:avLst/>
                <a:gdLst>
                  <a:gd name="T0" fmla="*/ 0 w 2640"/>
                  <a:gd name="T1" fmla="*/ 480 h 720"/>
                  <a:gd name="T2" fmla="*/ 0 w 2640"/>
                  <a:gd name="T3" fmla="*/ 720 h 720"/>
                  <a:gd name="T4" fmla="*/ 2640 w 2640"/>
                  <a:gd name="T5" fmla="*/ 720 h 720"/>
                  <a:gd name="T6" fmla="*/ 2640 w 2640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0"/>
                  <a:gd name="T13" fmla="*/ 0 h 720"/>
                  <a:gd name="T14" fmla="*/ 2640 w 2640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0" h="720">
                    <a:moveTo>
                      <a:pt x="0" y="480"/>
                    </a:moveTo>
                    <a:lnTo>
                      <a:pt x="0" y="720"/>
                    </a:lnTo>
                    <a:lnTo>
                      <a:pt x="2640" y="720"/>
                    </a:lnTo>
                    <a:lnTo>
                      <a:pt x="2640" y="0"/>
                    </a:lnTo>
                  </a:path>
                </a:pathLst>
              </a:custGeom>
              <a:noFill/>
              <a:ln w="285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Freeform 52"/>
              <p:cNvSpPr>
                <a:spLocks/>
              </p:cNvSpPr>
              <p:nvPr/>
            </p:nvSpPr>
            <p:spPr bwMode="auto">
              <a:xfrm>
                <a:off x="336" y="1248"/>
                <a:ext cx="1488" cy="1104"/>
              </a:xfrm>
              <a:custGeom>
                <a:avLst/>
                <a:gdLst>
                  <a:gd name="T0" fmla="*/ 0 w 1488"/>
                  <a:gd name="T1" fmla="*/ 48 h 1200"/>
                  <a:gd name="T2" fmla="*/ 0 w 1488"/>
                  <a:gd name="T3" fmla="*/ 1200 h 1200"/>
                  <a:gd name="T4" fmla="*/ 1488 w 1488"/>
                  <a:gd name="T5" fmla="*/ 1200 h 1200"/>
                  <a:gd name="T6" fmla="*/ 1488 w 1488"/>
                  <a:gd name="T7" fmla="*/ 480 h 1200"/>
                  <a:gd name="T8" fmla="*/ 336 w 1488"/>
                  <a:gd name="T9" fmla="*/ 0 h 1200"/>
                  <a:gd name="T10" fmla="*/ 0 w 1488"/>
                  <a:gd name="T11" fmla="*/ 0 h 1200"/>
                  <a:gd name="T12" fmla="*/ 0 w 1488"/>
                  <a:gd name="T13" fmla="*/ 144 h 1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8"/>
                  <a:gd name="T22" fmla="*/ 0 h 1200"/>
                  <a:gd name="T23" fmla="*/ 1488 w 1488"/>
                  <a:gd name="T24" fmla="*/ 1200 h 1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8" h="1200">
                    <a:moveTo>
                      <a:pt x="0" y="48"/>
                    </a:moveTo>
                    <a:lnTo>
                      <a:pt x="0" y="1200"/>
                    </a:lnTo>
                    <a:lnTo>
                      <a:pt x="1488" y="1200"/>
                    </a:lnTo>
                    <a:lnTo>
                      <a:pt x="1488" y="480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28575" cap="flat" cmpd="sng">
                <a:solidFill>
                  <a:srgbClr val="969696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6668" name="Freeform 53"/>
          <p:cNvSpPr>
            <a:spLocks/>
          </p:cNvSpPr>
          <p:nvPr/>
        </p:nvSpPr>
        <p:spPr bwMode="auto">
          <a:xfrm>
            <a:off x="2362200" y="1676400"/>
            <a:ext cx="4191000" cy="381000"/>
          </a:xfrm>
          <a:custGeom>
            <a:avLst/>
            <a:gdLst>
              <a:gd name="T0" fmla="*/ 0 w 2640"/>
              <a:gd name="T1" fmla="*/ 240 h 240"/>
              <a:gd name="T2" fmla="*/ 0 w 2640"/>
              <a:gd name="T3" fmla="*/ 0 h 240"/>
              <a:gd name="T4" fmla="*/ 2640 w 2640"/>
              <a:gd name="T5" fmla="*/ 0 h 240"/>
              <a:gd name="T6" fmla="*/ 2640 w 264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240"/>
              <a:gd name="T14" fmla="*/ 2640 w 264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240">
                <a:moveTo>
                  <a:pt x="0" y="240"/>
                </a:moveTo>
                <a:lnTo>
                  <a:pt x="0" y="0"/>
                </a:lnTo>
                <a:lnTo>
                  <a:pt x="2640" y="0"/>
                </a:lnTo>
                <a:lnTo>
                  <a:pt x="2640" y="240"/>
                </a:lnTo>
              </a:path>
            </a:pathLst>
          </a:custGeom>
          <a:noFill/>
          <a:ln w="28575" cap="flat" cmpd="sng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>
            <a:off x="2895600" y="3505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7086600" y="3810000"/>
            <a:ext cx="457200" cy="8382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4038600" y="3657600"/>
            <a:ext cx="3200400" cy="1143000"/>
            <a:chOff x="4038600" y="3657600"/>
            <a:chExt cx="3200400" cy="1143000"/>
          </a:xfrm>
        </p:grpSpPr>
        <p:cxnSp>
          <p:nvCxnSpPr>
            <p:cNvPr id="64" name="Straight Connector 63"/>
            <p:cNvCxnSpPr>
              <a:endCxn id="26633" idx="1"/>
            </p:cNvCxnSpPr>
            <p:nvPr/>
          </p:nvCxnSpPr>
          <p:spPr>
            <a:xfrm>
              <a:off x="4038600" y="3657600"/>
              <a:ext cx="3200400" cy="11430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419600" y="37338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343400" y="37338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Ontological Record Linkage</a:t>
            </a:r>
            <a:endParaRPr lang="en-US" dirty="0"/>
          </a:p>
        </p:txBody>
      </p:sp>
      <p:pic>
        <p:nvPicPr>
          <p:cNvPr id="87042" name="Picture 2" descr="C:\Documents and Settings\David W. Embley\My Documents\WoK\FoIKS10\Presentation\RecordLinkage.PrecisionRecal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096264" cy="3886200"/>
          </a:xfrm>
          <a:prstGeom prst="rect">
            <a:avLst/>
          </a:prstGeom>
          <a:noFill/>
        </p:spPr>
      </p:pic>
      <p:pic>
        <p:nvPicPr>
          <p:cNvPr id="87043" name="Picture 3" descr="C:\Documents and Settings\David W. Embley\My Documents\WoK\FoIKS10\Presentation\RecordLinkage.OntologyFeatur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4999"/>
            <a:ext cx="2667000" cy="387713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143000" y="5791200"/>
            <a:ext cx="2514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Construction with FOCIH: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(Form-based Ontology Creation and Information Harvesting)</a:t>
            </a:r>
            <a:endParaRPr lang="en-US" sz="3100" dirty="0"/>
          </a:p>
        </p:txBody>
      </p:sp>
      <p:pic>
        <p:nvPicPr>
          <p:cNvPr id="2050" name="Picture 2" descr="C:\DOCUME~1\Embley\LOCALS~1\Temp\_PA234\ppt\media\image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7620000" cy="476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~1\Embley\LOCALS~1\Temp\_PA468\ppt\media\imag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618739" cy="47636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Construction with FOCIH: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(Form-based Ontology Creation and Information Harvesting)</a:t>
            </a:r>
            <a:endParaRPr lang="en-US" sz="3100" dirty="0"/>
          </a:p>
        </p:txBody>
      </p:sp>
      <p:sp>
        <p:nvSpPr>
          <p:cNvPr id="9" name="Oval 8"/>
          <p:cNvSpPr/>
          <p:nvPr/>
        </p:nvSpPr>
        <p:spPr>
          <a:xfrm>
            <a:off x="2133600" y="5791200"/>
            <a:ext cx="685800" cy="30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209800" y="3733800"/>
            <a:ext cx="2514600" cy="160020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91000" y="3048000"/>
            <a:ext cx="457200" cy="152400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46888">
              <a:defRPr/>
            </a:pPr>
            <a:r>
              <a:rPr lang="en-US" dirty="0" smtClean="0"/>
              <a:t>The nature of knowledge—asks: “What is knowledge?” and “How is knowledge acquired?”</a:t>
            </a:r>
          </a:p>
          <a:p>
            <a:pPr indent="-246888">
              <a:defRPr/>
            </a:pPr>
            <a:r>
              <a:rPr lang="en-US" dirty="0" smtClean="0"/>
              <a:t>Populated conceptual model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Epistemology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42371" r="53989" b="32764"/>
          <a:stretch>
            <a:fillRect/>
          </a:stretch>
        </p:blipFill>
        <p:spPr bwMode="auto">
          <a:xfrm>
            <a:off x="1219200" y="3962400"/>
            <a:ext cx="6143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900" dirty="0" smtClean="0"/>
              <a:t>Ontology Generation</a:t>
            </a:r>
            <a:endParaRPr lang="en-US" sz="3100" dirty="0"/>
          </a:p>
        </p:txBody>
      </p:sp>
      <p:pic>
        <p:nvPicPr>
          <p:cNvPr id="3074" name="Picture 2" descr="C:\DOCUME~1\Embley\LOCALS~1\Temp\_PA562\ppt\media\image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18558" cy="3955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600200"/>
            <a:ext cx="1587679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Czech Republic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Germany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84645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Prague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Berlin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334000"/>
            <a:ext cx="1901483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78,866.00 sq km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551,695.00 sq km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357,114.22 sq km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5600" y="5029200"/>
            <a:ext cx="1652568" cy="1754326"/>
            <a:chOff x="2667000" y="5029200"/>
            <a:chExt cx="1652568" cy="1754326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5029200"/>
              <a:ext cx="1652568" cy="17543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atheist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Roman Catholic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Protestant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Orthodox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other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…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5105400"/>
              <a:ext cx="1524000" cy="12954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4114800"/>
            <a:ext cx="1972015" cy="923330"/>
            <a:chOff x="685800" y="4114800"/>
            <a:chExt cx="1972015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4114800"/>
              <a:ext cx="1972015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10,264,212     2001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  8,015,315     2050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…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4191000"/>
              <a:ext cx="1828800" cy="5334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Construction with</a:t>
            </a:r>
            <a:br>
              <a:rPr lang="en-US" dirty="0" smtClean="0"/>
            </a:br>
            <a:r>
              <a:rPr lang="en-US" dirty="0" smtClean="0"/>
              <a:t>Extraction Ontology Editor</a:t>
            </a:r>
            <a:endParaRPr lang="en-US" dirty="0"/>
          </a:p>
        </p:txBody>
      </p:sp>
      <p:pic>
        <p:nvPicPr>
          <p:cNvPr id="86018" name="Picture 2" descr="C:\Documents and Settings\David W. Embley\My Documents\WoK\FoIKS10\Presentation\CarAd.Ontolog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800600" cy="4639235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arAd.DataFram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4496062" cy="480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Synergistic Construction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Knowledge Begets Knowledge</a:t>
            </a:r>
            <a:endParaRPr lang="en-US" sz="3100" dirty="0"/>
          </a:p>
        </p:txBody>
      </p:sp>
      <p:pic>
        <p:nvPicPr>
          <p:cNvPr id="3074" name="Picture 2" descr="C:\DOCUME~1\Embley\LOCALS~1\Temp\_PA562\ppt\media\image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18558" cy="3955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600200"/>
            <a:ext cx="1587679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Czech Republic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Germany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84645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Prague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Berlin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410200"/>
            <a:ext cx="228799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sq km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data-frame recognizer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22879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Population-Year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data-frame recognizer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953000"/>
            <a:ext cx="1652568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atheist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Roman Catholic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Protestant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Orthodox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Synergistic Construction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You “pay-as-you-go” / It “learns-as-it-goes”</a:t>
            </a:r>
            <a:endParaRPr lang="en-US" sz="3100" dirty="0"/>
          </a:p>
        </p:txBody>
      </p:sp>
      <p:pic>
        <p:nvPicPr>
          <p:cNvPr id="3074" name="Picture 2" descr="C:\DOCUME~1\Embley\LOCALS~1\Temp\_PA562\ppt\media\image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18558" cy="3955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600200"/>
            <a:ext cx="1587679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Czech Republic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Germany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84645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Prague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Berlin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410200"/>
            <a:ext cx="228799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sq km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data-frame recognizer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22879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Population-Year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data-frame recognizer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953000"/>
            <a:ext cx="1652568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atheist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Roman Catholic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Protestant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Orthodox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WoK</a:t>
            </a:r>
            <a:r>
              <a:rPr lang="en-US" dirty="0" smtClean="0"/>
              <a:t> Usage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sz="4600" dirty="0" smtClean="0"/>
              <a:t>Based on “Understanding”</a:t>
            </a:r>
          </a:p>
          <a:p>
            <a:r>
              <a:rPr lang="en-US" sz="4600" dirty="0" smtClean="0"/>
              <a:t>“Read” / “Write”</a:t>
            </a:r>
          </a:p>
          <a:p>
            <a:r>
              <a:rPr lang="en-US" sz="4600" dirty="0" smtClean="0"/>
              <a:t>Applications</a:t>
            </a:r>
          </a:p>
          <a:p>
            <a:pPr lvl="1"/>
            <a:r>
              <a:rPr lang="en-US" sz="3400" dirty="0" smtClean="0"/>
              <a:t>Free-form query processing</a:t>
            </a:r>
          </a:p>
          <a:p>
            <a:pPr lvl="1"/>
            <a:r>
              <a:rPr lang="en-US" sz="3400" dirty="0" smtClean="0"/>
              <a:t>Reasoning chains grounded in annotated instances</a:t>
            </a:r>
          </a:p>
          <a:p>
            <a:pPr lvl="1"/>
            <a:r>
              <a:rPr lang="en-US" sz="3400" dirty="0" smtClean="0"/>
              <a:t>Knowledge augmentation</a:t>
            </a:r>
          </a:p>
          <a:p>
            <a:pPr lvl="1"/>
            <a:r>
              <a:rPr lang="en-US" sz="3400" dirty="0" smtClean="0"/>
              <a:t>Research studies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3600" y="2590800"/>
            <a:ext cx="5485541" cy="24314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“Understanding”: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    S: Source Conceptualization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    T: Target Conceptualization (formalized as a KB)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    If there exists an S-to-T transformation: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–  One-place &amp; n-place predicates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–  Facts (</a:t>
            </a:r>
            <a:r>
              <a:rPr lang="en-US" sz="1700" dirty="0" err="1" smtClean="0">
                <a:solidFill>
                  <a:srgbClr val="FF0000"/>
                </a:solidFill>
              </a:rPr>
              <a:t>wrt</a:t>
            </a:r>
            <a:r>
              <a:rPr lang="en-US" sz="1700" dirty="0" smtClean="0">
                <a:solidFill>
                  <a:srgbClr val="FF0000"/>
                </a:solidFill>
              </a:rPr>
              <a:t> predicates)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–  Operations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–  Constraints of T all hold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2133600"/>
            <a:ext cx="239257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S: Usually not formal;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makes “understanding”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difficult (&amp; interesting)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4495800"/>
            <a:ext cx="7441762" cy="1789331"/>
            <a:chOff x="1219200" y="4495800"/>
            <a:chExt cx="7441762" cy="1789331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495800"/>
              <a:ext cx="325076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But: Linguistically grounded KBs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are also extraction </a:t>
              </a:r>
              <a:r>
                <a:rPr lang="en-US" dirty="0" err="1" smtClean="0">
                  <a:solidFill>
                    <a:srgbClr val="FF0000"/>
                  </a:solidFill>
                </a:rPr>
                <a:t>ontologies</a:t>
              </a:r>
              <a:r>
                <a:rPr lang="en-US" dirty="0" smtClean="0">
                  <a:solidFill>
                    <a:srgbClr val="FF0000"/>
                  </a:solidFill>
                </a:rPr>
                <a:t>,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that can construct mappings.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5638800"/>
              <a:ext cx="656006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“Understanding” is the mapping; “reading” constructs the mapping;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“writing” explains the mapping in its own words.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Free-form Query Processing with Annotated Results</a:t>
            </a:r>
            <a:endParaRPr lang="en-US" dirty="0"/>
          </a:p>
        </p:txBody>
      </p:sp>
      <p:pic>
        <p:nvPicPr>
          <p:cNvPr id="5" name="Picture 4" descr="query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643632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Alerter for www.craigslist.org</a:t>
            </a:r>
            <a:endParaRPr lang="en-US" dirty="0"/>
          </a:p>
        </p:txBody>
      </p:sp>
      <p:pic>
        <p:nvPicPr>
          <p:cNvPr id="86018" name="Picture 2" descr="C:\Documents and Settings\David W. Embley\My Documents\WoK\FoIKS10\Presentation\CraigsList.Quer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40400" cy="503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Alerter for www.craigslist.org</a:t>
            </a:r>
            <a:endParaRPr lang="en-US" dirty="0"/>
          </a:p>
        </p:txBody>
      </p:sp>
      <p:pic>
        <p:nvPicPr>
          <p:cNvPr id="86018" name="Picture 2" descr="C:\Documents and Settings\David W. Embley\My Documents\WoK\FoIKS10\Presentation\CraigsList.Quer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40400" cy="5037799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raigsList.FilledInFor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985407" cy="472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Alerter for www.craigslist.org</a:t>
            </a:r>
            <a:endParaRPr lang="en-US" dirty="0"/>
          </a:p>
        </p:txBody>
      </p:sp>
      <p:pic>
        <p:nvPicPr>
          <p:cNvPr id="86018" name="Picture 2" descr="C:\Documents and Settings\David W. Embley\My Documents\WoK\FoIKS10\Presentation\CraigsList.Quer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40400" cy="5037799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raigsList.FilledInFor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985407" cy="4729163"/>
          </a:xfrm>
          <a:prstGeom prst="rect">
            <a:avLst/>
          </a:prstGeom>
          <a:noFill/>
        </p:spPr>
      </p:pic>
      <p:pic>
        <p:nvPicPr>
          <p:cNvPr id="86020" name="Picture 4" descr="C:\Documents and Settings\David W. Embley\My Documents\WoK\FoIKS10\Presentation\CraigsList.Emai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362200"/>
            <a:ext cx="4058846" cy="344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Alerter for www.craigslist.org</a:t>
            </a:r>
            <a:endParaRPr lang="en-US" dirty="0"/>
          </a:p>
        </p:txBody>
      </p:sp>
      <p:pic>
        <p:nvPicPr>
          <p:cNvPr id="86018" name="Picture 2" descr="C:\Documents and Settings\David W. Embley\My Documents\WoK\FoIKS10\Presentation\CraigsList.Quer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40400" cy="5037799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raigsList.FilledInFor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985407" cy="4729163"/>
          </a:xfrm>
          <a:prstGeom prst="rect">
            <a:avLst/>
          </a:prstGeom>
          <a:noFill/>
        </p:spPr>
      </p:pic>
      <p:pic>
        <p:nvPicPr>
          <p:cNvPr id="86020" name="Picture 4" descr="C:\Documents and Settings\David W. Embley\My Documents\WoK\FoIKS10\Presentation\CraigsList.Emai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362200"/>
            <a:ext cx="4058846" cy="3449638"/>
          </a:xfrm>
          <a:prstGeom prst="rect">
            <a:avLst/>
          </a:prstGeom>
          <a:noFill/>
        </p:spPr>
      </p:pic>
      <p:pic>
        <p:nvPicPr>
          <p:cNvPr id="86021" name="Picture 5" descr="C:\Documents and Settings\David W. Embley\My Documents\WoK\FoIKS10\Presentation\CraigsList.HighlightedA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52400"/>
            <a:ext cx="5105400" cy="656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46888">
              <a:defRPr/>
            </a:pPr>
            <a:r>
              <a:rPr lang="en-US" dirty="0" smtClean="0"/>
              <a:t>Principles of valid inference—asks: “What is known?” and “What can be inferred?”</a:t>
            </a:r>
          </a:p>
          <a:p>
            <a:pPr indent="-246888">
              <a:defRPr/>
            </a:pPr>
            <a:r>
              <a:rPr lang="en-US" dirty="0" smtClean="0"/>
              <a:t>Justified, inference from conceptualized data (reasoning chain, grounded in source)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Logic and </a:t>
            </a:r>
            <a:r>
              <a:rPr lang="en-US" dirty="0" smtClean="0"/>
              <a:t>R</a:t>
            </a:r>
            <a:r>
              <a:rPr dirty="0" smtClean="0"/>
              <a:t>easoning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42371" r="53989" b="32764"/>
          <a:stretch>
            <a:fillRect/>
          </a:stretch>
        </p:blipFill>
        <p:spPr bwMode="auto">
          <a:xfrm>
            <a:off x="1524000" y="4191000"/>
            <a:ext cx="6143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3733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Find price and mileage of red Nissans, 1990 or newer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Reasoning Chains</a:t>
            </a:r>
            <a:br>
              <a:rPr lang="en-US" dirty="0" smtClean="0"/>
            </a:br>
            <a:r>
              <a:rPr lang="en-US" dirty="0" smtClean="0"/>
              <a:t>Grounded in Annotated Instances</a:t>
            </a:r>
            <a:endParaRPr lang="en-US" dirty="0"/>
          </a:p>
        </p:txBody>
      </p:sp>
      <p:pic>
        <p:nvPicPr>
          <p:cNvPr id="86018" name="Picture 2" descr="C:\Documents and Settings\David W. Embley\My Documents\genealogy\genealogy data\IndexingImages.LDSchurch\4113726_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084527" cy="3992562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ensus.ExtractedDat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5810943" cy="3275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2209800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FamilySearch.org – Indexing</a:t>
            </a:r>
          </a:p>
          <a:p>
            <a:r>
              <a:rPr lang="en-US" dirty="0" smtClean="0"/>
              <a:t>250 Million+ records indexed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8862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ym typeface="Symbol"/>
              </a:rPr>
              <a:t>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Reasoning Chains</a:t>
            </a:r>
            <a:br>
              <a:rPr lang="en-US" dirty="0" smtClean="0"/>
            </a:br>
            <a:r>
              <a:rPr lang="en-US" dirty="0" smtClean="0"/>
              <a:t>Grounded in Annotated Instances</a:t>
            </a:r>
            <a:endParaRPr lang="en-US" dirty="0"/>
          </a:p>
        </p:txBody>
      </p:sp>
      <p:pic>
        <p:nvPicPr>
          <p:cNvPr id="86018" name="Picture 2" descr="C:\Documents and Settings\David W. Embley\My Documents\genealogy\genealogy data\IndexingImages.LDSchurch\4113726_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084527" cy="3992562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ensus.ExtractedDat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5810943" cy="3275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2209800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FamilySearch.org – Indexing</a:t>
            </a:r>
          </a:p>
          <a:p>
            <a:r>
              <a:rPr lang="en-US" dirty="0" smtClean="0"/>
              <a:t>250 Million+ records indexed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8305800" cy="23621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Person(x)</a:t>
            </a:r>
            <a:r>
              <a:rPr lang="en-US" dirty="0" err="1" smtClean="0"/>
              <a:t>isHusbandOfPerson</a:t>
            </a:r>
            <a:r>
              <a:rPr lang="en-US" dirty="0" smtClean="0"/>
              <a:t>(y) :- Person(x), Person(y),     	Person(x)</a:t>
            </a:r>
            <a:r>
              <a:rPr lang="en-US" dirty="0" err="1" smtClean="0"/>
              <a:t>hasGender</a:t>
            </a:r>
            <a:r>
              <a:rPr lang="en-US" dirty="0" smtClean="0"/>
              <a:t>(‘Male’),  Person(x)</a:t>
            </a:r>
            <a:r>
              <a:rPr lang="en-US" dirty="0" err="1" smtClean="0"/>
              <a:t>hasRelationToHead</a:t>
            </a:r>
            <a:r>
              <a:rPr lang="en-US" dirty="0" smtClean="0"/>
              <a:t>(‘Head’),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hasRelationToHead</a:t>
            </a:r>
            <a:r>
              <a:rPr lang="en-US" dirty="0" smtClean="0"/>
              <a:t>(‘Wife’), 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(y).</a:t>
            </a:r>
          </a:p>
          <a:p>
            <a:r>
              <a:rPr lang="en-US" dirty="0" smtClean="0"/>
              <a:t>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 :-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(w).</a:t>
            </a:r>
          </a:p>
          <a:p>
            <a:r>
              <a:rPr lang="en-US" dirty="0" smtClean="0"/>
              <a:t>Person(x)named(y)</a:t>
            </a:r>
            <a:r>
              <a:rPr lang="en-US" dirty="0" err="1" smtClean="0"/>
              <a:t>isHusbandOfPerson</a:t>
            </a:r>
            <a:r>
              <a:rPr lang="en-US" dirty="0" smtClean="0"/>
              <a:t>(z)named(w) :- Person(x)</a:t>
            </a:r>
            <a:r>
              <a:rPr lang="en-US" dirty="0" err="1" smtClean="0"/>
              <a:t>isHusbandOfPerson</a:t>
            </a:r>
            <a:r>
              <a:rPr lang="en-US" dirty="0" smtClean="0"/>
              <a:t>(z),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hasName</a:t>
            </a:r>
            <a:r>
              <a:rPr lang="en-US" dirty="0" smtClean="0"/>
              <a:t>(y), Person(z)</a:t>
            </a:r>
            <a:r>
              <a:rPr lang="en-US" dirty="0" err="1" smtClean="0"/>
              <a:t>hasName</a:t>
            </a:r>
            <a:r>
              <a:rPr lang="en-US" dirty="0" smtClean="0"/>
              <a:t>(w).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8862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ym typeface="Symbol"/>
              </a:rPr>
              <a:t>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Reasoning Chains</a:t>
            </a:r>
            <a:br>
              <a:rPr lang="en-US" dirty="0" smtClean="0"/>
            </a:br>
            <a:r>
              <a:rPr lang="en-US" dirty="0" smtClean="0"/>
              <a:t>Grounded in Annotated Instances</a:t>
            </a:r>
            <a:endParaRPr lang="en-US" dirty="0"/>
          </a:p>
        </p:txBody>
      </p:sp>
      <p:pic>
        <p:nvPicPr>
          <p:cNvPr id="86018" name="Picture 2" descr="C:\Documents and Settings\David W. Embley\My Documents\genealogy\genealogy data\IndexingImages.LDSchurch\4113726_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084527" cy="3992562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ensus.ExtractedDat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5810943" cy="3275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2209800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FamilySearch.org – Indexing</a:t>
            </a:r>
          </a:p>
          <a:p>
            <a:r>
              <a:rPr lang="en-US" dirty="0" smtClean="0"/>
              <a:t>250 Million+ records indexed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8305800" cy="23621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Person(x)</a:t>
            </a:r>
            <a:r>
              <a:rPr lang="en-US" dirty="0" err="1" smtClean="0"/>
              <a:t>isHusbandOfPerson</a:t>
            </a:r>
            <a:r>
              <a:rPr lang="en-US" dirty="0" smtClean="0"/>
              <a:t>(y) :- Person(x), Person(y),     	Person(x)</a:t>
            </a:r>
            <a:r>
              <a:rPr lang="en-US" dirty="0" err="1" smtClean="0"/>
              <a:t>hasGender</a:t>
            </a:r>
            <a:r>
              <a:rPr lang="en-US" dirty="0" smtClean="0"/>
              <a:t>(‘Male’),  Person(x)</a:t>
            </a:r>
            <a:r>
              <a:rPr lang="en-US" dirty="0" err="1" smtClean="0"/>
              <a:t>hasRelationToHead</a:t>
            </a:r>
            <a:r>
              <a:rPr lang="en-US" dirty="0" smtClean="0"/>
              <a:t>(‘Head’),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hasRelationToHead</a:t>
            </a:r>
            <a:r>
              <a:rPr lang="en-US" dirty="0" smtClean="0"/>
              <a:t>(‘Wife’), 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(y).</a:t>
            </a:r>
          </a:p>
          <a:p>
            <a:r>
              <a:rPr lang="en-US" dirty="0" smtClean="0"/>
              <a:t>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 :-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(w).</a:t>
            </a:r>
          </a:p>
          <a:p>
            <a:r>
              <a:rPr lang="en-US" dirty="0" smtClean="0"/>
              <a:t>Person(x)named(y)</a:t>
            </a:r>
            <a:r>
              <a:rPr lang="en-US" dirty="0" err="1" smtClean="0"/>
              <a:t>isHusbandOfPerson</a:t>
            </a:r>
            <a:r>
              <a:rPr lang="en-US" dirty="0" smtClean="0"/>
              <a:t>(z)named(w) :- Person(x)</a:t>
            </a:r>
            <a:r>
              <a:rPr lang="en-US" dirty="0" err="1" smtClean="0"/>
              <a:t>isHusbandOfPerson</a:t>
            </a:r>
            <a:r>
              <a:rPr lang="en-US" dirty="0" smtClean="0"/>
              <a:t>(z),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hasName</a:t>
            </a:r>
            <a:r>
              <a:rPr lang="en-US" dirty="0" smtClean="0"/>
              <a:t>(y), Person(z)</a:t>
            </a:r>
            <a:r>
              <a:rPr lang="en-US" dirty="0" err="1" smtClean="0"/>
              <a:t>hasName</a:t>
            </a:r>
            <a:r>
              <a:rPr lang="en-US" dirty="0" smtClean="0"/>
              <a:t>(w).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3657600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is the husband of Mary </a:t>
            </a:r>
            <a:r>
              <a:rPr lang="en-US" dirty="0" err="1" smtClean="0"/>
              <a:t>Bryza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u="sng" dirty="0" smtClean="0"/>
          </a:p>
          <a:p>
            <a:r>
              <a:rPr lang="en-US" dirty="0" smtClean="0"/>
              <a:t>      </a:t>
            </a:r>
            <a:r>
              <a:rPr lang="en-US" u="sng" dirty="0" smtClean="0"/>
              <a:t>Husband Name       Wife Name</a:t>
            </a: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dirty="0" smtClean="0"/>
              <a:t>…</a:t>
            </a: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u="sng" dirty="0" smtClean="0">
                <a:solidFill>
                  <a:schemeClr val="tx2"/>
                </a:solidFill>
              </a:rPr>
              <a:t>John </a:t>
            </a:r>
            <a:r>
              <a:rPr lang="en-US" u="sng" dirty="0" err="1" smtClean="0">
                <a:solidFill>
                  <a:schemeClr val="tx2"/>
                </a:solidFill>
              </a:rPr>
              <a:t>Bryza</a:t>
            </a:r>
            <a:r>
              <a:rPr lang="en-US" dirty="0" smtClean="0"/>
              <a:t>	      </a:t>
            </a:r>
            <a:r>
              <a:rPr lang="en-US" u="sng" dirty="0" smtClean="0">
                <a:solidFill>
                  <a:schemeClr val="tx2"/>
                </a:solidFill>
              </a:rPr>
              <a:t>Mary </a:t>
            </a:r>
            <a:r>
              <a:rPr lang="en-US" u="sng" dirty="0" err="1" smtClean="0">
                <a:solidFill>
                  <a:schemeClr val="tx2"/>
                </a:solidFill>
              </a:rPr>
              <a:t>Bryza</a:t>
            </a:r>
            <a:endParaRPr lang="en-US" u="sng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8862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ym typeface="Symbol"/>
              </a:rPr>
              <a:t>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2514600"/>
            <a:ext cx="2133600" cy="228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Reasoning Chains</a:t>
            </a:r>
            <a:br>
              <a:rPr lang="en-US" dirty="0" smtClean="0"/>
            </a:br>
            <a:r>
              <a:rPr lang="en-US" dirty="0" smtClean="0"/>
              <a:t>Grounded in Annotated Instances</a:t>
            </a:r>
            <a:endParaRPr lang="en-US" dirty="0"/>
          </a:p>
        </p:txBody>
      </p:sp>
      <p:pic>
        <p:nvPicPr>
          <p:cNvPr id="86018" name="Picture 2" descr="C:\Documents and Settings\David W. Embley\My Documents\genealogy\genealogy data\IndexingImages.LDSchurch\4113726_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084527" cy="3992562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ensus.ExtractedDat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5810943" cy="3275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2209800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FamilySearch.org – Indexing</a:t>
            </a:r>
          </a:p>
          <a:p>
            <a:r>
              <a:rPr lang="en-US" dirty="0" smtClean="0"/>
              <a:t>250 Million+ records indexed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8305800" cy="23621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Person(x)</a:t>
            </a:r>
            <a:r>
              <a:rPr lang="en-US" dirty="0" err="1" smtClean="0"/>
              <a:t>isHusbandOfPerson</a:t>
            </a:r>
            <a:r>
              <a:rPr lang="en-US" dirty="0" smtClean="0"/>
              <a:t>(y) :- Person(x), Person(y),     	Person(x)</a:t>
            </a:r>
            <a:r>
              <a:rPr lang="en-US" dirty="0" err="1" smtClean="0"/>
              <a:t>hasGender</a:t>
            </a:r>
            <a:r>
              <a:rPr lang="en-US" dirty="0" smtClean="0"/>
              <a:t>(‘Male’),  Person(x)</a:t>
            </a:r>
            <a:r>
              <a:rPr lang="en-US" dirty="0" err="1" smtClean="0"/>
              <a:t>hasRelationToHead</a:t>
            </a:r>
            <a:r>
              <a:rPr lang="en-US" dirty="0" smtClean="0"/>
              <a:t>(‘Head’),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hasRelationToHead</a:t>
            </a:r>
            <a:r>
              <a:rPr lang="en-US" dirty="0" smtClean="0"/>
              <a:t>(‘Wife’), 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(y).</a:t>
            </a:r>
          </a:p>
          <a:p>
            <a:r>
              <a:rPr lang="en-US" dirty="0" smtClean="0"/>
              <a:t>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 :-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(w).</a:t>
            </a:r>
          </a:p>
          <a:p>
            <a:r>
              <a:rPr lang="en-US" dirty="0" smtClean="0"/>
              <a:t>Person(x)named(y)</a:t>
            </a:r>
            <a:r>
              <a:rPr lang="en-US" dirty="0" err="1" smtClean="0"/>
              <a:t>isHusbandOfPerson</a:t>
            </a:r>
            <a:r>
              <a:rPr lang="en-US" dirty="0" smtClean="0"/>
              <a:t>(z)named(w) :- Person(x)</a:t>
            </a:r>
            <a:r>
              <a:rPr lang="en-US" dirty="0" err="1" smtClean="0"/>
              <a:t>isHusbandOfPerson</a:t>
            </a:r>
            <a:r>
              <a:rPr lang="en-US" dirty="0" smtClean="0"/>
              <a:t>(z),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hasName</a:t>
            </a:r>
            <a:r>
              <a:rPr lang="en-US" dirty="0" smtClean="0"/>
              <a:t>(y), Person(z)</a:t>
            </a:r>
            <a:r>
              <a:rPr lang="en-US" dirty="0" err="1" smtClean="0"/>
              <a:t>hasName</a:t>
            </a:r>
            <a:r>
              <a:rPr lang="en-US" dirty="0" smtClean="0"/>
              <a:t>(w).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3657600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is the husband of Mary </a:t>
            </a:r>
            <a:r>
              <a:rPr lang="en-US" dirty="0" err="1" smtClean="0"/>
              <a:t>Bryza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u="sng" dirty="0" smtClean="0"/>
          </a:p>
          <a:p>
            <a:r>
              <a:rPr lang="en-US" dirty="0" smtClean="0"/>
              <a:t>      </a:t>
            </a:r>
            <a:r>
              <a:rPr lang="en-US" u="sng" dirty="0" smtClean="0"/>
              <a:t>Husband Name       Wife Name</a:t>
            </a: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dirty="0" smtClean="0"/>
              <a:t>…</a:t>
            </a: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u="sng" dirty="0" smtClean="0">
                <a:solidFill>
                  <a:schemeClr val="tx2"/>
                </a:solidFill>
              </a:rPr>
              <a:t>John </a:t>
            </a:r>
            <a:r>
              <a:rPr lang="en-US" u="sng" dirty="0" err="1" smtClean="0">
                <a:solidFill>
                  <a:schemeClr val="tx2"/>
                </a:solidFill>
              </a:rPr>
              <a:t>Bryza</a:t>
            </a:r>
            <a:r>
              <a:rPr lang="en-US" dirty="0" smtClean="0"/>
              <a:t>	      </a:t>
            </a:r>
            <a:r>
              <a:rPr lang="en-US" u="sng" dirty="0" smtClean="0">
                <a:solidFill>
                  <a:schemeClr val="tx2"/>
                </a:solidFill>
              </a:rPr>
              <a:t>Mary </a:t>
            </a:r>
            <a:r>
              <a:rPr lang="en-US" u="sng" dirty="0" err="1" smtClean="0">
                <a:solidFill>
                  <a:schemeClr val="tx2"/>
                </a:solidFill>
              </a:rPr>
              <a:t>Bryza</a:t>
            </a:r>
            <a:endParaRPr lang="en-US" u="sng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8862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ym typeface="Symbol"/>
              </a:rPr>
              <a:t>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2514600"/>
            <a:ext cx="2133600" cy="228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Documents and Settings\David W. Embley\My Documents\WoK\FoIKS10\Presentation\Census.forHighlighting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6705600" cy="4848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Reasoning Chains</a:t>
            </a:r>
            <a:br>
              <a:rPr lang="en-US" dirty="0" smtClean="0"/>
            </a:br>
            <a:r>
              <a:rPr lang="en-US" dirty="0" smtClean="0"/>
              <a:t>Grounded in Annotated Instances</a:t>
            </a:r>
            <a:endParaRPr lang="en-US" dirty="0"/>
          </a:p>
        </p:txBody>
      </p:sp>
      <p:pic>
        <p:nvPicPr>
          <p:cNvPr id="86018" name="Picture 2" descr="C:\Documents and Settings\David W. Embley\My Documents\genealogy\genealogy data\IndexingImages.LDSchurch\4113726_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084527" cy="3992562"/>
          </a:xfrm>
          <a:prstGeom prst="rect">
            <a:avLst/>
          </a:prstGeom>
          <a:noFill/>
        </p:spPr>
      </p:pic>
      <p:pic>
        <p:nvPicPr>
          <p:cNvPr id="86019" name="Picture 3" descr="C:\Documents and Settings\David W. Embley\My Documents\WoK\FoIKS10\Presentation\Census.ExtractedDat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5810943" cy="3275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2209800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FamilySearch.org – Indexing</a:t>
            </a:r>
          </a:p>
          <a:p>
            <a:r>
              <a:rPr lang="en-US" dirty="0" smtClean="0"/>
              <a:t>250 Million+ records indexed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8305800" cy="23621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Person(x)</a:t>
            </a:r>
            <a:r>
              <a:rPr lang="en-US" dirty="0" err="1" smtClean="0"/>
              <a:t>isHusbandOfPerson</a:t>
            </a:r>
            <a:r>
              <a:rPr lang="en-US" dirty="0" smtClean="0"/>
              <a:t>(y) :- Person(x), Person(y),     	Person(x)</a:t>
            </a:r>
            <a:r>
              <a:rPr lang="en-US" dirty="0" err="1" smtClean="0"/>
              <a:t>hasGender</a:t>
            </a:r>
            <a:r>
              <a:rPr lang="en-US" dirty="0" smtClean="0"/>
              <a:t>(‘Male’),  Person(x)</a:t>
            </a:r>
            <a:r>
              <a:rPr lang="en-US" dirty="0" err="1" smtClean="0"/>
              <a:t>hasRelationToHead</a:t>
            </a:r>
            <a:r>
              <a:rPr lang="en-US" dirty="0" smtClean="0"/>
              <a:t>(‘Head’),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hasRelationToHead</a:t>
            </a:r>
            <a:r>
              <a:rPr lang="en-US" dirty="0" smtClean="0"/>
              <a:t>(‘Wife’), 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(y).</a:t>
            </a:r>
          </a:p>
          <a:p>
            <a:r>
              <a:rPr lang="en-US" dirty="0" smtClean="0"/>
              <a:t>Person(x)</a:t>
            </a:r>
            <a:r>
              <a:rPr lang="en-US" dirty="0" err="1" smtClean="0"/>
              <a:t>isInSameFamilyAsPerson</a:t>
            </a:r>
            <a:r>
              <a:rPr lang="en-US" dirty="0" smtClean="0"/>
              <a:t>(y) :-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(w), </a:t>
            </a:r>
          </a:p>
          <a:p>
            <a:r>
              <a:rPr lang="en-US" dirty="0" smtClean="0"/>
              <a:t>	Person(y)</a:t>
            </a:r>
            <a:r>
              <a:rPr lang="en-US" dirty="0" err="1" smtClean="0"/>
              <a:t>hasFamilyNumber</a:t>
            </a:r>
            <a:r>
              <a:rPr lang="en-US" dirty="0" smtClean="0"/>
              <a:t>(z)</a:t>
            </a:r>
            <a:r>
              <a:rPr lang="en-US" dirty="0" err="1" smtClean="0"/>
              <a:t>inCensusRecord</a:t>
            </a:r>
            <a:r>
              <a:rPr lang="en-US" dirty="0" smtClean="0"/>
              <a:t>(w).</a:t>
            </a:r>
          </a:p>
          <a:p>
            <a:r>
              <a:rPr lang="en-US" dirty="0" smtClean="0"/>
              <a:t>Person(x)named(y)</a:t>
            </a:r>
            <a:r>
              <a:rPr lang="en-US" dirty="0" err="1" smtClean="0"/>
              <a:t>isHusbandOfPerson</a:t>
            </a:r>
            <a:r>
              <a:rPr lang="en-US" dirty="0" smtClean="0"/>
              <a:t>(z)named(w) :- Person(x)</a:t>
            </a:r>
            <a:r>
              <a:rPr lang="en-US" dirty="0" err="1" smtClean="0"/>
              <a:t>isHusbandOfPerson</a:t>
            </a:r>
            <a:r>
              <a:rPr lang="en-US" dirty="0" smtClean="0"/>
              <a:t>(z), </a:t>
            </a:r>
          </a:p>
          <a:p>
            <a:r>
              <a:rPr lang="en-US" dirty="0" smtClean="0"/>
              <a:t>	Person(x)</a:t>
            </a:r>
            <a:r>
              <a:rPr lang="en-US" dirty="0" err="1" smtClean="0"/>
              <a:t>hasName</a:t>
            </a:r>
            <a:r>
              <a:rPr lang="en-US" dirty="0" smtClean="0"/>
              <a:t>(y), Person(z)</a:t>
            </a:r>
            <a:r>
              <a:rPr lang="en-US" dirty="0" err="1" smtClean="0"/>
              <a:t>hasName</a:t>
            </a:r>
            <a:r>
              <a:rPr lang="en-US" dirty="0" smtClean="0"/>
              <a:t>(w).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3657600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is the husband of Mary </a:t>
            </a:r>
            <a:r>
              <a:rPr lang="en-US" dirty="0" err="1" smtClean="0"/>
              <a:t>Bryza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u="sng" dirty="0" smtClean="0"/>
          </a:p>
          <a:p>
            <a:r>
              <a:rPr lang="en-US" dirty="0" smtClean="0"/>
              <a:t>      </a:t>
            </a:r>
            <a:r>
              <a:rPr lang="en-US" u="sng" dirty="0" smtClean="0"/>
              <a:t>Husband Name       Wife Name</a:t>
            </a: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dirty="0" smtClean="0"/>
              <a:t>…</a:t>
            </a: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u="sng" dirty="0" smtClean="0">
                <a:solidFill>
                  <a:schemeClr val="tx2"/>
                </a:solidFill>
              </a:rPr>
              <a:t>John </a:t>
            </a:r>
            <a:r>
              <a:rPr lang="en-US" u="sng" dirty="0" err="1" smtClean="0">
                <a:solidFill>
                  <a:schemeClr val="tx2"/>
                </a:solidFill>
              </a:rPr>
              <a:t>Bryza</a:t>
            </a:r>
            <a:r>
              <a:rPr lang="en-US" dirty="0" smtClean="0"/>
              <a:t>	      </a:t>
            </a:r>
            <a:r>
              <a:rPr lang="en-US" u="sng" dirty="0" smtClean="0">
                <a:solidFill>
                  <a:schemeClr val="tx2"/>
                </a:solidFill>
              </a:rPr>
              <a:t>Mary </a:t>
            </a:r>
            <a:r>
              <a:rPr lang="en-US" u="sng" dirty="0" err="1" smtClean="0">
                <a:solidFill>
                  <a:schemeClr val="tx2"/>
                </a:solidFill>
              </a:rPr>
              <a:t>Bryza</a:t>
            </a:r>
            <a:endParaRPr lang="en-US" u="sng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ym typeface="Symbol"/>
              </a:rPr>
              <a:t>   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8862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ym typeface="Symbol"/>
              </a:rPr>
              <a:t></a:t>
            </a:r>
            <a:endParaRPr lang="en-US" sz="1200" dirty="0"/>
          </a:p>
        </p:txBody>
      </p:sp>
      <p:pic>
        <p:nvPicPr>
          <p:cNvPr id="2" name="Picture 2" descr="C:\Documents and Settings\David W. Embley\My Documents\WoK\FoIKS10\Presentation\Census.forHighlighting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6705600" cy="48482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762000" y="914400"/>
            <a:ext cx="7848600" cy="36933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Person(p1) named(‘John </a:t>
            </a:r>
            <a:r>
              <a:rPr lang="en-US" dirty="0" err="1" smtClean="0"/>
              <a:t>Bryza</a:t>
            </a:r>
            <a:r>
              <a:rPr lang="en-US" dirty="0" smtClean="0"/>
              <a:t>’) is husband of Person(p2) named(‘Mary </a:t>
            </a:r>
            <a:r>
              <a:rPr lang="en-US" dirty="0" err="1" smtClean="0"/>
              <a:t>Bryza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because:</a:t>
            </a:r>
          </a:p>
          <a:p>
            <a:r>
              <a:rPr lang="en-US" dirty="0" smtClean="0"/>
              <a:t>    Person(p1) is husband of Person(p2) and Person(p1) has Name(‘John </a:t>
            </a:r>
            <a:r>
              <a:rPr lang="en-US" dirty="0" err="1" smtClean="0"/>
              <a:t>Bryza</a:t>
            </a:r>
            <a:r>
              <a:rPr lang="en-US" dirty="0" smtClean="0"/>
              <a:t>’)   </a:t>
            </a:r>
          </a:p>
          <a:p>
            <a:r>
              <a:rPr lang="en-US" dirty="0" smtClean="0"/>
              <a:t>        and Person(p2) has Name(‘Mary </a:t>
            </a:r>
            <a:r>
              <a:rPr lang="en-US" dirty="0" err="1" smtClean="0"/>
              <a:t>Bryza</a:t>
            </a:r>
            <a:r>
              <a:rPr lang="en-US" dirty="0" smtClean="0"/>
              <a:t>’);</a:t>
            </a:r>
          </a:p>
          <a:p>
            <a:r>
              <a:rPr lang="en-US" dirty="0" smtClean="0"/>
              <a:t>and Person(p1) is husband of Person(p2)</a:t>
            </a:r>
          </a:p>
          <a:p>
            <a:r>
              <a:rPr lang="en-US" dirty="0" smtClean="0"/>
              <a:t>because:</a:t>
            </a:r>
          </a:p>
          <a:p>
            <a:r>
              <a:rPr lang="en-US" dirty="0" smtClean="0"/>
              <a:t>    Person(p1) has gender(‘Male’) and  Person(p1) has relation to Head(‘Head’), </a:t>
            </a:r>
          </a:p>
          <a:p>
            <a:r>
              <a:rPr lang="en-US" dirty="0" smtClean="0"/>
              <a:t>        and Person(p2) has relation to Head(‘Wife’)   </a:t>
            </a:r>
          </a:p>
          <a:p>
            <a:r>
              <a:rPr lang="en-US" dirty="0" smtClean="0"/>
              <a:t>        and Person(p1) is in same family as Person(p2).</a:t>
            </a:r>
          </a:p>
          <a:p>
            <a:r>
              <a:rPr lang="en-US" dirty="0" smtClean="0"/>
              <a:t>and Person(p1) is in same family as Person(p2)</a:t>
            </a:r>
          </a:p>
          <a:p>
            <a:r>
              <a:rPr lang="en-US" dirty="0" smtClean="0"/>
              <a:t>because:</a:t>
            </a:r>
          </a:p>
          <a:p>
            <a:r>
              <a:rPr lang="en-US" dirty="0" smtClean="0"/>
              <a:t>    Person(p1) has family number(80) in Census Record(r1)</a:t>
            </a:r>
          </a:p>
          <a:p>
            <a:r>
              <a:rPr lang="en-US" dirty="0" smtClean="0"/>
              <a:t>        and Person(p2) has family number(80) in Census Record(r1).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5181600"/>
            <a:ext cx="381000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4800" y="5181600"/>
            <a:ext cx="2590800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0" y="5486400"/>
            <a:ext cx="2590800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5181600"/>
            <a:ext cx="1219200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5486400"/>
            <a:ext cx="1219200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29600" y="5181600"/>
            <a:ext cx="304800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Reasoning Decidability &amp; Tractability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“… extending OWL-DL with safe, positive </a:t>
            </a:r>
            <a:r>
              <a:rPr lang="en-US" sz="2800" dirty="0" err="1" smtClean="0"/>
              <a:t>Datalog</a:t>
            </a:r>
            <a:r>
              <a:rPr lang="en-US" sz="2800" dirty="0" smtClean="0"/>
              <a:t> rules preserves decidability of reasoning.” [</a:t>
            </a:r>
            <a:r>
              <a:rPr lang="en-US" sz="2800" dirty="0" err="1" smtClean="0"/>
              <a:t>Rosati</a:t>
            </a:r>
            <a:r>
              <a:rPr lang="en-US" sz="2800" dirty="0" smtClean="0"/>
              <a:t>, JWS05]</a:t>
            </a:r>
          </a:p>
          <a:p>
            <a:r>
              <a:rPr lang="en-US" sz="2800" dirty="0" smtClean="0"/>
              <a:t>“… answering conjunctive queries (a.k.a. select-project-join queries) under DL-</a:t>
            </a:r>
            <a:r>
              <a:rPr lang="en-US" sz="2800" dirty="0" err="1" smtClean="0"/>
              <a:t>Lite</a:t>
            </a:r>
            <a:r>
              <a:rPr lang="en-US" sz="2800" dirty="0" smtClean="0"/>
              <a:t> … is polynomial …” [</a:t>
            </a:r>
            <a:r>
              <a:rPr lang="en-US" sz="2800" dirty="0" err="1" smtClean="0"/>
              <a:t>Cali,Gottlob,Pieris</a:t>
            </a:r>
            <a:r>
              <a:rPr lang="en-US" sz="2800" dirty="0" smtClean="0"/>
              <a:t>, ER09]</a:t>
            </a:r>
          </a:p>
          <a:p>
            <a:endParaRPr lang="en-US" sz="2800" dirty="0" smtClean="0"/>
          </a:p>
          <a:p>
            <a:r>
              <a:rPr lang="en-US" sz="2800" dirty="0" smtClean="0"/>
              <a:t>Further exploration</a:t>
            </a:r>
          </a:p>
          <a:p>
            <a:pPr lvl="1"/>
            <a:r>
              <a:rPr lang="en-US" sz="2400" dirty="0" smtClean="0"/>
              <a:t>Adjustments as issues are better understood</a:t>
            </a:r>
          </a:p>
          <a:p>
            <a:pPr lvl="1"/>
            <a:r>
              <a:rPr lang="en-US" sz="2400" dirty="0" smtClean="0"/>
              <a:t>Example: negation – “… guarded </a:t>
            </a:r>
            <a:r>
              <a:rPr lang="en-US" sz="2400" dirty="0" err="1" smtClean="0"/>
              <a:t>Datalog</a:t>
            </a:r>
            <a:r>
              <a:rPr lang="en-US" sz="2400" baseline="30000" dirty="0" smtClean="0">
                <a:sym typeface="Symbol"/>
              </a:rPr>
              <a:t></a:t>
            </a:r>
            <a:r>
              <a:rPr lang="en-US" sz="2400" dirty="0" smtClean="0">
                <a:sym typeface="Symbol"/>
              </a:rPr>
              <a:t> is PTIME-complete …” </a:t>
            </a:r>
            <a:r>
              <a:rPr lang="en-US" sz="2400" dirty="0" smtClean="0"/>
              <a:t> [</a:t>
            </a:r>
            <a:r>
              <a:rPr lang="en-US" sz="2400" dirty="0" err="1" smtClean="0"/>
              <a:t>Cali,Gottlob,Lukasievicz</a:t>
            </a:r>
            <a:r>
              <a:rPr lang="en-US" sz="2400" dirty="0" smtClean="0"/>
              <a:t>, DL09]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Knowledge Augmentation (TANGO)</a:t>
            </a:r>
          </a:p>
        </p:txBody>
      </p:sp>
      <p:pic>
        <p:nvPicPr>
          <p:cNvPr id="91141" name="Picture 8" descr="Relig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71600"/>
            <a:ext cx="7229475" cy="2733675"/>
          </a:xfrm>
          <a:noFill/>
        </p:spPr>
      </p:pic>
      <p:sp>
        <p:nvSpPr>
          <p:cNvPr id="91142" name="Text Box 10"/>
          <p:cNvSpPr txBox="1">
            <a:spLocks noChangeArrowheads="1"/>
          </p:cNvSpPr>
          <p:nvPr/>
        </p:nvSpPr>
        <p:spPr bwMode="auto">
          <a:xfrm>
            <a:off x="990600" y="4953000"/>
            <a:ext cx="71977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                                                                                  Religion</a:t>
            </a:r>
          </a:p>
          <a:p>
            <a:r>
              <a:rPr lang="en-US" sz="1400"/>
              <a:t>                      Population        Albanian                    Roman        Shi’a         Sunni</a:t>
            </a:r>
          </a:p>
          <a:p>
            <a:r>
              <a:rPr lang="en-US" sz="1400"/>
              <a:t>Country      (July 2001 est.)   Orthodox    Muslim    Catholic      Muslim      Muslim      other</a:t>
            </a:r>
          </a:p>
          <a:p>
            <a:endParaRPr lang="en-US" sz="1400"/>
          </a:p>
          <a:p>
            <a:r>
              <a:rPr lang="en-US" sz="1400"/>
              <a:t>Afganistan    26,813,057                                                            15%             84%          1%</a:t>
            </a:r>
          </a:p>
          <a:p>
            <a:r>
              <a:rPr lang="en-US" sz="1400"/>
              <a:t>Albania           3,510,484          20%           70%         30%</a:t>
            </a:r>
          </a:p>
        </p:txBody>
      </p:sp>
      <p:sp>
        <p:nvSpPr>
          <p:cNvPr id="91143" name="Line 11"/>
          <p:cNvSpPr>
            <a:spLocks noChangeShapeType="1"/>
          </p:cNvSpPr>
          <p:nvPr/>
        </p:nvSpPr>
        <p:spPr bwMode="auto">
          <a:xfrm>
            <a:off x="3276600" y="5181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Line 12"/>
          <p:cNvSpPr>
            <a:spLocks noChangeShapeType="1"/>
          </p:cNvSpPr>
          <p:nvPr/>
        </p:nvSpPr>
        <p:spPr bwMode="auto">
          <a:xfrm>
            <a:off x="1066800" y="5715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AutoShape 13"/>
          <p:cNvSpPr>
            <a:spLocks noChangeArrowheads="1"/>
          </p:cNvSpPr>
          <p:nvPr/>
        </p:nvSpPr>
        <p:spPr bwMode="auto">
          <a:xfrm>
            <a:off x="4267200" y="42672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Construct Mini-Ontology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1447800"/>
            <a:ext cx="7239000" cy="1368425"/>
            <a:chOff x="624" y="3120"/>
            <a:chExt cx="4560" cy="862"/>
          </a:xfrm>
        </p:grpSpPr>
        <p:sp>
          <p:nvSpPr>
            <p:cNvPr id="92168" name="Text Box 4"/>
            <p:cNvSpPr txBox="1">
              <a:spLocks noChangeArrowheads="1"/>
            </p:cNvSpPr>
            <p:nvPr/>
          </p:nvSpPr>
          <p:spPr bwMode="auto">
            <a:xfrm>
              <a:off x="624" y="3120"/>
              <a:ext cx="4534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                                                                                     Religion</a:t>
              </a:r>
            </a:p>
            <a:p>
              <a:r>
                <a:rPr lang="en-US" sz="1400"/>
                <a:t>                      Population        Albanian                    Roman        Shi’a         Sunni</a:t>
              </a:r>
            </a:p>
            <a:p>
              <a:r>
                <a:rPr lang="en-US" sz="1400"/>
                <a:t>Country      (July 2001 est.)   Orthodox    Muslim    Catholic      Muslim      Muslim      other</a:t>
              </a:r>
            </a:p>
            <a:p>
              <a:endParaRPr lang="en-US" sz="1400"/>
            </a:p>
            <a:p>
              <a:r>
                <a:rPr lang="en-US" sz="1400"/>
                <a:t>Afganistan    26,813,057                                                            15%             84%          1%</a:t>
              </a:r>
            </a:p>
            <a:p>
              <a:r>
                <a:rPr lang="en-US" sz="1400"/>
                <a:t>Albania           3,510,484          20%           70%         30%</a:t>
              </a:r>
            </a:p>
          </p:txBody>
        </p:sp>
        <p:sp>
          <p:nvSpPr>
            <p:cNvPr id="92169" name="Line 5"/>
            <p:cNvSpPr>
              <a:spLocks noChangeShapeType="1"/>
            </p:cNvSpPr>
            <p:nvPr/>
          </p:nvSpPr>
          <p:spPr bwMode="auto">
            <a:xfrm>
              <a:off x="2064" y="326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0" name="Line 6"/>
            <p:cNvSpPr>
              <a:spLocks noChangeShapeType="1"/>
            </p:cNvSpPr>
            <p:nvPr/>
          </p:nvSpPr>
          <p:spPr bwMode="auto">
            <a:xfrm>
              <a:off x="672" y="3600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4267200" y="28956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67" name="Picture 13" descr="ReligionsMiniOnt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3657600"/>
            <a:ext cx="3657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Discover Mappings</a:t>
            </a:r>
          </a:p>
        </p:txBody>
      </p:sp>
      <p:pic>
        <p:nvPicPr>
          <p:cNvPr id="93189" name="Picture 8" descr="ReligionsMiniOntolo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819400"/>
            <a:ext cx="2743200" cy="2271713"/>
          </a:xfrm>
          <a:noFill/>
        </p:spPr>
      </p:pic>
      <p:pic>
        <p:nvPicPr>
          <p:cNvPr id="93190" name="Picture 12" descr="PopulationMiniOnt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524125"/>
            <a:ext cx="4495800" cy="2790825"/>
          </a:xfrm>
          <a:noFill/>
        </p:spPr>
      </p:pic>
      <p:sp>
        <p:nvSpPr>
          <p:cNvPr id="289806" name="Line 14"/>
          <p:cNvSpPr>
            <a:spLocks noChangeShapeType="1"/>
          </p:cNvSpPr>
          <p:nvPr/>
        </p:nvSpPr>
        <p:spPr bwMode="auto">
          <a:xfrm flipV="1">
            <a:off x="3352800" y="3505200"/>
            <a:ext cx="1066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1524000" y="2895600"/>
            <a:ext cx="4495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24000" y="3657600"/>
            <a:ext cx="6934200" cy="2286000"/>
            <a:chOff x="960" y="2304"/>
            <a:chExt cx="4368" cy="1440"/>
          </a:xfrm>
        </p:grpSpPr>
        <p:sp>
          <p:nvSpPr>
            <p:cNvPr id="93194" name="Line 16"/>
            <p:cNvSpPr>
              <a:spLocks noChangeShapeType="1"/>
            </p:cNvSpPr>
            <p:nvPr/>
          </p:nvSpPr>
          <p:spPr bwMode="auto">
            <a:xfrm>
              <a:off x="960" y="2352"/>
              <a:ext cx="2976" cy="13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5" name="Line 17"/>
            <p:cNvSpPr>
              <a:spLocks noChangeShapeType="1"/>
            </p:cNvSpPr>
            <p:nvPr/>
          </p:nvSpPr>
          <p:spPr bwMode="auto">
            <a:xfrm flipV="1">
              <a:off x="3936" y="3312"/>
              <a:ext cx="336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Line 19"/>
            <p:cNvSpPr>
              <a:spLocks noChangeShapeType="1"/>
            </p:cNvSpPr>
            <p:nvPr/>
          </p:nvSpPr>
          <p:spPr bwMode="auto">
            <a:xfrm>
              <a:off x="3936" y="3744"/>
              <a:ext cx="124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7" name="Line 20"/>
            <p:cNvSpPr>
              <a:spLocks noChangeShapeType="1"/>
            </p:cNvSpPr>
            <p:nvPr/>
          </p:nvSpPr>
          <p:spPr bwMode="auto">
            <a:xfrm flipV="1">
              <a:off x="5184" y="2304"/>
              <a:ext cx="144" cy="14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6" grpId="0" animBg="1"/>
      <p:bldP spid="28980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Merge</a:t>
            </a:r>
          </a:p>
        </p:txBody>
      </p:sp>
      <p:pic>
        <p:nvPicPr>
          <p:cNvPr id="94213" name="Picture 3" descr="ReligionsMiniOntolo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286000"/>
            <a:ext cx="1676400" cy="1387475"/>
          </a:xfrm>
          <a:noFill/>
        </p:spPr>
      </p:pic>
      <p:pic>
        <p:nvPicPr>
          <p:cNvPr id="94214" name="Picture 4" descr="PopulationMiniOntolog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4038600"/>
            <a:ext cx="2667000" cy="1655763"/>
          </a:xfrm>
          <a:noFill/>
        </p:spPr>
      </p:pic>
      <p:pic>
        <p:nvPicPr>
          <p:cNvPr id="94215" name="Picture 12" descr="PopulationReligionsMer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209800"/>
            <a:ext cx="4191000" cy="3665538"/>
          </a:xfrm>
          <a:noFill/>
        </p:spPr>
      </p:pic>
      <p:sp>
        <p:nvSpPr>
          <p:cNvPr id="94216" name="Line 14"/>
          <p:cNvSpPr>
            <a:spLocks noChangeShapeType="1"/>
          </p:cNvSpPr>
          <p:nvPr/>
        </p:nvSpPr>
        <p:spPr bwMode="auto">
          <a:xfrm>
            <a:off x="2895600" y="30480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Line 15"/>
          <p:cNvSpPr>
            <a:spLocks noChangeShapeType="1"/>
          </p:cNvSpPr>
          <p:nvPr/>
        </p:nvSpPr>
        <p:spPr bwMode="auto">
          <a:xfrm flipV="1">
            <a:off x="3048000" y="4038600"/>
            <a:ext cx="6858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Line 16"/>
          <p:cNvSpPr>
            <a:spLocks noChangeShapeType="1"/>
          </p:cNvSpPr>
          <p:nvPr/>
        </p:nvSpPr>
        <p:spPr bwMode="auto">
          <a:xfrm flipV="1">
            <a:off x="3733800" y="40386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1295400"/>
            <a:ext cx="522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resulting in augmented knowledge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46888">
              <a:defRPr/>
            </a:pPr>
            <a:r>
              <a:rPr lang="en-US" dirty="0" smtClean="0"/>
              <a:t>Principles of valid inference – asks: “What is known?” and “What can be inferred?”</a:t>
            </a:r>
          </a:p>
          <a:p>
            <a:pPr indent="-246888">
              <a:defRPr/>
            </a:pPr>
            <a:r>
              <a:rPr lang="en-US" dirty="0" smtClean="0"/>
              <a:t>For us, it answers: what can be inferred (in a formal sense) from conceptualized data.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Logic and reasoning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42371" r="53989" b="32764"/>
          <a:stretch>
            <a:fillRect/>
          </a:stretch>
        </p:blipFill>
        <p:spPr bwMode="auto">
          <a:xfrm>
            <a:off x="1524000" y="4191000"/>
            <a:ext cx="6143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3733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Find price and mileage of red Nissans, 1990 or newer</a:t>
            </a:r>
          </a:p>
        </p:txBody>
      </p:sp>
      <p:pic>
        <p:nvPicPr>
          <p:cNvPr id="21" name="Picture 6" descr="Demo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609600"/>
            <a:ext cx="6164190" cy="3733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Fact Finding and Organization</a:t>
            </a:r>
            <a:br>
              <a:rPr lang="en-US" dirty="0" smtClean="0"/>
            </a:br>
            <a:r>
              <a:rPr lang="en-US" dirty="0" smtClean="0"/>
              <a:t>for Research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77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A Bio-Research Study</a:t>
            </a:r>
          </a:p>
          <a:p>
            <a:r>
              <a:rPr lang="en-US" dirty="0" smtClean="0"/>
              <a:t>Objective: Study the association of:</a:t>
            </a:r>
          </a:p>
          <a:p>
            <a:pPr lvl="1"/>
            <a:r>
              <a:rPr lang="en-US" dirty="0" smtClean="0"/>
              <a:t>TP53 polymorphism and</a:t>
            </a:r>
          </a:p>
          <a:p>
            <a:pPr lvl="1"/>
            <a:r>
              <a:rPr lang="en-US" dirty="0" smtClean="0"/>
              <a:t>Lung cancer</a:t>
            </a:r>
          </a:p>
          <a:p>
            <a:r>
              <a:rPr lang="en-US" dirty="0" smtClean="0"/>
              <a:t>Task: Locate, Gather, Organize Data from:</a:t>
            </a:r>
          </a:p>
          <a:p>
            <a:pPr lvl="1"/>
            <a:r>
              <a:rPr lang="en-US" dirty="0" smtClean="0"/>
              <a:t>Single Nucleotide Polymorphism database</a:t>
            </a:r>
          </a:p>
          <a:p>
            <a:pPr lvl="1"/>
            <a:r>
              <a:rPr lang="en-US" dirty="0" smtClean="0"/>
              <a:t>Medical journal articles</a:t>
            </a:r>
          </a:p>
          <a:p>
            <a:pPr lvl="1"/>
            <a:r>
              <a:rPr lang="en-US" dirty="0" smtClean="0"/>
              <a:t>Medical-record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Gather SNP Information from the NCBI </a:t>
            </a:r>
            <a:r>
              <a:rPr lang="en-US" dirty="0" err="1" smtClean="0"/>
              <a:t>dbSNP</a:t>
            </a:r>
            <a:r>
              <a:rPr lang="en-US" dirty="0" smtClean="0"/>
              <a:t> Repository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172200"/>
            <a:ext cx="551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SNP: Single Nucleotide Polymorphism</a:t>
            </a:r>
          </a:p>
          <a:p>
            <a:r>
              <a:rPr lang="en-US" dirty="0" smtClean="0"/>
              <a:t>NCBI: National Center for Biotechnology Information</a:t>
            </a:r>
            <a:endParaRPr lang="en-US" dirty="0"/>
          </a:p>
        </p:txBody>
      </p:sp>
      <p:pic>
        <p:nvPicPr>
          <p:cNvPr id="5" name="Picture 4" descr="AnnotatedFormWorkbenchSNP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05000"/>
            <a:ext cx="6453432" cy="4074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Search </a:t>
            </a:r>
            <a:r>
              <a:rPr lang="en-US" dirty="0" err="1" smtClean="0"/>
              <a:t>PubMed</a:t>
            </a:r>
            <a:r>
              <a:rPr lang="en-US" dirty="0" smtClean="0"/>
              <a:t> Literature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84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PubMed</a:t>
            </a:r>
            <a:r>
              <a:rPr lang="en-US" dirty="0" smtClean="0"/>
              <a:t>:  Search-engine access to life sciences and biomedical scientific journal articles</a:t>
            </a:r>
            <a:endParaRPr lang="en-US" dirty="0"/>
          </a:p>
        </p:txBody>
      </p:sp>
      <p:pic>
        <p:nvPicPr>
          <p:cNvPr id="25601" name="Picture 1" descr="C:\Documents and Settings\David W. Embley\My Documents\WoK\ACM-L\PMIDpaperHighlighted.cropp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63436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Reverse-Engineer Human Subject Information from INDIVO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400" dirty="0" smtClean="0"/>
              <a:t>NDIVO</a:t>
            </a:r>
            <a:r>
              <a:rPr lang="en-US" dirty="0" smtClean="0"/>
              <a:t>: personally controlled health record system</a:t>
            </a:r>
            <a:endParaRPr lang="en-US" sz="1400" dirty="0"/>
          </a:p>
        </p:txBody>
      </p:sp>
      <p:pic>
        <p:nvPicPr>
          <p:cNvPr id="5" name="Picture 4" descr="HumanSubjectInf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5526248" cy="43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manSubjectInfo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5527462" cy="430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Reverse-Engineer Human Subject Information from INDIVO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400" dirty="0" smtClean="0"/>
              <a:t>NDIVO</a:t>
            </a:r>
            <a:r>
              <a:rPr lang="en-US" dirty="0" smtClean="0"/>
              <a:t>: personally controlled health record system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 Annotated Images</a:t>
            </a:r>
            <a:endParaRPr lang="en-US" dirty="0"/>
          </a:p>
        </p:txBody>
      </p:sp>
      <p:pic>
        <p:nvPicPr>
          <p:cNvPr id="3" name="Picture 2" descr="X-ray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3240690" cy="3810000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5181600" y="2286000"/>
            <a:ext cx="2971800" cy="3810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Radiology Report</a:t>
            </a:r>
          </a:p>
          <a:p>
            <a:pPr algn="ctr"/>
            <a:r>
              <a:rPr lang="en-US" dirty="0" smtClean="0"/>
              <a:t>(John Doe, July 19, 12:14 pm)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Query and Analyze Data in Knowledge Bundle</a:t>
            </a:r>
            <a:endParaRPr lang="en-US" dirty="0"/>
          </a:p>
        </p:txBody>
      </p:sp>
      <p:pic>
        <p:nvPicPr>
          <p:cNvPr id="3" name="Picture 2" descr="KBBTool-Highligh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6705600" cy="444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avid W. Embley\My Documents\WoK\FoIKS10\Presentation\D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562600"/>
            <a:ext cx="1060450" cy="11699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Summary, 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 Vision</a:t>
            </a:r>
          </a:p>
          <a:p>
            <a:pPr lvl="1"/>
            <a:r>
              <a:rPr lang="en-US" dirty="0" smtClean="0"/>
              <a:t>Formalism:  “as simple as possible, but no simpler”</a:t>
            </a:r>
          </a:p>
          <a:p>
            <a:pPr lvl="1"/>
            <a:r>
              <a:rPr lang="en-US" dirty="0" smtClean="0"/>
              <a:t>Valuable subcomponents</a:t>
            </a:r>
          </a:p>
          <a:p>
            <a:pPr lvl="2"/>
            <a:r>
              <a:rPr lang="en-US" dirty="0" smtClean="0"/>
              <a:t>Extraction </a:t>
            </a:r>
            <a:r>
              <a:rPr lang="en-US" dirty="0" err="1" smtClean="0"/>
              <a:t>ontologies</a:t>
            </a:r>
            <a:r>
              <a:rPr lang="en-US" dirty="0" smtClean="0"/>
              <a:t> (IR, alerter, search-engine enhancement)</a:t>
            </a:r>
          </a:p>
          <a:p>
            <a:pPr lvl="2"/>
            <a:r>
              <a:rPr lang="en-US" dirty="0" smtClean="0"/>
              <a:t>Reverse engineering (for understanding, for redesign and deployment)</a:t>
            </a:r>
          </a:p>
          <a:p>
            <a:pPr lvl="2"/>
            <a:r>
              <a:rPr lang="en-US" dirty="0" smtClean="0"/>
              <a:t>Knowledge bundles (for research studies, for sharing knowledge)</a:t>
            </a:r>
          </a:p>
          <a:p>
            <a:pPr lvl="2"/>
            <a:r>
              <a:rPr lang="en-US" dirty="0" smtClean="0"/>
              <a:t>Truth authentication (annotation, reasoning chains, provenance)</a:t>
            </a:r>
          </a:p>
          <a:p>
            <a:r>
              <a:rPr lang="en-US" dirty="0" smtClean="0"/>
              <a:t>Scalability Issues</a:t>
            </a:r>
          </a:p>
          <a:p>
            <a:pPr lvl="1"/>
            <a:r>
              <a:rPr lang="en-US" dirty="0" smtClean="0"/>
              <a:t>System performance</a:t>
            </a:r>
          </a:p>
          <a:p>
            <a:pPr lvl="2"/>
            <a:r>
              <a:rPr lang="en-US" dirty="0" smtClean="0"/>
              <a:t>Decidable &amp; tractable</a:t>
            </a:r>
          </a:p>
          <a:p>
            <a:pPr lvl="2"/>
            <a:r>
              <a:rPr lang="en-US" dirty="0" smtClean="0"/>
              <a:t>Parallel-processing opportunities</a:t>
            </a:r>
          </a:p>
          <a:p>
            <a:pPr lvl="1"/>
            <a:r>
              <a:rPr lang="en-US" dirty="0" smtClean="0"/>
              <a:t>Human input requirements</a:t>
            </a:r>
          </a:p>
          <a:p>
            <a:pPr lvl="2"/>
            <a:r>
              <a:rPr lang="en-US" dirty="0" smtClean="0"/>
              <a:t>Semi-automatic—burden shifted as much as possible to the system</a:t>
            </a:r>
          </a:p>
          <a:p>
            <a:pPr lvl="2"/>
            <a:r>
              <a:rPr lang="en-US" dirty="0" smtClean="0"/>
              <a:t>Synergistic incremental construction</a:t>
            </a:r>
          </a:p>
          <a:p>
            <a:pPr lvl="3"/>
            <a:r>
              <a:rPr lang="en-US" dirty="0" smtClean="0"/>
              <a:t>You “pay as you go”</a:t>
            </a:r>
          </a:p>
          <a:p>
            <a:pPr lvl="3"/>
            <a:r>
              <a:rPr lang="en-US" dirty="0" smtClean="0"/>
              <a:t>It “learns as it goes”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1815" y="6488668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www.deg.byu.edu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WoK</a:t>
            </a:r>
            <a:r>
              <a:rPr lang="en-US" dirty="0" smtClean="0"/>
              <a:t> Foundation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Establish formal </a:t>
            </a:r>
            <a:r>
              <a:rPr lang="en-US" dirty="0" err="1" smtClean="0"/>
              <a:t>WoK</a:t>
            </a:r>
            <a:r>
              <a:rPr lang="en-US" dirty="0" smtClean="0"/>
              <a:t> foundation (can it work?)</a:t>
            </a:r>
          </a:p>
          <a:p>
            <a:pPr lvl="1"/>
            <a:r>
              <a:rPr lang="en-US" dirty="0" smtClean="0"/>
              <a:t>Enable </a:t>
            </a:r>
            <a:r>
              <a:rPr lang="en-US" dirty="0" err="1" smtClean="0"/>
              <a:t>WoK</a:t>
            </a:r>
            <a:r>
              <a:rPr lang="en-US" dirty="0" smtClean="0"/>
              <a:t> construction tools (can it be built?)</a:t>
            </a:r>
          </a:p>
          <a:p>
            <a:r>
              <a:rPr lang="en-US" dirty="0" err="1" smtClean="0"/>
              <a:t>WoK</a:t>
            </a:r>
            <a:r>
              <a:rPr lang="en-US" dirty="0" smtClean="0"/>
              <a:t> Vision Practicalities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Spin-off</a:t>
            </a:r>
          </a:p>
          <a:p>
            <a:pPr lvl="2"/>
            <a:r>
              <a:rPr lang="en-US" dirty="0" smtClean="0"/>
              <a:t>Extraction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2"/>
            <a:r>
              <a:rPr lang="en-US" dirty="0" smtClean="0"/>
              <a:t>Free-form query processing</a:t>
            </a:r>
          </a:p>
          <a:p>
            <a:pPr lvl="2"/>
            <a:r>
              <a:rPr lang="en-US" dirty="0" smtClean="0"/>
              <a:t>Knowledge bundles</a:t>
            </a:r>
          </a:p>
          <a:p>
            <a:pPr lvl="2"/>
            <a:r>
              <a:rPr lang="en-US" dirty="0" smtClean="0"/>
              <a:t>Knowledge-bundle building tools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WoK</a:t>
            </a:r>
            <a:r>
              <a:rPr lang="en-US" dirty="0" smtClean="0"/>
              <a:t> Knowledge Bundle (KB) 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KB: a 7-tuple: (</a:t>
            </a:r>
            <a:r>
              <a:rPr lang="en-US" i="1" dirty="0" smtClean="0"/>
              <a:t>O, R, C, I, D, A, L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: Object sets—one-place predicates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: Relationship sets—</a:t>
            </a:r>
            <a:r>
              <a:rPr lang="en-US" i="1" dirty="0" smtClean="0"/>
              <a:t>n</a:t>
            </a:r>
            <a:r>
              <a:rPr lang="en-US" dirty="0" smtClean="0"/>
              <a:t>-place predicates</a:t>
            </a:r>
          </a:p>
          <a:p>
            <a:pPr lvl="1"/>
            <a:r>
              <a:rPr lang="en-US" i="1" dirty="0" smtClean="0"/>
              <a:t>C</a:t>
            </a:r>
            <a:r>
              <a:rPr lang="en-US" dirty="0" smtClean="0"/>
              <a:t>: Constraints—closed formulas</a:t>
            </a:r>
          </a:p>
          <a:p>
            <a:pPr lvl="1"/>
            <a:r>
              <a:rPr lang="en-US" i="1" dirty="0" smtClean="0"/>
              <a:t>I</a:t>
            </a:r>
            <a:r>
              <a:rPr lang="en-US" dirty="0" smtClean="0"/>
              <a:t>: Interpretations—predicate calc. models for (</a:t>
            </a:r>
            <a:r>
              <a:rPr lang="en-US" i="1" dirty="0" smtClean="0"/>
              <a:t>O, R, C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D</a:t>
            </a:r>
            <a:r>
              <a:rPr lang="en-US" dirty="0" smtClean="0"/>
              <a:t>: Deductive inference rules—open formulas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: Annotations—links from KB to source documents</a:t>
            </a:r>
          </a:p>
          <a:p>
            <a:pPr lvl="1"/>
            <a:r>
              <a:rPr lang="en-US" i="1" dirty="0" smtClean="0"/>
              <a:t>L</a:t>
            </a:r>
            <a:r>
              <a:rPr lang="en-US" dirty="0" smtClean="0"/>
              <a:t>: Linguistic groundings—data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2961</Words>
  <Application>Microsoft Office PowerPoint</Application>
  <PresentationFormat>On-screen Show (4:3)</PresentationFormat>
  <Paragraphs>682</Paragraphs>
  <Slides>77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Office Theme</vt:lpstr>
      <vt:lpstr>Bitmap Image</vt:lpstr>
      <vt:lpstr>Allegro Diagram</vt:lpstr>
      <vt:lpstr>Visio</vt:lpstr>
      <vt:lpstr>Theoretical Foundations for Enabling a Web of Knowledge</vt:lpstr>
      <vt:lpstr>A Web of Pages  A Web of Facts</vt:lpstr>
      <vt:lpstr>Toward a Web of Knowledge</vt:lpstr>
      <vt:lpstr>Ontology</vt:lpstr>
      <vt:lpstr>Epistemology</vt:lpstr>
      <vt:lpstr>Logic and Reasoning</vt:lpstr>
      <vt:lpstr>Logic and reasoning</vt:lpstr>
      <vt:lpstr>WoK Foundation Details</vt:lpstr>
      <vt:lpstr>WoK Knowledge Bundle (KB) Formalization</vt:lpstr>
      <vt:lpstr>KB: (O, R, C, …)</vt:lpstr>
      <vt:lpstr>KB: (O, R, C, …)</vt:lpstr>
      <vt:lpstr>KB: (O, R, C, I, …)</vt:lpstr>
      <vt:lpstr>Aside #1: Decidability &amp; Tractability</vt:lpstr>
      <vt:lpstr>Aside #2: Metamodel (in terms of itself)</vt:lpstr>
      <vt:lpstr>KB: (O, R, C, I, …, L)</vt:lpstr>
      <vt:lpstr>KB: (O, R, C, I, …, A, L)</vt:lpstr>
      <vt:lpstr>KB: (O, R, C, I, D, A, L)</vt:lpstr>
      <vt:lpstr>KB Query</vt:lpstr>
      <vt:lpstr>KB Query</vt:lpstr>
      <vt:lpstr>Web of Knowledge (WoK)</vt:lpstr>
      <vt:lpstr>WoK Construction Tools</vt:lpstr>
      <vt:lpstr>Transformation Principles</vt:lpstr>
      <vt:lpstr>Construction: Reverse Engineering (Formal Data Structures)</vt:lpstr>
      <vt:lpstr>Construction: Reverse Engineering (Nested Tables)</vt:lpstr>
      <vt:lpstr>Construction with TISP: Table Interpretation by Sibling Pages</vt:lpstr>
      <vt:lpstr>Slide 26</vt:lpstr>
      <vt:lpstr>Slide 27</vt:lpstr>
      <vt:lpstr>Construction via Semantic Integration TANGO: Table ANalysis for Generating Ontologies</vt:lpstr>
      <vt:lpstr>Table Analysis</vt:lpstr>
      <vt:lpstr>Semantic Enrichment</vt:lpstr>
      <vt:lpstr>Sample Input </vt:lpstr>
      <vt:lpstr>Concept/Value Recognition</vt:lpstr>
      <vt:lpstr>Concept/Value Recognition</vt:lpstr>
      <vt:lpstr>Concept/Value Recognition</vt:lpstr>
      <vt:lpstr>Relationship Discovery</vt:lpstr>
      <vt:lpstr>Relationship Discovery</vt:lpstr>
      <vt:lpstr>Constraint Discovery</vt:lpstr>
      <vt:lpstr>Mapping and Merging</vt:lpstr>
      <vt:lpstr>Mapping and Merging</vt:lpstr>
      <vt:lpstr>Mapping and Merging</vt:lpstr>
      <vt:lpstr>Mapping and Merging</vt:lpstr>
      <vt:lpstr>Mapping and Merging</vt:lpstr>
      <vt:lpstr>Mapping and Merging</vt:lpstr>
      <vt:lpstr>Automated Schema Matching</vt:lpstr>
      <vt:lpstr>Expected Data Values</vt:lpstr>
      <vt:lpstr>Direct &amp; Indirect Schema Mappings</vt:lpstr>
      <vt:lpstr>Ontological Record Linkage</vt:lpstr>
      <vt:lpstr>Construction with FOCIH:  (Form-based Ontology Creation and Information Harvesting)</vt:lpstr>
      <vt:lpstr>Construction with FOCIH: (Form-based Ontology Creation and Information Harvesting)</vt:lpstr>
      <vt:lpstr>Ontology Generation</vt:lpstr>
      <vt:lpstr>Construction with Extraction Ontology Editor</vt:lpstr>
      <vt:lpstr>Synergistic Construction Knowledge Begets Knowledge</vt:lpstr>
      <vt:lpstr>Synergistic Construction You “pay-as-you-go” / It “learns-as-it-goes”</vt:lpstr>
      <vt:lpstr>WoK Usage Tools</vt:lpstr>
      <vt:lpstr>Free-form Query Processing with Annotated Results</vt:lpstr>
      <vt:lpstr>Alerter for www.craigslist.org</vt:lpstr>
      <vt:lpstr>Alerter for www.craigslist.org</vt:lpstr>
      <vt:lpstr>Alerter for www.craigslist.org</vt:lpstr>
      <vt:lpstr>Alerter for www.craigslist.org</vt:lpstr>
      <vt:lpstr>Reasoning Chains Grounded in Annotated Instances</vt:lpstr>
      <vt:lpstr>Reasoning Chains Grounded in Annotated Instances</vt:lpstr>
      <vt:lpstr>Reasoning Chains Grounded in Annotated Instances</vt:lpstr>
      <vt:lpstr>Reasoning Chains Grounded in Annotated Instances</vt:lpstr>
      <vt:lpstr>Reasoning Chains Grounded in Annotated Instances</vt:lpstr>
      <vt:lpstr>Reasoning Decidability &amp; Tractability</vt:lpstr>
      <vt:lpstr>Knowledge Augmentation (TANGO)</vt:lpstr>
      <vt:lpstr>Construct Mini-Ontology</vt:lpstr>
      <vt:lpstr>Discover Mappings</vt:lpstr>
      <vt:lpstr>Merge</vt:lpstr>
      <vt:lpstr>Fact Finding and Organization for Research Studies</vt:lpstr>
      <vt:lpstr>Gather SNP Information from the NCBI dbSNP Repository</vt:lpstr>
      <vt:lpstr>Search PubMed Literature</vt:lpstr>
      <vt:lpstr>Reverse-Engineer Human Subject Information from INDIVO</vt:lpstr>
      <vt:lpstr>Reverse-Engineer Human Subject Information from INDIVO</vt:lpstr>
      <vt:lpstr>Add Annotated Images</vt:lpstr>
      <vt:lpstr>Query and Analyze Data in Knowledge Bundle</vt:lpstr>
      <vt:lpstr>Summary, Conclusions &amp; Future Work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Foundations for Enabling a Web of Knowledge</dc:title>
  <dc:creator>David W. Embley</dc:creator>
  <cp:lastModifiedBy>David W. Embley</cp:lastModifiedBy>
  <cp:revision>455</cp:revision>
  <dcterms:created xsi:type="dcterms:W3CDTF">2010-01-14T16:32:37Z</dcterms:created>
  <dcterms:modified xsi:type="dcterms:W3CDTF">2010-02-16T19:51:32Z</dcterms:modified>
</cp:coreProperties>
</file>