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77" r:id="rId4"/>
    <p:sldId id="273" r:id="rId5"/>
    <p:sldId id="258" r:id="rId6"/>
    <p:sldId id="274" r:id="rId7"/>
    <p:sldId id="286" r:id="rId8"/>
    <p:sldId id="275" r:id="rId9"/>
    <p:sldId id="278" r:id="rId10"/>
    <p:sldId id="281" r:id="rId11"/>
    <p:sldId id="280" r:id="rId12"/>
    <p:sldId id="267" r:id="rId13"/>
    <p:sldId id="269" r:id="rId14"/>
    <p:sldId id="287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/>
    <p:restoredTop sz="77610" autoAdjust="0"/>
  </p:normalViewPr>
  <p:slideViewPr>
    <p:cSldViewPr snapToGrid="0">
      <p:cViewPr>
        <p:scale>
          <a:sx n="96" d="100"/>
          <a:sy n="96" d="100"/>
        </p:scale>
        <p:origin x="-206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62BA3-0E09-4845-823C-50CBC40EDD70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8DDF7-D9B1-45BF-A969-4F72474B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3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r>
              <a:rPr lang="en-US" baseline="0" dirty="0" smtClean="0"/>
              <a:t> of Project</a:t>
            </a:r>
          </a:p>
          <a:p>
            <a:r>
              <a:rPr lang="en-US" baseline="0" dirty="0" smtClean="0"/>
              <a:t>	Don’t skip the model</a:t>
            </a:r>
          </a:p>
          <a:p>
            <a:r>
              <a:rPr lang="en-US" baseline="0" dirty="0" smtClean="0"/>
              <a:t>Even automated extractors make mistakes – often silly ones</a:t>
            </a:r>
          </a:p>
          <a:p>
            <a:r>
              <a:rPr lang="en-US" baseline="0" dirty="0" smtClean="0"/>
              <a:t>Manual Correction with COMET	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NOTE:</a:t>
            </a:r>
            <a:r>
              <a:rPr lang="en-US" baseline="0" dirty="0" smtClean="0"/>
              <a:t> this is our opportunity to tie this paper to the conference theme</a:t>
            </a:r>
          </a:p>
          <a:p>
            <a:r>
              <a:rPr lang="en-US" b="1" baseline="0" dirty="0" smtClean="0"/>
              <a:t>NOTE:</a:t>
            </a:r>
            <a:r>
              <a:rPr lang="en-US" baseline="0" dirty="0" smtClean="0"/>
              <a:t> use term GEDCOMX, note that it’s industry standard for this domain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50AE9-E6D2-4AE8-991C-E688BD2912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96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baseline="0" dirty="0" smtClean="0"/>
              <a:t>The color coding helps but it is still difficult to manually extract information with pieces spread all over the page</a:t>
            </a:r>
          </a:p>
          <a:p>
            <a:r>
              <a:rPr lang="en-US" baseline="0" dirty="0" smtClean="0"/>
              <a:t>It would be nice if we could automatically detect problems and suggest them to the human inspector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NOTE:</a:t>
            </a:r>
            <a:r>
              <a:rPr lang="en-US" baseline="0" dirty="0" smtClean="0"/>
              <a:t> say “manual validation”, not “manual extraction” </a:t>
            </a:r>
            <a:r>
              <a:rPr lang="mr-IN" baseline="0" dirty="0" smtClean="0"/>
              <a:t>–</a:t>
            </a:r>
            <a:r>
              <a:rPr lang="en-US" baseline="0" dirty="0" smtClean="0"/>
              <a:t> we’ve done some automated extraction using the previous slide’s four extractors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3F15F-26D7-470C-BF3E-38E3BEAD93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42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Based on the assumption of model validity if a mother has more then 15 children</a:t>
            </a:r>
            <a:r>
              <a:rPr lang="en-US" baseline="0" dirty="0" smtClean="0"/>
              <a:t> we can only record 15 of them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aseline="0" dirty="0" smtClean="0"/>
              <a:t>Over-relaxation, a common solution but it yields an under-constrained and in some cases an unconstrained model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aseline="0" dirty="0" smtClean="0"/>
              <a:t>The crisp nature of constraints because of the formal definition of conceptual models using predicate logic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aseline="0" dirty="0" smtClean="0"/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aseline="0" dirty="0" smtClean="0"/>
              <a:t>.5% at age 44, .2% at age 45 – not </a:t>
            </a:r>
            <a:r>
              <a:rPr lang="en-US" baseline="0" smtClean="0"/>
              <a:t>exact numbers</a:t>
            </a:r>
            <a:endParaRPr lang="en-US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DDF7-D9B1-45BF-A969-4F72474BA4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74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>
                <a:sym typeface="Symbol"/>
              </a:rPr>
              <a:t>Parent(x) of Child(y)  Ancestor(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);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Parent(a) of Child(b), Ancestor(</a:t>
            </a:r>
            <a:r>
              <a:rPr lang="en-US" dirty="0" err="1" smtClean="0">
                <a:sym typeface="Symbol"/>
              </a:rPr>
              <a:t>b,c</a:t>
            </a:r>
            <a:r>
              <a:rPr lang="en-US" dirty="0" smtClean="0">
                <a:sym typeface="Symbol"/>
              </a:rPr>
              <a:t>)  Ancestor(a, c);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Ancestor(</a:t>
            </a:r>
            <a:r>
              <a:rPr lang="en-US" dirty="0" err="1" smtClean="0">
                <a:sym typeface="Symbol"/>
              </a:rPr>
              <a:t>x,x</a:t>
            </a:r>
            <a:r>
              <a:rPr lang="en-US" dirty="0" smtClean="0">
                <a:sym typeface="Symbol"/>
              </a:rPr>
              <a:t>), </a:t>
            </a:r>
            <a:r>
              <a:rPr lang="en-US" dirty="0" err="1" smtClean="0">
                <a:sym typeface="Symbol"/>
              </a:rPr>
              <a:t>CheckProbabilityOfPersonBeingOwnAncestor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x,p</a:t>
            </a:r>
            <a:r>
              <a:rPr lang="en-US" dirty="0" smtClean="0">
                <a:sym typeface="Symbol"/>
              </a:rPr>
              <a:t>) 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	</a:t>
            </a:r>
            <a:r>
              <a:rPr lang="en-US" dirty="0" err="1" smtClean="0">
                <a:sym typeface="Symbol"/>
              </a:rPr>
              <a:t>HandlePersonIsOwnAncestor</a:t>
            </a:r>
            <a:r>
              <a:rPr lang="en-US" dirty="0" smtClean="0">
                <a:sym typeface="Symbol"/>
              </a:rPr>
              <a:t>(rules, x, 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DDF7-D9B1-45BF-A969-4F72474BA4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65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NOTE:</a:t>
            </a:r>
            <a:r>
              <a:rPr lang="en-US" dirty="0" smtClean="0"/>
              <a:t> don’t say “constraint is true”, say</a:t>
            </a:r>
            <a:r>
              <a:rPr lang="en-US" baseline="0" dirty="0" smtClean="0"/>
              <a:t> “constraint holds”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DDF7-D9B1-45BF-A969-4F72474BA4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65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antecedents</a:t>
            </a:r>
            <a:r>
              <a:rPr lang="en-US" baseline="0" dirty="0" smtClean="0"/>
              <a:t> first to identify sources of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DDF7-D9B1-45BF-A969-4F72474BA4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80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list contained</a:t>
            </a:r>
            <a:r>
              <a:rPr lang="en-US" baseline="0" dirty="0" smtClean="0"/>
              <a:t> true and false positives</a:t>
            </a:r>
            <a:endParaRPr lang="en-US" dirty="0" smtClean="0"/>
          </a:p>
          <a:p>
            <a:r>
              <a:rPr lang="en-US" dirty="0" smtClean="0"/>
              <a:t>True-positives = pre-list – post-list</a:t>
            </a:r>
          </a:p>
          <a:p>
            <a:r>
              <a:rPr lang="en-US" dirty="0" smtClean="0"/>
              <a:t>False-positive</a:t>
            </a:r>
            <a:r>
              <a:rPr lang="en-US" baseline="0" dirty="0" smtClean="0"/>
              <a:t>s = pre-list </a:t>
            </a:r>
            <a:r>
              <a:rPr lang="en-US" baseline="0" dirty="0" smtClean="0">
                <a:sym typeface="Symbol"/>
              </a:rPr>
              <a:t> post-list</a:t>
            </a:r>
          </a:p>
          <a:p>
            <a:r>
              <a:rPr lang="en-US" baseline="0" dirty="0" smtClean="0">
                <a:sym typeface="Symbol"/>
              </a:rPr>
              <a:t>|Positives| = all violations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DDF7-D9B1-45BF-A969-4F72474BA4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87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Number of false positives did decrease</a:t>
            </a:r>
          </a:p>
          <a:p>
            <a:r>
              <a:rPr lang="en-US" dirty="0" smtClean="0"/>
              <a:t>But, the number of true positives also</a:t>
            </a:r>
            <a:r>
              <a:rPr lang="en-US" baseline="0" dirty="0" smtClean="0"/>
              <a:t> decreased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NOTE: don’t dwell on the naïve method that didn’t work; propose alternative possibilities that we’ll explore in future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DDF7-D9B1-45BF-A969-4F72474BA43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84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2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8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1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0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6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2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9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2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0831-2D5A-4027-B957-0E812D273DAA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5A710-5CC4-4727-83F8-11B61C677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7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dirty="0"/>
              <a:t>Pragmatic Quality Assessment</a:t>
            </a:r>
            <a:br>
              <a:rPr lang="en-US" dirty="0"/>
            </a:br>
            <a:r>
              <a:rPr lang="en-US" dirty="0"/>
              <a:t>for Automatically Extracted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91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Scott N. </a:t>
            </a:r>
            <a:r>
              <a:rPr lang="en-US" dirty="0" smtClean="0">
                <a:solidFill>
                  <a:schemeClr val="tx1"/>
                </a:solidFill>
              </a:rPr>
              <a:t>Woodfield, </a:t>
            </a:r>
            <a:r>
              <a:rPr lang="en-US" dirty="0" err="1">
                <a:solidFill>
                  <a:schemeClr val="tx1"/>
                </a:solidFill>
              </a:rPr>
              <a:t>Deryle</a:t>
            </a:r>
            <a:r>
              <a:rPr lang="en-US" dirty="0">
                <a:solidFill>
                  <a:schemeClr val="tx1"/>
                </a:solidFill>
              </a:rPr>
              <a:t> W. </a:t>
            </a:r>
            <a:r>
              <a:rPr lang="en-US" dirty="0" smtClean="0">
                <a:solidFill>
                  <a:schemeClr val="tx1"/>
                </a:solidFill>
              </a:rPr>
              <a:t>Lonsdale,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Stephen </a:t>
            </a:r>
            <a:r>
              <a:rPr lang="en-US" dirty="0">
                <a:solidFill>
                  <a:schemeClr val="tx1"/>
                </a:solidFill>
              </a:rPr>
              <a:t>W. </a:t>
            </a:r>
            <a:r>
              <a:rPr lang="en-US" dirty="0" smtClean="0">
                <a:solidFill>
                  <a:schemeClr val="tx1"/>
                </a:solidFill>
              </a:rPr>
              <a:t>Liddle, Tae </a:t>
            </a:r>
            <a:r>
              <a:rPr lang="en-US" dirty="0">
                <a:solidFill>
                  <a:schemeClr val="tx1"/>
                </a:solidFill>
              </a:rPr>
              <a:t>Woo </a:t>
            </a:r>
            <a:r>
              <a:rPr lang="en-US" dirty="0" smtClean="0">
                <a:solidFill>
                  <a:schemeClr val="tx1"/>
                </a:solidFill>
              </a:rPr>
              <a:t>Kim,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David </a:t>
            </a:r>
            <a:r>
              <a:rPr lang="en-US" dirty="0">
                <a:solidFill>
                  <a:schemeClr val="tx1"/>
                </a:solidFill>
              </a:rPr>
              <a:t>W. </a:t>
            </a:r>
            <a:r>
              <a:rPr lang="en-US" dirty="0" err="1" smtClean="0">
                <a:solidFill>
                  <a:schemeClr val="tx1"/>
                </a:solidFill>
              </a:rPr>
              <a:t>Embley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and Christopher </a:t>
            </a:r>
            <a:r>
              <a:rPr lang="en-US" dirty="0" err="1" smtClean="0">
                <a:solidFill>
                  <a:schemeClr val="tx1"/>
                </a:solidFill>
              </a:rPr>
              <a:t>Almquist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628" y="288379"/>
            <a:ext cx="8229600" cy="1143000"/>
          </a:xfrm>
        </p:spPr>
        <p:txBody>
          <a:bodyPr/>
          <a:lstStyle/>
          <a:p>
            <a:r>
              <a:rPr lang="en-US" dirty="0" smtClean="0"/>
              <a:t>Use of Rule Antecedents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78767"/>
            <a:ext cx="8834056" cy="423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8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Generation of constraints</a:t>
            </a:r>
          </a:p>
          <a:p>
            <a:pPr lvl="1"/>
            <a:r>
              <a:rPr lang="en-US" dirty="0" smtClean="0"/>
              <a:t>Cardinality constraints in the model</a:t>
            </a:r>
          </a:p>
          <a:p>
            <a:pPr lvl="1"/>
            <a:r>
              <a:rPr lang="en-US" dirty="0" smtClean="0"/>
              <a:t>Examined set of pages from 3 source books to identify needed general constraints</a:t>
            </a:r>
          </a:p>
          <a:p>
            <a:r>
              <a:rPr lang="en-US" dirty="0" smtClean="0"/>
              <a:t>Creation of a blind test set consisting of 4  different pages from the same 3 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/>
              <a:t>How Well </a:t>
            </a:r>
            <a:r>
              <a:rPr lang="en-US" sz="3600" dirty="0"/>
              <a:t>D</a:t>
            </a:r>
            <a:r>
              <a:rPr lang="en-US" sz="3600" dirty="0" smtClean="0"/>
              <a:t>oes </a:t>
            </a:r>
            <a:r>
              <a:rPr lang="en-US" sz="3600" dirty="0"/>
              <a:t>T</a:t>
            </a:r>
            <a:r>
              <a:rPr lang="en-US" sz="3600" dirty="0" smtClean="0"/>
              <a:t>he Constraint </a:t>
            </a:r>
            <a:r>
              <a:rPr lang="en-US" sz="3600" dirty="0"/>
              <a:t>C</a:t>
            </a:r>
            <a:r>
              <a:rPr lang="en-US" sz="3600" dirty="0" smtClean="0"/>
              <a:t>hecker </a:t>
            </a:r>
            <a:r>
              <a:rPr lang="en-US" sz="3600" dirty="0"/>
              <a:t>I</a:t>
            </a:r>
            <a:r>
              <a:rPr lang="en-US" sz="3600" dirty="0" smtClean="0"/>
              <a:t>dentify </a:t>
            </a:r>
            <a:r>
              <a:rPr lang="en-US" sz="3600" dirty="0"/>
              <a:t>A</a:t>
            </a:r>
            <a:r>
              <a:rPr lang="en-US" sz="3600" dirty="0" smtClean="0"/>
              <a:t>ll </a:t>
            </a:r>
            <a:r>
              <a:rPr lang="en-US" sz="3600" dirty="0"/>
              <a:t>C</a:t>
            </a:r>
            <a:r>
              <a:rPr lang="en-US" sz="3600" dirty="0" smtClean="0"/>
              <a:t>onstraint </a:t>
            </a:r>
            <a:r>
              <a:rPr lang="en-US" sz="3600" dirty="0"/>
              <a:t>V</a:t>
            </a:r>
            <a:r>
              <a:rPr lang="en-US" sz="3600" dirty="0" smtClean="0"/>
              <a:t>iolations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8839200" cy="2895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Calculation</a:t>
            </a:r>
          </a:p>
          <a:p>
            <a:pPr lvl="1"/>
            <a:r>
              <a:rPr lang="en-US" dirty="0" smtClean="0"/>
              <a:t>Identified all violations</a:t>
            </a:r>
          </a:p>
          <a:p>
            <a:pPr lvl="1"/>
            <a:r>
              <a:rPr lang="en-US" dirty="0" smtClean="0"/>
              <a:t>Identified all actual violations caught by constraint enforcer</a:t>
            </a:r>
          </a:p>
          <a:p>
            <a:pPr lvl="1"/>
            <a:r>
              <a:rPr lang="en-US" dirty="0" smtClean="0"/>
              <a:t>Identified all violations caught by the constraint enforcer that were not real violations</a:t>
            </a:r>
          </a:p>
          <a:p>
            <a:pPr lvl="1"/>
            <a:r>
              <a:rPr lang="en-US" dirty="0" smtClean="0"/>
              <a:t>From this we computed precision, recall, and the F-score</a:t>
            </a:r>
          </a:p>
          <a:p>
            <a:r>
              <a:rPr lang="en-US" dirty="0" smtClean="0"/>
              <a:t>Results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983068"/>
              </p:ext>
            </p:extLst>
          </p:nvPr>
        </p:nvGraphicFramePr>
        <p:xfrm>
          <a:off x="1524000" y="55626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F-score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0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6002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Can We </a:t>
            </a:r>
            <a:r>
              <a:rPr lang="en-US" sz="4000" dirty="0"/>
              <a:t>A</a:t>
            </a:r>
            <a:r>
              <a:rPr lang="en-US" sz="4000" dirty="0" smtClean="0"/>
              <a:t>utomatically Improve </a:t>
            </a:r>
            <a:r>
              <a:rPr lang="en-US" sz="4000" dirty="0"/>
              <a:t>T</a:t>
            </a:r>
            <a:r>
              <a:rPr lang="en-US" sz="4000" dirty="0" smtClean="0"/>
              <a:t>he </a:t>
            </a:r>
            <a:r>
              <a:rPr lang="en-US" sz="4000" dirty="0"/>
              <a:t>Q</a:t>
            </a:r>
            <a:r>
              <a:rPr lang="en-US" sz="4000" dirty="0" smtClean="0"/>
              <a:t>uality </a:t>
            </a:r>
            <a:r>
              <a:rPr lang="en-US" sz="4000" dirty="0"/>
              <a:t>O</a:t>
            </a:r>
            <a:r>
              <a:rPr lang="en-US" sz="4000" dirty="0" smtClean="0"/>
              <a:t>f </a:t>
            </a:r>
            <a:r>
              <a:rPr lang="en-US" sz="4000" dirty="0"/>
              <a:t>T</a:t>
            </a:r>
            <a:r>
              <a:rPr lang="en-US" sz="4000" dirty="0" smtClean="0"/>
              <a:t>he </a:t>
            </a:r>
            <a:r>
              <a:rPr lang="en-US" sz="4000" dirty="0"/>
              <a:t>E</a:t>
            </a:r>
            <a:r>
              <a:rPr lang="en-US" sz="4000" dirty="0" smtClean="0"/>
              <a:t>xtracted </a:t>
            </a:r>
            <a:r>
              <a:rPr lang="en-US" sz="4000" dirty="0"/>
              <a:t>I</a:t>
            </a:r>
            <a:r>
              <a:rPr lang="en-US" sz="4000" dirty="0" smtClean="0"/>
              <a:t>nformation?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18521"/>
            <a:ext cx="8229600" cy="205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every general constraint violation we removed all of the antecedent-based assertions from the information base and re-ran the constraint checker</a:t>
            </a:r>
          </a:p>
          <a:p>
            <a:r>
              <a:rPr lang="en-US" dirty="0" smtClean="0"/>
              <a:t>Results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55830"/>
              </p:ext>
            </p:extLst>
          </p:nvPr>
        </p:nvGraphicFramePr>
        <p:xfrm>
          <a:off x="1285461" y="468795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F-score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Post-removal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35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Discovery of Other Quality Improvement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children have two sets of parents, choose the one that is closest textually</a:t>
            </a:r>
          </a:p>
          <a:p>
            <a:r>
              <a:rPr lang="en-US" dirty="0" smtClean="0"/>
              <a:t>Check relation incorrectness before date incorrectness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54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constraint enforcer is fast and precise but does not find all constraint violations</a:t>
            </a:r>
          </a:p>
          <a:p>
            <a:pPr lvl="1"/>
            <a:r>
              <a:rPr lang="en-US" dirty="0" smtClean="0"/>
              <a:t>We need to find other useful constraints</a:t>
            </a:r>
          </a:p>
          <a:p>
            <a:r>
              <a:rPr lang="en-US" dirty="0" smtClean="0"/>
              <a:t>Automatic quality improvement is a work in progress</a:t>
            </a:r>
          </a:p>
          <a:p>
            <a:pPr lvl="1"/>
            <a:r>
              <a:rPr lang="en-US" dirty="0" smtClean="0"/>
              <a:t>The intelligence of the assertion retraction engine needs to be improved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950" y="2292839"/>
            <a:ext cx="2736850" cy="1930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92" y="565275"/>
            <a:ext cx="741196" cy="1494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4324" y="4882243"/>
            <a:ext cx="2301345" cy="16757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392" y="2461345"/>
            <a:ext cx="741195" cy="15556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88468" y="1957502"/>
            <a:ext cx="1233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FROntIER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588468" y="2741342"/>
            <a:ext cx="1233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ListReader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588468" y="3525182"/>
            <a:ext cx="113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OntoSoar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588468" y="4309022"/>
            <a:ext cx="1094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GreenFIE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588468" y="1672544"/>
            <a:ext cx="1307132" cy="3133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3759655" y="1106304"/>
            <a:ext cx="1959428" cy="4800600"/>
            <a:chOff x="5012872" y="1106304"/>
            <a:chExt cx="2612571" cy="48006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412377" y="1301200"/>
              <a:ext cx="1813560" cy="11601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32993" y="2707864"/>
              <a:ext cx="2351995" cy="115806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17697" y="4151872"/>
              <a:ext cx="2182586" cy="164141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7" name="Rectangle 16"/>
            <p:cNvSpPr/>
            <p:nvPr/>
          </p:nvSpPr>
          <p:spPr>
            <a:xfrm>
              <a:off x="5012872" y="1106304"/>
              <a:ext cx="2612571" cy="4800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>
            <a:off x="5550212" y="2269671"/>
            <a:ext cx="793438" cy="5633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6" idx="3"/>
          </p:cNvCxnSpPr>
          <p:nvPr/>
        </p:nvCxnSpPr>
        <p:spPr>
          <a:xfrm>
            <a:off x="5613741" y="3286896"/>
            <a:ext cx="80159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613741" y="3923652"/>
            <a:ext cx="729909" cy="5991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Arrow 4"/>
          <p:cNvSpPr/>
          <p:nvPr/>
        </p:nvSpPr>
        <p:spPr>
          <a:xfrm>
            <a:off x="1289452" y="3122516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7529271" y="4453283"/>
            <a:ext cx="171450" cy="2661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10" idx="3"/>
          </p:cNvCxnSpPr>
          <p:nvPr/>
        </p:nvCxnSpPr>
        <p:spPr>
          <a:xfrm flipV="1">
            <a:off x="2821555" y="1852481"/>
            <a:ext cx="685974" cy="27429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2821555" y="2126779"/>
            <a:ext cx="685974" cy="108764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3"/>
          </p:cNvCxnSpPr>
          <p:nvPr/>
        </p:nvCxnSpPr>
        <p:spPr>
          <a:xfrm>
            <a:off x="2821555" y="2126779"/>
            <a:ext cx="695384" cy="251096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</p:cNvCxnSpPr>
          <p:nvPr/>
        </p:nvCxnSpPr>
        <p:spPr>
          <a:xfrm flipV="1">
            <a:off x="2821555" y="1852481"/>
            <a:ext cx="685975" cy="105813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</p:cNvCxnSpPr>
          <p:nvPr/>
        </p:nvCxnSpPr>
        <p:spPr>
          <a:xfrm>
            <a:off x="2821555" y="2910619"/>
            <a:ext cx="685975" cy="30380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</p:cNvCxnSpPr>
          <p:nvPr/>
        </p:nvCxnSpPr>
        <p:spPr>
          <a:xfrm>
            <a:off x="2821555" y="2910619"/>
            <a:ext cx="684697" cy="17244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3"/>
          </p:cNvCxnSpPr>
          <p:nvPr/>
        </p:nvCxnSpPr>
        <p:spPr>
          <a:xfrm flipV="1">
            <a:off x="2719837" y="1852481"/>
            <a:ext cx="787692" cy="184197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2" idx="3"/>
          </p:cNvCxnSpPr>
          <p:nvPr/>
        </p:nvCxnSpPr>
        <p:spPr>
          <a:xfrm flipV="1">
            <a:off x="2719837" y="3214423"/>
            <a:ext cx="787692" cy="48003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2" idx="3"/>
          </p:cNvCxnSpPr>
          <p:nvPr/>
        </p:nvCxnSpPr>
        <p:spPr>
          <a:xfrm>
            <a:off x="2719837" y="3694459"/>
            <a:ext cx="787692" cy="94062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3"/>
          </p:cNvCxnSpPr>
          <p:nvPr/>
        </p:nvCxnSpPr>
        <p:spPr>
          <a:xfrm flipV="1">
            <a:off x="2682534" y="1852481"/>
            <a:ext cx="824995" cy="262581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3" idx="3"/>
          </p:cNvCxnSpPr>
          <p:nvPr/>
        </p:nvCxnSpPr>
        <p:spPr>
          <a:xfrm flipV="1">
            <a:off x="2682534" y="3214423"/>
            <a:ext cx="824995" cy="126387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3" idx="3"/>
          </p:cNvCxnSpPr>
          <p:nvPr/>
        </p:nvCxnSpPr>
        <p:spPr>
          <a:xfrm>
            <a:off x="2682534" y="4478299"/>
            <a:ext cx="824995" cy="16151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own Arrow 55"/>
          <p:cNvSpPr/>
          <p:nvPr/>
        </p:nvSpPr>
        <p:spPr>
          <a:xfrm>
            <a:off x="801135" y="2127282"/>
            <a:ext cx="171450" cy="2661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>
            <a:off x="3499158" y="3126895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3509119" y="1764953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3516893" y="4550222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299409" y="736972"/>
            <a:ext cx="87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COMET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894139" y="3064"/>
            <a:ext cx="5635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Model-Based Architecture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02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80619"/>
            <a:ext cx="202972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COMET</a:t>
            </a:r>
            <a:endParaRPr lang="en-US" sz="4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381000" y="1295400"/>
            <a:ext cx="13984663" cy="4979671"/>
            <a:chOff x="304800" y="2031167"/>
            <a:chExt cx="11882056" cy="4230974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303" r="-53303"/>
            <a:stretch/>
          </p:blipFill>
          <p:spPr bwMode="auto">
            <a:xfrm>
              <a:off x="3352800" y="2031167"/>
              <a:ext cx="8834056" cy="4230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" r="66881"/>
            <a:stretch/>
          </p:blipFill>
          <p:spPr bwMode="auto">
            <a:xfrm>
              <a:off x="304800" y="2031167"/>
              <a:ext cx="2926080" cy="4230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6"/>
          <p:cNvSpPr/>
          <p:nvPr/>
        </p:nvSpPr>
        <p:spPr>
          <a:xfrm>
            <a:off x="304800" y="1295400"/>
            <a:ext cx="8521700" cy="497967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2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Constraint Enforcer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6265" y="2543601"/>
            <a:ext cx="105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FROntIER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6516" y="3327441"/>
            <a:ext cx="1163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ListReader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0854" y="4111281"/>
            <a:ext cx="1071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OntoSoar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44174" y="4895121"/>
            <a:ext cx="103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GreenFIE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6515" y="2277220"/>
            <a:ext cx="1308922" cy="3133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736195" y="1443556"/>
            <a:ext cx="1959428" cy="4800600"/>
            <a:chOff x="5012872" y="1106304"/>
            <a:chExt cx="2612571" cy="48006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64039" y="1214254"/>
              <a:ext cx="1489905" cy="127142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32993" y="2707864"/>
              <a:ext cx="2351995" cy="115806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17697" y="4151872"/>
              <a:ext cx="2182586" cy="164141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4" name="Rectangle 13"/>
            <p:cNvSpPr/>
            <p:nvPr/>
          </p:nvSpPr>
          <p:spPr>
            <a:xfrm>
              <a:off x="5012872" y="1106304"/>
              <a:ext cx="2612571" cy="4800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6" name="Straight Arrow Connector 25"/>
          <p:cNvCxnSpPr>
            <a:endCxn id="47" idx="1"/>
          </p:cNvCxnSpPr>
          <p:nvPr/>
        </p:nvCxnSpPr>
        <p:spPr>
          <a:xfrm flipV="1">
            <a:off x="2551507" y="3843856"/>
            <a:ext cx="551024" cy="359323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5" idx="3"/>
          </p:cNvCxnSpPr>
          <p:nvPr/>
        </p:nvCxnSpPr>
        <p:spPr>
          <a:xfrm flipV="1">
            <a:off x="4505245" y="2231512"/>
            <a:ext cx="998506" cy="1612345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5" idx="3"/>
          </p:cNvCxnSpPr>
          <p:nvPr/>
        </p:nvCxnSpPr>
        <p:spPr>
          <a:xfrm flipV="1">
            <a:off x="4505245" y="3593454"/>
            <a:ext cx="998507" cy="250403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5" idx="3"/>
          </p:cNvCxnSpPr>
          <p:nvPr/>
        </p:nvCxnSpPr>
        <p:spPr>
          <a:xfrm>
            <a:off x="4505245" y="3843857"/>
            <a:ext cx="998506" cy="117025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>
            <a:off x="5461920" y="3476791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471881" y="2114849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5479655" y="4900118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341336" y="3121339"/>
            <a:ext cx="1163909" cy="144503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Constraint</a:t>
            </a:r>
          </a:p>
          <a:p>
            <a:pPr algn="ctr"/>
            <a:r>
              <a:rPr lang="en-US" sz="1500" b="1" dirty="0" smtClean="0"/>
              <a:t>Enforcer</a:t>
            </a:r>
            <a:endParaRPr lang="en-US" sz="1500" b="1" dirty="0"/>
          </a:p>
        </p:txBody>
      </p:sp>
      <p:sp>
        <p:nvSpPr>
          <p:cNvPr id="47" name="Right Arrow 46"/>
          <p:cNvSpPr/>
          <p:nvPr/>
        </p:nvSpPr>
        <p:spPr>
          <a:xfrm>
            <a:off x="3102531" y="3727193"/>
            <a:ext cx="238805" cy="2333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endCxn id="47" idx="1"/>
          </p:cNvCxnSpPr>
          <p:nvPr/>
        </p:nvCxnSpPr>
        <p:spPr>
          <a:xfrm>
            <a:off x="2551507" y="2728267"/>
            <a:ext cx="551024" cy="111558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7" idx="1"/>
          </p:cNvCxnSpPr>
          <p:nvPr/>
        </p:nvCxnSpPr>
        <p:spPr>
          <a:xfrm>
            <a:off x="2605437" y="3512107"/>
            <a:ext cx="497094" cy="33174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7" idx="1"/>
          </p:cNvCxnSpPr>
          <p:nvPr/>
        </p:nvCxnSpPr>
        <p:spPr>
          <a:xfrm flipV="1">
            <a:off x="2551507" y="3843856"/>
            <a:ext cx="551024" cy="1235931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269724" y="1952668"/>
            <a:ext cx="1307132" cy="649104"/>
          </a:xfrm>
          <a:prstGeom prst="ellipse">
            <a:avLst/>
          </a:prstGeom>
          <a:solidFill>
            <a:schemeClr val="accent1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1" name="Right Arrow 30"/>
          <p:cNvSpPr/>
          <p:nvPr/>
        </p:nvSpPr>
        <p:spPr>
          <a:xfrm rot="5400000">
            <a:off x="3803887" y="2885274"/>
            <a:ext cx="238805" cy="233326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30" idx="4"/>
            <a:endCxn id="31" idx="1"/>
          </p:cNvCxnSpPr>
          <p:nvPr/>
        </p:nvCxnSpPr>
        <p:spPr>
          <a:xfrm>
            <a:off x="3923290" y="2601772"/>
            <a:ext cx="0" cy="280763"/>
          </a:xfrm>
          <a:prstGeom prst="line">
            <a:avLst/>
          </a:prstGeom>
          <a:ln w="920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4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with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Valid model assumption</a:t>
            </a:r>
          </a:p>
          <a:p>
            <a:pPr lvl="1"/>
            <a:r>
              <a:rPr lang="en-US" dirty="0" smtClean="0"/>
              <a:t>Constraint: Mother can only have 1 to 15 children</a:t>
            </a:r>
          </a:p>
          <a:p>
            <a:pPr lvl="1"/>
            <a:r>
              <a:rPr lang="en-US" dirty="0" smtClean="0"/>
              <a:t>But: We extract a mother with 16 children</a:t>
            </a:r>
          </a:p>
          <a:p>
            <a:r>
              <a:rPr lang="en-US" dirty="0" smtClean="0"/>
              <a:t>Under-constrained models</a:t>
            </a:r>
          </a:p>
          <a:p>
            <a:pPr marL="457200" lvl="1" indent="0">
              <a:buNone/>
            </a:pPr>
            <a:r>
              <a:rPr lang="en-US" dirty="0" smtClean="0"/>
              <a:t>-- Proposed solution: Mother can have 1 or more children</a:t>
            </a:r>
          </a:p>
          <a:p>
            <a:pPr marL="457200" lvl="1" indent="0">
              <a:buNone/>
            </a:pPr>
            <a:r>
              <a:rPr lang="en-US" dirty="0" smtClean="0"/>
              <a:t>-- Problem: Under-constrained or unconstrained model</a:t>
            </a:r>
          </a:p>
          <a:p>
            <a:r>
              <a:rPr lang="en-US" dirty="0" smtClean="0"/>
              <a:t>Crisp logic required by first-order based logic definitions of models</a:t>
            </a:r>
          </a:p>
          <a:p>
            <a:pPr lvl="1"/>
            <a:r>
              <a:rPr lang="en-US" dirty="0" smtClean="0"/>
              <a:t>A mother can have a child at 44 but not at 45</a:t>
            </a:r>
          </a:p>
          <a:p>
            <a:r>
              <a:rPr lang="en-US" dirty="0" smtClean="0">
                <a:sym typeface="Symbol"/>
              </a:rPr>
              <a:t>General constraints are often difficult to automatically translate and execute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A person can’t be their own ancestor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945217" cy="48900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Extract all information before checking it</a:t>
            </a:r>
          </a:p>
          <a:p>
            <a:pPr lvl="1"/>
            <a:r>
              <a:rPr lang="en-US" dirty="0" smtClean="0"/>
              <a:t>Extracted information may be invalid</a:t>
            </a:r>
          </a:p>
          <a:p>
            <a:pPr lvl="2"/>
            <a:r>
              <a:rPr lang="en-US" dirty="0" smtClean="0"/>
              <a:t>We can extract and store the 16 children of a mother</a:t>
            </a:r>
          </a:p>
          <a:p>
            <a:pPr lvl="1"/>
            <a:r>
              <a:rPr lang="en-US" dirty="0" smtClean="0"/>
              <a:t>Constraints can be written as “realistic” constraints</a:t>
            </a:r>
          </a:p>
          <a:p>
            <a:pPr lvl="2"/>
            <a:r>
              <a:rPr lang="en-US" dirty="0" smtClean="0"/>
              <a:t>A mother may have at most 15 children</a:t>
            </a:r>
          </a:p>
          <a:p>
            <a:pPr lvl="2"/>
            <a:r>
              <a:rPr lang="en-US" dirty="0" smtClean="0"/>
              <a:t>Checked and handled later</a:t>
            </a:r>
          </a:p>
          <a:p>
            <a:r>
              <a:rPr lang="en-US" dirty="0" smtClean="0"/>
              <a:t>Allow for probabilistic constraints by adding distributions, thresholds, and cutoffs</a:t>
            </a:r>
          </a:p>
          <a:p>
            <a:pPr lvl="1"/>
            <a:r>
              <a:rPr lang="en-US" dirty="0" smtClean="0"/>
              <a:t>Constraints need not be “crisp”</a:t>
            </a:r>
          </a:p>
          <a:p>
            <a:pPr lvl="1"/>
            <a:r>
              <a:rPr lang="en-US" dirty="0" smtClean="0"/>
              <a:t>The probability that a mother has a child at age 50 or greater is 1%</a:t>
            </a:r>
          </a:p>
        </p:txBody>
      </p:sp>
    </p:spTree>
    <p:extLst>
      <p:ext uri="{BB962C8B-B14F-4D97-AF65-F5344CB8AC3E}">
        <p14:creationId xmlns:p14="http://schemas.microsoft.com/office/powerpoint/2010/main" val="10783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Constraint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452" y="1981200"/>
            <a:ext cx="905454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dirty="0" err="1"/>
              <a:t>Datalog</a:t>
            </a:r>
            <a:r>
              <a:rPr lang="en-US" sz="2400" dirty="0"/>
              <a:t> type syntax to express general </a:t>
            </a:r>
            <a:r>
              <a:rPr lang="en-US" sz="2400" dirty="0" smtClean="0"/>
              <a:t>constraints</a:t>
            </a:r>
          </a:p>
          <a:p>
            <a:pPr lvl="1"/>
            <a:endParaRPr lang="en-US" sz="2400" dirty="0"/>
          </a:p>
          <a:p>
            <a:pPr lvl="2"/>
            <a:r>
              <a:rPr lang="en-US" sz="2300" i="1" dirty="0" smtClean="0"/>
              <a:t>Person(p) has </a:t>
            </a:r>
            <a:r>
              <a:rPr lang="en-US" sz="2300" i="1" dirty="0" err="1" smtClean="0"/>
              <a:t>DeathDate</a:t>
            </a:r>
            <a:r>
              <a:rPr lang="en-US" sz="2300" i="1" dirty="0" smtClean="0"/>
              <a:t>(</a:t>
            </a:r>
            <a:r>
              <a:rPr lang="en-US" sz="2300" i="1" dirty="0" err="1" smtClean="0"/>
              <a:t>dd</a:t>
            </a:r>
            <a:r>
              <a:rPr lang="en-US" sz="2300" i="1" dirty="0" smtClean="0"/>
              <a:t>),</a:t>
            </a:r>
          </a:p>
          <a:p>
            <a:pPr lvl="2"/>
            <a:r>
              <a:rPr lang="en-US" sz="2300" i="1" dirty="0" smtClean="0"/>
              <a:t>Child(c) is child of Person(p),</a:t>
            </a:r>
          </a:p>
          <a:p>
            <a:pPr lvl="2"/>
            <a:r>
              <a:rPr lang="en-US" sz="2300" i="1" dirty="0" smtClean="0"/>
              <a:t>Person(c) has </a:t>
            </a:r>
            <a:r>
              <a:rPr lang="en-US" sz="2300" i="1" dirty="0" err="1" smtClean="0"/>
              <a:t>BirthDate</a:t>
            </a:r>
            <a:r>
              <a:rPr lang="en-US" sz="2300" i="1" dirty="0" smtClean="0"/>
              <a:t>(</a:t>
            </a:r>
            <a:r>
              <a:rPr lang="en-US" sz="2300" i="1" dirty="0" err="1" smtClean="0"/>
              <a:t>bd</a:t>
            </a:r>
            <a:r>
              <a:rPr lang="en-US" sz="2300" i="1" dirty="0" smtClean="0"/>
              <a:t>),</a:t>
            </a:r>
          </a:p>
          <a:p>
            <a:pPr lvl="2"/>
            <a:r>
              <a:rPr lang="en-US" sz="2300" i="1" dirty="0" smtClean="0"/>
              <a:t>Difference(</a:t>
            </a:r>
            <a:r>
              <a:rPr lang="en-US" sz="2300" i="1" dirty="0" err="1" smtClean="0"/>
              <a:t>dd</a:t>
            </a:r>
            <a:r>
              <a:rPr lang="en-US" sz="2300" i="1" dirty="0" smtClean="0"/>
              <a:t>, </a:t>
            </a:r>
            <a:r>
              <a:rPr lang="en-US" sz="2300" i="1" dirty="0" err="1" smtClean="0"/>
              <a:t>bd</a:t>
            </a:r>
            <a:r>
              <a:rPr lang="en-US" sz="2300" i="1" dirty="0" smtClean="0"/>
              <a:t>, </a:t>
            </a:r>
            <a:r>
              <a:rPr lang="en-US" sz="2300" i="1" dirty="0" err="1" smtClean="0"/>
              <a:t>childsAgeAtParentsDeath</a:t>
            </a:r>
            <a:r>
              <a:rPr lang="en-US" sz="2300" i="1" dirty="0" smtClean="0"/>
              <a:t>),</a:t>
            </a:r>
          </a:p>
          <a:p>
            <a:pPr lvl="2"/>
            <a:r>
              <a:rPr lang="en-US" sz="2300" i="1" dirty="0" err="1" smtClean="0"/>
              <a:t>CheckProbabilityOf</a:t>
            </a:r>
            <a:r>
              <a:rPr lang="en-US" sz="2300" i="1" dirty="0" smtClean="0"/>
              <a:t>(</a:t>
            </a:r>
            <a:r>
              <a:rPr lang="en-US" sz="2300" i="1" dirty="0" err="1" smtClean="0"/>
              <a:t>childsAgeAtParentsDeath</a:t>
            </a:r>
            <a:r>
              <a:rPr lang="en-US" sz="2300" i="1" dirty="0" smtClean="0"/>
              <a:t>, probability) </a:t>
            </a:r>
            <a:r>
              <a:rPr lang="en-US" sz="2300" i="1" dirty="0" smtClean="0">
                <a:sym typeface="Symbol"/>
              </a:rPr>
              <a:t> </a:t>
            </a:r>
          </a:p>
          <a:p>
            <a:pPr lvl="2"/>
            <a:r>
              <a:rPr lang="en-US" sz="2300" i="1" dirty="0" smtClean="0">
                <a:sym typeface="Symbol"/>
              </a:rPr>
              <a:t>	</a:t>
            </a:r>
            <a:r>
              <a:rPr lang="en-US" sz="2300" i="1" dirty="0" err="1" smtClean="0">
                <a:sym typeface="Symbol"/>
              </a:rPr>
              <a:t>HandleChildsAgeAtParentsDeath</a:t>
            </a:r>
            <a:r>
              <a:rPr lang="en-US" sz="2300" i="1" dirty="0" smtClean="0">
                <a:sym typeface="Symbol"/>
              </a:rPr>
              <a:t>(antecedents, probability)</a:t>
            </a:r>
            <a:endParaRPr lang="en-US" sz="2300" i="1" dirty="0" smtClean="0"/>
          </a:p>
        </p:txBody>
      </p:sp>
    </p:spTree>
    <p:extLst>
      <p:ext uri="{BB962C8B-B14F-4D97-AF65-F5344CB8AC3E}">
        <p14:creationId xmlns:p14="http://schemas.microsoft.com/office/powerpoint/2010/main" val="40767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92" y="228600"/>
            <a:ext cx="8229600" cy="1143000"/>
          </a:xfrm>
        </p:spPr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2602503" y="2658910"/>
            <a:ext cx="3823800" cy="2286000"/>
            <a:chOff x="3726136" y="2591127"/>
            <a:chExt cx="3823800" cy="2286000"/>
          </a:xfrm>
        </p:grpSpPr>
        <p:sp>
          <p:nvSpPr>
            <p:cNvPr id="4" name="Rectangle 3"/>
            <p:cNvSpPr/>
            <p:nvPr/>
          </p:nvSpPr>
          <p:spPr>
            <a:xfrm>
              <a:off x="3726136" y="2667327"/>
              <a:ext cx="13716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Constraint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67810" y="2667327"/>
              <a:ext cx="42992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 smtClean="0"/>
                <a:t>0:*</a:t>
              </a:r>
              <a:endParaRPr lang="en-US" sz="15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64536" y="2667327"/>
              <a:ext cx="13716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Checker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178336" y="4115127"/>
              <a:ext cx="13716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Handler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>
              <a:stCxn id="4" idx="3"/>
              <a:endCxn id="7" idx="1"/>
            </p:cNvCxnSpPr>
            <p:nvPr/>
          </p:nvCxnSpPr>
          <p:spPr>
            <a:xfrm>
              <a:off x="5097736" y="3048327"/>
              <a:ext cx="1066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097736" y="305137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30778" y="3051373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  <a:r>
                <a:rPr lang="en-US" sz="1600" dirty="0" smtClean="0"/>
                <a:t>:*</a:t>
              </a:r>
              <a:endParaRPr lang="en-US" sz="1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96136" y="2591127"/>
              <a:ext cx="470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has</a:t>
              </a:r>
              <a:endParaRPr lang="en-US" sz="16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5496143" y="2929681"/>
              <a:ext cx="30719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4" idx="2"/>
              <a:endCxn id="8" idx="1"/>
            </p:cNvCxnSpPr>
            <p:nvPr/>
          </p:nvCxnSpPr>
          <p:spPr>
            <a:xfrm rot="16200000" flipH="1">
              <a:off x="4761736" y="3079527"/>
              <a:ext cx="1066800" cy="176640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982342" y="4038927"/>
              <a:ext cx="470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has</a:t>
              </a:r>
              <a:endParaRPr lang="en-US" sz="16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5082349" y="4377481"/>
              <a:ext cx="30719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954177" y="3429327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  <a:r>
                <a:rPr lang="en-US" sz="1600" dirty="0" smtClean="0"/>
                <a:t>:*</a:t>
              </a:r>
              <a:endParaRPr lang="en-US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18580" y="4499281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0:*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066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Handler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a conclusion is false, it follows that one of the antecedents is false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 of general constraint rules with their antecedents allows us to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Produce hints as to where a human might look for sources of errors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Intelligently and automatically retract erroneous antecedence</a:t>
            </a:r>
          </a:p>
        </p:txBody>
      </p:sp>
    </p:spTree>
    <p:extLst>
      <p:ext uri="{BB962C8B-B14F-4D97-AF65-F5344CB8AC3E}">
        <p14:creationId xmlns:p14="http://schemas.microsoft.com/office/powerpoint/2010/main" val="34702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10916</TotalTime>
  <Words>765</Words>
  <Application>Microsoft Office PowerPoint</Application>
  <PresentationFormat>On-screen Show (4:3)</PresentationFormat>
  <Paragraphs>148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Pragmatic Quality Assessment for Automatically Extracted Data</vt:lpstr>
      <vt:lpstr>PowerPoint Presentation</vt:lpstr>
      <vt:lpstr>PowerPoint Presentation</vt:lpstr>
      <vt:lpstr>The Constraint Enforcer</vt:lpstr>
      <vt:lpstr>Problems with Constraints</vt:lpstr>
      <vt:lpstr>Problem Solutions</vt:lpstr>
      <vt:lpstr>General Constraint Example</vt:lpstr>
      <vt:lpstr>Architecture</vt:lpstr>
      <vt:lpstr>Handler Capabilities</vt:lpstr>
      <vt:lpstr>Use of Rule Antecedents</vt:lpstr>
      <vt:lpstr>Evaluation Setup</vt:lpstr>
      <vt:lpstr>How Well Does The Constraint Checker Identify All Constraint Violations </vt:lpstr>
      <vt:lpstr>Can We Automatically Improve The Quality Of The Extracted Information? </vt:lpstr>
      <vt:lpstr>Discovery of Other Quality Improvement Heuristics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Pragmatic Quality Assessment for Automatically Extracted Data</dc:title>
  <dc:creator>Scott</dc:creator>
  <cp:lastModifiedBy>Scott</cp:lastModifiedBy>
  <cp:revision>61</cp:revision>
  <dcterms:created xsi:type="dcterms:W3CDTF">2016-11-01T13:56:27Z</dcterms:created>
  <dcterms:modified xsi:type="dcterms:W3CDTF">2016-11-13T22:10:30Z</dcterms:modified>
</cp:coreProperties>
</file>