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08" r:id="rId1"/>
  </p:sldMasterIdLst>
  <p:notesMasterIdLst>
    <p:notesMasterId r:id="rId53"/>
  </p:notesMasterIdLst>
  <p:sldIdLst>
    <p:sldId id="256" r:id="rId2"/>
    <p:sldId id="297" r:id="rId3"/>
    <p:sldId id="303" r:id="rId4"/>
    <p:sldId id="313" r:id="rId5"/>
    <p:sldId id="304" r:id="rId6"/>
    <p:sldId id="314" r:id="rId7"/>
    <p:sldId id="315" r:id="rId8"/>
    <p:sldId id="307" r:id="rId9"/>
    <p:sldId id="309" r:id="rId10"/>
    <p:sldId id="310" r:id="rId11"/>
    <p:sldId id="316" r:id="rId12"/>
    <p:sldId id="308" r:id="rId13"/>
    <p:sldId id="322" r:id="rId14"/>
    <p:sldId id="446" r:id="rId15"/>
    <p:sldId id="402" r:id="rId16"/>
    <p:sldId id="281" r:id="rId17"/>
    <p:sldId id="324" r:id="rId18"/>
    <p:sldId id="325" r:id="rId19"/>
    <p:sldId id="326" r:id="rId20"/>
    <p:sldId id="290" r:id="rId21"/>
    <p:sldId id="441" r:id="rId22"/>
    <p:sldId id="436" r:id="rId23"/>
    <p:sldId id="292" r:id="rId24"/>
    <p:sldId id="295" r:id="rId25"/>
    <p:sldId id="432" r:id="rId26"/>
    <p:sldId id="439" r:id="rId27"/>
    <p:sldId id="437" r:id="rId28"/>
    <p:sldId id="447" r:id="rId29"/>
    <p:sldId id="445" r:id="rId30"/>
    <p:sldId id="444" r:id="rId31"/>
    <p:sldId id="260" r:id="rId32"/>
    <p:sldId id="291" r:id="rId33"/>
    <p:sldId id="449" r:id="rId34"/>
    <p:sldId id="448" r:id="rId35"/>
    <p:sldId id="443" r:id="rId36"/>
    <p:sldId id="403" r:id="rId37"/>
    <p:sldId id="283" r:id="rId38"/>
    <p:sldId id="355" r:id="rId39"/>
    <p:sldId id="351" r:id="rId40"/>
    <p:sldId id="341" r:id="rId41"/>
    <p:sldId id="344" r:id="rId42"/>
    <p:sldId id="286" r:id="rId43"/>
    <p:sldId id="287" r:id="rId44"/>
    <p:sldId id="288" r:id="rId45"/>
    <p:sldId id="442" r:id="rId46"/>
    <p:sldId id="318" r:id="rId47"/>
    <p:sldId id="397" r:id="rId48"/>
    <p:sldId id="320" r:id="rId49"/>
    <p:sldId id="321" r:id="rId50"/>
    <p:sldId id="372" r:id="rId51"/>
    <p:sldId id="338" r:id="rId52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4B6D2"/>
    <a:srgbClr val="DD8047"/>
    <a:srgbClr val="DDB247"/>
    <a:srgbClr val="C5AF7D"/>
    <a:srgbClr val="001E4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56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image" Target="../media/image46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6ED110-7C32-480B-9B6C-B9E8C7AEBEE1}" type="datetimeFigureOut">
              <a:rPr lang="en-US" smtClean="0"/>
              <a:pPr/>
              <a:t>4/24/2010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87E07F-6122-459A-9FA9-51CDFFEB3C1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fld id="{002082AD-2245-4053-B991-ACE0ABC0F204}" type="slidenum">
              <a:rPr lang="en-US"/>
              <a:pPr/>
              <a:t>4</a:t>
            </a:fld>
            <a:endParaRPr lang="en-US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dirty="0" smtClean="0"/>
              <a:t>Extraction Ontology = conceptual model</a:t>
            </a:r>
          </a:p>
          <a:p>
            <a:pPr eaLnBrk="1" hangingPunct="1">
              <a:spcBef>
                <a:spcPct val="0"/>
              </a:spcBef>
            </a:pPr>
            <a:r>
              <a:rPr lang="en-US" dirty="0" smtClean="0"/>
              <a:t>Object set = collection of instances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fld id="{EFA88029-3F5A-4F44-8BC2-B0619778A34B}" type="slidenum">
              <a:rPr lang="en-US"/>
              <a:pPr/>
              <a:t>6</a:t>
            </a:fld>
            <a:endParaRPr lang="en-US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Basic Idea:  Data Frames describe the value the Object Set holds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fld id="{35C198B8-E752-49BB-A6A2-38DC0961A7A2}" type="slidenum">
              <a:rPr lang="en-US"/>
              <a:pPr/>
              <a:t>11</a:t>
            </a:fld>
            <a:endParaRPr lang="en-US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smtClean="0"/>
              <a:t>As we shall see: doesn’t require an ontology-language expert; doesn’t require conceptual modeling expert.</a:t>
            </a:r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23C8FD7-0110-4ACE-A05B-D56B144D24B3}" type="slidenum">
              <a:rPr lang="en-US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 are </a:t>
            </a:r>
            <a:r>
              <a:rPr lang="en-US" smtClean="0"/>
              <a:t>working</a:t>
            </a:r>
            <a:r>
              <a:rPr lang="en-US" baseline="0" smtClean="0"/>
              <a:t> toward KBs and KBBs 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052251-C16B-47A8-AB92-BB0FF856E78E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90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Point out correspondences: Protein/Protein (non-lexical), Name/Name (lexical) ... ; explain cardinalities</a:t>
            </a:r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fld id="{B6196FB0-4D2E-47D9-8FDE-98BD1C2CA03D}" type="slidenum">
              <a:rPr lang="en-US"/>
              <a:pPr/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 general, reverse engineering from any structured</a:t>
            </a:r>
            <a:r>
              <a:rPr lang="en-US" baseline="0" dirty="0" smtClean="0"/>
              <a:t> schema.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052251-C16B-47A8-AB92-BB0FF856E78E}" type="slidenum">
              <a:rPr lang="en-US" smtClean="0"/>
              <a:pPr/>
              <a:t>44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42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/>
              <a:t>Not quite equivalent in modeling power.</a:t>
            </a:r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E57B2A-5BD7-445B-BE6B-B17335250E26}" type="slidenum">
              <a:rPr lang="en-US"/>
              <a:pPr/>
              <a:t>50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none" baseline="0">
                <a:solidFill>
                  <a:schemeClr val="bg1"/>
                </a:solidFill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chemeClr val="bg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dirty="0" smtClean="0"/>
              <a:t>Click to edit Master subtitle style</a:t>
            </a:r>
            <a:endParaRPr kumimoji="0" lang="en-US" dirty="0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altLang="zh-CN" dirty="0" smtClean="0"/>
              <a:t>April 26, 2010</a:t>
            </a:r>
            <a:endParaRPr lang="zh-CN" alt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lang="en-US" altLang="zh-CN" dirty="0" err="1" smtClean="0"/>
              <a:t>gfd</a:t>
            </a:r>
            <a:endParaRPr lang="zh-CN" alt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2010-4-24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2010-4-24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6E0DAADD-30F9-4F78-A72A-37DF3D37789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3AA464EA-5A31-4A31-8BEB-9EE2AE80B80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0574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20574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910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0" y="6553200"/>
            <a:ext cx="1905000" cy="3048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7239000" y="6553200"/>
            <a:ext cx="1905000" cy="304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 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531352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2010-4-24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chemeClr val="tx1"/>
                </a:solidFill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2010-4-24</a:t>
            </a:fld>
            <a:endParaRPr lang="zh-CN" alt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530820CF-B880-4189-942D-D702A7CBA730}" type="datetimeFigureOut">
              <a:rPr lang="zh-CN" altLang="en-US" smtClean="0"/>
              <a:pPr/>
              <a:t>2010-4-24</a:t>
            </a:fld>
            <a:endParaRPr lang="zh-CN" alt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530820CF-B880-4189-942D-D702A7CBA730}" type="datetimeFigureOut">
              <a:rPr lang="zh-CN" altLang="en-US" smtClean="0"/>
              <a:pPr/>
              <a:t>2010-4-24</a:t>
            </a:fld>
            <a:endParaRPr lang="zh-CN" alt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zh-CN" alt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2010-4-24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2010-4-24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2010-4-24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chemeClr val="tx1"/>
                </a:solidFill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530820CF-B880-4189-942D-D702A7CBA730}" type="datetimeFigureOut">
              <a:rPr lang="zh-CN" altLang="en-US" smtClean="0"/>
              <a:pPr/>
              <a:t>2010-4-24</a:t>
            </a:fld>
            <a:endParaRPr lang="zh-CN" alt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>
                <a:solidFill>
                  <a:schemeClr val="tx1"/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534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  <a:p>
            <a:pPr lvl="4" eaLnBrk="1" latinLnBrk="0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1"/>
                </a:solidFill>
              </a:defRPr>
            </a:lvl1pPr>
          </a:lstStyle>
          <a:p>
            <a:r>
              <a:rPr lang="en-US" altLang="zh-CN" dirty="0" smtClean="0"/>
              <a:t>April 26, 2010</a:t>
            </a:r>
            <a:endParaRPr lang="zh-CN" alt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1"/>
                </a:solidFill>
              </a:defRPr>
            </a:lvl1pPr>
          </a:lstStyle>
          <a:p>
            <a:r>
              <a:rPr lang="en-US" altLang="zh-CN" dirty="0" smtClean="0"/>
              <a:t>WWW Multilingual Semantic Web 2010</a:t>
            </a:r>
            <a:endParaRPr lang="zh-CN" altLang="en-US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rgbClr val="DDB247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rgbClr val="94B6D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  <a:solidFill>
            <a:srgbClr val="DD8047"/>
          </a:solidFill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40C1FF5-473D-43C5-A4E1-E6F3E4464710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9" r:id="rId1"/>
    <p:sldLayoutId id="2147484010" r:id="rId2"/>
    <p:sldLayoutId id="2147484011" r:id="rId3"/>
    <p:sldLayoutId id="2147484012" r:id="rId4"/>
    <p:sldLayoutId id="2147484013" r:id="rId5"/>
    <p:sldLayoutId id="2147484014" r:id="rId6"/>
    <p:sldLayoutId id="2147484015" r:id="rId7"/>
    <p:sldLayoutId id="2147484016" r:id="rId8"/>
    <p:sldLayoutId id="2147484017" r:id="rId9"/>
    <p:sldLayoutId id="2147484018" r:id="rId10"/>
    <p:sldLayoutId id="2147484019" r:id="rId11"/>
    <p:sldLayoutId id="2147484020" r:id="rId12"/>
    <p:sldLayoutId id="2147484021" r:id="rId13"/>
    <p:sldLayoutId id="2147484022" r:id="rId14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1"/>
          </a:solidFill>
          <a:latin typeface="Comic Sans MS" pitchFamily="66" charset="0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Comic Sans MS" pitchFamily="66" charset="0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Comic Sans MS" pitchFamily="66" charset="0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Comic Sans MS" pitchFamily="66" charset="0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Comic Sans MS" pitchFamily="66" charset="0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Comic Sans MS" pitchFamily="66" charset="0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2" Type="http://schemas.openxmlformats.org/officeDocument/2006/relationships/image" Target="../media/image40.wmf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2.wm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5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wmf"/><Relationship Id="rId2" Type="http://schemas.openxmlformats.org/officeDocument/2006/relationships/image" Target="../media/image48.wmf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image" Target="../media/image35.png"/><Relationship Id="rId4" Type="http://schemas.openxmlformats.org/officeDocument/2006/relationships/image" Target="../media/image53.pn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8860" y="3071810"/>
            <a:ext cx="6477000" cy="1828800"/>
          </a:xfrm>
        </p:spPr>
        <p:txBody>
          <a:bodyPr/>
          <a:lstStyle/>
          <a:p>
            <a:r>
              <a:rPr lang="en-US" dirty="0" err="1" smtClean="0"/>
              <a:t>Ontologies</a:t>
            </a:r>
            <a:r>
              <a:rPr lang="en-US" dirty="0" smtClean="0"/>
              <a:t> for multilingual extraction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62200" y="5143512"/>
            <a:ext cx="6781800" cy="1592325"/>
          </a:xfrm>
          <a:solidFill>
            <a:srgbClr val="94B6D2"/>
          </a:solidFill>
        </p:spPr>
        <p:txBody>
          <a:bodyPr>
            <a:normAutofit/>
          </a:bodyPr>
          <a:lstStyle/>
          <a:p>
            <a:r>
              <a:rPr lang="en-US" sz="2400" dirty="0" smtClean="0"/>
              <a:t>Deryle W. Lonsdale</a:t>
            </a:r>
            <a:br>
              <a:rPr lang="en-US" sz="2400" dirty="0" smtClean="0"/>
            </a:br>
            <a:r>
              <a:rPr lang="en-US" sz="2400" dirty="0" smtClean="0"/>
              <a:t>David W. Embley</a:t>
            </a:r>
            <a:br>
              <a:rPr lang="en-US" sz="2400" dirty="0" smtClean="0"/>
            </a:br>
            <a:r>
              <a:rPr lang="en-US" sz="2400" dirty="0" smtClean="0"/>
              <a:t>Stephen W. Liddle</a:t>
            </a:r>
            <a:endParaRPr lang="en-US" sz="2400" dirty="0"/>
          </a:p>
        </p:txBody>
      </p:sp>
      <p:pic>
        <p:nvPicPr>
          <p:cNvPr id="4" name="Picture 3" descr="C:\Documents and Settings\David W. Embley\My Documents\WoK\FoIKS10\Presentation\NSF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52422"/>
            <a:ext cx="3943350" cy="762000"/>
          </a:xfrm>
          <a:prstGeom prst="rect">
            <a:avLst/>
          </a:prstGeom>
          <a:noFill/>
        </p:spPr>
      </p:pic>
      <p:pic>
        <p:nvPicPr>
          <p:cNvPr id="5" name="Picture 10" descr="MedallionSM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4429132"/>
            <a:ext cx="14478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C:\Documents and Settings\David W. Embley\My Documents\WoK\FoIKS10\Presentation\DGE.png"/>
          <p:cNvPicPr>
            <a:picLocks noChangeAspect="1" noChangeArrowheads="1"/>
          </p:cNvPicPr>
          <p:nvPr/>
        </p:nvPicPr>
        <p:blipFill>
          <a:blip r:embed="rId4" cstate="print"/>
          <a:srcRect t="31253"/>
          <a:stretch>
            <a:fillRect/>
          </a:stretch>
        </p:blipFill>
        <p:spPr bwMode="auto">
          <a:xfrm>
            <a:off x="7924800" y="71414"/>
            <a:ext cx="1060450" cy="804323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7251815" y="590116"/>
            <a:ext cx="17796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  <a:latin typeface="Comic Sans MS" pitchFamily="66" charset="0"/>
              </a:rPr>
              <a:t>www.deg.byu.edu</a:t>
            </a:r>
            <a:endParaRPr lang="en-US" sz="1600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2844" y="142852"/>
            <a:ext cx="21431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Comic Sans MS" pitchFamily="66" charset="0"/>
              </a:rPr>
              <a:t>Supported by the</a:t>
            </a:r>
            <a:endParaRPr lang="en-US" sz="1400" dirty="0">
              <a:solidFill>
                <a:schemeClr val="bg1"/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557242" y="304784"/>
            <a:ext cx="8229600" cy="838200"/>
          </a:xfrm>
        </p:spPr>
        <p:txBody>
          <a:bodyPr/>
          <a:lstStyle/>
          <a:p>
            <a:pPr eaLnBrk="1" hangingPunct="1"/>
            <a:r>
              <a:rPr lang="en-US" dirty="0" err="1" smtClean="0"/>
              <a:t>OntoES</a:t>
            </a:r>
            <a:r>
              <a:rPr lang="en-US" dirty="0" smtClean="0"/>
              <a:t> semantic annotation</a:t>
            </a:r>
          </a:p>
        </p:txBody>
      </p:sp>
      <p:pic>
        <p:nvPicPr>
          <p:cNvPr id="16387" name="Picture 4" descr="DemoII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33400" y="1447800"/>
            <a:ext cx="6019800" cy="5045075"/>
          </a:xfrm>
          <a:ln>
            <a:solidFill>
              <a:schemeClr val="tx1"/>
            </a:solidFill>
          </a:ln>
        </p:spPr>
      </p:pic>
      <p:pic>
        <p:nvPicPr>
          <p:cNvPr id="68623" name="Picture 15" descr="DemoII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981200" y="1149535"/>
            <a:ext cx="6519890" cy="5579878"/>
          </a:xfrm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 cstate="print"/>
          <a:srcRect l="8983" t="30937" r="28014" b="20927"/>
          <a:stretch>
            <a:fillRect/>
          </a:stretch>
        </p:blipFill>
        <p:spPr bwMode="auto">
          <a:xfrm>
            <a:off x="190500" y="1500188"/>
            <a:ext cx="5076825" cy="503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0" y="12652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latin typeface="Constantia" pitchFamily="18" charset="0"/>
            </a:endParaRPr>
          </a:p>
        </p:txBody>
      </p:sp>
      <p:sp>
        <p:nvSpPr>
          <p:cNvPr id="21508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557242" y="142852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Annotation results </a:t>
            </a:r>
            <a:endParaRPr lang="en-US" dirty="0" smtClean="0"/>
          </a:p>
        </p:txBody>
      </p:sp>
      <p:grpSp>
        <p:nvGrpSpPr>
          <p:cNvPr id="2" name="Group 26"/>
          <p:cNvGrpSpPr>
            <a:grpSpLocks/>
          </p:cNvGrpSpPr>
          <p:nvPr/>
        </p:nvGrpSpPr>
        <p:grpSpPr bwMode="auto">
          <a:xfrm>
            <a:off x="4065588" y="1458913"/>
            <a:ext cx="5078412" cy="4408487"/>
            <a:chOff x="2561" y="919"/>
            <a:chExt cx="3199" cy="2777"/>
          </a:xfrm>
        </p:grpSpPr>
        <p:pic>
          <p:nvPicPr>
            <p:cNvPr id="21529" name="Picture 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561" y="919"/>
              <a:ext cx="3199" cy="18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530" name="Line 25"/>
            <p:cNvSpPr>
              <a:spLocks noChangeShapeType="1"/>
            </p:cNvSpPr>
            <p:nvPr/>
          </p:nvSpPr>
          <p:spPr bwMode="auto">
            <a:xfrm flipV="1">
              <a:off x="2928" y="2784"/>
              <a:ext cx="912" cy="912"/>
            </a:xfrm>
            <a:prstGeom prst="line">
              <a:avLst/>
            </a:prstGeom>
            <a:noFill/>
            <a:ln w="38100">
              <a:solidFill>
                <a:srgbClr val="00B05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3582988" y="1562100"/>
            <a:ext cx="2368550" cy="773113"/>
            <a:chOff x="2257" y="984"/>
            <a:chExt cx="1492" cy="487"/>
          </a:xfrm>
        </p:grpSpPr>
        <p:sp>
          <p:nvSpPr>
            <p:cNvPr id="21525" name="Line 7"/>
            <p:cNvSpPr>
              <a:spLocks noChangeShapeType="1"/>
            </p:cNvSpPr>
            <p:nvPr/>
          </p:nvSpPr>
          <p:spPr bwMode="auto">
            <a:xfrm>
              <a:off x="2395" y="1051"/>
              <a:ext cx="5" cy="250"/>
            </a:xfrm>
            <a:prstGeom prst="line">
              <a:avLst/>
            </a:prstGeom>
            <a:noFill/>
            <a:ln w="38100">
              <a:solidFill>
                <a:srgbClr val="00B050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1526" name="Line 8"/>
            <p:cNvSpPr>
              <a:spLocks noChangeShapeType="1"/>
            </p:cNvSpPr>
            <p:nvPr/>
          </p:nvSpPr>
          <p:spPr bwMode="auto">
            <a:xfrm flipH="1">
              <a:off x="2305" y="1298"/>
              <a:ext cx="97" cy="105"/>
            </a:xfrm>
            <a:prstGeom prst="line">
              <a:avLst/>
            </a:prstGeom>
            <a:noFill/>
            <a:ln w="38100">
              <a:solidFill>
                <a:srgbClr val="00B050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1527" name="Line 9"/>
            <p:cNvSpPr>
              <a:spLocks noChangeShapeType="1"/>
            </p:cNvSpPr>
            <p:nvPr/>
          </p:nvSpPr>
          <p:spPr bwMode="auto">
            <a:xfrm flipH="1" flipV="1">
              <a:off x="2257" y="984"/>
              <a:ext cx="147" cy="67"/>
            </a:xfrm>
            <a:prstGeom prst="line">
              <a:avLst/>
            </a:prstGeom>
            <a:noFill/>
            <a:ln w="38100">
              <a:solidFill>
                <a:srgbClr val="00B050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1528" name="Line 10"/>
            <p:cNvSpPr>
              <a:spLocks noChangeShapeType="1"/>
            </p:cNvSpPr>
            <p:nvPr/>
          </p:nvSpPr>
          <p:spPr bwMode="auto">
            <a:xfrm>
              <a:off x="2409" y="1176"/>
              <a:ext cx="1340" cy="295"/>
            </a:xfrm>
            <a:prstGeom prst="line">
              <a:avLst/>
            </a:prstGeom>
            <a:noFill/>
            <a:ln w="38100">
              <a:solidFill>
                <a:srgbClr val="00B050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</p:grpSp>
      <p:pic>
        <p:nvPicPr>
          <p:cNvPr id="21511" name="Picture 11"/>
          <p:cNvPicPr>
            <a:picLocks noChangeAspect="1" noChangeArrowheads="1"/>
          </p:cNvPicPr>
          <p:nvPr/>
        </p:nvPicPr>
        <p:blipFill>
          <a:blip r:embed="rId5" cstate="print"/>
          <a:srcRect l="36552" t="30960" r="53793" b="63017"/>
          <a:stretch>
            <a:fillRect/>
          </a:stretch>
        </p:blipFill>
        <p:spPr bwMode="auto">
          <a:xfrm>
            <a:off x="5988050" y="2328863"/>
            <a:ext cx="495300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2" name="Picture 12"/>
          <p:cNvPicPr>
            <a:picLocks noChangeAspect="1" noChangeArrowheads="1"/>
          </p:cNvPicPr>
          <p:nvPr/>
        </p:nvPicPr>
        <p:blipFill>
          <a:blip r:embed="rId5" cstate="print"/>
          <a:srcRect l="46342" t="30759" r="50209" b="63747"/>
          <a:stretch>
            <a:fillRect/>
          </a:stretch>
        </p:blipFill>
        <p:spPr bwMode="auto">
          <a:xfrm>
            <a:off x="6489700" y="2319338"/>
            <a:ext cx="177800" cy="157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3" name="Picture 13"/>
          <p:cNvPicPr>
            <a:picLocks noChangeAspect="1" noChangeArrowheads="1"/>
          </p:cNvPicPr>
          <p:nvPr/>
        </p:nvPicPr>
        <p:blipFill>
          <a:blip r:embed="rId5" cstate="print"/>
          <a:srcRect l="50473" t="30780" r="46478" b="63869"/>
          <a:stretch>
            <a:fillRect/>
          </a:stretch>
        </p:blipFill>
        <p:spPr bwMode="auto">
          <a:xfrm>
            <a:off x="6708775" y="2324100"/>
            <a:ext cx="158750" cy="15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Group 14"/>
          <p:cNvGrpSpPr>
            <a:grpSpLocks/>
          </p:cNvGrpSpPr>
          <p:nvPr/>
        </p:nvGrpSpPr>
        <p:grpSpPr bwMode="auto">
          <a:xfrm>
            <a:off x="3379788" y="2508250"/>
            <a:ext cx="3160712" cy="719138"/>
            <a:chOff x="2129" y="1580"/>
            <a:chExt cx="1991" cy="453"/>
          </a:xfrm>
        </p:grpSpPr>
        <p:sp>
          <p:nvSpPr>
            <p:cNvPr id="21521" name="Line 15"/>
            <p:cNvSpPr>
              <a:spLocks noChangeShapeType="1"/>
            </p:cNvSpPr>
            <p:nvPr/>
          </p:nvSpPr>
          <p:spPr bwMode="auto">
            <a:xfrm>
              <a:off x="2236" y="1699"/>
              <a:ext cx="11" cy="220"/>
            </a:xfrm>
            <a:prstGeom prst="line">
              <a:avLst/>
            </a:prstGeom>
            <a:noFill/>
            <a:ln w="28575">
              <a:solidFill>
                <a:srgbClr val="00B050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1522" name="Line 16"/>
            <p:cNvSpPr>
              <a:spLocks noChangeShapeType="1"/>
            </p:cNvSpPr>
            <p:nvPr/>
          </p:nvSpPr>
          <p:spPr bwMode="auto">
            <a:xfrm flipH="1">
              <a:off x="2176" y="1919"/>
              <a:ext cx="72" cy="114"/>
            </a:xfrm>
            <a:prstGeom prst="line">
              <a:avLst/>
            </a:prstGeom>
            <a:noFill/>
            <a:ln w="28575">
              <a:solidFill>
                <a:srgbClr val="00B050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1523" name="Line 17"/>
            <p:cNvSpPr>
              <a:spLocks noChangeShapeType="1"/>
            </p:cNvSpPr>
            <p:nvPr/>
          </p:nvSpPr>
          <p:spPr bwMode="auto">
            <a:xfrm flipH="1" flipV="1">
              <a:off x="2129" y="1656"/>
              <a:ext cx="115" cy="46"/>
            </a:xfrm>
            <a:prstGeom prst="line">
              <a:avLst/>
            </a:prstGeom>
            <a:noFill/>
            <a:ln w="28575">
              <a:solidFill>
                <a:srgbClr val="00B050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1524" name="Line 18"/>
            <p:cNvSpPr>
              <a:spLocks noChangeShapeType="1"/>
            </p:cNvSpPr>
            <p:nvPr/>
          </p:nvSpPr>
          <p:spPr bwMode="auto">
            <a:xfrm flipV="1">
              <a:off x="2247" y="1580"/>
              <a:ext cx="1873" cy="239"/>
            </a:xfrm>
            <a:prstGeom prst="line">
              <a:avLst/>
            </a:prstGeom>
            <a:noFill/>
            <a:ln w="28575">
              <a:solidFill>
                <a:srgbClr val="00B050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5" name="Group 19"/>
          <p:cNvGrpSpPr>
            <a:grpSpLocks/>
          </p:cNvGrpSpPr>
          <p:nvPr/>
        </p:nvGrpSpPr>
        <p:grpSpPr bwMode="auto">
          <a:xfrm>
            <a:off x="3389313" y="2497138"/>
            <a:ext cx="3360737" cy="1752600"/>
            <a:chOff x="2135" y="1573"/>
            <a:chExt cx="2117" cy="1104"/>
          </a:xfrm>
        </p:grpSpPr>
        <p:sp>
          <p:nvSpPr>
            <p:cNvPr id="21517" name="Line 20"/>
            <p:cNvSpPr>
              <a:spLocks noChangeShapeType="1"/>
            </p:cNvSpPr>
            <p:nvPr/>
          </p:nvSpPr>
          <p:spPr bwMode="auto">
            <a:xfrm>
              <a:off x="2279" y="2336"/>
              <a:ext cx="5" cy="257"/>
            </a:xfrm>
            <a:prstGeom prst="line">
              <a:avLst/>
            </a:prstGeom>
            <a:noFill/>
            <a:ln w="28575">
              <a:solidFill>
                <a:srgbClr val="00B050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1518" name="Line 21"/>
            <p:cNvSpPr>
              <a:spLocks noChangeShapeType="1"/>
            </p:cNvSpPr>
            <p:nvPr/>
          </p:nvSpPr>
          <p:spPr bwMode="auto">
            <a:xfrm flipH="1">
              <a:off x="2194" y="2590"/>
              <a:ext cx="97" cy="87"/>
            </a:xfrm>
            <a:prstGeom prst="line">
              <a:avLst/>
            </a:prstGeom>
            <a:noFill/>
            <a:ln w="28575">
              <a:solidFill>
                <a:srgbClr val="00B050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1519" name="Line 22"/>
            <p:cNvSpPr>
              <a:spLocks noChangeShapeType="1"/>
            </p:cNvSpPr>
            <p:nvPr/>
          </p:nvSpPr>
          <p:spPr bwMode="auto">
            <a:xfrm flipH="1" flipV="1">
              <a:off x="2135" y="2269"/>
              <a:ext cx="150" cy="68"/>
            </a:xfrm>
            <a:prstGeom prst="line">
              <a:avLst/>
            </a:prstGeom>
            <a:noFill/>
            <a:ln w="28575">
              <a:solidFill>
                <a:srgbClr val="00B050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1520" name="Line 23"/>
            <p:cNvSpPr>
              <a:spLocks noChangeShapeType="1"/>
            </p:cNvSpPr>
            <p:nvPr/>
          </p:nvSpPr>
          <p:spPr bwMode="auto">
            <a:xfrm flipV="1">
              <a:off x="2280" y="1573"/>
              <a:ext cx="1972" cy="896"/>
            </a:xfrm>
            <a:prstGeom prst="line">
              <a:avLst/>
            </a:prstGeom>
            <a:noFill/>
            <a:ln w="28575">
              <a:solidFill>
                <a:srgbClr val="00B050"/>
              </a:solidFill>
              <a:round/>
              <a:headEnd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21516" name="Oval 27"/>
          <p:cNvSpPr>
            <a:spLocks noChangeArrowheads="1"/>
          </p:cNvSpPr>
          <p:nvPr/>
        </p:nvSpPr>
        <p:spPr bwMode="auto">
          <a:xfrm>
            <a:off x="1752600" y="4800600"/>
            <a:ext cx="2743200" cy="838200"/>
          </a:xfrm>
          <a:prstGeom prst="ellipse">
            <a:avLst/>
          </a:prstGeom>
          <a:noFill/>
          <a:ln w="38100">
            <a:solidFill>
              <a:srgbClr val="00B05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571472" y="357166"/>
            <a:ext cx="6057912" cy="6858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Query-based extraction</a:t>
            </a:r>
            <a:endParaRPr dirty="0"/>
          </a:p>
        </p:txBody>
      </p:sp>
      <p:pic>
        <p:nvPicPr>
          <p:cNvPr id="14339" name="Picture 4" descr="SLCandAthensCarAds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214810" y="1571612"/>
            <a:ext cx="4762845" cy="5276864"/>
          </a:xfrm>
        </p:spPr>
      </p:pic>
      <p:sp>
        <p:nvSpPr>
          <p:cNvPr id="14340" name="Text Box 6"/>
          <p:cNvSpPr txBox="1">
            <a:spLocks noChangeArrowheads="1"/>
          </p:cNvSpPr>
          <p:nvPr/>
        </p:nvSpPr>
        <p:spPr bwMode="auto">
          <a:xfrm>
            <a:off x="381000" y="38100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>
              <a:latin typeface="Constantia" pitchFamily="18" charset="0"/>
            </a:endParaRPr>
          </a:p>
        </p:txBody>
      </p:sp>
      <p:sp>
        <p:nvSpPr>
          <p:cNvPr id="14341" name="Text Box 7"/>
          <p:cNvSpPr txBox="1">
            <a:spLocks noChangeArrowheads="1"/>
          </p:cNvSpPr>
          <p:nvPr/>
        </p:nvSpPr>
        <p:spPr bwMode="auto">
          <a:xfrm>
            <a:off x="76200" y="3657600"/>
            <a:ext cx="32766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latin typeface="Calibri" pitchFamily="34" charset="0"/>
              </a:rPr>
              <a:t>Find me the price and mileage of all red Nissans – I want a 1990 or newer.</a:t>
            </a:r>
            <a:r>
              <a:rPr lang="en-US">
                <a:latin typeface="Calibri" pitchFamily="34" charset="0"/>
              </a:rPr>
              <a:t> </a:t>
            </a: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2428860" y="3643314"/>
            <a:ext cx="3605218" cy="2857520"/>
            <a:chOff x="1104" y="2112"/>
            <a:chExt cx="2400" cy="1872"/>
          </a:xfrm>
        </p:grpSpPr>
        <p:sp>
          <p:nvSpPr>
            <p:cNvPr id="14343" name="Line 8"/>
            <p:cNvSpPr>
              <a:spLocks noChangeShapeType="1"/>
            </p:cNvSpPr>
            <p:nvPr/>
          </p:nvSpPr>
          <p:spPr bwMode="auto">
            <a:xfrm flipV="1">
              <a:off x="1440" y="2112"/>
              <a:ext cx="864" cy="240"/>
            </a:xfrm>
            <a:prstGeom prst="line">
              <a:avLst/>
            </a:prstGeom>
            <a:noFill/>
            <a:ln w="76200">
              <a:solidFill>
                <a:srgbClr val="00B05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44" name="Line 9"/>
            <p:cNvSpPr>
              <a:spLocks noChangeShapeType="1"/>
            </p:cNvSpPr>
            <p:nvPr/>
          </p:nvSpPr>
          <p:spPr bwMode="auto">
            <a:xfrm>
              <a:off x="1104" y="3024"/>
              <a:ext cx="2400" cy="960"/>
            </a:xfrm>
            <a:prstGeom prst="line">
              <a:avLst/>
            </a:prstGeom>
            <a:noFill/>
            <a:ln w="76200">
              <a:solidFill>
                <a:srgbClr val="00B05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 l="3125" t="42371" r="53989" b="32764"/>
          <a:stretch>
            <a:fillRect/>
          </a:stretch>
        </p:blipFill>
        <p:spPr bwMode="auto">
          <a:xfrm>
            <a:off x="1189038" y="3000375"/>
            <a:ext cx="6143625" cy="2219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94211" name="Rectangle 3"/>
          <p:cNvSpPr>
            <a:spLocks noGrp="1" noChangeArrowheads="1"/>
          </p:cNvSpPr>
          <p:nvPr>
            <p:ph type="title"/>
          </p:nvPr>
        </p:nvSpPr>
        <p:spPr>
          <a:xfrm>
            <a:off x="142844" y="214290"/>
            <a:ext cx="9001156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 smtClean="0"/>
              <a:t>Q</a:t>
            </a:r>
            <a:r>
              <a:rPr sz="4000" dirty="0" smtClean="0"/>
              <a:t>uery</a:t>
            </a:r>
            <a:r>
              <a:rPr lang="en-US" sz="4000" dirty="0" smtClean="0"/>
              <a:t> s</a:t>
            </a:r>
            <a:r>
              <a:rPr sz="4000" dirty="0" smtClean="0"/>
              <a:t>emantically </a:t>
            </a:r>
            <a:r>
              <a:rPr lang="en-US" sz="4000" dirty="0" smtClean="0"/>
              <a:t>a</a:t>
            </a:r>
            <a:r>
              <a:rPr sz="4000" dirty="0" smtClean="0"/>
              <a:t>nnotated </a:t>
            </a:r>
            <a:r>
              <a:rPr lang="en-US" sz="4000" dirty="0" smtClean="0"/>
              <a:t>d</a:t>
            </a:r>
            <a:r>
              <a:rPr sz="4000" dirty="0" smtClean="0"/>
              <a:t>ata</a:t>
            </a:r>
            <a:endParaRPr sz="4000" dirty="0"/>
          </a:p>
        </p:txBody>
      </p:sp>
      <p:pic>
        <p:nvPicPr>
          <p:cNvPr id="27652" name="Picture 5"/>
          <p:cNvPicPr>
            <a:picLocks noChangeAspect="1" noChangeArrowheads="1"/>
          </p:cNvPicPr>
          <p:nvPr/>
        </p:nvPicPr>
        <p:blipFill>
          <a:blip r:embed="rId3" cstate="print"/>
          <a:srcRect l="29654" t="29242" r="30984" b="66382"/>
          <a:stretch>
            <a:fillRect/>
          </a:stretch>
        </p:blipFill>
        <p:spPr bwMode="auto">
          <a:xfrm>
            <a:off x="762000" y="2286000"/>
            <a:ext cx="715486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41838" y="3714750"/>
            <a:ext cx="4448175" cy="239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High precision, recall when documents are data-rich, domain-specific.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Extraction recall/precision</a:t>
            </a:r>
            <a:endParaRPr lang="en-US" dirty="0"/>
          </a:p>
        </p:txBody>
      </p:sp>
      <p:pic>
        <p:nvPicPr>
          <p:cNvPr id="99330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1061" r="1061"/>
          <a:stretch>
            <a:fillRect/>
          </a:stretch>
        </p:blipFill>
        <p:spPr bwMode="auto">
          <a:xfrm>
            <a:off x="1500166" y="99812"/>
            <a:ext cx="7643834" cy="46053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Issue: ontology construction</a:t>
            </a:r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Several dozen person-hours per ontology</a:t>
            </a:r>
          </a:p>
          <a:p>
            <a:r>
              <a:rPr lang="en-US" dirty="0" smtClean="0"/>
              <a:t>Scalability: thousands </a:t>
            </a:r>
            <a:r>
              <a:rPr lang="en-US" dirty="0" smtClean="0"/>
              <a:t>(?) of extraction </a:t>
            </a:r>
            <a:r>
              <a:rPr lang="en-US" dirty="0" err="1" smtClean="0"/>
              <a:t>ontologies</a:t>
            </a:r>
            <a:r>
              <a:rPr lang="en-US" dirty="0" smtClean="0"/>
              <a:t> </a:t>
            </a:r>
            <a:r>
              <a:rPr lang="en-US" dirty="0" smtClean="0"/>
              <a:t>needed</a:t>
            </a:r>
          </a:p>
          <a:p>
            <a:r>
              <a:rPr lang="en-US" dirty="0" smtClean="0"/>
              <a:t>Automate </a:t>
            </a:r>
            <a:r>
              <a:rPr lang="en-US" dirty="0" smtClean="0"/>
              <a:t>the process as much as possible</a:t>
            </a:r>
          </a:p>
          <a:p>
            <a:pPr lvl="1"/>
            <a:r>
              <a:rPr lang="en-US" dirty="0" smtClean="0"/>
              <a:t>Forms-based interaction</a:t>
            </a:r>
          </a:p>
          <a:p>
            <a:pPr lvl="1"/>
            <a:r>
              <a:rPr lang="en-US" dirty="0" smtClean="0">
                <a:sym typeface="Symbol" pitchFamily="18" charset="2"/>
              </a:rPr>
              <a:t>Instance recognizers</a:t>
            </a:r>
          </a:p>
          <a:p>
            <a:pPr lvl="1"/>
            <a:r>
              <a:rPr lang="en-US" dirty="0" smtClean="0">
                <a:sym typeface="Symbol" pitchFamily="18" charset="2"/>
              </a:rPr>
              <a:t>Some pre-existing instance recognizers</a:t>
            </a:r>
          </a:p>
          <a:p>
            <a:pPr lvl="1"/>
            <a:r>
              <a:rPr lang="en-US" dirty="0" smtClean="0"/>
              <a:t>Lexicons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2480" y="142852"/>
            <a:ext cx="8305800" cy="1143000"/>
          </a:xfrm>
        </p:spPr>
        <p:txBody>
          <a:bodyPr/>
          <a:lstStyle/>
          <a:p>
            <a:r>
              <a:rPr lang="en-US" dirty="0" smtClean="0"/>
              <a:t>Ontology editor</a:t>
            </a:r>
            <a:endParaRPr lang="en-US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676400"/>
            <a:ext cx="4488295" cy="4257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2209800"/>
            <a:ext cx="4512950" cy="4280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Content Placeholder 3" descr="MakeYearEx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24000" y="1524000"/>
            <a:ext cx="6096000" cy="4572000"/>
          </a:xfrm>
        </p:spPr>
      </p:pic>
      <p:sp>
        <p:nvSpPr>
          <p:cNvPr id="29699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Building </a:t>
            </a:r>
            <a:r>
              <a:rPr lang="en-US" dirty="0" err="1" smtClean="0"/>
              <a:t>ontologies</a:t>
            </a:r>
            <a:r>
              <a:rPr lang="en-US" dirty="0" smtClean="0"/>
              <a:t> manually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Content Placeholder 3" descr="MakeYearEx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2400" y="2155825"/>
            <a:ext cx="6096000" cy="4572000"/>
          </a:xfrm>
        </p:spPr>
      </p:pic>
      <p:sp>
        <p:nvSpPr>
          <p:cNvPr id="3072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Building </a:t>
            </a:r>
            <a:r>
              <a:rPr lang="en-US" dirty="0" err="1" smtClean="0"/>
              <a:t>ontologies</a:t>
            </a:r>
            <a:r>
              <a:rPr lang="en-US" dirty="0" smtClean="0"/>
              <a:t> manually</a:t>
            </a:r>
          </a:p>
        </p:txBody>
      </p:sp>
      <p:pic>
        <p:nvPicPr>
          <p:cNvPr id="30724" name="Picture 4" descr="DataFrameEditor.bmp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68644" y="1562119"/>
            <a:ext cx="6203950" cy="4652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Content Placeholder 3" descr="MakeYearEx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2400" y="2155825"/>
            <a:ext cx="6096000" cy="4572000"/>
          </a:xfrm>
        </p:spPr>
      </p:pic>
      <p:sp>
        <p:nvSpPr>
          <p:cNvPr id="31747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Building </a:t>
            </a:r>
            <a:r>
              <a:rPr lang="en-US" dirty="0" err="1" smtClean="0"/>
              <a:t>ontologies</a:t>
            </a:r>
            <a:r>
              <a:rPr lang="en-US" dirty="0" smtClean="0"/>
              <a:t> manually</a:t>
            </a:r>
          </a:p>
        </p:txBody>
      </p:sp>
      <p:pic>
        <p:nvPicPr>
          <p:cNvPr id="31748" name="Picture 4" descr="DataFrameEditor.bmp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68644" y="1562119"/>
            <a:ext cx="6203950" cy="4652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9" name="TextBox 5"/>
          <p:cNvSpPr txBox="1">
            <a:spLocks noChangeArrowheads="1"/>
          </p:cNvSpPr>
          <p:nvPr/>
        </p:nvSpPr>
        <p:spPr bwMode="auto">
          <a:xfrm>
            <a:off x="4862513" y="4310063"/>
            <a:ext cx="309347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Char char="-"/>
            </a:pPr>
            <a:r>
              <a:rPr lang="en-US" dirty="0">
                <a:latin typeface="Calibri" pitchFamily="34" charset="0"/>
              </a:rPr>
              <a:t>Library of instance recognizers</a:t>
            </a:r>
          </a:p>
          <a:p>
            <a:pPr>
              <a:buFontTx/>
              <a:buChar char="-"/>
            </a:pPr>
            <a:r>
              <a:rPr lang="en-US" dirty="0">
                <a:latin typeface="Calibri" pitchFamily="34" charset="0"/>
              </a:rPr>
              <a:t>Library of lexicons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Background</a:t>
            </a:r>
          </a:p>
          <a:p>
            <a:pPr lvl="1"/>
            <a:r>
              <a:rPr lang="en-US" dirty="0" smtClean="0"/>
              <a:t>OSM </a:t>
            </a:r>
            <a:r>
              <a:rPr lang="en-US" dirty="0" err="1" smtClean="0"/>
              <a:t>ontologies</a:t>
            </a:r>
            <a:endParaRPr lang="en-US" dirty="0" smtClean="0"/>
          </a:p>
          <a:p>
            <a:pPr lvl="1"/>
            <a:r>
              <a:rPr lang="en-US" dirty="0" err="1" smtClean="0"/>
              <a:t>OntoES</a:t>
            </a:r>
            <a:r>
              <a:rPr lang="en-US" dirty="0" smtClean="0"/>
              <a:t> and related tools</a:t>
            </a:r>
          </a:p>
          <a:p>
            <a:r>
              <a:rPr lang="en-US" dirty="0" smtClean="0"/>
              <a:t>Multilingual extraction</a:t>
            </a:r>
          </a:p>
          <a:p>
            <a:pPr lvl="1"/>
            <a:r>
              <a:rPr lang="en-US" dirty="0" smtClean="0"/>
              <a:t>Vision</a:t>
            </a:r>
          </a:p>
          <a:p>
            <a:pPr lvl="1"/>
            <a:r>
              <a:rPr lang="en-US" dirty="0" smtClean="0"/>
              <a:t>Implementation</a:t>
            </a:r>
          </a:p>
          <a:p>
            <a:r>
              <a:rPr lang="en-US" dirty="0" smtClean="0"/>
              <a:t>Current status, conclusions</a:t>
            </a:r>
            <a:endParaRPr lang="en-US" dirty="0" smtClean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472" y="142852"/>
            <a:ext cx="83058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Ontology workbench</a:t>
            </a:r>
            <a:endParaRPr lang="en-US" dirty="0"/>
          </a:p>
        </p:txBody>
      </p:sp>
      <p:pic>
        <p:nvPicPr>
          <p:cNvPr id="5" name="Picture 4" descr="queryImage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90600" y="1600200"/>
            <a:ext cx="7302521" cy="51008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Workbench functions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972072"/>
          </a:xfrm>
        </p:spPr>
        <p:txBody>
          <a:bodyPr>
            <a:normAutofit/>
          </a:bodyPr>
          <a:lstStyle/>
          <a:p>
            <a:r>
              <a:rPr lang="en-US" dirty="0" smtClean="0"/>
              <a:t>Ontology editor (hand-construct </a:t>
            </a:r>
            <a:r>
              <a:rPr lang="en-US" dirty="0" err="1" smtClean="0"/>
              <a:t>ontologies</a:t>
            </a:r>
            <a:r>
              <a:rPr lang="en-US" dirty="0" smtClean="0"/>
              <a:t>)</a:t>
            </a:r>
          </a:p>
          <a:p>
            <a:r>
              <a:rPr lang="en-US" dirty="0" smtClean="0"/>
              <a:t>Semantic annotation</a:t>
            </a:r>
          </a:p>
          <a:p>
            <a:r>
              <a:rPr lang="en-US" dirty="0" smtClean="0"/>
              <a:t>GUI </a:t>
            </a:r>
            <a:r>
              <a:rPr lang="en-US" dirty="0" smtClean="0"/>
              <a:t>for creating user-specified forms</a:t>
            </a:r>
          </a:p>
          <a:p>
            <a:pPr lvl="1"/>
            <a:r>
              <a:rPr lang="en-US" dirty="0" smtClean="0"/>
              <a:t>Form-driven creation of </a:t>
            </a:r>
            <a:r>
              <a:rPr lang="en-US" dirty="0" err="1" smtClean="0"/>
              <a:t>ontologies</a:t>
            </a:r>
            <a:endParaRPr lang="en-US" dirty="0" smtClean="0"/>
          </a:p>
          <a:p>
            <a:r>
              <a:rPr lang="en-US" dirty="0" smtClean="0"/>
              <a:t>Generating </a:t>
            </a:r>
            <a:r>
              <a:rPr lang="en-US" dirty="0" err="1" smtClean="0"/>
              <a:t>ontologies</a:t>
            </a:r>
            <a:r>
              <a:rPr lang="en-US" dirty="0" smtClean="0"/>
              <a:t> from tabular data</a:t>
            </a:r>
          </a:p>
          <a:p>
            <a:r>
              <a:rPr lang="en-US" dirty="0" smtClean="0"/>
              <a:t>Merging and mapping </a:t>
            </a:r>
            <a:r>
              <a:rPr lang="en-US" dirty="0" err="1" smtClean="0"/>
              <a:t>ontologies</a:t>
            </a:r>
            <a:endParaRPr lang="en-US" dirty="0" smtClean="0"/>
          </a:p>
          <a:p>
            <a:r>
              <a:rPr lang="en-US" dirty="0" smtClean="0"/>
              <a:t>Transforming results between various data formats</a:t>
            </a:r>
          </a:p>
          <a:p>
            <a:r>
              <a:rPr lang="en-US" dirty="0" smtClean="0"/>
              <a:t>Supporting queries over extracted data</a:t>
            </a:r>
            <a:endParaRPr lang="en-US" dirty="0" smtClean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Beyond English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English Web is increasingly being overshadowed</a:t>
            </a:r>
          </a:p>
          <a:p>
            <a:r>
              <a:rPr lang="en-US" dirty="0" smtClean="0"/>
              <a:t>We </a:t>
            </a:r>
            <a:r>
              <a:rPr lang="en-US" dirty="0" smtClean="0"/>
              <a:t>are investigating the viability </a:t>
            </a:r>
            <a:r>
              <a:rPr lang="en-US" dirty="0" smtClean="0"/>
              <a:t>of our approach for other languages</a:t>
            </a:r>
          </a:p>
          <a:p>
            <a:pPr lvl="0"/>
            <a:r>
              <a:rPr lang="en-US" dirty="0" smtClean="0"/>
              <a:t>Goal: d</a:t>
            </a:r>
            <a:r>
              <a:rPr lang="en-US" altLang="ja-JP" dirty="0" smtClean="0"/>
              <a:t>evelop a </a:t>
            </a:r>
            <a:r>
              <a:rPr lang="en-US" altLang="ja-JP" dirty="0" smtClean="0"/>
              <a:t>multilingual ontology-based semantic </a:t>
            </a:r>
            <a:r>
              <a:rPr lang="en-US" altLang="ja-JP" dirty="0" smtClean="0"/>
              <a:t>web application</a:t>
            </a:r>
          </a:p>
          <a:p>
            <a:pPr lvl="0"/>
            <a:endParaRPr lang="en-US" altLang="ja-JP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different is this?</a:t>
            </a:r>
            <a:endParaRPr lang="en-US" dirty="0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 l="50286" r="16571" b="15543"/>
          <a:stretch>
            <a:fillRect/>
          </a:stretch>
        </p:blipFill>
        <p:spPr bwMode="auto">
          <a:xfrm>
            <a:off x="1285852" y="1529763"/>
            <a:ext cx="6572296" cy="5233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state of the art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Some </a:t>
            </a:r>
            <a:r>
              <a:rPr lang="en-US" dirty="0" smtClean="0"/>
              <a:t>multilingual/</a:t>
            </a:r>
            <a:r>
              <a:rPr lang="en-US" dirty="0" err="1" smtClean="0"/>
              <a:t>crosslinguistic</a:t>
            </a:r>
            <a:r>
              <a:rPr lang="en-US" dirty="0" smtClean="0"/>
              <a:t> extraction efforts </a:t>
            </a:r>
            <a:r>
              <a:rPr lang="en-US" dirty="0" smtClean="0"/>
              <a:t>exist</a:t>
            </a:r>
          </a:p>
          <a:p>
            <a:pPr lvl="1"/>
            <a:r>
              <a:rPr lang="en-US" dirty="0" smtClean="0"/>
              <a:t>Norwegian drilling, </a:t>
            </a:r>
            <a:r>
              <a:rPr lang="en-US" dirty="0" err="1" smtClean="0"/>
              <a:t>VerbMobil</a:t>
            </a:r>
            <a:r>
              <a:rPr lang="en-US" dirty="0" smtClean="0"/>
              <a:t>, EU trains</a:t>
            </a:r>
          </a:p>
          <a:p>
            <a:pPr lvl="1"/>
            <a:r>
              <a:rPr lang="en-US" dirty="0" smtClean="0"/>
              <a:t>CLEF, </a:t>
            </a:r>
            <a:r>
              <a:rPr lang="en-US" dirty="0" smtClean="0"/>
              <a:t>NTCIR</a:t>
            </a:r>
          </a:p>
          <a:p>
            <a:r>
              <a:rPr lang="en-US" dirty="0" smtClean="0"/>
              <a:t>Variety of technologies used: alignment, cognate matching, various translation strategies, IR techniques, machine learning</a:t>
            </a:r>
          </a:p>
          <a:p>
            <a:r>
              <a:rPr lang="en-US" dirty="0" smtClean="0"/>
              <a:t>Few </a:t>
            </a:r>
            <a:r>
              <a:rPr lang="en-US" dirty="0" smtClean="0"/>
              <a:t>use </a:t>
            </a:r>
            <a:r>
              <a:rPr lang="en-US" dirty="0" err="1" smtClean="0"/>
              <a:t>ontologies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solution(s)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648" y="1600200"/>
            <a:ext cx="8317070" cy="5114948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Enhance </a:t>
            </a:r>
            <a:r>
              <a:rPr lang="en-US" dirty="0" err="1" smtClean="0"/>
              <a:t>ontologies</a:t>
            </a:r>
            <a:r>
              <a:rPr lang="en-US" dirty="0" smtClean="0"/>
              <a:t>: </a:t>
            </a:r>
          </a:p>
          <a:p>
            <a:pPr lvl="1"/>
            <a:r>
              <a:rPr lang="en-US" dirty="0" smtClean="0"/>
              <a:t>Compound recognizers</a:t>
            </a:r>
          </a:p>
          <a:p>
            <a:pPr lvl="1"/>
            <a:r>
              <a:rPr lang="en-US" dirty="0" smtClean="0"/>
              <a:t>Pattern discovery</a:t>
            </a:r>
          </a:p>
          <a:p>
            <a:pPr lvl="1"/>
            <a:r>
              <a:rPr lang="en-US" dirty="0" smtClean="0"/>
              <a:t>Discover and extract relationships among objects</a:t>
            </a:r>
          </a:p>
          <a:p>
            <a:pPr marL="514350" indent="-514350">
              <a:buFont typeface="+mj-lt"/>
              <a:buAutoNum type="arabicPeriod" startAt="2"/>
            </a:pPr>
            <a:r>
              <a:rPr lang="en-US" dirty="0" smtClean="0"/>
              <a:t>Demonstrate viability </a:t>
            </a:r>
            <a:r>
              <a:rPr lang="en-US" dirty="0" smtClean="0"/>
              <a:t>of </a:t>
            </a:r>
            <a:r>
              <a:rPr lang="en-US" dirty="0" err="1" smtClean="0"/>
              <a:t>ontologies</a:t>
            </a:r>
            <a:r>
              <a:rPr lang="en-US" dirty="0" smtClean="0"/>
              <a:t> beyond English</a:t>
            </a:r>
            <a:endParaRPr lang="en-US" dirty="0" smtClean="0"/>
          </a:p>
          <a:p>
            <a:pPr lvl="1"/>
            <a:r>
              <a:rPr lang="en-US" dirty="0" smtClean="0"/>
              <a:t>Declare narrow-domain </a:t>
            </a:r>
            <a:r>
              <a:rPr lang="en-US" dirty="0" err="1" smtClean="0"/>
              <a:t>ontologies</a:t>
            </a:r>
            <a:r>
              <a:rPr lang="en-US" dirty="0" smtClean="0"/>
              <a:t> in other languages</a:t>
            </a:r>
          </a:p>
          <a:p>
            <a:pPr lvl="1"/>
            <a:r>
              <a:rPr lang="en-US" dirty="0" smtClean="0"/>
              <a:t>Develop lexicons, value </a:t>
            </a:r>
            <a:r>
              <a:rPr lang="en-US" dirty="0" smtClean="0"/>
              <a:t>recognizers, data </a:t>
            </a:r>
            <a:r>
              <a:rPr lang="en-US" dirty="0" smtClean="0"/>
              <a:t>frames for </a:t>
            </a:r>
            <a:r>
              <a:rPr lang="en-US" dirty="0" smtClean="0"/>
              <a:t>multilingual </a:t>
            </a:r>
            <a:r>
              <a:rPr lang="en-US" dirty="0" smtClean="0"/>
              <a:t>processing</a:t>
            </a:r>
            <a:endParaRPr lang="en-US" dirty="0" smtClean="0"/>
          </a:p>
          <a:p>
            <a:pPr lvl="1"/>
            <a:r>
              <a:rPr lang="en-US" dirty="0" smtClean="0"/>
              <a:t>Create </a:t>
            </a:r>
            <a:r>
              <a:rPr lang="en-US" dirty="0" err="1" smtClean="0"/>
              <a:t>crosslinguistic</a:t>
            </a:r>
            <a:r>
              <a:rPr lang="en-US" dirty="0" smtClean="0"/>
              <a:t> mappings</a:t>
            </a:r>
          </a:p>
          <a:p>
            <a:pPr marL="514350" indent="-514350">
              <a:buFont typeface="+mj-lt"/>
              <a:buAutoNum type="arabicPeriod" startAt="3"/>
            </a:pPr>
            <a:r>
              <a:rPr lang="en-US" dirty="0" smtClean="0"/>
              <a:t>Develop </a:t>
            </a:r>
            <a:r>
              <a:rPr lang="en-US" dirty="0" smtClean="0"/>
              <a:t>working prototype showing multilingual </a:t>
            </a:r>
            <a:r>
              <a:rPr lang="en-US" dirty="0" smtClean="0"/>
              <a:t>capabilities</a:t>
            </a:r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Multilingual adaptation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 smtClean="0"/>
              <a:t>OntoES</a:t>
            </a:r>
            <a:r>
              <a:rPr lang="en-US" dirty="0" smtClean="0"/>
              <a:t>, workbench </a:t>
            </a:r>
            <a:r>
              <a:rPr lang="en-US" dirty="0" smtClean="0"/>
              <a:t>are already largely multilingual-capable</a:t>
            </a:r>
            <a:endParaRPr lang="en-US" dirty="0" smtClean="0"/>
          </a:p>
          <a:p>
            <a:pPr lvl="1"/>
            <a:r>
              <a:rPr lang="en-US" dirty="0" smtClean="0"/>
              <a:t>UTF-8, Java</a:t>
            </a:r>
          </a:p>
          <a:p>
            <a:pPr lvl="1"/>
            <a:r>
              <a:rPr lang="en-US" dirty="0" smtClean="0"/>
              <a:t>Some </a:t>
            </a:r>
            <a:r>
              <a:rPr lang="en-US" dirty="0" smtClean="0"/>
              <a:t>prototy</a:t>
            </a:r>
            <a:r>
              <a:rPr lang="en-US" dirty="0" smtClean="0"/>
              <a:t>ping </a:t>
            </a:r>
            <a:r>
              <a:rPr lang="en-US" dirty="0" smtClean="0"/>
              <a:t>work </a:t>
            </a:r>
            <a:r>
              <a:rPr lang="en-US" dirty="0" smtClean="0"/>
              <a:t>remains</a:t>
            </a:r>
          </a:p>
          <a:p>
            <a:r>
              <a:rPr lang="en-US" dirty="0" smtClean="0"/>
              <a:t>Knowledge sources</a:t>
            </a:r>
          </a:p>
          <a:p>
            <a:pPr lvl="1"/>
            <a:r>
              <a:rPr lang="en-US" dirty="0" smtClean="0"/>
              <a:t>Many exist; don’t have resources to re-invent the wheel</a:t>
            </a:r>
          </a:p>
          <a:p>
            <a:pPr lvl="1"/>
            <a:r>
              <a:rPr lang="en-US" dirty="0" smtClean="0"/>
              <a:t>NLP resources: lexical databases, </a:t>
            </a:r>
            <a:r>
              <a:rPr lang="en-US" dirty="0" err="1" smtClean="0"/>
              <a:t>WordNet</a:t>
            </a:r>
            <a:r>
              <a:rPr lang="en-US" dirty="0" smtClean="0"/>
              <a:t>, …</a:t>
            </a:r>
          </a:p>
          <a:p>
            <a:pPr lvl="1"/>
            <a:r>
              <a:rPr lang="en-US" dirty="0" err="1" smtClean="0"/>
              <a:t>T</a:t>
            </a:r>
            <a:r>
              <a:rPr lang="en-US" dirty="0" err="1" smtClean="0"/>
              <a:t>ermbases</a:t>
            </a:r>
            <a:r>
              <a:rPr lang="en-US" dirty="0" smtClean="0"/>
              <a:t>, multilingual lexicons, …</a:t>
            </a:r>
          </a:p>
          <a:p>
            <a:pPr lvl="1"/>
            <a:r>
              <a:rPr lang="en-US" dirty="0" smtClean="0"/>
              <a:t>Aligned </a:t>
            </a:r>
            <a:r>
              <a:rPr lang="en-US" dirty="0" err="1" smtClean="0"/>
              <a:t>bitext</a:t>
            </a:r>
            <a:endParaRPr lang="en-U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Expected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648" y="1600200"/>
            <a:ext cx="8153400" cy="5114948"/>
          </a:xfrm>
        </p:spPr>
        <p:txBody>
          <a:bodyPr>
            <a:normAutofit/>
          </a:bodyPr>
          <a:lstStyle/>
          <a:p>
            <a:r>
              <a:rPr lang="en-US" dirty="0" smtClean="0"/>
              <a:t>Monolingual queries possible in languages where components developed</a:t>
            </a:r>
            <a:endParaRPr lang="en-US" dirty="0" smtClean="0"/>
          </a:p>
          <a:p>
            <a:r>
              <a:rPr lang="en-US" dirty="0" smtClean="0"/>
              <a:t>Ontological content, lexical primitives can provide some degree of mediation between languages</a:t>
            </a:r>
          </a:p>
          <a:p>
            <a:pPr lvl="1"/>
            <a:r>
              <a:rPr lang="en-US" dirty="0" err="1" smtClean="0"/>
              <a:t>Crosslinguistic</a:t>
            </a:r>
            <a:r>
              <a:rPr lang="en-US" dirty="0" smtClean="0"/>
              <a:t> queries: q</a:t>
            </a:r>
            <a:r>
              <a:rPr lang="en-US" dirty="0" smtClean="0"/>
              <a:t>uery in English, retrieve data in another language, map back</a:t>
            </a:r>
          </a:p>
          <a:p>
            <a:pPr lvl="1"/>
            <a:r>
              <a:rPr lang="en-US" dirty="0" smtClean="0"/>
              <a:t>Reminiscent of </a:t>
            </a:r>
            <a:r>
              <a:rPr lang="en-US" dirty="0" smtClean="0"/>
              <a:t>conceptual </a:t>
            </a:r>
            <a:r>
              <a:rPr lang="en-US" dirty="0" smtClean="0"/>
              <a:t>“pivot”, “interlingua” in MT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premises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Analogous data-rich documents should not differ substantially </a:t>
            </a:r>
            <a:r>
              <a:rPr lang="en-US" dirty="0" err="1" smtClean="0"/>
              <a:t>crosslinguistically</a:t>
            </a:r>
            <a:endParaRPr lang="en-US" dirty="0" smtClean="0"/>
          </a:p>
          <a:p>
            <a:r>
              <a:rPr lang="en-US" dirty="0" smtClean="0"/>
              <a:t>Ontological content should only involve minimal conceptual variation across </a:t>
            </a:r>
            <a:r>
              <a:rPr lang="en-US" dirty="0" err="1" smtClean="0"/>
              <a:t>langua-ges</a:t>
            </a:r>
            <a:r>
              <a:rPr lang="en-US" dirty="0" smtClean="0"/>
              <a:t>/cultures</a:t>
            </a:r>
          </a:p>
          <a:p>
            <a:pPr lvl="1"/>
            <a:r>
              <a:rPr lang="en-US" dirty="0" smtClean="0"/>
              <a:t>Obituaries: “tenth-day </a:t>
            </a:r>
            <a:r>
              <a:rPr lang="en-US" dirty="0" err="1" smtClean="0"/>
              <a:t>kriya</a:t>
            </a:r>
            <a:r>
              <a:rPr lang="en-US" dirty="0" smtClean="0"/>
              <a:t>”, “obsequies”</a:t>
            </a:r>
          </a:p>
          <a:p>
            <a:r>
              <a:rPr lang="en-US" dirty="0" smtClean="0"/>
              <a:t> Existing technologies can provide large-scale mapping between languages</a:t>
            </a:r>
          </a:p>
          <a:p>
            <a:pPr lvl="1"/>
            <a:endParaRPr lang="en-US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 ontology (English)</a:t>
            </a:r>
            <a:endParaRPr lang="en-US" dirty="0"/>
          </a:p>
        </p:txBody>
      </p:sp>
      <p:pic>
        <p:nvPicPr>
          <p:cNvPr id="12" name="Picture Placeholder 9" descr="EOntology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714480" y="1785926"/>
            <a:ext cx="4951431" cy="407954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73050" indent="-246063" eaLnBrk="1" hangingPunct="1"/>
            <a:r>
              <a:rPr lang="en-US" dirty="0" smtClean="0"/>
              <a:t>Concepts, relationships, and constraints with formal foundation</a:t>
            </a:r>
          </a:p>
          <a:p>
            <a:pPr marL="273050" indent="-246063" eaLnBrk="1" hangingPunct="1"/>
            <a:endParaRPr lang="en-US" dirty="0" smtClean="0"/>
          </a:p>
        </p:txBody>
      </p:sp>
      <p:sp>
        <p:nvSpPr>
          <p:cNvPr id="9219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Conceptual modeling and </a:t>
            </a:r>
            <a:r>
              <a:rPr lang="en-US" dirty="0" err="1" smtClean="0"/>
              <a:t>ontologies</a:t>
            </a:r>
            <a:endParaRPr lang="en-US" dirty="0" smtClean="0"/>
          </a:p>
        </p:txBody>
      </p:sp>
      <p:pic>
        <p:nvPicPr>
          <p:cNvPr id="9220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08" y="2928934"/>
            <a:ext cx="4897880" cy="3543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 ontology (Japanese)</a:t>
            </a:r>
            <a:endParaRPr lang="en-US" dirty="0"/>
          </a:p>
        </p:txBody>
      </p:sp>
      <p:pic>
        <p:nvPicPr>
          <p:cNvPr id="12" name="Picture Placeholder 9" descr="EOntology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785918" y="1857364"/>
            <a:ext cx="5080019" cy="3901721"/>
          </a:xfr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English price </a:t>
            </a:r>
            <a:r>
              <a:rPr lang="en-US" dirty="0" smtClean="0"/>
              <a:t>data frame</a:t>
            </a:r>
            <a:endParaRPr lang="en-US" dirty="0"/>
          </a:p>
        </p:txBody>
      </p:sp>
      <p:pic>
        <p:nvPicPr>
          <p:cNvPr id="12" name="Picture Placeholder 11" descr="EPriceDataframe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071538" y="1571612"/>
            <a:ext cx="7064599" cy="5286388"/>
          </a:xfr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Japanese price </a:t>
            </a:r>
            <a:r>
              <a:rPr lang="en-US" dirty="0" smtClean="0"/>
              <a:t>data frame</a:t>
            </a:r>
            <a:endParaRPr lang="en-US" dirty="0"/>
          </a:p>
        </p:txBody>
      </p:sp>
      <p:pic>
        <p:nvPicPr>
          <p:cNvPr id="5" name="Picture Placeholder 4" descr="JPriceDataframe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071538" y="1571612"/>
            <a:ext cx="7036701" cy="5256990"/>
          </a:xfr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status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Successful proof-of-concept, prototype implementations beyond English</a:t>
            </a:r>
          </a:p>
          <a:p>
            <a:pPr lvl="1"/>
            <a:r>
              <a:rPr lang="en-US" dirty="0" smtClean="0"/>
              <a:t>Japanese car ads</a:t>
            </a:r>
          </a:p>
          <a:p>
            <a:pPr lvl="1"/>
            <a:r>
              <a:rPr lang="en-US" dirty="0" smtClean="0"/>
              <a:t>Spanish obituaries</a:t>
            </a:r>
          </a:p>
          <a:p>
            <a:pPr lvl="1"/>
            <a:r>
              <a:rPr lang="en-US" dirty="0" smtClean="0"/>
              <a:t>French obituaries</a:t>
            </a:r>
          </a:p>
          <a:p>
            <a:r>
              <a:rPr lang="en-US" dirty="0" smtClean="0"/>
              <a:t>Knowledge sources need further development</a:t>
            </a:r>
          </a:p>
          <a:p>
            <a:r>
              <a:rPr lang="en-US" dirty="0" smtClean="0"/>
              <a:t>Formal evaluations needed</a:t>
            </a:r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 smtClean="0"/>
              <a:t>Ontologies</a:t>
            </a:r>
            <a:r>
              <a:rPr lang="en-US" dirty="0" smtClean="0"/>
              <a:t>, tools provide flexible, tractable framework for monolingual data extraction</a:t>
            </a:r>
          </a:p>
          <a:p>
            <a:pPr lvl="1"/>
            <a:r>
              <a:rPr lang="en-US" dirty="0" smtClean="0"/>
              <a:t>English well explored, documented</a:t>
            </a:r>
          </a:p>
          <a:p>
            <a:pPr lvl="1"/>
            <a:r>
              <a:rPr lang="en-US" dirty="0" smtClean="0"/>
              <a:t>Preliminary work on other languages</a:t>
            </a:r>
          </a:p>
          <a:p>
            <a:r>
              <a:rPr lang="en-US" dirty="0" smtClean="0"/>
              <a:t>Mappings at the conceptual/lexical levels might enable </a:t>
            </a:r>
            <a:r>
              <a:rPr lang="en-US" dirty="0" err="1" smtClean="0"/>
              <a:t>crosslinguistic</a:t>
            </a:r>
            <a:r>
              <a:rPr lang="en-US" dirty="0" smtClean="0"/>
              <a:t> functionality</a:t>
            </a:r>
          </a:p>
          <a:p>
            <a:r>
              <a:rPr lang="en-US" dirty="0" smtClean="0"/>
              <a:t>Implications for larger context: multilingual semantic web</a:t>
            </a:r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GUI for creating extraction forms</a:t>
            </a:r>
            <a:endParaRPr dirty="0" smtClean="0"/>
          </a:p>
        </p:txBody>
      </p:sp>
      <p:pic>
        <p:nvPicPr>
          <p:cNvPr id="34819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143000" y="3581400"/>
            <a:ext cx="4876800" cy="2622550"/>
          </a:xfrm>
        </p:spPr>
      </p:pic>
      <p:sp>
        <p:nvSpPr>
          <p:cNvPr id="34820" name="TextBox 3"/>
          <p:cNvSpPr txBox="1">
            <a:spLocks noChangeArrowheads="1"/>
          </p:cNvSpPr>
          <p:nvPr/>
        </p:nvSpPr>
        <p:spPr bwMode="auto">
          <a:xfrm>
            <a:off x="4495800" y="1524000"/>
            <a:ext cx="3544888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>
                <a:latin typeface="Constantia" pitchFamily="18" charset="0"/>
              </a:rPr>
              <a:t>Basic form-construction facilities:</a:t>
            </a:r>
          </a:p>
          <a:p>
            <a:pPr eaLnBrk="0" hangingPunct="0">
              <a:buFont typeface="Arial" charset="0"/>
              <a:buChar char="•"/>
            </a:pPr>
            <a:r>
              <a:rPr lang="en-US">
                <a:latin typeface="Constantia" pitchFamily="18" charset="0"/>
              </a:rPr>
              <a:t> single-entry field</a:t>
            </a:r>
          </a:p>
          <a:p>
            <a:pPr eaLnBrk="0" hangingPunct="0">
              <a:buFont typeface="Arial" charset="0"/>
              <a:buChar char="•"/>
            </a:pPr>
            <a:r>
              <a:rPr lang="en-US">
                <a:latin typeface="Constantia" pitchFamily="18" charset="0"/>
              </a:rPr>
              <a:t> multiple-entry field</a:t>
            </a:r>
          </a:p>
          <a:p>
            <a:pPr eaLnBrk="0" hangingPunct="0">
              <a:buFont typeface="Arial" charset="0"/>
              <a:buChar char="•"/>
            </a:pPr>
            <a:r>
              <a:rPr lang="en-US">
                <a:latin typeface="Constantia" pitchFamily="18" charset="0"/>
              </a:rPr>
              <a:t> nested form</a:t>
            </a:r>
          </a:p>
          <a:p>
            <a:pPr eaLnBrk="0" hangingPunct="0">
              <a:buFont typeface="Arial" charset="0"/>
              <a:buChar char="•"/>
            </a:pPr>
            <a:r>
              <a:rPr lang="en-US">
                <a:latin typeface="Constantia" pitchFamily="18" charset="0"/>
              </a:rPr>
              <a:t> …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rot="10800000" flipV="1">
            <a:off x="2362200" y="2057400"/>
            <a:ext cx="2209800" cy="20574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rot="5400000">
            <a:off x="2857500" y="2400300"/>
            <a:ext cx="1752600" cy="16764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rot="5400000">
            <a:off x="3390900" y="2933700"/>
            <a:ext cx="1524000" cy="8382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0108" y="142852"/>
            <a:ext cx="86868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Creating </a:t>
            </a:r>
            <a:r>
              <a:rPr lang="en-US" dirty="0" err="1" smtClean="0"/>
              <a:t>ontologies</a:t>
            </a:r>
            <a:r>
              <a:rPr lang="en-US" dirty="0" smtClean="0"/>
              <a:t> from forms</a:t>
            </a:r>
            <a:endParaRPr lang="en-US" dirty="0"/>
          </a:p>
        </p:txBody>
      </p:sp>
      <p:pic>
        <p:nvPicPr>
          <p:cNvPr id="3074" name="Picture 2" descr="C:\Documents and Settings\David W. Embley\My Documents\StudentWork\Cui Tao\ER2009\CzechRep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2286000"/>
            <a:ext cx="7099217" cy="4475915"/>
          </a:xfrm>
          <a:prstGeom prst="rect">
            <a:avLst/>
          </a:prstGeom>
          <a:noFill/>
        </p:spPr>
      </p:pic>
      <p:sp>
        <p:nvSpPr>
          <p:cNvPr id="4" name="Oval 3"/>
          <p:cNvSpPr/>
          <p:nvPr/>
        </p:nvSpPr>
        <p:spPr>
          <a:xfrm>
            <a:off x="1524000" y="5943600"/>
            <a:ext cx="685800" cy="304800"/>
          </a:xfrm>
          <a:prstGeom prst="ellipse">
            <a:avLst/>
          </a:prstGeom>
          <a:noFill/>
          <a:ln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/>
          <p:cNvCxnSpPr/>
          <p:nvPr/>
        </p:nvCxnSpPr>
        <p:spPr>
          <a:xfrm rot="5400000">
            <a:off x="1943100" y="3771900"/>
            <a:ext cx="2514600" cy="1981200"/>
          </a:xfrm>
          <a:prstGeom prst="straightConnector1">
            <a:avLst/>
          </a:prstGeom>
          <a:ln w="19050">
            <a:solidFill>
              <a:srgbClr val="0066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110" descr="for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9225" y="1557338"/>
            <a:ext cx="3063875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43" name="Title 3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Source-to-form </a:t>
            </a:r>
            <a:r>
              <a:rPr lang="en-US" dirty="0" smtClean="0"/>
              <a:t>m</a:t>
            </a:r>
            <a:r>
              <a:rPr lang="en-US" dirty="0" smtClean="0"/>
              <a:t>apping</a:t>
            </a:r>
            <a:endParaRPr lang="en-US" dirty="0" smtClean="0"/>
          </a:p>
        </p:txBody>
      </p:sp>
      <p:pic>
        <p:nvPicPr>
          <p:cNvPr id="61444" name="Picture 4" descr="sibli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2800" y="1981200"/>
            <a:ext cx="5638800" cy="372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Straight Arrow Connector 8"/>
          <p:cNvCxnSpPr/>
          <p:nvPr/>
        </p:nvCxnSpPr>
        <p:spPr>
          <a:xfrm rot="10800000" flipV="1">
            <a:off x="990600" y="2133600"/>
            <a:ext cx="3962400" cy="3657600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rot="10800000" flipV="1">
            <a:off x="1600200" y="3505200"/>
            <a:ext cx="3276600" cy="2286000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10800000" flipV="1">
            <a:off x="2133600" y="3657600"/>
            <a:ext cx="2743200" cy="2133600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rot="10800000" flipV="1">
            <a:off x="2743200" y="3886200"/>
            <a:ext cx="2133600" cy="1905000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8" descr="onto-hyper-initial.bmp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56088" y="1817688"/>
            <a:ext cx="4670425" cy="3894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3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Forms-driven ontology creation</a:t>
            </a:r>
          </a:p>
        </p:txBody>
      </p:sp>
      <p:sp>
        <p:nvSpPr>
          <p:cNvPr id="5" name="Right Arrow 4"/>
          <p:cNvSpPr/>
          <p:nvPr/>
        </p:nvSpPr>
        <p:spPr>
          <a:xfrm>
            <a:off x="4038600" y="2819400"/>
            <a:ext cx="990600" cy="53340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/>
            <a:endParaRPr lang="en-US">
              <a:solidFill>
                <a:srgbClr val="FFFFFF"/>
              </a:solidFill>
            </a:endParaRPr>
          </a:p>
        </p:txBody>
      </p:sp>
      <p:pic>
        <p:nvPicPr>
          <p:cNvPr id="57349" name="Picture 5" descr="form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" y="1600200"/>
            <a:ext cx="3048000" cy="450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/>
          <p:cNvGraphicFramePr>
            <a:graphicFrameLocks noChangeAspect="1"/>
          </p:cNvGraphicFramePr>
          <p:nvPr>
            <p:ph idx="1"/>
          </p:nvPr>
        </p:nvGraphicFramePr>
        <p:xfrm>
          <a:off x="144463" y="1517650"/>
          <a:ext cx="5578475" cy="4035425"/>
        </p:xfrm>
        <a:graphic>
          <a:graphicData uri="http://schemas.openxmlformats.org/presentationml/2006/ole">
            <p:oleObj spid="_x0000_s43010" name="Bitmap Image" r:id="rId4" imgW="7373379" imgH="5334745" progId="PBrush">
              <p:embed/>
            </p:oleObj>
          </a:graphicData>
        </a:graphic>
      </p:graphicFrame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Ontology components</a:t>
            </a:r>
          </a:p>
        </p:txBody>
      </p:sp>
      <p:sp>
        <p:nvSpPr>
          <p:cNvPr id="1028" name="Text Box 4"/>
          <p:cNvSpPr txBox="1">
            <a:spLocks noChangeArrowheads="1"/>
          </p:cNvSpPr>
          <p:nvPr/>
        </p:nvSpPr>
        <p:spPr bwMode="auto">
          <a:xfrm>
            <a:off x="5786446" y="1981200"/>
            <a:ext cx="3357554" cy="3277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latin typeface="Comic Sans MS" pitchFamily="66" charset="0"/>
              </a:rPr>
              <a:t>Object sets </a:t>
            </a:r>
          </a:p>
          <a:p>
            <a:pPr>
              <a:spcBef>
                <a:spcPct val="50000"/>
              </a:spcBef>
            </a:pPr>
            <a:r>
              <a:rPr lang="en-US" dirty="0">
                <a:latin typeface="Comic Sans MS" pitchFamily="66" charset="0"/>
              </a:rPr>
              <a:t>Relationship sets</a:t>
            </a:r>
          </a:p>
          <a:p>
            <a:pPr>
              <a:spcBef>
                <a:spcPct val="50000"/>
              </a:spcBef>
            </a:pPr>
            <a:r>
              <a:rPr lang="en-US" dirty="0">
                <a:latin typeface="Comic Sans MS" pitchFamily="66" charset="0"/>
              </a:rPr>
              <a:t>Participation constraints </a:t>
            </a:r>
          </a:p>
          <a:p>
            <a:pPr>
              <a:spcBef>
                <a:spcPct val="50000"/>
              </a:spcBef>
            </a:pPr>
            <a:r>
              <a:rPr lang="en-US" dirty="0">
                <a:latin typeface="Comic Sans MS" pitchFamily="66" charset="0"/>
              </a:rPr>
              <a:t>Lexical</a:t>
            </a:r>
          </a:p>
          <a:p>
            <a:pPr>
              <a:spcBef>
                <a:spcPct val="50000"/>
              </a:spcBef>
            </a:pPr>
            <a:r>
              <a:rPr lang="en-US" dirty="0">
                <a:latin typeface="Comic Sans MS" pitchFamily="66" charset="0"/>
              </a:rPr>
              <a:t>Non-lexical</a:t>
            </a:r>
          </a:p>
          <a:p>
            <a:pPr>
              <a:spcBef>
                <a:spcPct val="50000"/>
              </a:spcBef>
            </a:pPr>
            <a:r>
              <a:rPr lang="en-US" dirty="0">
                <a:latin typeface="Comic Sans MS" pitchFamily="66" charset="0"/>
              </a:rPr>
              <a:t>Primary object set</a:t>
            </a:r>
          </a:p>
          <a:p>
            <a:pPr>
              <a:spcBef>
                <a:spcPct val="50000"/>
              </a:spcBef>
            </a:pPr>
            <a:r>
              <a:rPr lang="en-US" dirty="0">
                <a:latin typeface="Comic Sans MS" pitchFamily="66" charset="0"/>
              </a:rPr>
              <a:t>Aggregation</a:t>
            </a:r>
          </a:p>
          <a:p>
            <a:pPr>
              <a:spcBef>
                <a:spcPct val="50000"/>
              </a:spcBef>
            </a:pPr>
            <a:r>
              <a:rPr lang="en-US" dirty="0">
                <a:latin typeface="Comic Sans MS" pitchFamily="66" charset="0"/>
              </a:rPr>
              <a:t>Generalization/Specialization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solidFill>
            <a:schemeClr val="accent4"/>
          </a:solidFill>
        </p:spPr>
        <p:txBody>
          <a:bodyPr>
            <a:normAutofit fontScale="85000" lnSpcReduction="20000"/>
          </a:bodyPr>
          <a:lstStyle/>
          <a:p>
            <a:r>
              <a:rPr lang="en-US"/>
              <a:t> </a:t>
            </a:r>
          </a:p>
        </p:txBody>
      </p:sp>
      <p:sp>
        <p:nvSpPr>
          <p:cNvPr id="47107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8315356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 smtClean="0"/>
              <a:t>Inferring </a:t>
            </a:r>
            <a:r>
              <a:rPr lang="en-US" dirty="0" err="1" smtClean="0"/>
              <a:t>ontologies</a:t>
            </a:r>
            <a:r>
              <a:rPr lang="en-US" dirty="0" smtClean="0"/>
              <a:t> from tables</a:t>
            </a:r>
          </a:p>
        </p:txBody>
      </p:sp>
      <p:pic>
        <p:nvPicPr>
          <p:cNvPr id="47108" name="Picture 8" descr="Religions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90600" y="1678009"/>
            <a:ext cx="7229475" cy="2733675"/>
          </a:xfrm>
        </p:spPr>
      </p:pic>
      <p:sp>
        <p:nvSpPr>
          <p:cNvPr id="47109" name="Text Box 10"/>
          <p:cNvSpPr txBox="1">
            <a:spLocks noChangeArrowheads="1"/>
          </p:cNvSpPr>
          <p:nvPr/>
        </p:nvSpPr>
        <p:spPr bwMode="auto">
          <a:xfrm>
            <a:off x="142844" y="5164169"/>
            <a:ext cx="5218095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100" dirty="0">
                <a:latin typeface="Calibri" pitchFamily="34" charset="0"/>
              </a:rPr>
              <a:t>                                                                                     Religion</a:t>
            </a:r>
          </a:p>
          <a:p>
            <a:r>
              <a:rPr lang="en-US" sz="1100" dirty="0">
                <a:latin typeface="Calibri" pitchFamily="34" charset="0"/>
              </a:rPr>
              <a:t>                      Population        Albanian                    Roman        </a:t>
            </a:r>
            <a:r>
              <a:rPr lang="en-US" sz="1100" dirty="0" err="1">
                <a:latin typeface="Calibri" pitchFamily="34" charset="0"/>
              </a:rPr>
              <a:t>Shi’a</a:t>
            </a:r>
            <a:r>
              <a:rPr lang="en-US" sz="1100" dirty="0">
                <a:latin typeface="Calibri" pitchFamily="34" charset="0"/>
              </a:rPr>
              <a:t>         Sunni</a:t>
            </a:r>
          </a:p>
          <a:p>
            <a:r>
              <a:rPr lang="en-US" sz="1100" dirty="0">
                <a:latin typeface="Calibri" pitchFamily="34" charset="0"/>
              </a:rPr>
              <a:t>Country      (July 2001 est.)   Orthodox    Muslim    Catholic      Muslim      </a:t>
            </a:r>
            <a:r>
              <a:rPr lang="en-US" sz="1100" dirty="0" err="1">
                <a:latin typeface="Calibri" pitchFamily="34" charset="0"/>
              </a:rPr>
              <a:t>Muslim</a:t>
            </a:r>
            <a:r>
              <a:rPr lang="en-US" sz="1100" dirty="0">
                <a:latin typeface="Calibri" pitchFamily="34" charset="0"/>
              </a:rPr>
              <a:t>      other</a:t>
            </a:r>
          </a:p>
          <a:p>
            <a:endParaRPr lang="en-US" sz="1100" dirty="0">
              <a:latin typeface="Calibri" pitchFamily="34" charset="0"/>
            </a:endParaRPr>
          </a:p>
          <a:p>
            <a:r>
              <a:rPr lang="en-US" sz="1100" dirty="0" err="1">
                <a:latin typeface="Calibri" pitchFamily="34" charset="0"/>
              </a:rPr>
              <a:t>Afganistan</a:t>
            </a:r>
            <a:r>
              <a:rPr lang="en-US" sz="1100" dirty="0">
                <a:latin typeface="Calibri" pitchFamily="34" charset="0"/>
              </a:rPr>
              <a:t>    26,813,057                                                            </a:t>
            </a:r>
            <a:r>
              <a:rPr lang="en-US" sz="1100" dirty="0" smtClean="0">
                <a:latin typeface="Calibri" pitchFamily="34" charset="0"/>
              </a:rPr>
              <a:t>       15</a:t>
            </a:r>
            <a:r>
              <a:rPr lang="en-US" sz="1100" dirty="0">
                <a:latin typeface="Calibri" pitchFamily="34" charset="0"/>
              </a:rPr>
              <a:t>%             84%          1%</a:t>
            </a:r>
          </a:p>
          <a:p>
            <a:r>
              <a:rPr lang="en-US" sz="1100" dirty="0">
                <a:latin typeface="Calibri" pitchFamily="34" charset="0"/>
              </a:rPr>
              <a:t>Albania           3,510,484          20%           70%         10%</a:t>
            </a:r>
          </a:p>
        </p:txBody>
      </p:sp>
      <p:sp>
        <p:nvSpPr>
          <p:cNvPr id="47112" name="AutoShape 13"/>
          <p:cNvSpPr>
            <a:spLocks noChangeArrowheads="1"/>
          </p:cNvSpPr>
          <p:nvPr/>
        </p:nvSpPr>
        <p:spPr bwMode="auto">
          <a:xfrm>
            <a:off x="2406890" y="4629620"/>
            <a:ext cx="329693" cy="578400"/>
          </a:xfrm>
          <a:prstGeom prst="downArrow">
            <a:avLst>
              <a:gd name="adj1" fmla="val 50000"/>
              <a:gd name="adj2" fmla="val 28125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pic>
        <p:nvPicPr>
          <p:cNvPr id="9" name="Picture 13" descr="ReligionsMiniOntolog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6572264" y="4378351"/>
            <a:ext cx="2304576" cy="1908169"/>
          </a:xfrm>
          <a:prstGeom prst="rect">
            <a:avLst/>
          </a:prstGeom>
        </p:spPr>
      </p:pic>
      <p:sp>
        <p:nvSpPr>
          <p:cNvPr id="11" name="AutoShape 13"/>
          <p:cNvSpPr>
            <a:spLocks noChangeArrowheads="1"/>
          </p:cNvSpPr>
          <p:nvPr/>
        </p:nvSpPr>
        <p:spPr bwMode="auto">
          <a:xfrm rot="16200000">
            <a:off x="5857884" y="5281626"/>
            <a:ext cx="329693" cy="578400"/>
          </a:xfrm>
          <a:prstGeom prst="downArrow">
            <a:avLst>
              <a:gd name="adj1" fmla="val 50000"/>
              <a:gd name="adj2" fmla="val 28125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7239000" y="6248400"/>
            <a:ext cx="1905000" cy="304800"/>
          </a:xfrm>
        </p:spPr>
        <p:txBody>
          <a:bodyPr/>
          <a:lstStyle/>
          <a:p>
            <a:r>
              <a:rPr lang="en-US"/>
              <a:t> </a:t>
            </a:r>
          </a:p>
        </p:txBody>
      </p:sp>
      <p:sp>
        <p:nvSpPr>
          <p:cNvPr id="5017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84582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 smtClean="0"/>
              <a:t>Merging and mapping </a:t>
            </a:r>
            <a:r>
              <a:rPr lang="en-US" dirty="0" err="1" smtClean="0"/>
              <a:t>ontologies</a:t>
            </a:r>
            <a:endParaRPr lang="en-US" dirty="0" smtClean="0"/>
          </a:p>
        </p:txBody>
      </p:sp>
      <p:pic>
        <p:nvPicPr>
          <p:cNvPr id="50180" name="Picture 3" descr="ReligionsMiniOntology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857224" y="1785926"/>
            <a:ext cx="2100290" cy="1738266"/>
          </a:xfrm>
        </p:spPr>
      </p:pic>
      <p:pic>
        <p:nvPicPr>
          <p:cNvPr id="50181" name="Picture 4" descr="PopulationMiniOntology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57158" y="3889500"/>
            <a:ext cx="3605242" cy="2238249"/>
          </a:xfrm>
        </p:spPr>
      </p:pic>
      <p:pic>
        <p:nvPicPr>
          <p:cNvPr id="50182" name="Picture 12" descr="PopulationReligionsMerge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4800600" y="2038350"/>
            <a:ext cx="4038600" cy="3532188"/>
          </a:xfrm>
        </p:spPr>
      </p:pic>
      <p:sp>
        <p:nvSpPr>
          <p:cNvPr id="50183" name="Line 14"/>
          <p:cNvSpPr>
            <a:spLocks noChangeShapeType="1"/>
          </p:cNvSpPr>
          <p:nvPr/>
        </p:nvSpPr>
        <p:spPr bwMode="auto">
          <a:xfrm>
            <a:off x="3352800" y="2667000"/>
            <a:ext cx="1143000" cy="7620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184" name="Line 15"/>
          <p:cNvSpPr>
            <a:spLocks noChangeShapeType="1"/>
          </p:cNvSpPr>
          <p:nvPr/>
        </p:nvSpPr>
        <p:spPr bwMode="auto">
          <a:xfrm flipV="1">
            <a:off x="3962400" y="3429000"/>
            <a:ext cx="533400" cy="6858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0185" name="Line 16"/>
          <p:cNvSpPr>
            <a:spLocks noChangeShapeType="1"/>
          </p:cNvSpPr>
          <p:nvPr/>
        </p:nvSpPr>
        <p:spPr bwMode="auto">
          <a:xfrm flipV="1">
            <a:off x="4495800" y="3429000"/>
            <a:ext cx="8382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610600" cy="1143000"/>
          </a:xfrm>
        </p:spPr>
        <p:txBody>
          <a:bodyPr>
            <a:noAutofit/>
          </a:bodyPr>
          <a:lstStyle/>
          <a:p>
            <a:r>
              <a:rPr lang="en-US" sz="4000" dirty="0" smtClean="0"/>
              <a:t>Interpret tables from sibling pages</a:t>
            </a:r>
          </a:p>
        </p:txBody>
      </p:sp>
      <p:pic>
        <p:nvPicPr>
          <p:cNvPr id="3174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676400"/>
            <a:ext cx="4570413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2362200"/>
            <a:ext cx="4038600" cy="413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9" name="TextBox 4"/>
          <p:cNvSpPr txBox="1">
            <a:spLocks noChangeArrowheads="1"/>
          </p:cNvSpPr>
          <p:nvPr/>
        </p:nvSpPr>
        <p:spPr bwMode="auto">
          <a:xfrm>
            <a:off x="5791200" y="1676400"/>
            <a:ext cx="13430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2400">
                <a:solidFill>
                  <a:srgbClr val="FF0000"/>
                </a:solidFill>
              </a:rPr>
              <a:t>Different</a:t>
            </a:r>
          </a:p>
        </p:txBody>
      </p:sp>
      <p:cxnSp>
        <p:nvCxnSpPr>
          <p:cNvPr id="31750" name="Straight Arrow Connector 8"/>
          <p:cNvCxnSpPr>
            <a:cxnSpLocks noChangeShapeType="1"/>
          </p:cNvCxnSpPr>
          <p:nvPr/>
        </p:nvCxnSpPr>
        <p:spPr bwMode="auto">
          <a:xfrm>
            <a:off x="2514600" y="3352800"/>
            <a:ext cx="3962400" cy="609600"/>
          </a:xfrm>
          <a:prstGeom prst="straightConnector1">
            <a:avLst/>
          </a:prstGeom>
          <a:noFill/>
          <a:ln w="19050" algn="ctr">
            <a:solidFill>
              <a:srgbClr val="FF0000"/>
            </a:solidFill>
            <a:round/>
            <a:headEnd type="arrow" w="med" len="med"/>
            <a:tailEnd type="arrow" w="med" len="med"/>
          </a:ln>
        </p:spPr>
      </p:cxnSp>
      <p:cxnSp>
        <p:nvCxnSpPr>
          <p:cNvPr id="31751" name="Straight Arrow Connector 10"/>
          <p:cNvCxnSpPr>
            <a:cxnSpLocks noChangeShapeType="1"/>
          </p:cNvCxnSpPr>
          <p:nvPr/>
        </p:nvCxnSpPr>
        <p:spPr bwMode="auto">
          <a:xfrm>
            <a:off x="2743200" y="3581400"/>
            <a:ext cx="4267200" cy="685800"/>
          </a:xfrm>
          <a:prstGeom prst="straightConnector1">
            <a:avLst/>
          </a:prstGeom>
          <a:noFill/>
          <a:ln w="19050" algn="ctr">
            <a:solidFill>
              <a:srgbClr val="FF0000"/>
            </a:solidFill>
            <a:round/>
            <a:headEnd type="arrow" w="med" len="med"/>
            <a:tailEnd type="arrow" w="med" len="med"/>
          </a:ln>
        </p:spPr>
      </p:cxnSp>
      <p:cxnSp>
        <p:nvCxnSpPr>
          <p:cNvPr id="31752" name="Straight Arrow Connector 18"/>
          <p:cNvCxnSpPr>
            <a:cxnSpLocks noChangeShapeType="1"/>
          </p:cNvCxnSpPr>
          <p:nvPr/>
        </p:nvCxnSpPr>
        <p:spPr bwMode="auto">
          <a:xfrm>
            <a:off x="3124200" y="3886200"/>
            <a:ext cx="3352800" cy="914400"/>
          </a:xfrm>
          <a:prstGeom prst="straightConnector1">
            <a:avLst/>
          </a:prstGeom>
          <a:noFill/>
          <a:ln w="19050" algn="ctr">
            <a:solidFill>
              <a:srgbClr val="FF0000"/>
            </a:solidFill>
            <a:round/>
            <a:headEnd type="arrow" w="med" len="med"/>
            <a:tailEnd type="arrow" w="med" len="med"/>
          </a:ln>
        </p:spPr>
      </p:cxnSp>
      <p:cxnSp>
        <p:nvCxnSpPr>
          <p:cNvPr id="31753" name="Straight Arrow Connector 21"/>
          <p:cNvCxnSpPr>
            <a:cxnSpLocks noChangeShapeType="1"/>
          </p:cNvCxnSpPr>
          <p:nvPr/>
        </p:nvCxnSpPr>
        <p:spPr bwMode="auto">
          <a:xfrm>
            <a:off x="3048000" y="4343400"/>
            <a:ext cx="3276600" cy="762000"/>
          </a:xfrm>
          <a:prstGeom prst="straightConnector1">
            <a:avLst/>
          </a:prstGeom>
          <a:noFill/>
          <a:ln w="19050" algn="ctr">
            <a:solidFill>
              <a:srgbClr val="FF0000"/>
            </a:solidFill>
            <a:round/>
            <a:headEnd type="arrow" w="med" len="med"/>
            <a:tailEnd type="arrow" w="med" len="med"/>
          </a:ln>
        </p:spPr>
      </p:cxnSp>
      <p:sp>
        <p:nvSpPr>
          <p:cNvPr id="31754" name="TextBox 22"/>
          <p:cNvSpPr txBox="1">
            <a:spLocks noChangeArrowheads="1"/>
          </p:cNvSpPr>
          <p:nvPr/>
        </p:nvSpPr>
        <p:spPr bwMode="auto">
          <a:xfrm>
            <a:off x="2057400" y="6172200"/>
            <a:ext cx="787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>
                <a:solidFill>
                  <a:srgbClr val="00B050"/>
                </a:solidFill>
              </a:rPr>
              <a:t>Same</a:t>
            </a:r>
          </a:p>
        </p:txBody>
      </p:sp>
      <p:cxnSp>
        <p:nvCxnSpPr>
          <p:cNvPr id="31755" name="Straight Arrow Connector 24"/>
          <p:cNvCxnSpPr>
            <a:cxnSpLocks noChangeShapeType="1"/>
          </p:cNvCxnSpPr>
          <p:nvPr/>
        </p:nvCxnSpPr>
        <p:spPr bwMode="auto">
          <a:xfrm>
            <a:off x="2438400" y="3962400"/>
            <a:ext cx="3886200" cy="990600"/>
          </a:xfrm>
          <a:prstGeom prst="straightConnector1">
            <a:avLst/>
          </a:prstGeom>
          <a:noFill/>
          <a:ln w="19050" algn="ctr">
            <a:solidFill>
              <a:srgbClr val="00B050"/>
            </a:solidFill>
            <a:round/>
            <a:headEnd type="arrow" w="med" len="med"/>
            <a:tailEnd type="arrow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610600" cy="1143000"/>
          </a:xfrm>
        </p:spPr>
        <p:txBody>
          <a:bodyPr>
            <a:noAutofit/>
          </a:bodyPr>
          <a:lstStyle/>
          <a:p>
            <a:r>
              <a:rPr lang="en-US" sz="4000" dirty="0" smtClean="0"/>
              <a:t>Interpret tables from sibling pages</a:t>
            </a:r>
          </a:p>
        </p:txBody>
      </p:sp>
      <p:pic>
        <p:nvPicPr>
          <p:cNvPr id="3174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676400"/>
            <a:ext cx="4570413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2362200"/>
            <a:ext cx="4038600" cy="413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1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7400" y="3352800"/>
            <a:ext cx="5419725" cy="27813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305800" cy="1143000"/>
          </a:xfrm>
        </p:spPr>
        <p:txBody>
          <a:bodyPr/>
          <a:lstStyle/>
          <a:p>
            <a:r>
              <a:rPr lang="en-US" dirty="0" smtClean="0"/>
              <a:t>C-XML: Conceptual XML</a:t>
            </a:r>
            <a:endParaRPr lang="en-US" dirty="0"/>
          </a:p>
        </p:txBody>
      </p:sp>
      <p:graphicFrame>
        <p:nvGraphicFramePr>
          <p:cNvPr id="3" name="Object 15"/>
          <p:cNvGraphicFramePr>
            <a:graphicFrameLocks noChangeAspect="1"/>
          </p:cNvGraphicFramePr>
          <p:nvPr/>
        </p:nvGraphicFramePr>
        <p:xfrm>
          <a:off x="609601" y="1981200"/>
          <a:ext cx="4176004" cy="4628271"/>
        </p:xfrm>
        <a:graphic>
          <a:graphicData uri="http://schemas.openxmlformats.org/presentationml/2006/ole">
            <p:oleObj spid="_x0000_s2050" name="Bitmap Image" r:id="rId4" imgW="6990476" imgH="7009524" progId="PBrush">
              <p:embed/>
            </p:oleObj>
          </a:graphicData>
        </a:graphic>
      </p:graphicFrame>
      <p:graphicFrame>
        <p:nvGraphicFramePr>
          <p:cNvPr id="4" name="Object 8"/>
          <p:cNvGraphicFramePr>
            <a:graphicFrameLocks noChangeAspect="1"/>
          </p:cNvGraphicFramePr>
          <p:nvPr/>
        </p:nvGraphicFramePr>
        <p:xfrm>
          <a:off x="6019800" y="1981200"/>
          <a:ext cx="2676867" cy="3581400"/>
        </p:xfrm>
        <a:graphic>
          <a:graphicData uri="http://schemas.openxmlformats.org/presentationml/2006/ole">
            <p:oleObj spid="_x0000_s2051" name="Bitmap Image" r:id="rId5" imgW="6477904" imgH="7790476" progId="PBrush">
              <p:embed/>
            </p:oleObj>
          </a:graphicData>
        </a:graphic>
      </p:graphicFrame>
      <p:grpSp>
        <p:nvGrpSpPr>
          <p:cNvPr id="5" name="Group 16"/>
          <p:cNvGrpSpPr>
            <a:grpSpLocks/>
          </p:cNvGrpSpPr>
          <p:nvPr/>
        </p:nvGrpSpPr>
        <p:grpSpPr bwMode="auto">
          <a:xfrm>
            <a:off x="1219200" y="3581400"/>
            <a:ext cx="7162800" cy="533400"/>
            <a:chOff x="480" y="1872"/>
            <a:chExt cx="5184" cy="312"/>
          </a:xfrm>
        </p:grpSpPr>
        <p:sp>
          <p:nvSpPr>
            <p:cNvPr id="6" name="Line 17"/>
            <p:cNvSpPr>
              <a:spLocks noChangeShapeType="1"/>
            </p:cNvSpPr>
            <p:nvPr/>
          </p:nvSpPr>
          <p:spPr bwMode="auto">
            <a:xfrm>
              <a:off x="2352" y="2064"/>
              <a:ext cx="1440" cy="0"/>
            </a:xfrm>
            <a:prstGeom prst="line">
              <a:avLst/>
            </a:prstGeom>
            <a:noFill/>
            <a:ln w="57150" cap="sq">
              <a:solidFill>
                <a:srgbClr val="800000"/>
              </a:solidFill>
              <a:round/>
              <a:headEnd type="none" w="sm" len="sm"/>
              <a:tailEnd type="triangl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 Box 18"/>
            <p:cNvSpPr txBox="1">
              <a:spLocks noChangeArrowheads="1"/>
            </p:cNvSpPr>
            <p:nvPr/>
          </p:nvSpPr>
          <p:spPr bwMode="auto">
            <a:xfrm>
              <a:off x="480" y="1872"/>
              <a:ext cx="1776" cy="312"/>
            </a:xfrm>
            <a:prstGeom prst="rect">
              <a:avLst/>
            </a:prstGeom>
            <a:solidFill>
              <a:srgbClr val="FFFF00"/>
            </a:solidFill>
            <a:ln w="12700" cap="sq">
              <a:solidFill>
                <a:srgbClr val="A50021"/>
              </a:solidFill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en-US" sz="2400">
                  <a:solidFill>
                    <a:srgbClr val="0000FF"/>
                  </a:solidFill>
                </a:rPr>
                <a:t>     XML Schema</a:t>
              </a:r>
            </a:p>
          </p:txBody>
        </p:sp>
        <p:sp>
          <p:nvSpPr>
            <p:cNvPr id="8" name="Text Box 19"/>
            <p:cNvSpPr txBox="1">
              <a:spLocks noChangeArrowheads="1"/>
            </p:cNvSpPr>
            <p:nvPr/>
          </p:nvSpPr>
          <p:spPr bwMode="auto">
            <a:xfrm>
              <a:off x="3840" y="1872"/>
              <a:ext cx="1824" cy="312"/>
            </a:xfrm>
            <a:prstGeom prst="rect">
              <a:avLst/>
            </a:prstGeom>
            <a:solidFill>
              <a:srgbClr val="FFFF00"/>
            </a:solidFill>
            <a:ln w="12700" cap="sq">
              <a:solidFill>
                <a:srgbClr val="A50021"/>
              </a:solidFill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en-US" sz="2400">
                  <a:solidFill>
                    <a:srgbClr val="0000FF"/>
                  </a:solidFill>
                </a:rPr>
                <a:t>        C- XML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914400"/>
          </a:xfrm>
        </p:spPr>
        <p:txBody>
          <a:bodyPr/>
          <a:lstStyle/>
          <a:p>
            <a:pPr eaLnBrk="1" hangingPunct="1"/>
            <a:r>
              <a:rPr lang="en-US" dirty="0" smtClean="0"/>
              <a:t>Free-form query</a:t>
            </a:r>
          </a:p>
        </p:txBody>
      </p:sp>
      <p:pic>
        <p:nvPicPr>
          <p:cNvPr id="17411" name="Picture 4" descr="DemoIII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2400" y="1066800"/>
            <a:ext cx="8458200" cy="3730625"/>
          </a:xfrm>
        </p:spPr>
      </p:pic>
      <p:pic>
        <p:nvPicPr>
          <p:cNvPr id="78854" name="Picture 6" descr="DemoIII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914400" y="1752600"/>
            <a:ext cx="8153400" cy="4938713"/>
          </a:xfrm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Parse free-form query </a:t>
            </a:r>
          </a:p>
        </p:txBody>
      </p:sp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487363" y="1487488"/>
            <a:ext cx="86566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latin typeface="Garamond" pitchFamily="18" charset="0"/>
              </a:rPr>
              <a:t>“Find me the          and                of all                   s – I want a                        ”</a:t>
            </a:r>
          </a:p>
        </p:txBody>
      </p:sp>
      <p:pic>
        <p:nvPicPr>
          <p:cNvPr id="23556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6605" t="20667" r="7997" b="9370"/>
          <a:stretch>
            <a:fillRect/>
          </a:stretch>
        </p:blipFill>
        <p:spPr>
          <a:xfrm>
            <a:off x="1943100" y="2452688"/>
            <a:ext cx="5683250" cy="4111625"/>
          </a:xfrm>
          <a:solidFill>
            <a:srgbClr val="FFFFFF"/>
          </a:solidFill>
          <a:ln w="6350">
            <a:solidFill>
              <a:srgbClr val="000000"/>
            </a:solidFill>
          </a:ln>
        </p:spPr>
      </p:pic>
      <p:sp>
        <p:nvSpPr>
          <p:cNvPr id="90117" name="Text Box 5"/>
          <p:cNvSpPr txBox="1">
            <a:spLocks noChangeArrowheads="1"/>
          </p:cNvSpPr>
          <p:nvPr/>
        </p:nvSpPr>
        <p:spPr bwMode="auto">
          <a:xfrm>
            <a:off x="1979613" y="1487488"/>
            <a:ext cx="7445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latin typeface="Garamond" pitchFamily="18" charset="0"/>
              </a:rPr>
              <a:t>price</a:t>
            </a:r>
          </a:p>
        </p:txBody>
      </p:sp>
      <p:sp>
        <p:nvSpPr>
          <p:cNvPr id="90118" name="Text Box 6"/>
          <p:cNvSpPr txBox="1">
            <a:spLocks noChangeArrowheads="1"/>
          </p:cNvSpPr>
          <p:nvPr/>
        </p:nvSpPr>
        <p:spPr bwMode="auto">
          <a:xfrm>
            <a:off x="3041650" y="1487488"/>
            <a:ext cx="11303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latin typeface="Garamond" pitchFamily="18" charset="0"/>
              </a:rPr>
              <a:t>mileage</a:t>
            </a:r>
          </a:p>
        </p:txBody>
      </p:sp>
      <p:sp>
        <p:nvSpPr>
          <p:cNvPr id="90119" name="Text Box 7"/>
          <p:cNvSpPr txBox="1">
            <a:spLocks noChangeArrowheads="1"/>
          </p:cNvSpPr>
          <p:nvPr/>
        </p:nvSpPr>
        <p:spPr bwMode="auto">
          <a:xfrm>
            <a:off x="4597400" y="1487488"/>
            <a:ext cx="558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latin typeface="Garamond" pitchFamily="18" charset="0"/>
              </a:rPr>
              <a:t>red</a:t>
            </a:r>
          </a:p>
        </p:txBody>
      </p:sp>
      <p:sp>
        <p:nvSpPr>
          <p:cNvPr id="90120" name="Text Box 8"/>
          <p:cNvSpPr txBox="1">
            <a:spLocks noChangeArrowheads="1"/>
          </p:cNvSpPr>
          <p:nvPr/>
        </p:nvSpPr>
        <p:spPr bwMode="auto">
          <a:xfrm>
            <a:off x="4984750" y="1487488"/>
            <a:ext cx="9874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latin typeface="Garamond" pitchFamily="18" charset="0"/>
              </a:rPr>
              <a:t>Nissan</a:t>
            </a:r>
          </a:p>
        </p:txBody>
      </p:sp>
      <p:sp>
        <p:nvSpPr>
          <p:cNvPr id="90121" name="Text Box 9"/>
          <p:cNvSpPr txBox="1">
            <a:spLocks noChangeArrowheads="1"/>
          </p:cNvSpPr>
          <p:nvPr/>
        </p:nvSpPr>
        <p:spPr bwMode="auto">
          <a:xfrm>
            <a:off x="7008813" y="1487488"/>
            <a:ext cx="6540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latin typeface="Garamond" pitchFamily="18" charset="0"/>
              </a:rPr>
              <a:t>1996</a:t>
            </a:r>
          </a:p>
        </p:txBody>
      </p:sp>
      <p:sp>
        <p:nvSpPr>
          <p:cNvPr id="90122" name="Text Box 10"/>
          <p:cNvSpPr txBox="1">
            <a:spLocks noChangeArrowheads="1"/>
          </p:cNvSpPr>
          <p:nvPr/>
        </p:nvSpPr>
        <p:spPr bwMode="auto">
          <a:xfrm>
            <a:off x="7532688" y="1487488"/>
            <a:ext cx="11160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latin typeface="Garamond" pitchFamily="18" charset="0"/>
              </a:rPr>
              <a:t>or newer</a:t>
            </a:r>
          </a:p>
        </p:txBody>
      </p:sp>
      <p:sp>
        <p:nvSpPr>
          <p:cNvPr id="90123" name="Line 11"/>
          <p:cNvSpPr>
            <a:spLocks noChangeShapeType="1"/>
          </p:cNvSpPr>
          <p:nvPr/>
        </p:nvSpPr>
        <p:spPr bwMode="auto">
          <a:xfrm>
            <a:off x="2303463" y="1811338"/>
            <a:ext cx="180975" cy="1639887"/>
          </a:xfrm>
          <a:prstGeom prst="line">
            <a:avLst/>
          </a:prstGeom>
          <a:noFill/>
          <a:ln w="38100">
            <a:solidFill>
              <a:srgbClr val="4BE956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90124" name="Line 12"/>
          <p:cNvSpPr>
            <a:spLocks noChangeShapeType="1"/>
          </p:cNvSpPr>
          <p:nvPr/>
        </p:nvSpPr>
        <p:spPr bwMode="auto">
          <a:xfrm>
            <a:off x="3508375" y="1816100"/>
            <a:ext cx="681038" cy="898525"/>
          </a:xfrm>
          <a:prstGeom prst="line">
            <a:avLst/>
          </a:prstGeom>
          <a:noFill/>
          <a:ln w="38100">
            <a:solidFill>
              <a:srgbClr val="4BE956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90125" name="Line 13"/>
          <p:cNvSpPr>
            <a:spLocks noChangeShapeType="1"/>
          </p:cNvSpPr>
          <p:nvPr/>
        </p:nvSpPr>
        <p:spPr bwMode="auto">
          <a:xfrm>
            <a:off x="4816475" y="1787525"/>
            <a:ext cx="604838" cy="1285875"/>
          </a:xfrm>
          <a:prstGeom prst="line">
            <a:avLst/>
          </a:prstGeom>
          <a:noFill/>
          <a:ln w="38100">
            <a:solidFill>
              <a:srgbClr val="4BE956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90126" name="Line 14"/>
          <p:cNvSpPr>
            <a:spLocks noChangeShapeType="1"/>
          </p:cNvSpPr>
          <p:nvPr/>
        </p:nvSpPr>
        <p:spPr bwMode="auto">
          <a:xfrm flipH="1">
            <a:off x="2752725" y="1835150"/>
            <a:ext cx="2673350" cy="2254250"/>
          </a:xfrm>
          <a:prstGeom prst="line">
            <a:avLst/>
          </a:prstGeom>
          <a:noFill/>
          <a:ln w="38100">
            <a:solidFill>
              <a:srgbClr val="4BE956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90127" name="Line 15"/>
          <p:cNvSpPr>
            <a:spLocks noChangeShapeType="1"/>
          </p:cNvSpPr>
          <p:nvPr/>
        </p:nvSpPr>
        <p:spPr bwMode="auto">
          <a:xfrm flipH="1">
            <a:off x="3217863" y="1827213"/>
            <a:ext cx="4087812" cy="2916237"/>
          </a:xfrm>
          <a:prstGeom prst="line">
            <a:avLst/>
          </a:prstGeom>
          <a:noFill/>
          <a:ln w="38100">
            <a:solidFill>
              <a:srgbClr val="4BE956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90128" name="Line 16"/>
          <p:cNvSpPr>
            <a:spLocks noChangeShapeType="1"/>
          </p:cNvSpPr>
          <p:nvPr/>
        </p:nvSpPr>
        <p:spPr bwMode="auto">
          <a:xfrm flipH="1">
            <a:off x="3292475" y="1817688"/>
            <a:ext cx="4729163" cy="3217862"/>
          </a:xfrm>
          <a:prstGeom prst="line">
            <a:avLst/>
          </a:prstGeom>
          <a:noFill/>
          <a:ln w="38100">
            <a:solidFill>
              <a:srgbClr val="4BE956"/>
            </a:solidFill>
            <a:round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90129" name="Rectangle 17"/>
          <p:cNvSpPr>
            <a:spLocks noChangeArrowheads="1"/>
          </p:cNvSpPr>
          <p:nvPr/>
        </p:nvSpPr>
        <p:spPr bwMode="auto">
          <a:xfrm>
            <a:off x="2260600" y="3511550"/>
            <a:ext cx="525463" cy="309563"/>
          </a:xfrm>
          <a:prstGeom prst="rect">
            <a:avLst/>
          </a:prstGeom>
          <a:noFill/>
          <a:ln w="28575">
            <a:solidFill>
              <a:srgbClr val="4BE95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onstantia" pitchFamily="18" charset="0"/>
            </a:endParaRPr>
          </a:p>
        </p:txBody>
      </p:sp>
      <p:sp>
        <p:nvSpPr>
          <p:cNvPr id="90130" name="Rectangle 18"/>
          <p:cNvSpPr>
            <a:spLocks noChangeArrowheads="1"/>
          </p:cNvSpPr>
          <p:nvPr/>
        </p:nvSpPr>
        <p:spPr bwMode="auto">
          <a:xfrm>
            <a:off x="2255838" y="4154488"/>
            <a:ext cx="534987" cy="301625"/>
          </a:xfrm>
          <a:prstGeom prst="rect">
            <a:avLst/>
          </a:prstGeom>
          <a:noFill/>
          <a:ln w="28575">
            <a:solidFill>
              <a:srgbClr val="4BE95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onstantia" pitchFamily="18" charset="0"/>
            </a:endParaRPr>
          </a:p>
        </p:txBody>
      </p:sp>
      <p:sp>
        <p:nvSpPr>
          <p:cNvPr id="90131" name="Rectangle 19"/>
          <p:cNvSpPr>
            <a:spLocks noChangeArrowheads="1"/>
          </p:cNvSpPr>
          <p:nvPr/>
        </p:nvSpPr>
        <p:spPr bwMode="auto">
          <a:xfrm>
            <a:off x="2727325" y="4775200"/>
            <a:ext cx="477838" cy="309563"/>
          </a:xfrm>
          <a:prstGeom prst="rect">
            <a:avLst/>
          </a:prstGeom>
          <a:noFill/>
          <a:ln w="28575">
            <a:solidFill>
              <a:srgbClr val="4BE95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onstantia" pitchFamily="18" charset="0"/>
            </a:endParaRPr>
          </a:p>
        </p:txBody>
      </p:sp>
      <p:sp>
        <p:nvSpPr>
          <p:cNvPr id="90132" name="Rectangle 20"/>
          <p:cNvSpPr>
            <a:spLocks noChangeArrowheads="1"/>
          </p:cNvSpPr>
          <p:nvPr/>
        </p:nvSpPr>
        <p:spPr bwMode="auto">
          <a:xfrm>
            <a:off x="4198938" y="2740025"/>
            <a:ext cx="681037" cy="309563"/>
          </a:xfrm>
          <a:prstGeom prst="rect">
            <a:avLst/>
          </a:prstGeom>
          <a:noFill/>
          <a:ln w="28575">
            <a:solidFill>
              <a:srgbClr val="4BE95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onstantia" pitchFamily="18" charset="0"/>
            </a:endParaRPr>
          </a:p>
        </p:txBody>
      </p:sp>
      <p:sp>
        <p:nvSpPr>
          <p:cNvPr id="90133" name="Rectangle 21"/>
          <p:cNvSpPr>
            <a:spLocks noChangeArrowheads="1"/>
          </p:cNvSpPr>
          <p:nvPr/>
        </p:nvSpPr>
        <p:spPr bwMode="auto">
          <a:xfrm>
            <a:off x="5357813" y="3133725"/>
            <a:ext cx="519112" cy="301625"/>
          </a:xfrm>
          <a:prstGeom prst="rect">
            <a:avLst/>
          </a:prstGeom>
          <a:noFill/>
          <a:ln w="28575">
            <a:solidFill>
              <a:srgbClr val="4BE95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onstantia" pitchFamily="18" charset="0"/>
            </a:endParaRPr>
          </a:p>
        </p:txBody>
      </p:sp>
      <p:sp>
        <p:nvSpPr>
          <p:cNvPr id="90134" name="Text Box 22"/>
          <p:cNvSpPr txBox="1">
            <a:spLocks noChangeArrowheads="1"/>
          </p:cNvSpPr>
          <p:nvPr/>
        </p:nvSpPr>
        <p:spPr bwMode="auto">
          <a:xfrm>
            <a:off x="2514600" y="5081588"/>
            <a:ext cx="11049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 b="1">
                <a:solidFill>
                  <a:srgbClr val="4BE956"/>
                </a:solidFill>
                <a:latin typeface="Calibri" pitchFamily="34" charset="0"/>
              </a:rPr>
              <a:t>&gt;=</a:t>
            </a:r>
            <a:r>
              <a:rPr lang="en-US" sz="1000" b="1">
                <a:solidFill>
                  <a:srgbClr val="F51A03"/>
                </a:solidFill>
                <a:latin typeface="Calibri" pitchFamily="34" charset="0"/>
              </a:rPr>
              <a:t> </a:t>
            </a:r>
            <a:r>
              <a:rPr lang="en-US" sz="1000" b="1">
                <a:solidFill>
                  <a:srgbClr val="4BE956"/>
                </a:solidFill>
                <a:latin typeface="Calibri" pitchFamily="34" charset="0"/>
              </a:rPr>
              <a:t>Operator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901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4BE956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901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4BE956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500" fill="hold"/>
                                        <p:tgtEl>
                                          <p:spTgt spid="901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500" fill="hold"/>
                                        <p:tgtEl>
                                          <p:spTgt spid="901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4BE956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500" fill="hold"/>
                                        <p:tgtEl>
                                          <p:spTgt spid="901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500" fill="hold"/>
                                        <p:tgtEl>
                                          <p:spTgt spid="901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4BE956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4" dur="500" fill="hold"/>
                                        <p:tgtEl>
                                          <p:spTgt spid="901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0" dur="500" fill="hold"/>
                                        <p:tgtEl>
                                          <p:spTgt spid="901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4BE956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6" dur="500" fill="hold"/>
                                        <p:tgtEl>
                                          <p:spTgt spid="901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2" dur="500" fill="hold"/>
                                        <p:tgtEl>
                                          <p:spTgt spid="901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4BE956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6" dur="500" fill="hold"/>
                                        <p:tgtEl>
                                          <p:spTgt spid="901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17" grpId="0"/>
      <p:bldP spid="90117" grpId="1"/>
      <p:bldP spid="90118" grpId="0"/>
      <p:bldP spid="90118" grpId="1"/>
      <p:bldP spid="90119" grpId="0"/>
      <p:bldP spid="90119" grpId="1"/>
      <p:bldP spid="90120" grpId="0"/>
      <p:bldP spid="90120" grpId="1"/>
      <p:bldP spid="90121" grpId="0"/>
      <p:bldP spid="90121" grpId="1"/>
      <p:bldP spid="90122" grpId="0"/>
      <p:bldP spid="90123" grpId="0" animBg="1"/>
      <p:bldP spid="90123" grpId="1" animBg="1"/>
      <p:bldP spid="90124" grpId="0" animBg="1"/>
      <p:bldP spid="90124" grpId="1" animBg="1"/>
      <p:bldP spid="90125" grpId="0" animBg="1"/>
      <p:bldP spid="90125" grpId="1" animBg="1"/>
      <p:bldP spid="90126" grpId="0" animBg="1"/>
      <p:bldP spid="90126" grpId="1" animBg="1"/>
      <p:bldP spid="90127" grpId="0" animBg="1"/>
      <p:bldP spid="90127" grpId="1" animBg="1"/>
      <p:bldP spid="90128" grpId="0" animBg="1"/>
      <p:bldP spid="90129" grpId="0" animBg="1"/>
      <p:bldP spid="90130" grpId="0" animBg="1"/>
      <p:bldP spid="90131" grpId="0" animBg="1"/>
      <p:bldP spid="90132" grpId="0" animBg="1"/>
      <p:bldP spid="90133" grpId="0" animBg="1"/>
      <p:bldP spid="90134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 l="8382" t="24658" r="46497" b="33748"/>
          <a:stretch>
            <a:fillRect/>
          </a:stretch>
        </p:blipFill>
        <p:spPr bwMode="auto">
          <a:xfrm>
            <a:off x="5092700" y="2351088"/>
            <a:ext cx="3724275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1139" name="Rectangle 3"/>
          <p:cNvSpPr>
            <a:spLocks noGrp="1" noChangeArrowheads="1"/>
          </p:cNvSpPr>
          <p:nvPr>
            <p:ph type="title"/>
          </p:nvPr>
        </p:nvSpPr>
        <p:spPr>
          <a:xfrm>
            <a:off x="177800" y="274638"/>
            <a:ext cx="8634413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dirty="0"/>
              <a:t>Select </a:t>
            </a:r>
            <a:r>
              <a:rPr lang="en-US" dirty="0" smtClean="0"/>
              <a:t>appropriate o</a:t>
            </a:r>
            <a:r>
              <a:rPr dirty="0" smtClean="0"/>
              <a:t>ntology</a:t>
            </a:r>
            <a:endParaRPr dirty="0"/>
          </a:p>
        </p:txBody>
      </p:sp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3" cstate="print"/>
          <a:srcRect l="26605" t="20667" r="7997" b="9370"/>
          <a:stretch>
            <a:fillRect/>
          </a:stretch>
        </p:blipFill>
        <p:spPr bwMode="auto">
          <a:xfrm>
            <a:off x="219075" y="2141538"/>
            <a:ext cx="4432300" cy="3325812"/>
          </a:xfrm>
          <a:prstGeom prst="rect">
            <a:avLst/>
          </a:prstGeom>
          <a:solidFill>
            <a:srgbClr val="FFFFFF"/>
          </a:solidFill>
          <a:ln w="635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468313" y="2990850"/>
            <a:ext cx="407987" cy="257175"/>
          </a:xfrm>
          <a:prstGeom prst="rect">
            <a:avLst/>
          </a:prstGeom>
          <a:noFill/>
          <a:ln w="28575">
            <a:solidFill>
              <a:srgbClr val="4BE95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onstantia" pitchFamily="18" charset="0"/>
            </a:endParaRPr>
          </a:p>
        </p:txBody>
      </p:sp>
      <p:sp>
        <p:nvSpPr>
          <p:cNvPr id="28678" name="Rectangle 6"/>
          <p:cNvSpPr>
            <a:spLocks noChangeArrowheads="1"/>
          </p:cNvSpPr>
          <p:nvPr/>
        </p:nvSpPr>
        <p:spPr bwMode="auto">
          <a:xfrm>
            <a:off x="463550" y="3517900"/>
            <a:ext cx="415925" cy="244475"/>
          </a:xfrm>
          <a:prstGeom prst="rect">
            <a:avLst/>
          </a:prstGeom>
          <a:noFill/>
          <a:ln w="28575">
            <a:solidFill>
              <a:srgbClr val="4BE95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onstantia" pitchFamily="18" charset="0"/>
            </a:endParaRPr>
          </a:p>
        </p:txBody>
      </p:sp>
      <p:sp>
        <p:nvSpPr>
          <p:cNvPr id="28679" name="Rectangle 7"/>
          <p:cNvSpPr>
            <a:spLocks noChangeArrowheads="1"/>
          </p:cNvSpPr>
          <p:nvPr/>
        </p:nvSpPr>
        <p:spPr bwMode="auto">
          <a:xfrm>
            <a:off x="820738" y="4019550"/>
            <a:ext cx="382587" cy="250825"/>
          </a:xfrm>
          <a:prstGeom prst="rect">
            <a:avLst/>
          </a:prstGeom>
          <a:noFill/>
          <a:ln w="28575">
            <a:solidFill>
              <a:srgbClr val="4BE95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onstantia" pitchFamily="18" charset="0"/>
            </a:endParaRPr>
          </a:p>
        </p:txBody>
      </p:sp>
      <p:sp>
        <p:nvSpPr>
          <p:cNvPr id="28680" name="Rectangle 8"/>
          <p:cNvSpPr>
            <a:spLocks noChangeArrowheads="1"/>
          </p:cNvSpPr>
          <p:nvPr/>
        </p:nvSpPr>
        <p:spPr bwMode="auto">
          <a:xfrm>
            <a:off x="1978025" y="2373313"/>
            <a:ext cx="531813" cy="250825"/>
          </a:xfrm>
          <a:prstGeom prst="rect">
            <a:avLst/>
          </a:prstGeom>
          <a:noFill/>
          <a:ln w="28575">
            <a:solidFill>
              <a:srgbClr val="4BE95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onstantia" pitchFamily="18" charset="0"/>
            </a:endParaRPr>
          </a:p>
        </p:txBody>
      </p:sp>
      <p:sp>
        <p:nvSpPr>
          <p:cNvPr id="28681" name="Rectangle 9"/>
          <p:cNvSpPr>
            <a:spLocks noChangeArrowheads="1"/>
          </p:cNvSpPr>
          <p:nvPr/>
        </p:nvSpPr>
        <p:spPr bwMode="auto">
          <a:xfrm>
            <a:off x="2882900" y="2692400"/>
            <a:ext cx="404813" cy="244475"/>
          </a:xfrm>
          <a:prstGeom prst="rect">
            <a:avLst/>
          </a:prstGeom>
          <a:noFill/>
          <a:ln w="28575">
            <a:solidFill>
              <a:srgbClr val="4BE95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onstantia" pitchFamily="18" charset="0"/>
            </a:endParaRPr>
          </a:p>
        </p:txBody>
      </p:sp>
      <p:sp>
        <p:nvSpPr>
          <p:cNvPr id="28682" name="Rectangle 12"/>
          <p:cNvSpPr>
            <a:spLocks noChangeArrowheads="1"/>
          </p:cNvSpPr>
          <p:nvPr/>
        </p:nvSpPr>
        <p:spPr bwMode="auto">
          <a:xfrm>
            <a:off x="6797675" y="4713288"/>
            <a:ext cx="346075" cy="220662"/>
          </a:xfrm>
          <a:prstGeom prst="rect">
            <a:avLst/>
          </a:prstGeom>
          <a:noFill/>
          <a:ln w="28575">
            <a:solidFill>
              <a:srgbClr val="4BE95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onstantia" pitchFamily="18" charset="0"/>
            </a:endParaRPr>
          </a:p>
        </p:txBody>
      </p:sp>
      <p:sp>
        <p:nvSpPr>
          <p:cNvPr id="28683" name="Rectangle 13"/>
          <p:cNvSpPr>
            <a:spLocks noChangeArrowheads="1"/>
          </p:cNvSpPr>
          <p:nvPr/>
        </p:nvSpPr>
        <p:spPr bwMode="auto">
          <a:xfrm>
            <a:off x="7986713" y="2774950"/>
            <a:ext cx="365125" cy="222250"/>
          </a:xfrm>
          <a:prstGeom prst="rect">
            <a:avLst/>
          </a:prstGeom>
          <a:noFill/>
          <a:ln w="28575">
            <a:solidFill>
              <a:srgbClr val="4BE95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onstantia" pitchFamily="18" charset="0"/>
            </a:endParaRPr>
          </a:p>
        </p:txBody>
      </p:sp>
      <p:sp>
        <p:nvSpPr>
          <p:cNvPr id="28684" name="Text Box 14"/>
          <p:cNvSpPr txBox="1">
            <a:spLocks noChangeArrowheads="1"/>
          </p:cNvSpPr>
          <p:nvPr/>
        </p:nvSpPr>
        <p:spPr bwMode="auto">
          <a:xfrm>
            <a:off x="487363" y="1487488"/>
            <a:ext cx="86566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latin typeface="Garamond" pitchFamily="18" charset="0"/>
              </a:rPr>
              <a:t>“Find me the price and mileage of all red Nissans – I want a 1996 or newer”</a:t>
            </a:r>
          </a:p>
        </p:txBody>
      </p:sp>
      <p:pic>
        <p:nvPicPr>
          <p:cNvPr id="28685" name="Picture 15"/>
          <p:cNvPicPr>
            <a:picLocks noChangeAspect="1" noChangeArrowheads="1"/>
          </p:cNvPicPr>
          <p:nvPr/>
        </p:nvPicPr>
        <p:blipFill>
          <a:blip r:embed="rId2" cstate="print"/>
          <a:srcRect l="33308" t="45045" r="64264" b="52951"/>
          <a:stretch>
            <a:fillRect/>
          </a:stretch>
        </p:blipFill>
        <p:spPr bwMode="auto">
          <a:xfrm>
            <a:off x="2030413" y="3157538"/>
            <a:ext cx="303212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371600"/>
            <a:ext cx="8153400" cy="3352800"/>
          </a:xfrm>
        </p:spPr>
        <p:txBody>
          <a:bodyPr/>
          <a:lstStyle/>
          <a:p>
            <a:pPr eaLnBrk="1" hangingPunct="1"/>
            <a:r>
              <a:rPr lang="en-US" sz="2800" smtClean="0"/>
              <a:t>Conjunctive queries and aggregate queries</a:t>
            </a:r>
          </a:p>
          <a:p>
            <a:pPr eaLnBrk="1" hangingPunct="1"/>
            <a:r>
              <a:rPr lang="en-US" sz="2800" smtClean="0"/>
              <a:t>Projection on mentioned object sets</a:t>
            </a:r>
          </a:p>
          <a:p>
            <a:pPr eaLnBrk="1" hangingPunct="1"/>
            <a:r>
              <a:rPr lang="en-US" sz="2800" smtClean="0"/>
              <a:t>Selection via values and operator keywords</a:t>
            </a:r>
          </a:p>
          <a:p>
            <a:pPr lvl="1" eaLnBrk="1" hangingPunct="1"/>
            <a:r>
              <a:rPr lang="en-US" smtClean="0"/>
              <a:t>Color = “red”</a:t>
            </a:r>
          </a:p>
          <a:p>
            <a:pPr lvl="1" eaLnBrk="1" hangingPunct="1"/>
            <a:r>
              <a:rPr lang="en-US" smtClean="0"/>
              <a:t>Make = “Nissan”</a:t>
            </a:r>
          </a:p>
          <a:p>
            <a:pPr lvl="1" eaLnBrk="1" hangingPunct="1"/>
            <a:r>
              <a:rPr lang="en-US" smtClean="0"/>
              <a:t>Year &gt;= 1996</a:t>
            </a:r>
          </a:p>
        </p:txBody>
      </p:sp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0" y="12652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latin typeface="Constantia" pitchFamily="18" charset="0"/>
            </a:endParaRPr>
          </a:p>
        </p:txBody>
      </p:sp>
      <p:pic>
        <p:nvPicPr>
          <p:cNvPr id="25604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 l="26605" t="20667" r="9627" b="11781"/>
          <a:stretch>
            <a:fillRect/>
          </a:stretch>
        </p:blipFill>
        <p:spPr>
          <a:xfrm>
            <a:off x="3733800" y="3124200"/>
            <a:ext cx="4845050" cy="3470275"/>
          </a:xfrm>
          <a:solidFill>
            <a:srgbClr val="FFFFFF"/>
          </a:solidFill>
          <a:ln w="6350">
            <a:solidFill>
              <a:srgbClr val="000000"/>
            </a:solidFill>
          </a:ln>
        </p:spPr>
      </p:pic>
      <p:sp>
        <p:nvSpPr>
          <p:cNvPr id="25605" name="Rectangle 5"/>
          <p:cNvSpPr>
            <a:spLocks noChangeArrowheads="1"/>
          </p:cNvSpPr>
          <p:nvPr/>
        </p:nvSpPr>
        <p:spPr bwMode="auto">
          <a:xfrm>
            <a:off x="6723063" y="3709988"/>
            <a:ext cx="447675" cy="271462"/>
          </a:xfrm>
          <a:prstGeom prst="rect">
            <a:avLst/>
          </a:prstGeom>
          <a:noFill/>
          <a:ln w="28575">
            <a:solidFill>
              <a:srgbClr val="4BE95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onstantia" pitchFamily="18" charset="0"/>
            </a:endParaRPr>
          </a:p>
        </p:txBody>
      </p:sp>
      <p:sp>
        <p:nvSpPr>
          <p:cNvPr id="25606" name="Rectangle 6"/>
          <p:cNvSpPr>
            <a:spLocks noChangeArrowheads="1"/>
          </p:cNvSpPr>
          <p:nvPr/>
        </p:nvSpPr>
        <p:spPr bwMode="auto">
          <a:xfrm>
            <a:off x="4005263" y="4608513"/>
            <a:ext cx="463550" cy="261937"/>
          </a:xfrm>
          <a:prstGeom prst="rect">
            <a:avLst/>
          </a:prstGeom>
          <a:noFill/>
          <a:ln w="28575">
            <a:solidFill>
              <a:srgbClr val="4BE95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onstantia" pitchFamily="18" charset="0"/>
            </a:endParaRPr>
          </a:p>
        </p:txBody>
      </p:sp>
      <p:sp>
        <p:nvSpPr>
          <p:cNvPr id="25607" name="Rectangle 7"/>
          <p:cNvSpPr>
            <a:spLocks noChangeArrowheads="1"/>
          </p:cNvSpPr>
          <p:nvPr/>
        </p:nvSpPr>
        <p:spPr bwMode="auto">
          <a:xfrm>
            <a:off x="4411663" y="5145088"/>
            <a:ext cx="428625" cy="279400"/>
          </a:xfrm>
          <a:prstGeom prst="rect">
            <a:avLst/>
          </a:prstGeom>
          <a:noFill/>
          <a:ln w="28575">
            <a:solidFill>
              <a:srgbClr val="4BE95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onstantia" pitchFamily="18" charset="0"/>
            </a:endParaRPr>
          </a:p>
        </p:txBody>
      </p:sp>
      <p:sp>
        <p:nvSpPr>
          <p:cNvPr id="25608" name="Text Box 8"/>
          <p:cNvSpPr txBox="1">
            <a:spLocks noChangeArrowheads="1"/>
          </p:cNvSpPr>
          <p:nvPr/>
        </p:nvSpPr>
        <p:spPr bwMode="auto">
          <a:xfrm>
            <a:off x="4217988" y="5432425"/>
            <a:ext cx="11049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900" b="1">
                <a:solidFill>
                  <a:srgbClr val="4BE956"/>
                </a:solidFill>
                <a:latin typeface="Calibri" pitchFamily="34" charset="0"/>
              </a:rPr>
              <a:t>&gt;= Operator</a:t>
            </a:r>
          </a:p>
        </p:txBody>
      </p:sp>
      <p:sp>
        <p:nvSpPr>
          <p:cNvPr id="25609" name="Rectangle 9"/>
          <p:cNvSpPr>
            <a:spLocks noRot="1" noChangeArrowheads="1"/>
          </p:cNvSpPr>
          <p:nvPr/>
        </p:nvSpPr>
        <p:spPr bwMode="auto">
          <a:xfrm>
            <a:off x="206375" y="196850"/>
            <a:ext cx="862488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4000" dirty="0">
                <a:latin typeface="Comic Sans MS" pitchFamily="66" charset="0"/>
              </a:rPr>
              <a:t>Formulate </a:t>
            </a:r>
            <a:r>
              <a:rPr lang="en-US" sz="4000" dirty="0" smtClean="0">
                <a:latin typeface="Comic Sans MS" pitchFamily="66" charset="0"/>
              </a:rPr>
              <a:t>query expression</a:t>
            </a:r>
            <a:endParaRPr lang="en-US" sz="40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0" y="1273175"/>
            <a:ext cx="9144000" cy="4929188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onstantia" pitchFamily="18" charset="0"/>
            </a:endParaRPr>
          </a:p>
        </p:txBody>
      </p:sp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2" cstate="print"/>
          <a:srcRect l="10100" t="25053" r="10100" b="22656"/>
          <a:stretch>
            <a:fillRect/>
          </a:stretch>
        </p:blipFill>
        <p:spPr bwMode="auto">
          <a:xfrm>
            <a:off x="0" y="1300163"/>
            <a:ext cx="8121650" cy="486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0" y="1295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latin typeface="Constantia" pitchFamily="18" charset="0"/>
            </a:endParaRPr>
          </a:p>
        </p:txBody>
      </p:sp>
      <p:sp>
        <p:nvSpPr>
          <p:cNvPr id="26629" name="Text Box 5"/>
          <p:cNvSpPr txBox="1">
            <a:spLocks noChangeArrowheads="1"/>
          </p:cNvSpPr>
          <p:nvPr/>
        </p:nvSpPr>
        <p:spPr bwMode="auto">
          <a:xfrm>
            <a:off x="8596313" y="1339850"/>
            <a:ext cx="4699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chemeClr val="bg2"/>
                </a:solidFill>
                <a:latin typeface="Calibri" pitchFamily="34" charset="0"/>
              </a:rPr>
              <a:t>For</a:t>
            </a:r>
          </a:p>
        </p:txBody>
      </p:sp>
      <p:sp>
        <p:nvSpPr>
          <p:cNvPr id="26630" name="Text Box 6"/>
          <p:cNvSpPr txBox="1">
            <a:spLocks noChangeArrowheads="1"/>
          </p:cNvSpPr>
          <p:nvPr/>
        </p:nvSpPr>
        <p:spPr bwMode="auto">
          <a:xfrm>
            <a:off x="8596313" y="2438400"/>
            <a:ext cx="381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chemeClr val="bg2"/>
                </a:solidFill>
                <a:latin typeface="Calibri" pitchFamily="34" charset="0"/>
              </a:rPr>
              <a:t>Let</a:t>
            </a:r>
          </a:p>
        </p:txBody>
      </p:sp>
      <p:sp>
        <p:nvSpPr>
          <p:cNvPr id="26631" name="Text Box 7"/>
          <p:cNvSpPr txBox="1">
            <a:spLocks noChangeArrowheads="1"/>
          </p:cNvSpPr>
          <p:nvPr/>
        </p:nvSpPr>
        <p:spPr bwMode="auto">
          <a:xfrm>
            <a:off x="8274050" y="3597275"/>
            <a:ext cx="70326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chemeClr val="bg2"/>
                </a:solidFill>
                <a:latin typeface="Calibri" pitchFamily="34" charset="0"/>
              </a:rPr>
              <a:t>Where</a:t>
            </a:r>
          </a:p>
        </p:txBody>
      </p:sp>
      <p:sp>
        <p:nvSpPr>
          <p:cNvPr id="26632" name="Text Box 8"/>
          <p:cNvSpPr txBox="1">
            <a:spLocks noChangeArrowheads="1"/>
          </p:cNvSpPr>
          <p:nvPr/>
        </p:nvSpPr>
        <p:spPr bwMode="auto">
          <a:xfrm>
            <a:off x="8216900" y="4760913"/>
            <a:ext cx="79533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chemeClr val="bg2"/>
                </a:solidFill>
                <a:latin typeface="Calibri" pitchFamily="34" charset="0"/>
              </a:rPr>
              <a:t>Return</a:t>
            </a:r>
          </a:p>
        </p:txBody>
      </p:sp>
      <p:sp>
        <p:nvSpPr>
          <p:cNvPr id="26633" name="Rectangle 9"/>
          <p:cNvSpPr>
            <a:spLocks noRot="1" noChangeArrowheads="1"/>
          </p:cNvSpPr>
          <p:nvPr/>
        </p:nvSpPr>
        <p:spPr bwMode="auto">
          <a:xfrm>
            <a:off x="206375" y="196850"/>
            <a:ext cx="862488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4000" dirty="0">
                <a:latin typeface="Comic Sans MS" pitchFamily="66" charset="0"/>
              </a:rPr>
              <a:t>Formulate </a:t>
            </a:r>
            <a:r>
              <a:rPr lang="en-US" sz="4000" dirty="0" smtClean="0">
                <a:latin typeface="Comic Sans MS" pitchFamily="66" charset="0"/>
              </a:rPr>
              <a:t>query expression</a:t>
            </a:r>
            <a:endParaRPr lang="en-US" sz="4000" dirty="0">
              <a:latin typeface="Comic Sans MS" pitchFamily="66" charset="0"/>
            </a:endParaRP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3657600" y="3622675"/>
            <a:ext cx="5319713" cy="485775"/>
            <a:chOff x="2304" y="2282"/>
            <a:chExt cx="3351" cy="306"/>
          </a:xfrm>
        </p:grpSpPr>
        <p:sp>
          <p:nvSpPr>
            <p:cNvPr id="26650" name="Line 11"/>
            <p:cNvSpPr>
              <a:spLocks noChangeShapeType="1"/>
            </p:cNvSpPr>
            <p:nvPr/>
          </p:nvSpPr>
          <p:spPr bwMode="auto">
            <a:xfrm flipH="1">
              <a:off x="2448" y="2282"/>
              <a:ext cx="0" cy="306"/>
            </a:xfrm>
            <a:prstGeom prst="line">
              <a:avLst/>
            </a:prstGeom>
            <a:noFill/>
            <a:ln w="28575">
              <a:solidFill>
                <a:srgbClr val="4BE956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6651" name="Line 12"/>
            <p:cNvSpPr>
              <a:spLocks noChangeShapeType="1"/>
            </p:cNvSpPr>
            <p:nvPr/>
          </p:nvSpPr>
          <p:spPr bwMode="auto">
            <a:xfrm flipH="1">
              <a:off x="2304" y="2290"/>
              <a:ext cx="142" cy="0"/>
            </a:xfrm>
            <a:prstGeom prst="line">
              <a:avLst/>
            </a:prstGeom>
            <a:noFill/>
            <a:ln w="28575">
              <a:solidFill>
                <a:srgbClr val="4BE956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6652" name="Line 13"/>
            <p:cNvSpPr>
              <a:spLocks noChangeShapeType="1"/>
            </p:cNvSpPr>
            <p:nvPr/>
          </p:nvSpPr>
          <p:spPr bwMode="auto">
            <a:xfrm flipH="1">
              <a:off x="2304" y="2588"/>
              <a:ext cx="144" cy="0"/>
            </a:xfrm>
            <a:prstGeom prst="line">
              <a:avLst/>
            </a:prstGeom>
            <a:noFill/>
            <a:ln w="28575">
              <a:solidFill>
                <a:srgbClr val="4BE956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6653" name="Line 14"/>
            <p:cNvSpPr>
              <a:spLocks noChangeShapeType="1"/>
            </p:cNvSpPr>
            <p:nvPr/>
          </p:nvSpPr>
          <p:spPr bwMode="auto">
            <a:xfrm flipH="1">
              <a:off x="2448" y="2439"/>
              <a:ext cx="3207" cy="0"/>
            </a:xfrm>
            <a:prstGeom prst="line">
              <a:avLst/>
            </a:prstGeom>
            <a:noFill/>
            <a:ln w="28575">
              <a:solidFill>
                <a:srgbClr val="4BE956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3" name="Group 15"/>
          <p:cNvGrpSpPr>
            <a:grpSpLocks/>
          </p:cNvGrpSpPr>
          <p:nvPr/>
        </p:nvGrpSpPr>
        <p:grpSpPr bwMode="auto">
          <a:xfrm>
            <a:off x="7924800" y="1828800"/>
            <a:ext cx="1052513" cy="1604963"/>
            <a:chOff x="4992" y="1152"/>
            <a:chExt cx="663" cy="1011"/>
          </a:xfrm>
        </p:grpSpPr>
        <p:sp>
          <p:nvSpPr>
            <p:cNvPr id="26646" name="Line 16"/>
            <p:cNvSpPr>
              <a:spLocks noChangeShapeType="1"/>
            </p:cNvSpPr>
            <p:nvPr/>
          </p:nvSpPr>
          <p:spPr bwMode="auto">
            <a:xfrm>
              <a:off x="5182" y="1152"/>
              <a:ext cx="2" cy="1011"/>
            </a:xfrm>
            <a:prstGeom prst="line">
              <a:avLst/>
            </a:prstGeom>
            <a:noFill/>
            <a:ln w="28575">
              <a:solidFill>
                <a:srgbClr val="4BE956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6647" name="Line 17"/>
            <p:cNvSpPr>
              <a:spLocks noChangeShapeType="1"/>
            </p:cNvSpPr>
            <p:nvPr/>
          </p:nvSpPr>
          <p:spPr bwMode="auto">
            <a:xfrm flipH="1">
              <a:off x="4992" y="1152"/>
              <a:ext cx="190" cy="0"/>
            </a:xfrm>
            <a:prstGeom prst="line">
              <a:avLst/>
            </a:prstGeom>
            <a:noFill/>
            <a:ln w="28575">
              <a:solidFill>
                <a:srgbClr val="4BE956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6648" name="Line 18"/>
            <p:cNvSpPr>
              <a:spLocks noChangeShapeType="1"/>
            </p:cNvSpPr>
            <p:nvPr/>
          </p:nvSpPr>
          <p:spPr bwMode="auto">
            <a:xfrm flipH="1">
              <a:off x="4992" y="2160"/>
              <a:ext cx="192" cy="0"/>
            </a:xfrm>
            <a:prstGeom prst="line">
              <a:avLst/>
            </a:prstGeom>
            <a:noFill/>
            <a:ln w="28575">
              <a:solidFill>
                <a:srgbClr val="4BE956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6649" name="Line 19"/>
            <p:cNvSpPr>
              <a:spLocks noChangeShapeType="1"/>
            </p:cNvSpPr>
            <p:nvPr/>
          </p:nvSpPr>
          <p:spPr bwMode="auto">
            <a:xfrm flipH="1">
              <a:off x="5184" y="1709"/>
              <a:ext cx="471" cy="0"/>
            </a:xfrm>
            <a:prstGeom prst="line">
              <a:avLst/>
            </a:prstGeom>
            <a:noFill/>
            <a:ln w="28575">
              <a:solidFill>
                <a:srgbClr val="4BE956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4" name="Group 20"/>
          <p:cNvGrpSpPr>
            <a:grpSpLocks/>
          </p:cNvGrpSpPr>
          <p:nvPr/>
        </p:nvGrpSpPr>
        <p:grpSpPr bwMode="auto">
          <a:xfrm>
            <a:off x="5486400" y="1420813"/>
            <a:ext cx="3490913" cy="288925"/>
            <a:chOff x="3456" y="895"/>
            <a:chExt cx="2199" cy="182"/>
          </a:xfrm>
        </p:grpSpPr>
        <p:sp>
          <p:nvSpPr>
            <p:cNvPr id="26642" name="Line 21"/>
            <p:cNvSpPr>
              <a:spLocks noChangeShapeType="1"/>
            </p:cNvSpPr>
            <p:nvPr/>
          </p:nvSpPr>
          <p:spPr bwMode="auto">
            <a:xfrm>
              <a:off x="3541" y="895"/>
              <a:ext cx="0" cy="182"/>
            </a:xfrm>
            <a:prstGeom prst="line">
              <a:avLst/>
            </a:prstGeom>
            <a:noFill/>
            <a:ln w="28575">
              <a:solidFill>
                <a:srgbClr val="4BE956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6643" name="Line 22"/>
            <p:cNvSpPr>
              <a:spLocks noChangeShapeType="1"/>
            </p:cNvSpPr>
            <p:nvPr/>
          </p:nvSpPr>
          <p:spPr bwMode="auto">
            <a:xfrm flipH="1">
              <a:off x="3456" y="901"/>
              <a:ext cx="83" cy="0"/>
            </a:xfrm>
            <a:prstGeom prst="line">
              <a:avLst/>
            </a:prstGeom>
            <a:noFill/>
            <a:ln w="28575">
              <a:solidFill>
                <a:srgbClr val="4BE956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6644" name="Line 23"/>
            <p:cNvSpPr>
              <a:spLocks noChangeShapeType="1"/>
            </p:cNvSpPr>
            <p:nvPr/>
          </p:nvSpPr>
          <p:spPr bwMode="auto">
            <a:xfrm flipH="1">
              <a:off x="3456" y="1073"/>
              <a:ext cx="83" cy="0"/>
            </a:xfrm>
            <a:prstGeom prst="line">
              <a:avLst/>
            </a:prstGeom>
            <a:noFill/>
            <a:ln w="28575">
              <a:solidFill>
                <a:srgbClr val="4BE956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6645" name="Line 24"/>
            <p:cNvSpPr>
              <a:spLocks noChangeShapeType="1"/>
            </p:cNvSpPr>
            <p:nvPr/>
          </p:nvSpPr>
          <p:spPr bwMode="auto">
            <a:xfrm flipH="1">
              <a:off x="3541" y="1008"/>
              <a:ext cx="2114" cy="0"/>
            </a:xfrm>
            <a:prstGeom prst="line">
              <a:avLst/>
            </a:prstGeom>
            <a:noFill/>
            <a:ln w="28575">
              <a:solidFill>
                <a:srgbClr val="4BE956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5" name="Group 25"/>
          <p:cNvGrpSpPr>
            <a:grpSpLocks/>
          </p:cNvGrpSpPr>
          <p:nvPr/>
        </p:nvGrpSpPr>
        <p:grpSpPr bwMode="auto">
          <a:xfrm>
            <a:off x="6248400" y="4048125"/>
            <a:ext cx="2728913" cy="1971675"/>
            <a:chOff x="3936" y="2550"/>
            <a:chExt cx="1719" cy="1242"/>
          </a:xfrm>
        </p:grpSpPr>
        <p:sp>
          <p:nvSpPr>
            <p:cNvPr id="26638" name="Line 26"/>
            <p:cNvSpPr>
              <a:spLocks noChangeShapeType="1"/>
            </p:cNvSpPr>
            <p:nvPr/>
          </p:nvSpPr>
          <p:spPr bwMode="auto">
            <a:xfrm>
              <a:off x="4082" y="2550"/>
              <a:ext cx="2" cy="1242"/>
            </a:xfrm>
            <a:prstGeom prst="line">
              <a:avLst/>
            </a:prstGeom>
            <a:noFill/>
            <a:ln w="28575">
              <a:solidFill>
                <a:srgbClr val="4BE956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6639" name="Line 27"/>
            <p:cNvSpPr>
              <a:spLocks noChangeShapeType="1"/>
            </p:cNvSpPr>
            <p:nvPr/>
          </p:nvSpPr>
          <p:spPr bwMode="auto">
            <a:xfrm flipH="1" flipV="1">
              <a:off x="3936" y="2550"/>
              <a:ext cx="146" cy="0"/>
            </a:xfrm>
            <a:prstGeom prst="line">
              <a:avLst/>
            </a:prstGeom>
            <a:noFill/>
            <a:ln w="28575">
              <a:solidFill>
                <a:srgbClr val="4BE956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6640" name="Line 28"/>
            <p:cNvSpPr>
              <a:spLocks noChangeShapeType="1"/>
            </p:cNvSpPr>
            <p:nvPr/>
          </p:nvSpPr>
          <p:spPr bwMode="auto">
            <a:xfrm flipH="1">
              <a:off x="3936" y="3792"/>
              <a:ext cx="146" cy="0"/>
            </a:xfrm>
            <a:prstGeom prst="line">
              <a:avLst/>
            </a:prstGeom>
            <a:noFill/>
            <a:ln w="28575">
              <a:solidFill>
                <a:srgbClr val="4BE956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6641" name="Line 29"/>
            <p:cNvSpPr>
              <a:spLocks noChangeShapeType="1"/>
            </p:cNvSpPr>
            <p:nvPr/>
          </p:nvSpPr>
          <p:spPr bwMode="auto">
            <a:xfrm flipH="1">
              <a:off x="4084" y="3172"/>
              <a:ext cx="1571" cy="0"/>
            </a:xfrm>
            <a:prstGeom prst="line">
              <a:avLst/>
            </a:prstGeom>
            <a:noFill/>
            <a:ln w="28575">
              <a:solidFill>
                <a:srgbClr val="4BE956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12648" y="1600200"/>
            <a:ext cx="8388508" cy="4495800"/>
          </a:xfrm>
        </p:spPr>
        <p:txBody>
          <a:bodyPr>
            <a:normAutofit/>
          </a:bodyPr>
          <a:lstStyle/>
          <a:p>
            <a:pPr marL="273050" indent="-246063" eaLnBrk="1" hangingPunct="1"/>
            <a:r>
              <a:rPr lang="en-US" dirty="0" smtClean="0"/>
              <a:t>Recovering knowledge: “What is knowledge?” and “Where is knowledge found?”</a:t>
            </a:r>
          </a:p>
          <a:p>
            <a:pPr marL="273050" indent="-246063" eaLnBrk="1" hangingPunct="1"/>
            <a:r>
              <a:rPr lang="en-US" dirty="0" smtClean="0"/>
              <a:t>Populated conceptual model</a:t>
            </a:r>
          </a:p>
          <a:p>
            <a:pPr marL="273050" indent="-246063" eaLnBrk="1" hangingPunct="1"/>
            <a:endParaRPr lang="en-US" dirty="0" smtClean="0"/>
          </a:p>
        </p:txBody>
      </p:sp>
      <p:sp>
        <p:nvSpPr>
          <p:cNvPr id="10243" name="Title 2"/>
          <p:cNvSpPr>
            <a:spLocks noGrp="1"/>
          </p:cNvSpPr>
          <p:nvPr>
            <p:ph type="title"/>
          </p:nvPr>
        </p:nvSpPr>
        <p:spPr>
          <a:xfrm>
            <a:off x="571504" y="214290"/>
            <a:ext cx="8501090" cy="990600"/>
          </a:xfrm>
        </p:spPr>
        <p:txBody>
          <a:bodyPr>
            <a:noAutofit/>
          </a:bodyPr>
          <a:lstStyle/>
          <a:p>
            <a:pPr eaLnBrk="1" hangingPunct="1"/>
            <a:r>
              <a:rPr lang="en-US" dirty="0" err="1" smtClean="0"/>
              <a:t>Ontologies</a:t>
            </a:r>
            <a:r>
              <a:rPr lang="en-US" dirty="0" smtClean="0"/>
              <a:t> and data extraction</a:t>
            </a:r>
          </a:p>
        </p:txBody>
      </p:sp>
      <p:pic>
        <p:nvPicPr>
          <p:cNvPr id="10244" name="Picture 2"/>
          <p:cNvPicPr>
            <a:picLocks noChangeAspect="1" noChangeArrowheads="1"/>
          </p:cNvPicPr>
          <p:nvPr/>
        </p:nvPicPr>
        <p:blipFill>
          <a:blip r:embed="rId2" cstate="print"/>
          <a:srcRect l="3125" t="42371" r="53989" b="32764"/>
          <a:stretch>
            <a:fillRect/>
          </a:stretch>
        </p:blipFill>
        <p:spPr bwMode="auto">
          <a:xfrm>
            <a:off x="1197858" y="3500438"/>
            <a:ext cx="7224689" cy="260984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Picture 13" descr="xsd.xml.bmp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49800" y="3309960"/>
            <a:ext cx="3538538" cy="333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8851" name="Rectangle 2"/>
          <p:cNvSpPr>
            <a:spLocks noGrp="1" noChangeArrowheads="1"/>
          </p:cNvSpPr>
          <p:nvPr>
            <p:ph type="title"/>
          </p:nvPr>
        </p:nvSpPr>
        <p:spPr>
          <a:xfrm>
            <a:off x="257175" y="130175"/>
            <a:ext cx="8686800" cy="1143000"/>
          </a:xfrm>
        </p:spPr>
        <p:txBody>
          <a:bodyPr/>
          <a:lstStyle/>
          <a:p>
            <a:r>
              <a:rPr lang="en-US" dirty="0" smtClean="0"/>
              <a:t>Ontology </a:t>
            </a:r>
            <a:r>
              <a:rPr lang="en-US" dirty="0" smtClean="0"/>
              <a:t>transformations</a:t>
            </a:r>
            <a:endParaRPr lang="en-US" dirty="0" smtClean="0"/>
          </a:p>
        </p:txBody>
      </p:sp>
      <p:pic>
        <p:nvPicPr>
          <p:cNvPr id="78852" name="Picture 54" descr="onto-hyper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293688" y="1571628"/>
            <a:ext cx="2709862" cy="2286000"/>
          </a:xfrm>
        </p:spPr>
      </p:pic>
      <p:pic>
        <p:nvPicPr>
          <p:cNvPr id="78853" name="Picture 110" descr="form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20938" y="3962400"/>
            <a:ext cx="1854200" cy="273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854" name="Picture 8" descr="owl.bmp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48338" y="1608136"/>
            <a:ext cx="2657475" cy="160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0" name="Straight Arrow Connector 19"/>
          <p:cNvCxnSpPr/>
          <p:nvPr/>
        </p:nvCxnSpPr>
        <p:spPr>
          <a:xfrm rot="10800000">
            <a:off x="2590800" y="2286000"/>
            <a:ext cx="1447800" cy="1588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4038600" y="1752600"/>
            <a:ext cx="1524000" cy="53340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rot="5400000">
            <a:off x="2971800" y="2743200"/>
            <a:ext cx="1524000" cy="60960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4038600" y="2286000"/>
            <a:ext cx="762000" cy="68580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859" name="TextBox 29"/>
          <p:cNvSpPr txBox="1">
            <a:spLocks noChangeArrowheads="1"/>
          </p:cNvSpPr>
          <p:nvPr/>
        </p:nvSpPr>
        <p:spPr bwMode="auto">
          <a:xfrm>
            <a:off x="3352800" y="1600200"/>
            <a:ext cx="1524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1400">
                <a:solidFill>
                  <a:srgbClr val="FF0000"/>
                </a:solidFill>
              </a:rPr>
              <a:t>Transformations to and from all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Generated RDF</a:t>
            </a:r>
          </a:p>
        </p:txBody>
      </p:sp>
      <p:pic>
        <p:nvPicPr>
          <p:cNvPr id="44035" name="Picture 10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719282"/>
            <a:ext cx="8458200" cy="456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26605" t="20667" r="7997" b="9370"/>
          <a:stretch>
            <a:fillRect/>
          </a:stretch>
        </p:blipFill>
        <p:spPr>
          <a:xfrm>
            <a:off x="5159375" y="3151188"/>
            <a:ext cx="3838575" cy="2776537"/>
          </a:xfrm>
          <a:solidFill>
            <a:srgbClr val="FFFFFF"/>
          </a:solidFill>
          <a:ln w="6350">
            <a:solidFill>
              <a:srgbClr val="000000"/>
            </a:solidFill>
          </a:ln>
        </p:spPr>
      </p:pic>
      <p:sp>
        <p:nvSpPr>
          <p:cNvPr id="1945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Data frames</a:t>
            </a:r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225425" y="1982788"/>
            <a:ext cx="4341813" cy="45704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latin typeface="Constantia" pitchFamily="18" charset="0"/>
            </a:endParaRPr>
          </a:p>
        </p:txBody>
      </p:sp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552450" y="2679700"/>
            <a:ext cx="39576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US" sz="1400" b="1" dirty="0">
                <a:latin typeface="Calibri" pitchFamily="34" charset="0"/>
              </a:rPr>
              <a:t>External Rep.:  </a:t>
            </a:r>
            <a:r>
              <a:rPr lang="en-US" sz="1400" dirty="0">
                <a:latin typeface="Calibri" pitchFamily="34" charset="0"/>
              </a:rPr>
              <a:t>\s*[$]\s*(\d{1,3})*(\.\d{2})?</a:t>
            </a:r>
          </a:p>
        </p:txBody>
      </p:sp>
      <p:sp>
        <p:nvSpPr>
          <p:cNvPr id="19462" name="Text Box 6"/>
          <p:cNvSpPr txBox="1">
            <a:spLocks noChangeArrowheads="1"/>
          </p:cNvSpPr>
          <p:nvPr/>
        </p:nvSpPr>
        <p:spPr bwMode="auto">
          <a:xfrm>
            <a:off x="369888" y="3644900"/>
            <a:ext cx="4394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 dirty="0">
                <a:latin typeface="Calibri" pitchFamily="34" charset="0"/>
              </a:rPr>
              <a:t>Key Word Phrase</a:t>
            </a:r>
            <a:endParaRPr lang="en-US" sz="1400" dirty="0">
              <a:latin typeface="Calibri" pitchFamily="34" charset="0"/>
            </a:endParaRPr>
          </a:p>
        </p:txBody>
      </p:sp>
      <p:sp>
        <p:nvSpPr>
          <p:cNvPr id="19463" name="Text Box 7"/>
          <p:cNvSpPr txBox="1">
            <a:spLocks noChangeArrowheads="1"/>
          </p:cNvSpPr>
          <p:nvPr/>
        </p:nvSpPr>
        <p:spPr bwMode="auto">
          <a:xfrm>
            <a:off x="608013" y="2997200"/>
            <a:ext cx="29495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 dirty="0">
                <a:latin typeface="Calibri" pitchFamily="34" charset="0"/>
              </a:rPr>
              <a:t>Left Context:  </a:t>
            </a:r>
            <a:r>
              <a:rPr lang="en-US" sz="1400" dirty="0">
                <a:latin typeface="Calibri" pitchFamily="34" charset="0"/>
              </a:rPr>
              <a:t>$</a:t>
            </a:r>
          </a:p>
        </p:txBody>
      </p:sp>
      <p:sp>
        <p:nvSpPr>
          <p:cNvPr id="19464" name="Text Box 8"/>
          <p:cNvSpPr txBox="1">
            <a:spLocks noChangeArrowheads="1"/>
          </p:cNvSpPr>
          <p:nvPr/>
        </p:nvSpPr>
        <p:spPr bwMode="auto">
          <a:xfrm>
            <a:off x="192088" y="1600200"/>
            <a:ext cx="18700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latin typeface="Comic Sans MS" pitchFamily="66" charset="0"/>
              </a:rPr>
              <a:t>Data </a:t>
            </a:r>
            <a:r>
              <a:rPr lang="en-US" b="1" dirty="0" smtClean="0">
                <a:latin typeface="Comic Sans MS" pitchFamily="66" charset="0"/>
              </a:rPr>
              <a:t>frame</a:t>
            </a:r>
            <a:r>
              <a:rPr lang="en-US" b="1" dirty="0">
                <a:latin typeface="Comic Sans MS" pitchFamily="66" charset="0"/>
              </a:rPr>
              <a:t>:</a:t>
            </a:r>
          </a:p>
        </p:txBody>
      </p:sp>
      <p:sp>
        <p:nvSpPr>
          <p:cNvPr id="19465" name="Text Box 9"/>
          <p:cNvSpPr txBox="1">
            <a:spLocks noChangeArrowheads="1"/>
          </p:cNvSpPr>
          <p:nvPr/>
        </p:nvSpPr>
        <p:spPr bwMode="auto">
          <a:xfrm>
            <a:off x="373063" y="2124075"/>
            <a:ext cx="39576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 dirty="0">
                <a:latin typeface="Calibri" pitchFamily="34" charset="0"/>
              </a:rPr>
              <a:t>Internal Representation:  </a:t>
            </a:r>
            <a:r>
              <a:rPr lang="en-US" sz="1400" dirty="0">
                <a:latin typeface="Calibri" pitchFamily="34" charset="0"/>
              </a:rPr>
              <a:t>float</a:t>
            </a:r>
          </a:p>
        </p:txBody>
      </p:sp>
      <p:sp>
        <p:nvSpPr>
          <p:cNvPr id="19466" name="Text Box 10"/>
          <p:cNvSpPr txBox="1">
            <a:spLocks noChangeArrowheads="1"/>
          </p:cNvSpPr>
          <p:nvPr/>
        </p:nvSpPr>
        <p:spPr bwMode="auto">
          <a:xfrm>
            <a:off x="360363" y="2416175"/>
            <a:ext cx="39576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 dirty="0">
                <a:latin typeface="Calibri" pitchFamily="34" charset="0"/>
              </a:rPr>
              <a:t>Values</a:t>
            </a:r>
            <a:endParaRPr lang="en-US" sz="1400" dirty="0">
              <a:latin typeface="Calibri" pitchFamily="34" charset="0"/>
            </a:endParaRPr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736600" y="3328988"/>
            <a:ext cx="44450" cy="228600"/>
            <a:chOff x="3410" y="2258"/>
            <a:chExt cx="28" cy="144"/>
          </a:xfrm>
        </p:grpSpPr>
        <p:sp>
          <p:nvSpPr>
            <p:cNvPr id="19487" name="Oval 12"/>
            <p:cNvSpPr>
              <a:spLocks noChangeArrowheads="1"/>
            </p:cNvSpPr>
            <p:nvPr/>
          </p:nvSpPr>
          <p:spPr bwMode="auto">
            <a:xfrm>
              <a:off x="3410" y="2258"/>
              <a:ext cx="28" cy="2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nstantia" pitchFamily="18" charset="0"/>
              </a:endParaRPr>
            </a:p>
          </p:txBody>
        </p:sp>
        <p:sp>
          <p:nvSpPr>
            <p:cNvPr id="19488" name="Oval 13"/>
            <p:cNvSpPr>
              <a:spLocks noChangeArrowheads="1"/>
            </p:cNvSpPr>
            <p:nvPr/>
          </p:nvSpPr>
          <p:spPr bwMode="auto">
            <a:xfrm>
              <a:off x="3410" y="2315"/>
              <a:ext cx="28" cy="2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nstantia" pitchFamily="18" charset="0"/>
              </a:endParaRPr>
            </a:p>
          </p:txBody>
        </p:sp>
        <p:sp>
          <p:nvSpPr>
            <p:cNvPr id="19489" name="Oval 14"/>
            <p:cNvSpPr>
              <a:spLocks noChangeArrowheads="1"/>
            </p:cNvSpPr>
            <p:nvPr/>
          </p:nvSpPr>
          <p:spPr bwMode="auto">
            <a:xfrm>
              <a:off x="3410" y="2375"/>
              <a:ext cx="28" cy="2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>
                <a:latin typeface="Constantia" pitchFamily="18" charset="0"/>
              </a:endParaRPr>
            </a:p>
          </p:txBody>
        </p:sp>
      </p:grpSp>
      <p:sp>
        <p:nvSpPr>
          <p:cNvPr id="19468" name="Text Box 15"/>
          <p:cNvSpPr txBox="1">
            <a:spLocks noChangeArrowheads="1"/>
          </p:cNvSpPr>
          <p:nvPr/>
        </p:nvSpPr>
        <p:spPr bwMode="auto">
          <a:xfrm>
            <a:off x="608013" y="3943350"/>
            <a:ext cx="40211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 dirty="0">
                <a:latin typeface="Calibri" pitchFamily="34" charset="0"/>
              </a:rPr>
              <a:t>Key Words:  </a:t>
            </a:r>
            <a:r>
              <a:rPr lang="en-US" sz="1400" dirty="0">
                <a:latin typeface="Calibri" pitchFamily="34" charset="0"/>
              </a:rPr>
              <a:t>([Pp]rice)|([Cc]</a:t>
            </a:r>
            <a:r>
              <a:rPr lang="en-US" sz="1400" dirty="0" err="1">
                <a:latin typeface="Calibri" pitchFamily="34" charset="0"/>
              </a:rPr>
              <a:t>ost</a:t>
            </a:r>
            <a:r>
              <a:rPr lang="en-US" sz="1400" dirty="0">
                <a:latin typeface="Calibri" pitchFamily="34" charset="0"/>
              </a:rPr>
              <a:t>)| …</a:t>
            </a:r>
          </a:p>
        </p:txBody>
      </p:sp>
      <p:sp>
        <p:nvSpPr>
          <p:cNvPr id="19469" name="Text Box 16"/>
          <p:cNvSpPr txBox="1">
            <a:spLocks noChangeArrowheads="1"/>
          </p:cNvSpPr>
          <p:nvPr/>
        </p:nvSpPr>
        <p:spPr bwMode="auto">
          <a:xfrm>
            <a:off x="363538" y="4587875"/>
            <a:ext cx="4394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 dirty="0">
                <a:latin typeface="Calibri" pitchFamily="34" charset="0"/>
              </a:rPr>
              <a:t>Operators</a:t>
            </a:r>
            <a:endParaRPr lang="en-US" sz="1400" dirty="0">
              <a:latin typeface="Calibri" pitchFamily="34" charset="0"/>
            </a:endParaRPr>
          </a:p>
        </p:txBody>
      </p:sp>
      <p:grpSp>
        <p:nvGrpSpPr>
          <p:cNvPr id="3" name="Group 17"/>
          <p:cNvGrpSpPr>
            <a:grpSpLocks/>
          </p:cNvGrpSpPr>
          <p:nvPr/>
        </p:nvGrpSpPr>
        <p:grpSpPr bwMode="auto">
          <a:xfrm>
            <a:off x="739775" y="4248150"/>
            <a:ext cx="44450" cy="228600"/>
            <a:chOff x="3410" y="2258"/>
            <a:chExt cx="28" cy="144"/>
          </a:xfrm>
        </p:grpSpPr>
        <p:sp>
          <p:nvSpPr>
            <p:cNvPr id="19484" name="Oval 18"/>
            <p:cNvSpPr>
              <a:spLocks noChangeArrowheads="1"/>
            </p:cNvSpPr>
            <p:nvPr/>
          </p:nvSpPr>
          <p:spPr bwMode="auto">
            <a:xfrm>
              <a:off x="3410" y="2258"/>
              <a:ext cx="28" cy="2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nstantia" pitchFamily="18" charset="0"/>
              </a:endParaRPr>
            </a:p>
          </p:txBody>
        </p:sp>
        <p:sp>
          <p:nvSpPr>
            <p:cNvPr id="19485" name="Oval 19"/>
            <p:cNvSpPr>
              <a:spLocks noChangeArrowheads="1"/>
            </p:cNvSpPr>
            <p:nvPr/>
          </p:nvSpPr>
          <p:spPr bwMode="auto">
            <a:xfrm>
              <a:off x="3410" y="2315"/>
              <a:ext cx="28" cy="2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nstantia" pitchFamily="18" charset="0"/>
              </a:endParaRPr>
            </a:p>
          </p:txBody>
        </p:sp>
        <p:sp>
          <p:nvSpPr>
            <p:cNvPr id="19486" name="Oval 20"/>
            <p:cNvSpPr>
              <a:spLocks noChangeArrowheads="1"/>
            </p:cNvSpPr>
            <p:nvPr/>
          </p:nvSpPr>
          <p:spPr bwMode="auto">
            <a:xfrm>
              <a:off x="3410" y="2375"/>
              <a:ext cx="28" cy="2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nstantia" pitchFamily="18" charset="0"/>
              </a:endParaRPr>
            </a:p>
          </p:txBody>
        </p:sp>
      </p:grpSp>
      <p:sp>
        <p:nvSpPr>
          <p:cNvPr id="19471" name="Text Box 21"/>
          <p:cNvSpPr txBox="1">
            <a:spLocks noChangeArrowheads="1"/>
          </p:cNvSpPr>
          <p:nvPr/>
        </p:nvSpPr>
        <p:spPr bwMode="auto">
          <a:xfrm>
            <a:off x="627063" y="4875213"/>
            <a:ext cx="38084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 dirty="0">
                <a:latin typeface="Calibri" pitchFamily="34" charset="0"/>
              </a:rPr>
              <a:t>Operator:  </a:t>
            </a:r>
            <a:r>
              <a:rPr lang="en-US" sz="1400" dirty="0">
                <a:latin typeface="Calibri" pitchFamily="34" charset="0"/>
              </a:rPr>
              <a:t>&gt;</a:t>
            </a:r>
          </a:p>
        </p:txBody>
      </p:sp>
      <p:sp>
        <p:nvSpPr>
          <p:cNvPr id="19472" name="Text Box 22"/>
          <p:cNvSpPr txBox="1">
            <a:spLocks noChangeArrowheads="1"/>
          </p:cNvSpPr>
          <p:nvPr/>
        </p:nvSpPr>
        <p:spPr bwMode="auto">
          <a:xfrm>
            <a:off x="612775" y="5183188"/>
            <a:ext cx="38830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 dirty="0">
                <a:latin typeface="Calibri" pitchFamily="34" charset="0"/>
              </a:rPr>
              <a:t>Key Words: </a:t>
            </a:r>
            <a:r>
              <a:rPr lang="en-US" sz="1400" dirty="0">
                <a:latin typeface="Calibri" pitchFamily="34" charset="0"/>
              </a:rPr>
              <a:t> (more\s*than)|(more\s*costly)|…</a:t>
            </a:r>
          </a:p>
        </p:txBody>
      </p:sp>
      <p:grpSp>
        <p:nvGrpSpPr>
          <p:cNvPr id="4" name="Group 23"/>
          <p:cNvGrpSpPr>
            <a:grpSpLocks/>
          </p:cNvGrpSpPr>
          <p:nvPr/>
        </p:nvGrpSpPr>
        <p:grpSpPr bwMode="auto">
          <a:xfrm>
            <a:off x="746125" y="5465763"/>
            <a:ext cx="44450" cy="228600"/>
            <a:chOff x="3410" y="2258"/>
            <a:chExt cx="28" cy="144"/>
          </a:xfrm>
        </p:grpSpPr>
        <p:sp>
          <p:nvSpPr>
            <p:cNvPr id="19481" name="Oval 24"/>
            <p:cNvSpPr>
              <a:spLocks noChangeArrowheads="1"/>
            </p:cNvSpPr>
            <p:nvPr/>
          </p:nvSpPr>
          <p:spPr bwMode="auto">
            <a:xfrm>
              <a:off x="3410" y="2258"/>
              <a:ext cx="28" cy="2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nstantia" pitchFamily="18" charset="0"/>
              </a:endParaRPr>
            </a:p>
          </p:txBody>
        </p:sp>
        <p:sp>
          <p:nvSpPr>
            <p:cNvPr id="19482" name="Oval 25"/>
            <p:cNvSpPr>
              <a:spLocks noChangeArrowheads="1"/>
            </p:cNvSpPr>
            <p:nvPr/>
          </p:nvSpPr>
          <p:spPr bwMode="auto">
            <a:xfrm>
              <a:off x="3410" y="2315"/>
              <a:ext cx="28" cy="2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nstantia" pitchFamily="18" charset="0"/>
              </a:endParaRPr>
            </a:p>
          </p:txBody>
        </p:sp>
        <p:sp>
          <p:nvSpPr>
            <p:cNvPr id="19483" name="Oval 26"/>
            <p:cNvSpPr>
              <a:spLocks noChangeArrowheads="1"/>
            </p:cNvSpPr>
            <p:nvPr/>
          </p:nvSpPr>
          <p:spPr bwMode="auto">
            <a:xfrm>
              <a:off x="3410" y="2375"/>
              <a:ext cx="28" cy="2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nstantia" pitchFamily="18" charset="0"/>
              </a:endParaRPr>
            </a:p>
          </p:txBody>
        </p:sp>
      </p:grpSp>
      <p:grpSp>
        <p:nvGrpSpPr>
          <p:cNvPr id="5" name="Group 27"/>
          <p:cNvGrpSpPr>
            <a:grpSpLocks/>
          </p:cNvGrpSpPr>
          <p:nvPr/>
        </p:nvGrpSpPr>
        <p:grpSpPr bwMode="auto">
          <a:xfrm>
            <a:off x="2155825" y="5919788"/>
            <a:ext cx="44450" cy="228600"/>
            <a:chOff x="3410" y="2258"/>
            <a:chExt cx="28" cy="144"/>
          </a:xfrm>
        </p:grpSpPr>
        <p:sp>
          <p:nvSpPr>
            <p:cNvPr id="19478" name="Oval 28"/>
            <p:cNvSpPr>
              <a:spLocks noChangeArrowheads="1"/>
            </p:cNvSpPr>
            <p:nvPr/>
          </p:nvSpPr>
          <p:spPr bwMode="auto">
            <a:xfrm>
              <a:off x="3410" y="2258"/>
              <a:ext cx="28" cy="2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nstantia" pitchFamily="18" charset="0"/>
              </a:endParaRPr>
            </a:p>
          </p:txBody>
        </p:sp>
        <p:sp>
          <p:nvSpPr>
            <p:cNvPr id="19479" name="Oval 29"/>
            <p:cNvSpPr>
              <a:spLocks noChangeArrowheads="1"/>
            </p:cNvSpPr>
            <p:nvPr/>
          </p:nvSpPr>
          <p:spPr bwMode="auto">
            <a:xfrm>
              <a:off x="3410" y="2315"/>
              <a:ext cx="28" cy="2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nstantia" pitchFamily="18" charset="0"/>
              </a:endParaRPr>
            </a:p>
          </p:txBody>
        </p:sp>
        <p:sp>
          <p:nvSpPr>
            <p:cNvPr id="19480" name="Oval 30"/>
            <p:cNvSpPr>
              <a:spLocks noChangeArrowheads="1"/>
            </p:cNvSpPr>
            <p:nvPr/>
          </p:nvSpPr>
          <p:spPr bwMode="auto">
            <a:xfrm>
              <a:off x="3410" y="2375"/>
              <a:ext cx="28" cy="27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onstantia" pitchFamily="18" charset="0"/>
              </a:endParaRPr>
            </a:p>
          </p:txBody>
        </p:sp>
      </p:grpSp>
      <p:sp>
        <p:nvSpPr>
          <p:cNvPr id="19475" name="Line 31"/>
          <p:cNvSpPr>
            <a:spLocks noChangeShapeType="1"/>
          </p:cNvSpPr>
          <p:nvPr/>
        </p:nvSpPr>
        <p:spPr bwMode="auto">
          <a:xfrm flipV="1">
            <a:off x="4565650" y="4078288"/>
            <a:ext cx="828675" cy="247808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76" name="Line 32"/>
          <p:cNvSpPr>
            <a:spLocks noChangeShapeType="1"/>
          </p:cNvSpPr>
          <p:nvPr/>
        </p:nvSpPr>
        <p:spPr bwMode="auto">
          <a:xfrm>
            <a:off x="4564063" y="1976438"/>
            <a:ext cx="815975" cy="188118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77" name="Rectangle 33"/>
          <p:cNvSpPr>
            <a:spLocks noChangeArrowheads="1"/>
          </p:cNvSpPr>
          <p:nvPr/>
        </p:nvSpPr>
        <p:spPr bwMode="auto">
          <a:xfrm>
            <a:off x="5381625" y="3860800"/>
            <a:ext cx="344488" cy="222250"/>
          </a:xfrm>
          <a:prstGeom prst="rect">
            <a:avLst/>
          </a:prstGeom>
          <a:noFill/>
          <a:ln w="28575">
            <a:solidFill>
              <a:srgbClr val="00B050"/>
            </a:solidFill>
            <a:prstDash val="dash"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20" y="228600"/>
            <a:ext cx="8858280" cy="990600"/>
          </a:xfrm>
        </p:spPr>
        <p:txBody>
          <a:bodyPr>
            <a:noAutofit/>
          </a:bodyPr>
          <a:lstStyle/>
          <a:p>
            <a:r>
              <a:rPr lang="en-US" sz="3200" dirty="0" smtClean="0"/>
              <a:t>Extraction </a:t>
            </a:r>
            <a:r>
              <a:rPr lang="en-US" sz="3200" dirty="0" err="1" smtClean="0"/>
              <a:t>ontologies</a:t>
            </a:r>
            <a:r>
              <a:rPr lang="en-US" sz="3200" dirty="0" smtClean="0"/>
              <a:t>: generality &amp; resiliency </a:t>
            </a:r>
            <a:endParaRPr lang="en-US" sz="3200" dirty="0"/>
          </a:p>
        </p:txBody>
      </p:sp>
      <p:sp>
        <p:nvSpPr>
          <p:cNvPr id="3174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12648" y="1600200"/>
            <a:ext cx="8153400" cy="504351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Generality: assumptions about web pages</a:t>
            </a:r>
          </a:p>
          <a:p>
            <a:pPr lvl="1"/>
            <a:r>
              <a:rPr lang="en-US" dirty="0" smtClean="0"/>
              <a:t>Data rich</a:t>
            </a:r>
          </a:p>
          <a:p>
            <a:pPr lvl="1"/>
            <a:r>
              <a:rPr lang="en-US" dirty="0" smtClean="0"/>
              <a:t>Narrow domain</a:t>
            </a:r>
          </a:p>
          <a:p>
            <a:pPr lvl="1"/>
            <a:r>
              <a:rPr lang="en-US" dirty="0" smtClean="0"/>
              <a:t>Document types</a:t>
            </a:r>
          </a:p>
          <a:p>
            <a:pPr lvl="2"/>
            <a:r>
              <a:rPr lang="en-US" dirty="0" smtClean="0"/>
              <a:t>Single-record documents (hard, but doable)</a:t>
            </a:r>
          </a:p>
          <a:p>
            <a:pPr lvl="2"/>
            <a:r>
              <a:rPr lang="en-US" dirty="0" smtClean="0"/>
              <a:t>Multiple-record documents (harder)</a:t>
            </a:r>
          </a:p>
          <a:p>
            <a:pPr lvl="2"/>
            <a:r>
              <a:rPr lang="en-US" dirty="0" smtClean="0"/>
              <a:t>Records with scattered components (even harder)</a:t>
            </a:r>
          </a:p>
          <a:p>
            <a:r>
              <a:rPr lang="en-US" dirty="0" smtClean="0"/>
              <a:t>Resiliency: declarative</a:t>
            </a:r>
          </a:p>
          <a:p>
            <a:pPr lvl="1"/>
            <a:r>
              <a:rPr lang="en-US" dirty="0" smtClean="0"/>
              <a:t>Still works when web pages change</a:t>
            </a:r>
          </a:p>
          <a:p>
            <a:pPr lvl="1"/>
            <a:r>
              <a:rPr lang="en-US" dirty="0" smtClean="0"/>
              <a:t>Works for new, unseen pages in the same domain</a:t>
            </a:r>
          </a:p>
          <a:p>
            <a:pPr lvl="1"/>
            <a:r>
              <a:rPr lang="en-US" dirty="0" smtClean="0"/>
              <a:t>Scalable, but takes work to declare the extraction ontology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From symbols to knowledge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Symbols:  $  11,500  117K  Nissan  CD  AC</a:t>
            </a:r>
          </a:p>
          <a:p>
            <a:r>
              <a:rPr lang="en-US" dirty="0" smtClean="0"/>
              <a:t>Data:  price(11,500)   mileage(117K)  make(Nissan)</a:t>
            </a:r>
          </a:p>
          <a:p>
            <a:r>
              <a:rPr lang="en-US" dirty="0" smtClean="0"/>
              <a:t>Conceptualized data:</a:t>
            </a:r>
          </a:p>
          <a:p>
            <a:pPr lvl="1"/>
            <a:r>
              <a:rPr lang="en-US" dirty="0" smtClean="0"/>
              <a:t>Car(C123) has Price($11,500)</a:t>
            </a:r>
          </a:p>
          <a:p>
            <a:pPr lvl="1"/>
            <a:r>
              <a:rPr lang="en-US" dirty="0" smtClean="0"/>
              <a:t>Car(C123) has Mileage(117,000)</a:t>
            </a:r>
          </a:p>
          <a:p>
            <a:pPr lvl="1"/>
            <a:r>
              <a:rPr lang="en-US" dirty="0" smtClean="0"/>
              <a:t>Car(C123) has Make(Nissan)</a:t>
            </a:r>
          </a:p>
          <a:p>
            <a:pPr lvl="1"/>
            <a:r>
              <a:rPr lang="en-US" dirty="0" smtClean="0"/>
              <a:t>Car(C123) has Feature(AC)</a:t>
            </a:r>
          </a:p>
          <a:p>
            <a:r>
              <a:rPr lang="en-US" dirty="0" smtClean="0"/>
              <a:t>Knowledge</a:t>
            </a:r>
          </a:p>
          <a:p>
            <a:pPr lvl="1"/>
            <a:r>
              <a:rPr lang="en-US" dirty="0" smtClean="0"/>
              <a:t>“Correct” facts</a:t>
            </a:r>
          </a:p>
          <a:p>
            <a:pPr lvl="1"/>
            <a:r>
              <a:rPr lang="en-US" dirty="0" smtClean="0"/>
              <a:t>Provenance</a:t>
            </a:r>
            <a:endParaRPr lang="en-US" dirty="0"/>
          </a:p>
        </p:txBody>
      </p:sp>
      <p:pic>
        <p:nvPicPr>
          <p:cNvPr id="13316" name="Picture 2"/>
          <p:cNvPicPr>
            <a:picLocks noChangeAspect="1" noChangeArrowheads="1"/>
          </p:cNvPicPr>
          <p:nvPr/>
        </p:nvPicPr>
        <p:blipFill>
          <a:blip r:embed="rId2" cstate="print"/>
          <a:srcRect l="26605" t="20667" r="7997" b="9370"/>
          <a:stretch>
            <a:fillRect/>
          </a:stretch>
        </p:blipFill>
        <p:spPr bwMode="auto">
          <a:xfrm>
            <a:off x="5357818" y="3905272"/>
            <a:ext cx="3742447" cy="2809876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571472" y="285728"/>
            <a:ext cx="8229600" cy="914400"/>
          </a:xfrm>
        </p:spPr>
        <p:txBody>
          <a:bodyPr/>
          <a:lstStyle/>
          <a:p>
            <a:pPr eaLnBrk="1" hangingPunct="1"/>
            <a:r>
              <a:rPr lang="en-US" sz="4000" dirty="0" err="1" smtClean="0"/>
              <a:t>OntoES</a:t>
            </a:r>
            <a:r>
              <a:rPr lang="en-US" sz="4000" dirty="0" smtClean="0"/>
              <a:t> data extraction system</a:t>
            </a:r>
          </a:p>
        </p:txBody>
      </p:sp>
      <p:pic>
        <p:nvPicPr>
          <p:cNvPr id="15363" name="Picture 4" descr="DemoI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05794" y="1557354"/>
            <a:ext cx="5647405" cy="4443414"/>
          </a:xfrm>
          <a:ln>
            <a:solidFill>
              <a:schemeClr val="tx1"/>
            </a:solidFill>
          </a:ln>
        </p:spPr>
      </p:pic>
      <p:pic>
        <p:nvPicPr>
          <p:cNvPr id="57353" name="Picture 9" descr="DemoI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907338" y="1643087"/>
            <a:ext cx="6017462" cy="5000623"/>
          </a:xfrm>
          <a:ln>
            <a:solidFill>
              <a:schemeClr val="tx1"/>
            </a:solidFill>
          </a:ln>
        </p:spPr>
      </p:pic>
      <p:pic>
        <p:nvPicPr>
          <p:cNvPr id="57355" name="Picture 11" descr="DemoI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2952146" y="1714488"/>
            <a:ext cx="5582254" cy="5006972"/>
          </a:xfrm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400</TotalTime>
  <Words>1010</Words>
  <Application>Microsoft Office PowerPoint</Application>
  <PresentationFormat>On-screen Show (4:3)</PresentationFormat>
  <Paragraphs>220</Paragraphs>
  <Slides>51</Slides>
  <Notes>8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3" baseType="lpstr">
      <vt:lpstr>Median</vt:lpstr>
      <vt:lpstr>Bitmap Image</vt:lpstr>
      <vt:lpstr>Ontologies for multilingual extraction</vt:lpstr>
      <vt:lpstr>Overview</vt:lpstr>
      <vt:lpstr>Conceptual modeling and ontologies</vt:lpstr>
      <vt:lpstr>Ontology components</vt:lpstr>
      <vt:lpstr>Ontologies and data extraction</vt:lpstr>
      <vt:lpstr>Data frames</vt:lpstr>
      <vt:lpstr>Extraction ontologies: generality &amp; resiliency </vt:lpstr>
      <vt:lpstr>From symbols to knowledge</vt:lpstr>
      <vt:lpstr>OntoES data extraction system</vt:lpstr>
      <vt:lpstr>OntoES semantic annotation</vt:lpstr>
      <vt:lpstr>Annotation results </vt:lpstr>
      <vt:lpstr>Query-based extraction</vt:lpstr>
      <vt:lpstr>Query semantically annotated data</vt:lpstr>
      <vt:lpstr>Extraction recall/precision</vt:lpstr>
      <vt:lpstr>Issue: ontology construction</vt:lpstr>
      <vt:lpstr>Ontology editor</vt:lpstr>
      <vt:lpstr>Building ontologies manually</vt:lpstr>
      <vt:lpstr>Building ontologies manually</vt:lpstr>
      <vt:lpstr>Building ontologies manually</vt:lpstr>
      <vt:lpstr>Ontology workbench</vt:lpstr>
      <vt:lpstr>Workbench functions</vt:lpstr>
      <vt:lpstr>Beyond English</vt:lpstr>
      <vt:lpstr>How different is this?</vt:lpstr>
      <vt:lpstr>Current state of the art</vt:lpstr>
      <vt:lpstr>Our solution(s)</vt:lpstr>
      <vt:lpstr>Multilingual adaptation</vt:lpstr>
      <vt:lpstr>Expected results</vt:lpstr>
      <vt:lpstr>Basic premises</vt:lpstr>
      <vt:lpstr>Car ontology (English)</vt:lpstr>
      <vt:lpstr>Car ontology (Japanese)</vt:lpstr>
      <vt:lpstr>English price data frame</vt:lpstr>
      <vt:lpstr>Japanese price data frame</vt:lpstr>
      <vt:lpstr>Current status</vt:lpstr>
      <vt:lpstr>Conclusions</vt:lpstr>
      <vt:lpstr>Questions?</vt:lpstr>
      <vt:lpstr>GUI for creating extraction forms</vt:lpstr>
      <vt:lpstr>Creating ontologies from forms</vt:lpstr>
      <vt:lpstr>Source-to-form mapping</vt:lpstr>
      <vt:lpstr>Forms-driven ontology creation</vt:lpstr>
      <vt:lpstr>Inferring ontologies from tables</vt:lpstr>
      <vt:lpstr>Merging and mapping ontologies</vt:lpstr>
      <vt:lpstr>Interpret tables from sibling pages</vt:lpstr>
      <vt:lpstr>Interpret tables from sibling pages</vt:lpstr>
      <vt:lpstr>C-XML: Conceptual XML</vt:lpstr>
      <vt:lpstr>Free-form query</vt:lpstr>
      <vt:lpstr>Parse free-form query </vt:lpstr>
      <vt:lpstr>Select appropriate ontology</vt:lpstr>
      <vt:lpstr>Slide 48</vt:lpstr>
      <vt:lpstr>Slide 49</vt:lpstr>
      <vt:lpstr>Ontology transformations</vt:lpstr>
      <vt:lpstr>Generated RDF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cp:lastModifiedBy>Deryle Lonsdale</cp:lastModifiedBy>
  <cp:revision>428</cp:revision>
  <dcterms:modified xsi:type="dcterms:W3CDTF">2010-04-25T07:08:55Z</dcterms:modified>
</cp:coreProperties>
</file>