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63" r:id="rId4"/>
    <p:sldId id="264" r:id="rId5"/>
    <p:sldId id="265" r:id="rId6"/>
    <p:sldId id="289" r:id="rId7"/>
    <p:sldId id="291" r:id="rId8"/>
    <p:sldId id="280" r:id="rId9"/>
    <p:sldId id="270" r:id="rId10"/>
    <p:sldId id="271" r:id="rId11"/>
    <p:sldId id="272" r:id="rId12"/>
    <p:sldId id="273" r:id="rId13"/>
    <p:sldId id="282" r:id="rId14"/>
    <p:sldId id="277" r:id="rId15"/>
    <p:sldId id="261" r:id="rId16"/>
    <p:sldId id="290" r:id="rId17"/>
    <p:sldId id="283" r:id="rId18"/>
    <p:sldId id="284" r:id="rId19"/>
    <p:sldId id="288" r:id="rId20"/>
    <p:sldId id="269" r:id="rId21"/>
    <p:sldId id="279" r:id="rId22"/>
    <p:sldId id="292" r:id="rId23"/>
    <p:sldId id="293" r:id="rId24"/>
    <p:sldId id="29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99FF"/>
    <a:srgbClr val="FF9999"/>
    <a:srgbClr val="99FF99"/>
    <a:srgbClr val="9900CC"/>
    <a:srgbClr val="660066"/>
    <a:srgbClr val="FF0000"/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3739" autoAdjust="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C712-21F3-4C65-A7C9-B9E2929E1EB0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E26D-DB3D-462C-8A1D-0F9E7856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A4ED56-62B8-474C-92EE-DDF44447794D}" type="datetime1">
              <a:rPr lang="en-US" smtClean="0"/>
              <a:t>3/9/2013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C0A9-1E6F-4139-B8CC-6D061138EA00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14C-118E-427B-BC2A-6B8C28C9D7C2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2F6-A063-4EEE-AD92-B5F2F667CE0D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7589-290C-44EB-977A-19C73CED4528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7D1-E420-4D40-A97D-9FCA24E77BFA}" type="datetime1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8B2B6-C8DA-4046-A464-8F3D7F1758EC}" type="datetime1">
              <a:rPr lang="en-US" smtClean="0"/>
              <a:t>3/9/2013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0A7168-8EDC-47D2-BA45-4A00C5096A6E}" type="datetime1">
              <a:rPr lang="en-US" smtClean="0"/>
              <a:t>3/9/2013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FABF-E4CD-4A53-8204-F918D67A4B0C}" type="datetime1">
              <a:rPr lang="en-US" smtClean="0"/>
              <a:t>3/9/2013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D27B-CF49-4FAA-9FD1-811032BB6E5F}" type="datetime1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602C-4D8B-4E0D-92D9-970DE3D812C9}" type="datetime1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241DF4-0232-47D7-B161-E4657059E27F}" type="datetime1">
              <a:rPr lang="en-US" smtClean="0"/>
              <a:t>3/9/2013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gif"/><Relationship Id="rId4" Type="http://schemas.openxmlformats.org/officeDocument/2006/relationships/image" Target="../media/image16.gif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6.png"/><Relationship Id="rId7" Type="http://schemas.openxmlformats.org/officeDocument/2006/relationships/image" Target="../media/image21.gif"/><Relationship Id="rId12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3.gif"/><Relationship Id="rId5" Type="http://schemas.openxmlformats.org/officeDocument/2006/relationships/image" Target="../media/image12.gif"/><Relationship Id="rId10" Type="http://schemas.openxmlformats.org/officeDocument/2006/relationships/image" Target="../media/image18.gif"/><Relationship Id="rId4" Type="http://schemas.openxmlformats.org/officeDocument/2006/relationships/image" Target="../media/image20.gif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and Organizing Facts of Interest from </a:t>
            </a:r>
            <a:r>
              <a:rPr lang="en-US" dirty="0" err="1"/>
              <a:t>OCRed</a:t>
            </a:r>
            <a:r>
              <a:rPr lang="en-US" dirty="0"/>
              <a:t> Historical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 Park, Computer Science</a:t>
            </a:r>
          </a:p>
          <a:p>
            <a:r>
              <a:rPr lang="en-US" dirty="0" smtClean="0"/>
              <a:t>Brigham Young University</a:t>
            </a:r>
          </a:p>
        </p:txBody>
      </p:sp>
    </p:spTree>
    <p:extLst>
      <p:ext uri="{BB962C8B-B14F-4D97-AF65-F5344CB8AC3E}">
        <p14:creationId xmlns:p14="http://schemas.microsoft.com/office/powerpoint/2010/main" val="42361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Non-lexical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2217003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object existence rule: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{Name}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4081375"/>
            <a:ext cx="5410200" cy="2489301"/>
            <a:chOff x="685800" y="4081375"/>
            <a:chExt cx="5410200" cy="2489301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85800" y="40813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5800" y="4081375"/>
              <a:ext cx="54102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5800" y="4819547"/>
              <a:ext cx="4267200" cy="10002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85800" y="4919575"/>
              <a:ext cx="4267200" cy="10962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800" y="4919575"/>
              <a:ext cx="41148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85800" y="4919575"/>
              <a:ext cx="51816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85800" y="49195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828800" y="273278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\b{</a:t>
            </a:r>
            <a:r>
              <a:rPr lang="en-US" sz="1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}\s{</a:t>
            </a:r>
            <a:r>
              <a:rPr lang="en-US" sz="1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}\</a:t>
            </a:r>
            <a:r>
              <a:rPr lang="en-US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1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…</a:t>
            </a:r>
            <a:endParaRPr lang="en-US" sz="1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Joseph\Documents\MastersThesis\thesisImages\recognizedNam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Joseph\Documents\MastersThesis\thesisImages\recognizedPersonBirthdat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7625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Relationship-set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2369403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^\d{1,3}\.\s{Person},\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\.\s{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}[.,]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Ontology-snippet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3694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ChildRecord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external 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^(\d{1,3})\.\s+([A-Z]\w+\s[A-Z]\w+)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	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  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\.\s([1][6-9]\d\d))?(,\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))?\.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Joseph\Documents\MastersThesis\thesisImages\recognizedChildLis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Joseph\Documents\MastersThesis\thesisImages\recognizedChildNumber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0" y="4114800"/>
            <a:ext cx="5829300" cy="2438400"/>
            <a:chOff x="762000" y="7239000"/>
            <a:chExt cx="5829300" cy="2438400"/>
          </a:xfrm>
        </p:grpSpPr>
        <p:cxnSp>
          <p:nvCxnSpPr>
            <p:cNvPr id="119" name="Straight Connector 118"/>
            <p:cNvCxnSpPr/>
            <p:nvPr/>
          </p:nvCxnSpPr>
          <p:spPr>
            <a:xfrm flipH="1">
              <a:off x="762000" y="8001000"/>
              <a:ext cx="3962400" cy="990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62000" y="8153400"/>
              <a:ext cx="3962400" cy="838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762000" y="8991600"/>
              <a:ext cx="3962400" cy="97896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838200" y="8991600"/>
              <a:ext cx="3962400" cy="304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38200" y="8991600"/>
              <a:ext cx="3962400" cy="457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838200" y="8991600"/>
              <a:ext cx="3962400" cy="609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838200" y="8991600"/>
              <a:ext cx="3962400" cy="685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2057400" y="7239000"/>
              <a:ext cx="4114800" cy="762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057400" y="7239000"/>
              <a:ext cx="4419600" cy="1905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2057400" y="7239000"/>
              <a:ext cx="4533900" cy="2133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1" name="Picture 5" descr="C:\Users\Joseph\Documents\MastersThesis\thesisImages\recognizedDeathdat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oseph\Documents\MastersThesis\thesisImages\highlightedSnippet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2581"/>
            <a:ext cx="4074155" cy="28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Canonicalization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dirty="0" err="1">
                <a:solidFill>
                  <a:schemeClr val="tx2"/>
                </a:solidFill>
              </a:rPr>
              <a:t>Sam’l</a:t>
            </a:r>
            <a:r>
              <a:rPr lang="en-US" dirty="0">
                <a:solidFill>
                  <a:schemeClr val="tx2"/>
                </a:solidFill>
              </a:rPr>
              <a:t>” and “Geo.” -&gt; “Samuel” and “George”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“New York City” -&gt; “New York, NY”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“Boonton, N.J.” -&gt; “Boonton, NJ”</a:t>
            </a:r>
          </a:p>
        </p:txBody>
      </p:sp>
    </p:spTree>
    <p:extLst>
      <p:ext uri="{BB962C8B-B14F-4D97-AF65-F5344CB8AC3E}">
        <p14:creationId xmlns:p14="http://schemas.microsoft.com/office/powerpoint/2010/main" val="36545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Schema Mapping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272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10000" cy="26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14800" y="4160600"/>
            <a:ext cx="762000" cy="381000"/>
          </a:xfrm>
          <a:prstGeom prst="straightConnector1">
            <a:avLst/>
          </a:prstGeom>
          <a:ln w="101600" cap="flat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author’s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 Schema Mapping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25908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 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940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 Decomposition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246322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),(?x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?y),(?y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source:Name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),… 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),(?x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target:Person-Name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?y),(?y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target:Name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),…]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373" y="4595336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76419" y="4953000"/>
            <a:ext cx="647581" cy="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62598" y="5204460"/>
            <a:ext cx="685802" cy="1524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02429" y="5334000"/>
            <a:ext cx="0" cy="40433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3270" y="6397823"/>
            <a:ext cx="6883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0583" y="6267697"/>
            <a:ext cx="7491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Lathrop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5105399" y="5715000"/>
            <a:ext cx="381001" cy="281058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56228" y="5996058"/>
            <a:ext cx="258772" cy="28734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4" idx="0"/>
          </p:cNvCxnSpPr>
          <p:nvPr/>
        </p:nvCxnSpPr>
        <p:spPr>
          <a:xfrm flipH="1">
            <a:off x="4837435" y="5996058"/>
            <a:ext cx="323073" cy="401765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9600" y="6093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8806" y="5026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 smtClean="0"/>
              <a:t>7</a:t>
            </a:r>
            <a:endParaRPr lang="en-US" sz="1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Person has gender Male Rule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236940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[(?x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source:Son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makeSko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(?gender, ?x)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'Male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'^^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pic>
        <p:nvPicPr>
          <p:cNvPr id="13" name="Picture 2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419600" cy="2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47976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5509736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310" y="5117068"/>
            <a:ext cx="0" cy="392668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3"/>
          </p:cNvCxnSpPr>
          <p:nvPr/>
        </p:nvCxnSpPr>
        <p:spPr>
          <a:xfrm flipH="1" flipV="1">
            <a:off x="756194" y="4951512"/>
            <a:ext cx="767807" cy="1488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562600" y="5204460"/>
            <a:ext cx="685800" cy="15240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02429" y="5334000"/>
            <a:ext cx="0" cy="404336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3270" y="6397823"/>
            <a:ext cx="6883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70583" y="6267697"/>
            <a:ext cx="74917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Lathrop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5105399" y="5715000"/>
            <a:ext cx="381001" cy="281058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5456228" y="5996058"/>
            <a:ext cx="288945" cy="271639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0"/>
          </p:cNvCxnSpPr>
          <p:nvPr/>
        </p:nvCxnSpPr>
        <p:spPr>
          <a:xfrm flipH="1">
            <a:off x="4837435" y="5996058"/>
            <a:ext cx="323073" cy="401765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6093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4648200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052062" y="5149334"/>
            <a:ext cx="2668" cy="56566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7074435" y="4832866"/>
            <a:ext cx="850365" cy="2842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676400" y="5879068"/>
            <a:ext cx="375661" cy="31787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938" y="6172200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1864230" y="5662542"/>
            <a:ext cx="381001" cy="281058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48122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964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8806" y="5026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96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82529" y="5283492"/>
            <a:ext cx="1295400" cy="891204"/>
            <a:chOff x="5582529" y="5283492"/>
            <a:chExt cx="1295400" cy="891204"/>
          </a:xfrm>
          <a:solidFill>
            <a:srgbClr val="00B0F0"/>
          </a:solidFill>
        </p:grpSpPr>
        <p:sp>
          <p:nvSpPr>
            <p:cNvPr id="38" name="Can 37"/>
            <p:cNvSpPr/>
            <p:nvPr/>
          </p:nvSpPr>
          <p:spPr>
            <a:xfrm>
              <a:off x="5582529" y="5283492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8242" y="5638800"/>
              <a:ext cx="106355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Duke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02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C:\Users\Joseph\Documents\MastersThesis\thesisImages\book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3598"/>
            <a:ext cx="4982317" cy="29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Large collection of scanned, </a:t>
            </a:r>
            <a:r>
              <a:rPr lang="en-US" dirty="0" err="1">
                <a:solidFill>
                  <a:schemeClr val="tx2"/>
                </a:solidFill>
              </a:rPr>
              <a:t>OCRed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books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Stated facts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Implied facts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Inferred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Same-as</a:t>
            </a:r>
          </a:p>
          <a:p>
            <a:pPr marL="411480" lvl="1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(entities)</a:t>
            </a:r>
          </a:p>
        </p:txBody>
      </p:sp>
    </p:spTree>
    <p:extLst>
      <p:ext uri="{BB962C8B-B14F-4D97-AF65-F5344CB8AC3E}">
        <p14:creationId xmlns:p14="http://schemas.microsoft.com/office/powerpoint/2010/main" val="1000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Resolving Mary </a:t>
            </a:r>
            <a:r>
              <a:rPr lang="en-US" dirty="0" err="1" smtClean="0">
                <a:solidFill>
                  <a:schemeClr val="tx1"/>
                </a:solidFill>
              </a:rPr>
              <a:t>Elys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 descr="C:\Users\Joseph\Documents\MastersThesis\thesisImages\disambiguateMaryE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seph\Documents\MastersThesis\thesisImages\disambiguateMaryE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4111"/>
          <p:cNvGrpSpPr/>
          <p:nvPr/>
        </p:nvGrpSpPr>
        <p:grpSpPr>
          <a:xfrm>
            <a:off x="2418673" y="3733800"/>
            <a:ext cx="2686727" cy="2286000"/>
            <a:chOff x="2418673" y="3733800"/>
            <a:chExt cx="2686727" cy="2286000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124200" y="3886200"/>
              <a:ext cx="1981200" cy="228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124200" y="3887688"/>
              <a:ext cx="1752600" cy="98911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418673" y="3733800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0.032081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24200" y="4876800"/>
              <a:ext cx="1752600" cy="990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24200" y="5486401"/>
              <a:ext cx="1676400" cy="380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418673" y="5712023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0.032081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11" name="Group 4110"/>
          <p:cNvGrpSpPr/>
          <p:nvPr/>
        </p:nvGrpSpPr>
        <p:grpSpPr>
          <a:xfrm>
            <a:off x="533400" y="4114800"/>
            <a:ext cx="4572000" cy="1371601"/>
            <a:chOff x="533400" y="4114800"/>
            <a:chExt cx="4572000" cy="137160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295400" y="4114800"/>
              <a:ext cx="3810000" cy="761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295400" y="4876800"/>
              <a:ext cx="3505200" cy="60960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" name="Rectangle 4099"/>
            <p:cNvSpPr/>
            <p:nvPr/>
          </p:nvSpPr>
          <p:spPr>
            <a:xfrm>
              <a:off x="533400" y="4739136"/>
              <a:ext cx="857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0.995030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1400" y="2667001"/>
            <a:ext cx="1676400" cy="2705099"/>
            <a:chOff x="3581400" y="2667001"/>
            <a:chExt cx="1676400" cy="2705099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733800" y="2667001"/>
              <a:ext cx="1524000" cy="1374576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581400" y="3200400"/>
              <a:ext cx="1295400" cy="2171700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99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 (1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Mary Ely) </a:t>
            </a:r>
            <a:r>
              <a:rPr lang="en-US" i="1" dirty="0" err="1" smtClean="0">
                <a:solidFill>
                  <a:schemeClr val="tx2"/>
                </a:solidFill>
              </a:rPr>
              <a:t>owl:sameAs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9279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8</a:t>
            </a:r>
            <a:r>
              <a:rPr lang="en-US" sz="2800" dirty="0" smtClean="0">
                <a:solidFill>
                  <a:schemeClr val="tx2"/>
                </a:solidFill>
              </a:rPr>
              <a:t> (3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Mary Ely)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Resolving </a:t>
            </a:r>
            <a:r>
              <a:rPr lang="en-US" dirty="0" smtClean="0">
                <a:solidFill>
                  <a:schemeClr val="tx1"/>
                </a:solidFill>
              </a:rPr>
              <a:t>Gerard Lathrop </a:t>
            </a:r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999FF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(1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Gerard Lathrop) </a:t>
            </a:r>
            <a:r>
              <a:rPr lang="en-US" i="1" dirty="0" err="1" smtClean="0">
                <a:solidFill>
                  <a:schemeClr val="tx2"/>
                </a:solidFill>
              </a:rPr>
              <a:t>owl:sameAs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69279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  Person</a:t>
            </a:r>
            <a:r>
              <a:rPr lang="en-US" sz="2800" baseline="-25000" dirty="0" smtClean="0">
                <a:solidFill>
                  <a:schemeClr val="tx2"/>
                </a:solidFill>
              </a:rPr>
              <a:t>9</a:t>
            </a:r>
            <a:r>
              <a:rPr lang="en-US" sz="2800" dirty="0" smtClean="0">
                <a:solidFill>
                  <a:schemeClr val="tx2"/>
                </a:solidFill>
              </a:rPr>
              <a:t> (2</a:t>
            </a:r>
            <a:r>
              <a:rPr lang="en-US" sz="2800" baseline="30000" dirty="0" smtClean="0">
                <a:solidFill>
                  <a:schemeClr val="tx2"/>
                </a:solidFill>
              </a:rPr>
              <a:t>nd</a:t>
            </a:r>
            <a:r>
              <a:rPr lang="en-US" sz="2800" dirty="0" smtClean="0">
                <a:solidFill>
                  <a:schemeClr val="tx2"/>
                </a:solidFill>
              </a:rPr>
              <a:t> Gerard Lathrop)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:\Users\Joseph\Documents\MastersThesis\thesisImages\disambiguate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seph\Documents\MastersThesis\thesisImages\disambiguateWilliamGerardLathr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667000" y="4191000"/>
            <a:ext cx="3429000" cy="1254686"/>
            <a:chOff x="2667000" y="4191000"/>
            <a:chExt cx="3429000" cy="1254686"/>
          </a:xfrm>
        </p:grpSpPr>
        <p:sp>
          <p:nvSpPr>
            <p:cNvPr id="10" name="Rectangle 9"/>
            <p:cNvSpPr/>
            <p:nvPr/>
          </p:nvSpPr>
          <p:spPr>
            <a:xfrm>
              <a:off x="2667000" y="5137909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0.953839</a:t>
              </a:r>
              <a:endParaRPr lang="en-US" sz="1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505200" y="4191000"/>
              <a:ext cx="2590800" cy="109387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505200" y="5284871"/>
              <a:ext cx="2362200" cy="160815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56024" y="3733800"/>
            <a:ext cx="5539976" cy="3103631"/>
            <a:chOff x="556024" y="3733800"/>
            <a:chExt cx="5539976" cy="3103631"/>
          </a:xfrm>
        </p:grpSpPr>
        <p:sp>
          <p:nvSpPr>
            <p:cNvPr id="9" name="Rectangle 8"/>
            <p:cNvSpPr/>
            <p:nvPr/>
          </p:nvSpPr>
          <p:spPr>
            <a:xfrm>
              <a:off x="2712251" y="6169223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0.028505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6051" y="4570511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0.088043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3733800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0.032081</a:t>
              </a:r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429000" y="3886200"/>
              <a:ext cx="2667000" cy="3048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429000" y="3886200"/>
              <a:ext cx="1499755" cy="115387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59949" y="4191000"/>
              <a:ext cx="2636051" cy="5334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59950" y="4724400"/>
              <a:ext cx="1621206" cy="53191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536149" y="4191000"/>
              <a:ext cx="2559851" cy="2133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05200" y="6170711"/>
              <a:ext cx="1423556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670687" y="5914472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~0.0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55339" y="4724400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~0.0</a:t>
              </a:r>
              <a:endParaRPr lang="en-US" sz="1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14665" y="5594223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0.032081</a:t>
              </a:r>
              <a:endParaRPr lang="en-US" sz="1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2050250" y="4878288"/>
              <a:ext cx="2878505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1" idx="3"/>
            </p:cNvCxnSpPr>
            <p:nvPr/>
          </p:nvCxnSpPr>
          <p:spPr>
            <a:xfrm flipH="1" flipV="1">
              <a:off x="2057400" y="4878289"/>
              <a:ext cx="3023757" cy="37802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3" idx="3"/>
            </p:cNvCxnSpPr>
            <p:nvPr/>
          </p:nvCxnSpPr>
          <p:spPr>
            <a:xfrm flipH="1">
              <a:off x="2583814" y="5040078"/>
              <a:ext cx="2344941" cy="7080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3" idx="3"/>
            </p:cNvCxnSpPr>
            <p:nvPr/>
          </p:nvCxnSpPr>
          <p:spPr>
            <a:xfrm flipH="1">
              <a:off x="2583814" y="5445686"/>
              <a:ext cx="3283587" cy="30242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70625" y="5040078"/>
              <a:ext cx="1858132" cy="10536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101574" y="6093766"/>
              <a:ext cx="1827181" cy="4154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Rectangle 1023"/>
            <p:cNvSpPr/>
            <p:nvPr/>
          </p:nvSpPr>
          <p:spPr>
            <a:xfrm>
              <a:off x="990600" y="6529654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0.000007</a:t>
              </a:r>
              <a:endParaRPr lang="en-US" sz="1400" dirty="0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703674" y="5394094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0.078216</a:t>
              </a:r>
              <a:endParaRPr lang="en-US" sz="1400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806369" y="5256311"/>
              <a:ext cx="3274789" cy="14272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806369" y="6170711"/>
              <a:ext cx="3122387" cy="5128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555339" y="5445686"/>
              <a:ext cx="4312064" cy="12505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555339" y="5291797"/>
              <a:ext cx="3525819" cy="25618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3" name="Rectangle 1042"/>
            <p:cNvSpPr/>
            <p:nvPr/>
          </p:nvSpPr>
          <p:spPr>
            <a:xfrm>
              <a:off x="556024" y="6056985"/>
              <a:ext cx="8691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0.028505</a:t>
              </a:r>
              <a:endParaRPr lang="en-US" sz="1400" dirty="0"/>
            </a:p>
          </p:txBody>
        </p:sp>
        <p:cxnSp>
          <p:nvCxnSpPr>
            <p:cNvPr id="89" name="Straight Connector 88"/>
            <p:cNvCxnSpPr>
              <a:endCxn id="1043" idx="3"/>
            </p:cNvCxnSpPr>
            <p:nvPr/>
          </p:nvCxnSpPr>
          <p:spPr>
            <a:xfrm flipH="1">
              <a:off x="1425173" y="6125940"/>
              <a:ext cx="3510509" cy="849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1043" idx="3"/>
            </p:cNvCxnSpPr>
            <p:nvPr/>
          </p:nvCxnSpPr>
          <p:spPr>
            <a:xfrm flipH="1">
              <a:off x="1425173" y="5397937"/>
              <a:ext cx="4449154" cy="81293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81400" y="2667001"/>
            <a:ext cx="2667000" cy="2694814"/>
            <a:chOff x="3581400" y="2667001"/>
            <a:chExt cx="2667000" cy="2694814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733800" y="2667001"/>
              <a:ext cx="2514600" cy="1374576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581400" y="3200400"/>
              <a:ext cx="2514600" cy="2161415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8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Ely Ancestry</a:t>
            </a:r>
            <a:r>
              <a:rPr lang="en-US" dirty="0" smtClean="0"/>
              <a:t>, page 419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Extracted facts: full page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Inferred facts: excerpt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Same-as (entities) facts: excerpt</a:t>
            </a:r>
          </a:p>
          <a:p>
            <a:endParaRPr lang="en-US" dirty="0" smtClean="0"/>
          </a:p>
          <a:p>
            <a:r>
              <a:rPr lang="en-US" dirty="0" smtClean="0"/>
              <a:t>Annotated gold standard files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Extracted facts: automated evaluation tool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Inferred facts: hand checked with partial matches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Same-as (entities) facts: hand checked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Facts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23</a:t>
            </a:fld>
            <a:endParaRPr lang="en-US"/>
          </a:p>
        </p:txBody>
      </p:sp>
      <p:pic>
        <p:nvPicPr>
          <p:cNvPr id="1025" name="Picture 1" descr="C:\Users\Joseph\Documents\MastersThesis\thesisImages\SRCPresentation\extracted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8" y="2606667"/>
            <a:ext cx="5571342" cy="333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seph\Documents\MastersThesis\thesisImages\elyPage4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63" y="2169334"/>
            <a:ext cx="2835202" cy="42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Implied Facts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C:\Users\Joseph\Documents\MastersThesis\thesisImages\SRCPresentation\inferred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49" y="2291990"/>
            <a:ext cx="6019800" cy="17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seph\Documents\MastersThesis\thesisImages\elyPage419Excer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6034"/>
            <a:ext cx="3743325" cy="21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0664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*Name is composed of </a:t>
            </a:r>
            <a:r>
              <a:rPr lang="en-US" sz="1200" dirty="0" err="1" smtClean="0"/>
              <a:t>GivenName</a:t>
            </a:r>
            <a:r>
              <a:rPr lang="en-US" sz="1200" dirty="0" smtClean="0"/>
              <a:t> and Surname concepts</a:t>
            </a:r>
            <a:endParaRPr lang="en-US" sz="1200" dirty="0"/>
          </a:p>
        </p:txBody>
      </p:sp>
      <p:pic>
        <p:nvPicPr>
          <p:cNvPr id="2052" name="Picture 4" descr="C:\Users\Joseph\Documents\MastersThesis\thesisImages\SRCPresentation\sameAsResul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4" y="5105400"/>
            <a:ext cx="4506036" cy="5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Proof of concept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Current and Future work: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Automated evaluation tool for inferred &amp; same-as facts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Corpus </a:t>
            </a:r>
            <a:r>
              <a:rPr lang="en-US" sz="2400" dirty="0">
                <a:solidFill>
                  <a:schemeClr val="tx2"/>
                </a:solidFill>
              </a:rPr>
              <a:t>of 50,000+ books provided by LDS Church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200 randomly selected </a:t>
            </a:r>
            <a:r>
              <a:rPr lang="en-US" sz="2400" dirty="0" smtClean="0">
                <a:solidFill>
                  <a:schemeClr val="tx2"/>
                </a:solidFill>
              </a:rPr>
              <a:t>pages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Estimate the following: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Time required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Expertise required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Accuracy (precision &amp; recall)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eph\Documents\MastersThesis\thesisImages\facts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971800"/>
            <a:ext cx="2514600" cy="220980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3429000"/>
            <a:ext cx="3200400" cy="1981200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733800"/>
            <a:ext cx="2133600" cy="16764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4267200"/>
            <a:ext cx="5181600" cy="1017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3450696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en-US" sz="2600" i="1" dirty="0">
                <a:solidFill>
                  <a:schemeClr val="tx2"/>
                </a:solidFill>
              </a:rPr>
              <a:t>William Gerard </a:t>
            </a:r>
            <a:r>
              <a:rPr lang="en-US" sz="2600" i="1" dirty="0" smtClean="0">
                <a:solidFill>
                  <a:schemeClr val="tx2"/>
                </a:solidFill>
              </a:rPr>
              <a:t>Lathrop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>
              <a:buClr>
                <a:srgbClr val="FF00FF"/>
              </a:buClr>
            </a:pPr>
            <a:r>
              <a:rPr lang="en-US" i="1" dirty="0">
                <a:solidFill>
                  <a:schemeClr val="tx2"/>
                </a:solidFill>
              </a:rPr>
              <a:t>married Charlotte Brackett Jennings in 1837</a:t>
            </a:r>
          </a:p>
          <a:p>
            <a:pPr lvl="1">
              <a:buClr>
                <a:srgbClr val="0000FF"/>
              </a:buClr>
            </a:pPr>
            <a:r>
              <a:rPr lang="en-US" i="1" dirty="0">
                <a:solidFill>
                  <a:schemeClr val="tx2"/>
                </a:solidFill>
              </a:rPr>
              <a:t>is the son of Mary Ely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US" i="1" dirty="0" smtClean="0">
                <a:solidFill>
                  <a:schemeClr val="tx2"/>
                </a:solidFill>
              </a:rPr>
              <a:t>was </a:t>
            </a:r>
            <a:r>
              <a:rPr lang="en-US" i="1" dirty="0">
                <a:solidFill>
                  <a:schemeClr val="tx2"/>
                </a:solidFill>
              </a:rPr>
              <a:t>born in </a:t>
            </a:r>
            <a:r>
              <a:rPr lang="en-US" i="1" dirty="0" smtClean="0">
                <a:solidFill>
                  <a:schemeClr val="tx2"/>
                </a:solidFill>
              </a:rPr>
              <a:t>1812</a:t>
            </a:r>
          </a:p>
        </p:txBody>
      </p:sp>
    </p:spTree>
    <p:extLst>
      <p:ext uri="{BB962C8B-B14F-4D97-AF65-F5344CB8AC3E}">
        <p14:creationId xmlns:p14="http://schemas.microsoft.com/office/powerpoint/2010/main" val="3733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eph\Documents\MastersThesis\thesisImages\implied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276600" y="2819400"/>
            <a:ext cx="1143000" cy="25146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Inferred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2819400"/>
            <a:ext cx="2552700" cy="2362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3733800"/>
            <a:ext cx="304800" cy="1447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3276600"/>
            <a:ext cx="2743200" cy="266700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450696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i="1" dirty="0" smtClean="0">
                <a:solidFill>
                  <a:schemeClr val="tx2"/>
                </a:solidFill>
              </a:rPr>
              <a:t>William Gerard </a:t>
            </a:r>
            <a:r>
              <a:rPr lang="en-US" i="1" dirty="0">
                <a:solidFill>
                  <a:schemeClr val="tx2"/>
                </a:solidFill>
              </a:rPr>
              <a:t>Lathrop has gender </a:t>
            </a:r>
            <a:r>
              <a:rPr lang="en-US" i="1" dirty="0" smtClean="0">
                <a:solidFill>
                  <a:schemeClr val="tx2"/>
                </a:solidFill>
              </a:rPr>
              <a:t>Male</a:t>
            </a:r>
          </a:p>
          <a:p>
            <a:pPr>
              <a:buClr>
                <a:srgbClr val="FF6666"/>
              </a:buClr>
            </a:pPr>
            <a:r>
              <a:rPr lang="en-US" i="1" dirty="0" smtClean="0">
                <a:solidFill>
                  <a:schemeClr val="tx2"/>
                </a:solidFill>
              </a:rPr>
              <a:t>Maria Jennings has gender Female</a:t>
            </a:r>
          </a:p>
          <a:p>
            <a:pPr>
              <a:buClr>
                <a:srgbClr val="800080"/>
              </a:buClr>
            </a:pPr>
            <a:r>
              <a:rPr lang="en-US" i="1" dirty="0">
                <a:solidFill>
                  <a:schemeClr val="tx2"/>
                </a:solidFill>
              </a:rPr>
              <a:t>Maria Jennings has surname Lathrop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Same-as (Entities)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450696"/>
          </a:xfrm>
        </p:spPr>
        <p:txBody>
          <a:bodyPr/>
          <a:lstStyle/>
          <a:p>
            <a:pPr>
              <a:buClr>
                <a:srgbClr val="99FF99"/>
              </a:buClr>
            </a:pPr>
            <a:r>
              <a:rPr lang="en-US" dirty="0" smtClean="0">
                <a:solidFill>
                  <a:schemeClr val="tx2"/>
                </a:solidFill>
              </a:rPr>
              <a:t>William </a:t>
            </a:r>
            <a:r>
              <a:rPr lang="en-US" dirty="0">
                <a:solidFill>
                  <a:schemeClr val="tx2"/>
                </a:solidFill>
              </a:rPr>
              <a:t>Gerard </a:t>
            </a:r>
            <a:r>
              <a:rPr lang="en-US" dirty="0" smtClean="0">
                <a:solidFill>
                  <a:schemeClr val="tx2"/>
                </a:solidFill>
              </a:rPr>
              <a:t>Lathrop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rgbClr val="9999FF"/>
              </a:buClr>
            </a:pPr>
            <a:r>
              <a:rPr lang="en-US" dirty="0">
                <a:solidFill>
                  <a:schemeClr val="tx2"/>
                </a:solidFill>
              </a:rPr>
              <a:t>Gerard </a:t>
            </a:r>
            <a:r>
              <a:rPr lang="en-US" dirty="0" smtClean="0">
                <a:solidFill>
                  <a:schemeClr val="tx2"/>
                </a:solidFill>
              </a:rPr>
              <a:t>Lathrop</a:t>
            </a:r>
          </a:p>
          <a:p>
            <a:pPr>
              <a:buClr>
                <a:srgbClr val="FF9999"/>
              </a:buClr>
            </a:pPr>
            <a:r>
              <a:rPr lang="en-US" dirty="0" smtClean="0">
                <a:solidFill>
                  <a:schemeClr val="tx2"/>
                </a:solidFill>
              </a:rPr>
              <a:t>Mary Ely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 descr="C:\Users\Joseph\Documents\MastersThesis\thesisImages\disambiguate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724400" y="2971800"/>
            <a:ext cx="1143000" cy="2209800"/>
          </a:xfrm>
          <a:prstGeom prst="straightConnector1">
            <a:avLst/>
          </a:prstGeom>
          <a:ln w="25400">
            <a:solidFill>
              <a:srgbClr val="99FF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3276600"/>
            <a:ext cx="2514600" cy="8001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3276600"/>
            <a:ext cx="2286000" cy="2209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3829050"/>
            <a:ext cx="2476500" cy="24765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3829050"/>
            <a:ext cx="2171700" cy="165735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1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seph\Documents\MastersThesis\thesisImages\Genealogical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03" y="1329849"/>
            <a:ext cx="2633897" cy="1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  <a:solidFill>
            <a:srgbClr val="00B0F0"/>
          </a:solidFill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Conceptual model</a:t>
            </a:r>
          </a:p>
          <a:p>
            <a:r>
              <a:rPr lang="en-US" dirty="0">
                <a:solidFill>
                  <a:schemeClr val="tx2"/>
                </a:solidFill>
              </a:rPr>
              <a:t>Instance recognizers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3074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7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438400" y="2222718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external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representation: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\b[1][6-9]\d\d\b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left context: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\.\s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right context: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…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/>
          <p:cNvGrpSpPr/>
          <p:nvPr/>
        </p:nvGrpSpPr>
        <p:grpSpPr>
          <a:xfrm>
            <a:off x="1067188" y="4081375"/>
            <a:ext cx="7010012" cy="2489301"/>
            <a:chOff x="1067188" y="4081375"/>
            <a:chExt cx="7010012" cy="248930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1067188" y="4081375"/>
              <a:ext cx="3200012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067188" y="4233775"/>
              <a:ext cx="5181212" cy="109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067188" y="4233775"/>
              <a:ext cx="7010012" cy="10407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067188" y="4233775"/>
              <a:ext cx="5867012" cy="1333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C:\Users\Joseph\Documents\MastersThesis\thesisImages\recognizedBirthdat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1616</TotalTime>
  <Words>2486</Words>
  <Application>Microsoft Office PowerPoint</Application>
  <PresentationFormat>On-screen Show (4:3)</PresentationFormat>
  <Paragraphs>501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Extracting and Organizing Facts of Interest from OCRed Historical Documents</vt:lpstr>
      <vt:lpstr>Motivation</vt:lpstr>
      <vt:lpstr>Stated Facts of Interest</vt:lpstr>
      <vt:lpstr>Inferred Facts of Interest</vt:lpstr>
      <vt:lpstr>Same-as (Entities)</vt:lpstr>
      <vt:lpstr>FROntIER</vt:lpstr>
      <vt:lpstr>FROntIER</vt:lpstr>
      <vt:lpstr>Extraction Ontologies</vt:lpstr>
      <vt:lpstr>Lexical Object-Set Recognizers</vt:lpstr>
      <vt:lpstr>Non-lexical Object-Set Recognizers</vt:lpstr>
      <vt:lpstr>Relationship-set Recognizers</vt:lpstr>
      <vt:lpstr>Ontology-snippet Recognizers</vt:lpstr>
      <vt:lpstr>FROntIER</vt:lpstr>
      <vt:lpstr>Canonicalization</vt:lpstr>
      <vt:lpstr>Schema Mapping</vt:lpstr>
      <vt:lpstr>Direct Schema Mapping Rule</vt:lpstr>
      <vt:lpstr>Name Decomposition Rule</vt:lpstr>
      <vt:lpstr>Person has gender Male Rule</vt:lpstr>
      <vt:lpstr>FROntIER</vt:lpstr>
      <vt:lpstr>Resolving Mary Elys Example</vt:lpstr>
      <vt:lpstr>Resolving Gerard Lathrop Example</vt:lpstr>
      <vt:lpstr>Experiment</vt:lpstr>
      <vt:lpstr>Extracted Facts Results</vt:lpstr>
      <vt:lpstr>Implied Facts 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FROntIER: A Framework for Extracting and Organizing Biographical Facts in Historical Documents</dc:title>
  <dc:creator>Joseph</dc:creator>
  <cp:lastModifiedBy>Joseph</cp:lastModifiedBy>
  <cp:revision>158</cp:revision>
  <dcterms:created xsi:type="dcterms:W3CDTF">2013-01-25T19:16:41Z</dcterms:created>
  <dcterms:modified xsi:type="dcterms:W3CDTF">2013-03-09T08:59:29Z</dcterms:modified>
</cp:coreProperties>
</file>