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notesMasterIdLst>
    <p:notesMasterId r:id="rId9"/>
  </p:notesMasterIdLst>
  <p:handoutMasterIdLst>
    <p:handoutMasterId r:id="rId10"/>
  </p:handoutMasterIdLst>
  <p:sldIdLst>
    <p:sldId id="269" r:id="rId3"/>
    <p:sldId id="268" r:id="rId4"/>
    <p:sldId id="270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  <a:srgbClr val="FF0000"/>
    <a:srgbClr val="F7CF09"/>
    <a:srgbClr val="3A4B5D"/>
    <a:srgbClr val="5E1D10"/>
    <a:srgbClr val="4D4D4D"/>
    <a:srgbClr val="B0AC00"/>
    <a:srgbClr val="D5E1E7"/>
    <a:srgbClr val="FFCC66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087" autoAdjust="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69B421-5CAE-48D9-8F01-977D48241A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6DE10-7F44-48C1-A7AF-F0CDD4D10E52}" type="datetimeFigureOut">
              <a:rPr lang="en-US" smtClean="0"/>
              <a:pPr/>
              <a:t>3/19/2012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3D50F-10C2-475A-BCA7-B52D0D3CB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explaining how it works:</a:t>
            </a:r>
          </a:p>
          <a:p>
            <a:endParaRPr lang="en-US" dirty="0" smtClean="0"/>
          </a:p>
          <a:p>
            <a:r>
              <a:rPr lang="en-US" dirty="0" smtClean="0"/>
              <a:t>display</a:t>
            </a:r>
          </a:p>
          <a:p>
            <a:r>
              <a:rPr lang="en-US" dirty="0" smtClean="0"/>
              <a:t>Extraction</a:t>
            </a:r>
            <a:r>
              <a:rPr lang="en-US" baseline="0" dirty="0" smtClean="0"/>
              <a:t> results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Selection and projection transformation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translation of query – flaw is keyword portion of search</a:t>
            </a:r>
            <a:endParaRPr lang="en-US" dirty="0" smtClean="0"/>
          </a:p>
          <a:p>
            <a:r>
              <a:rPr lang="en-US" dirty="0" smtClean="0"/>
              <a:t>In-language querying doesn’t work as well</a:t>
            </a:r>
          </a:p>
          <a:p>
            <a:endParaRPr lang="en-US" dirty="0" smtClean="0"/>
          </a:p>
          <a:p>
            <a:r>
              <a:rPr lang="en-US" dirty="0" smtClean="0"/>
              <a:t>Meta-word and stop word removal</a:t>
            </a:r>
          </a:p>
          <a:p>
            <a:r>
              <a:rPr lang="en-US" dirty="0" smtClean="0"/>
              <a:t>Currency and unit conversion</a:t>
            </a:r>
          </a:p>
          <a:p>
            <a:r>
              <a:rPr lang="en-US" dirty="0" smtClean="0"/>
              <a:t>Transliteration of names and places</a:t>
            </a:r>
          </a:p>
          <a:p>
            <a:endParaRPr lang="en-US" dirty="0" smtClean="0"/>
          </a:p>
          <a:p>
            <a:r>
              <a:rPr lang="en-US" dirty="0" smtClean="0"/>
              <a:t>display</a:t>
            </a:r>
          </a:p>
          <a:p>
            <a:r>
              <a:rPr lang="en-US" dirty="0" smtClean="0"/>
              <a:t>Translation results</a:t>
            </a:r>
          </a:p>
          <a:p>
            <a:endParaRPr lang="en-US" dirty="0" smtClean="0"/>
          </a:p>
          <a:p>
            <a:r>
              <a:rPr lang="en-US" dirty="0" smtClean="0"/>
              <a:t>Works better with the whole system</a:t>
            </a:r>
          </a:p>
          <a:p>
            <a:endParaRPr lang="en-US" dirty="0" smtClean="0"/>
          </a:p>
          <a:p>
            <a:r>
              <a:rPr lang="en-US" dirty="0" smtClean="0"/>
              <a:t>Explain why the two experiments are enough</a:t>
            </a:r>
          </a:p>
          <a:p>
            <a:endParaRPr lang="en-US" dirty="0" smtClean="0"/>
          </a:p>
          <a:p>
            <a:r>
              <a:rPr lang="en-US" dirty="0" smtClean="0"/>
              <a:t>Conclusion &amp; future</a:t>
            </a:r>
            <a:r>
              <a:rPr lang="en-US" baseline="0" dirty="0" smtClean="0"/>
              <a:t>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D50F-10C2-475A-BCA7-B52D0D3CB0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D50F-10C2-475A-BCA7-B52D0D3CB0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selection and projection translations are always correct because ML-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HyKSS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translates them at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conceptual level by matching methods and object sets respectively,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necessarily in a one-to-one correspondence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D50F-10C2-475A-BCA7-B52D0D3CB09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7724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76900" y="838200"/>
            <a:ext cx="1638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838200"/>
            <a:ext cx="4762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3434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8382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Topic Goes 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Subtopics Go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990600"/>
          </a:xfrm>
        </p:spPr>
        <p:txBody>
          <a:bodyPr/>
          <a:lstStyle/>
          <a:p>
            <a:r>
              <a:rPr lang="en-US" dirty="0" smtClean="0"/>
              <a:t>Cross-language Information Retrieval</a:t>
            </a: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2362200"/>
            <a:ext cx="9144000" cy="685800"/>
          </a:xfrm>
        </p:spPr>
        <p:txBody>
          <a:bodyPr/>
          <a:lstStyle/>
          <a:p>
            <a:r>
              <a:rPr lang="en-US" dirty="0" smtClean="0"/>
              <a:t>Joseph Park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B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553200" cy="8382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352"/>
            <a:ext cx="4616450" cy="221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724916"/>
            <a:ext cx="4679950" cy="259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257800" y="1600200"/>
            <a:ext cx="365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chemeClr val="bg2"/>
                </a:solidFill>
              </a:rPr>
              <a:t>11,000,000</a:t>
            </a:r>
            <a:r>
              <a:rPr lang="ko-KR" altLang="en-US" dirty="0" smtClean="0">
                <a:solidFill>
                  <a:schemeClr val="bg2"/>
                </a:solidFill>
              </a:rPr>
              <a:t>원 보다 싸고 마일리지가 </a:t>
            </a:r>
            <a:r>
              <a:rPr lang="en-US" altLang="ko-KR" dirty="0" smtClean="0">
                <a:solidFill>
                  <a:schemeClr val="bg2"/>
                </a:solidFill>
              </a:rPr>
              <a:t>320,000km</a:t>
            </a:r>
            <a:r>
              <a:rPr lang="ko-KR" altLang="en-US" dirty="0" smtClean="0">
                <a:solidFill>
                  <a:schemeClr val="bg2"/>
                </a:solidFill>
              </a:rPr>
              <a:t>보다 적은 </a:t>
            </a:r>
            <a:r>
              <a:rPr lang="en-US" altLang="ko-KR" dirty="0" smtClean="0">
                <a:solidFill>
                  <a:schemeClr val="bg2"/>
                </a:solidFill>
              </a:rPr>
              <a:t>4</a:t>
            </a:r>
            <a:r>
              <a:rPr lang="ko-KR" altLang="en-US" dirty="0" smtClean="0">
                <a:solidFill>
                  <a:schemeClr val="bg2"/>
                </a:solidFill>
              </a:rPr>
              <a:t>륜구동 다지 자동차를 찾아라</a:t>
            </a:r>
            <a:r>
              <a:rPr lang="en-US" altLang="ko-KR" dirty="0" smtClean="0">
                <a:solidFill>
                  <a:schemeClr val="bg2"/>
                </a:solidFill>
              </a:rPr>
              <a:t>0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81000" y="3725798"/>
            <a:ext cx="8412163" cy="2598802"/>
            <a:chOff x="381000" y="3725798"/>
            <a:chExt cx="8412163" cy="2598802"/>
          </a:xfrm>
        </p:grpSpPr>
        <p:sp>
          <p:nvSpPr>
            <p:cNvPr id="16" name="Rectangle 15"/>
            <p:cNvSpPr/>
            <p:nvPr/>
          </p:nvSpPr>
          <p:spPr>
            <a:xfrm>
              <a:off x="1447800" y="4572000"/>
              <a:ext cx="685800" cy="304800"/>
            </a:xfrm>
            <a:prstGeom prst="rect">
              <a:avLst/>
            </a:prstGeom>
            <a:solidFill>
              <a:srgbClr val="FF575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9800" y="4572000"/>
              <a:ext cx="990600" cy="304800"/>
            </a:xfrm>
            <a:prstGeom prst="rect">
              <a:avLst/>
            </a:prstGeom>
            <a:solidFill>
              <a:srgbClr val="FF575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1000" y="4876800"/>
              <a:ext cx="838200" cy="304800"/>
            </a:xfrm>
            <a:prstGeom prst="rect">
              <a:avLst/>
            </a:prstGeom>
            <a:solidFill>
              <a:srgbClr val="FF575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95600" y="4876800"/>
              <a:ext cx="533400" cy="304800"/>
            </a:xfrm>
            <a:prstGeom prst="rect">
              <a:avLst/>
            </a:prstGeom>
            <a:solidFill>
              <a:srgbClr val="FF575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8200" y="5181600"/>
              <a:ext cx="1828800" cy="228600"/>
            </a:xfrm>
            <a:prstGeom prst="rect">
              <a:avLst/>
            </a:prstGeom>
            <a:solidFill>
              <a:srgbClr val="FF575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14800" y="3725798"/>
              <a:ext cx="4678363" cy="2598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" name="Rectangle 6"/>
          <p:cNvSpPr/>
          <p:nvPr/>
        </p:nvSpPr>
        <p:spPr>
          <a:xfrm>
            <a:off x="304800" y="4563070"/>
            <a:ext cx="3581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Find me a Dodge, less than $10,000, less than 200k miles, four wheel drive </a:t>
            </a:r>
            <a:r>
              <a:rPr lang="en-US" dirty="0" err="1" smtClean="0">
                <a:solidFill>
                  <a:schemeClr val="bg2"/>
                </a:solidFill>
              </a:rPr>
              <a:t>korea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B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553200" cy="838200"/>
          </a:xfrm>
        </p:spPr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3886200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Extraction Ontology – conceptual model for extracting and storing data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ML-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HyKSS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ulti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ingual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brid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eyword and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emantic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earch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Query Transformation – Semantic rewrite of search query from one language to another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B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seph\Pictures\SRC03172012\englishCarAdOntolog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52600"/>
            <a:ext cx="4238626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553200" cy="838200"/>
          </a:xfrm>
        </p:spPr>
        <p:txBody>
          <a:bodyPr/>
          <a:lstStyle/>
          <a:p>
            <a:r>
              <a:rPr lang="en-US" dirty="0" smtClean="0"/>
              <a:t>ML-</a:t>
            </a:r>
            <a:r>
              <a:rPr lang="en-US" dirty="0" err="1" smtClean="0"/>
              <a:t>HyKSS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960438" y="4572008"/>
            <a:ext cx="1436688" cy="58737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Language-Agnostic Ontology</a:t>
            </a:r>
            <a:endParaRPr lang="en-US" sz="1200" dirty="0"/>
          </a:p>
        </p:txBody>
      </p:sp>
      <p:sp>
        <p:nvSpPr>
          <p:cNvPr id="9" name="Down Arrow 8"/>
          <p:cNvSpPr/>
          <p:nvPr/>
        </p:nvSpPr>
        <p:spPr>
          <a:xfrm>
            <a:off x="1979613" y="1712913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1571620" y="4129087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7640000">
            <a:off x="2043061" y="5233986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6200000">
            <a:off x="6532563" y="5543551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6456363" y="5263232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6840000">
            <a:off x="2584507" y="4797432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10800000">
            <a:off x="2058086" y="4065583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5876331">
            <a:off x="4143738" y="2438616"/>
            <a:ext cx="230187" cy="420687"/>
          </a:xfrm>
          <a:prstGeom prst="downArrow">
            <a:avLst/>
          </a:prstGeom>
          <a:solidFill>
            <a:srgbClr val="F7CF0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Joseph\Pictures\SRC03172012\koreanCarAdOntology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4125" y="4572000"/>
            <a:ext cx="3876675" cy="2190750"/>
          </a:xfrm>
          <a:prstGeom prst="rect">
            <a:avLst/>
          </a:prstGeom>
          <a:noFill/>
        </p:spPr>
      </p:pic>
      <p:grpSp>
        <p:nvGrpSpPr>
          <p:cNvPr id="64" name="Group 63"/>
          <p:cNvGrpSpPr/>
          <p:nvPr/>
        </p:nvGrpSpPr>
        <p:grpSpPr>
          <a:xfrm>
            <a:off x="685800" y="1066800"/>
            <a:ext cx="1524000" cy="2362200"/>
            <a:chOff x="685800" y="1066800"/>
            <a:chExt cx="1524000" cy="2362200"/>
          </a:xfrm>
        </p:grpSpPr>
        <p:sp>
          <p:nvSpPr>
            <p:cNvPr id="36" name="Rectangle 35"/>
            <p:cNvSpPr/>
            <p:nvPr/>
          </p:nvSpPr>
          <p:spPr>
            <a:xfrm>
              <a:off x="1524000" y="1066800"/>
              <a:ext cx="685800" cy="30480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18"/>
            <p:cNvGrpSpPr/>
            <p:nvPr/>
          </p:nvGrpSpPr>
          <p:grpSpPr>
            <a:xfrm>
              <a:off x="685800" y="3152001"/>
              <a:ext cx="635109" cy="276999"/>
              <a:chOff x="1752600" y="3048000"/>
              <a:chExt cx="808321" cy="35254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828800" y="3048000"/>
                <a:ext cx="685800" cy="3048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752600" y="3048000"/>
                <a:ext cx="808321" cy="352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Dodge</a:t>
                </a:r>
                <a:endParaRPr lang="en-US" sz="1200" dirty="0"/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2229290" y="1066800"/>
            <a:ext cx="1885510" cy="2819400"/>
            <a:chOff x="2229290" y="1066800"/>
            <a:chExt cx="1885510" cy="2819400"/>
          </a:xfrm>
        </p:grpSpPr>
        <p:sp>
          <p:nvSpPr>
            <p:cNvPr id="34" name="Rectangle 33"/>
            <p:cNvSpPr/>
            <p:nvPr/>
          </p:nvSpPr>
          <p:spPr>
            <a:xfrm>
              <a:off x="2362200" y="1066800"/>
              <a:ext cx="914400" cy="304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276600" y="1066800"/>
              <a:ext cx="838200" cy="30480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22"/>
            <p:cNvGrpSpPr/>
            <p:nvPr/>
          </p:nvGrpSpPr>
          <p:grpSpPr>
            <a:xfrm>
              <a:off x="2229290" y="3609201"/>
              <a:ext cx="758839" cy="276999"/>
              <a:chOff x="3758605" y="3733801"/>
              <a:chExt cx="965794" cy="352544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3810000" y="3810000"/>
                <a:ext cx="228600" cy="2286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038600" y="3810000"/>
                <a:ext cx="685799" cy="2286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758605" y="3733801"/>
                <a:ext cx="945013" cy="352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&lt; 10000</a:t>
                </a:r>
                <a:endParaRPr lang="en-US" sz="1200" dirty="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457200" y="1371600"/>
            <a:ext cx="2057400" cy="1039000"/>
            <a:chOff x="457200" y="1371600"/>
            <a:chExt cx="2057400" cy="1039000"/>
          </a:xfrm>
        </p:grpSpPr>
        <p:sp>
          <p:nvSpPr>
            <p:cNvPr id="35" name="Rectangle 34"/>
            <p:cNvSpPr/>
            <p:nvPr/>
          </p:nvSpPr>
          <p:spPr>
            <a:xfrm>
              <a:off x="457200" y="1371600"/>
              <a:ext cx="914400" cy="304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447800" y="1371600"/>
              <a:ext cx="1066800" cy="30480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27"/>
            <p:cNvGrpSpPr/>
            <p:nvPr/>
          </p:nvGrpSpPr>
          <p:grpSpPr>
            <a:xfrm>
              <a:off x="1224643" y="2133600"/>
              <a:ext cx="957943" cy="277000"/>
              <a:chOff x="2438400" y="1371600"/>
              <a:chExt cx="1219200" cy="352545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472439" y="1447800"/>
                <a:ext cx="268054" cy="2286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01038" y="1447800"/>
                <a:ext cx="804161" cy="2286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438400" y="1371600"/>
                <a:ext cx="1219200" cy="352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&lt; 200000</a:t>
                </a:r>
                <a:endParaRPr lang="en-US" sz="1200" dirty="0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3088382" y="4724399"/>
            <a:ext cx="2618192" cy="1752602"/>
            <a:chOff x="3088382" y="4724399"/>
            <a:chExt cx="2618192" cy="1752602"/>
          </a:xfrm>
        </p:grpSpPr>
        <p:grpSp>
          <p:nvGrpSpPr>
            <p:cNvPr id="51" name="Group 18"/>
            <p:cNvGrpSpPr/>
            <p:nvPr/>
          </p:nvGrpSpPr>
          <p:grpSpPr>
            <a:xfrm>
              <a:off x="3088382" y="5742798"/>
              <a:ext cx="538843" cy="277001"/>
              <a:chOff x="1828800" y="3048000"/>
              <a:chExt cx="685800" cy="35254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1828800" y="3048000"/>
                <a:ext cx="685800" cy="3048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829533" y="3048003"/>
                <a:ext cx="626746" cy="352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1200" dirty="0" smtClean="0"/>
                  <a:t>닷지</a:t>
                </a:r>
                <a:endParaRPr lang="en-US" sz="12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4572000" y="6200002"/>
              <a:ext cx="1134574" cy="276999"/>
              <a:chOff x="4572000" y="6200002"/>
              <a:chExt cx="1134574" cy="276999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4612382" y="6259872"/>
                <a:ext cx="206068" cy="140928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791996" y="6259872"/>
                <a:ext cx="694404" cy="140928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572000" y="6200002"/>
                <a:ext cx="113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&lt; 11257000</a:t>
                </a:r>
              </a:p>
            </p:txBody>
          </p:sp>
        </p:grpSp>
        <p:grpSp>
          <p:nvGrpSpPr>
            <p:cNvPr id="58" name="Group 27"/>
            <p:cNvGrpSpPr/>
            <p:nvPr/>
          </p:nvGrpSpPr>
          <p:grpSpPr>
            <a:xfrm>
              <a:off x="3567353" y="4724399"/>
              <a:ext cx="957943" cy="276999"/>
              <a:chOff x="2438400" y="1371601"/>
              <a:chExt cx="1219200" cy="35254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472439" y="1447800"/>
                <a:ext cx="268054" cy="2286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701038" y="1447800"/>
                <a:ext cx="804161" cy="2286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438400" y="1371601"/>
                <a:ext cx="1219200" cy="352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&lt; 124274</a:t>
                </a:r>
                <a:endParaRPr lang="en-US" sz="1200" dirty="0"/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381000" y="990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Find me a Dodge, less than $10,000, 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less than 200k miles, four wheel drive</a:t>
            </a:r>
            <a:endParaRPr lang="en-US" dirty="0">
              <a:solidFill>
                <a:schemeClr val="bg2"/>
              </a:solidFill>
            </a:endParaRP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6946901" y="5029200"/>
          <a:ext cx="1968499" cy="1143000"/>
        </p:xfrm>
        <a:graphic>
          <a:graphicData uri="http://schemas.openxmlformats.org/drawingml/2006/table">
            <a:tbl>
              <a:tblPr/>
              <a:tblGrid>
                <a:gridCol w="608618"/>
                <a:gridCol w="608618"/>
                <a:gridCol w="751263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제조사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가격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마일리지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닷지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148000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닷지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148988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닷지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106707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닷지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닷지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1999" y="1447800"/>
            <a:ext cx="4343401" cy="233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B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553200" cy="838200"/>
          </a:xfrm>
        </p:spPr>
        <p:txBody>
          <a:bodyPr/>
          <a:lstStyle/>
          <a:p>
            <a:r>
              <a:rPr lang="en-US" dirty="0" smtClean="0"/>
              <a:t>Evaluation Results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219200"/>
          <a:ext cx="7618342" cy="3142566"/>
        </p:xfrm>
        <a:graphic>
          <a:graphicData uri="http://schemas.openxmlformats.org/drawingml/2006/table">
            <a:tbl>
              <a:tblPr/>
              <a:tblGrid>
                <a:gridCol w="2152357"/>
                <a:gridCol w="870953"/>
                <a:gridCol w="870953"/>
                <a:gridCol w="870953"/>
                <a:gridCol w="951042"/>
                <a:gridCol w="951042"/>
                <a:gridCol w="951042"/>
              </a:tblGrid>
              <a:tr h="54730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Validation + Test Sets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Korean Car Ads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Declared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Extracted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Precision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F-Measure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모델 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Model)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가격 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Price)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마일리지 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Mileage)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제조사 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Make)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년식 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색상 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Color)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10042" marR="10042" marT="100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24099" y="5226100"/>
          <a:ext cx="4610101" cy="723900"/>
        </p:xfrm>
        <a:graphic>
          <a:graphicData uri="http://schemas.openxmlformats.org/drawingml/2006/table">
            <a:tbl>
              <a:tblPr/>
              <a:tblGrid>
                <a:gridCol w="1262844"/>
                <a:gridCol w="548907"/>
                <a:gridCol w="548907"/>
                <a:gridCol w="559670"/>
                <a:gridCol w="505856"/>
                <a:gridCol w="688825"/>
                <a:gridCol w="495092"/>
              </a:tblGrid>
              <a:tr h="200025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Car Ad Queries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Recall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Precision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Korean-to-English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6077635"/>
            <a:ext cx="403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</a:rPr>
              <a:t>10 validation queries + 40 blind test queries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6742" y="4419600"/>
            <a:ext cx="434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 validation pages + 80 blind test pages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553200" cy="8382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010400" cy="4343400"/>
          </a:xfrm>
        </p:spPr>
        <p:txBody>
          <a:bodyPr/>
          <a:lstStyle/>
          <a:p>
            <a:r>
              <a:rPr lang="en-US" dirty="0" smtClean="0"/>
              <a:t>Cross-language query transformation retains semantics</a:t>
            </a:r>
          </a:p>
          <a:p>
            <a:endParaRPr lang="en-US" dirty="0" smtClean="0"/>
          </a:p>
          <a:p>
            <a:r>
              <a:rPr lang="en-US" dirty="0" smtClean="0"/>
              <a:t>Extensive knowledge-base required for lexicon mappings</a:t>
            </a:r>
          </a:p>
          <a:p>
            <a:endParaRPr lang="en-US" dirty="0" smtClean="0"/>
          </a:p>
          <a:p>
            <a:r>
              <a:rPr lang="en-US" dirty="0" smtClean="0"/>
              <a:t>Keyword transformation may be difficult</a:t>
            </a:r>
          </a:p>
          <a:p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Dynamic augmentation of language agnostic ontology</a:t>
            </a:r>
          </a:p>
          <a:p>
            <a:pPr lvl="1"/>
            <a:endParaRPr lang="en-US" sz="2000" dirty="0" smtClean="0">
              <a:solidFill>
                <a:schemeClr val="bg2"/>
              </a:solidFill>
            </a:endParaRP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Integration of </a:t>
            </a:r>
            <a:r>
              <a:rPr lang="en-US" sz="2000" dirty="0" err="1" smtClean="0">
                <a:solidFill>
                  <a:schemeClr val="bg2"/>
                </a:solidFill>
              </a:rPr>
              <a:t>WordNet</a:t>
            </a:r>
            <a:r>
              <a:rPr lang="en-US" sz="2000" dirty="0" smtClean="0">
                <a:solidFill>
                  <a:schemeClr val="bg2"/>
                </a:solidFill>
              </a:rPr>
              <a:t> for meta-word </a:t>
            </a:r>
            <a:r>
              <a:rPr lang="en-US" sz="2000" dirty="0" err="1" smtClean="0">
                <a:solidFill>
                  <a:schemeClr val="bg2"/>
                </a:solidFill>
              </a:rPr>
              <a:t>synset</a:t>
            </a:r>
            <a:endParaRPr lang="en-US" sz="2000" dirty="0" smtClean="0">
              <a:solidFill>
                <a:schemeClr val="bg2"/>
              </a:solidFill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3679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 Black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2BF34B-0DFA-41DE-9A38-B419334A7D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TS010336792</Template>
  <TotalTime>516</TotalTime>
  <Words>362</Words>
  <Application>Microsoft PowerPoint</Application>
  <PresentationFormat>On-screen Show (4:3)</PresentationFormat>
  <Paragraphs>145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TS010336792</vt:lpstr>
      <vt:lpstr>Cross-language Information Retrieval</vt:lpstr>
      <vt:lpstr>Motivation</vt:lpstr>
      <vt:lpstr>Key Concepts</vt:lpstr>
      <vt:lpstr>ML-HyKSS</vt:lpstr>
      <vt:lpstr>Evaluation Results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Cross-language Information Retrieval</dc:title>
  <dc:creator>Joseph</dc:creator>
  <cp:lastModifiedBy>Joseph</cp:lastModifiedBy>
  <cp:revision>60</cp:revision>
  <dcterms:created xsi:type="dcterms:W3CDTF">2012-03-09T18:19:11Z</dcterms:created>
  <dcterms:modified xsi:type="dcterms:W3CDTF">2012-03-19T20:45:51Z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TC103367929990</vt:lpwstr>
  </property>
</Properties>
</file>