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6576000" cy="51206400"/>
  <p:notesSz cx="6858000" cy="9144000"/>
  <p:defaultTextStyle>
    <a:defPPr>
      <a:defRPr lang="en-US"/>
    </a:defPPr>
    <a:lvl1pPr marL="0" algn="l" defTabSz="5016124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1pPr>
    <a:lvl2pPr marL="2508062" algn="l" defTabSz="5016124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2pPr>
    <a:lvl3pPr marL="5016124" algn="l" defTabSz="5016124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3pPr>
    <a:lvl4pPr marL="7524186" algn="l" defTabSz="5016124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4pPr>
    <a:lvl5pPr marL="10032248" algn="l" defTabSz="5016124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5pPr>
    <a:lvl6pPr marL="12540310" algn="l" defTabSz="5016124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6pPr>
    <a:lvl7pPr marL="15048372" algn="l" defTabSz="5016124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7pPr>
    <a:lvl8pPr marL="17556434" algn="l" defTabSz="5016124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8pPr>
    <a:lvl9pPr marL="20064496" algn="l" defTabSz="5016124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9148" autoAdjust="0"/>
  </p:normalViewPr>
  <p:slideViewPr>
    <p:cSldViewPr>
      <p:cViewPr>
        <p:scale>
          <a:sx n="27" d="100"/>
          <a:sy n="27" d="100"/>
        </p:scale>
        <p:origin x="178" y="4296"/>
      </p:cViewPr>
      <p:guideLst>
        <p:guide orient="horz" pos="16128"/>
        <p:guide pos="11520"/>
      </p:guideLst>
    </p:cSldViewPr>
  </p:slideViewPr>
  <p:notesTextViewPr>
    <p:cViewPr>
      <p:scale>
        <a:sx n="1" d="1"/>
        <a:sy n="1" d="1"/>
      </p:scale>
      <p:origin x="0" y="24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57F7E3-52CE-45B0-902E-A95B0ADAB1DC}" type="datetimeFigureOut">
              <a:rPr lang="en-US" smtClean="0"/>
              <a:t>8/21/2011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05038" y="685800"/>
            <a:ext cx="24479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2308E6-5220-4B73-8FA4-53C23ABA1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485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016124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1pPr>
    <a:lvl2pPr marL="2508062" algn="l" defTabSz="5016124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2pPr>
    <a:lvl3pPr marL="5016124" algn="l" defTabSz="5016124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3pPr>
    <a:lvl4pPr marL="7524186" algn="l" defTabSz="5016124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4pPr>
    <a:lvl5pPr marL="10032248" algn="l" defTabSz="5016124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5pPr>
    <a:lvl6pPr marL="12540310" algn="l" defTabSz="5016124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6pPr>
    <a:lvl7pPr marL="15048372" algn="l" defTabSz="5016124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7pPr>
    <a:lvl8pPr marL="17556434" algn="l" defTabSz="5016124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8pPr>
    <a:lvl9pPr marL="20064496" algn="l" defTabSz="5016124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15907177"/>
            <a:ext cx="31089600" cy="109761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29016960"/>
            <a:ext cx="25603200" cy="130860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08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016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524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032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540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0483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5564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0644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64FB-F167-4072-9CC2-504D15834778}" type="datetimeFigureOut">
              <a:rPr lang="en-US" smtClean="0"/>
              <a:t>8/21/2011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991CA-ADDB-461D-83DD-CB3A3879F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397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64FB-F167-4072-9CC2-504D15834778}" type="datetimeFigureOut">
              <a:rPr lang="en-US" smtClean="0"/>
              <a:t>8/21/2011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991CA-ADDB-461D-83DD-CB3A3879F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840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517600" y="2050634"/>
            <a:ext cx="8229600" cy="436913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8800" y="2050634"/>
            <a:ext cx="24079200" cy="436913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64FB-F167-4072-9CC2-504D15834778}" type="datetimeFigureOut">
              <a:rPr lang="en-US" smtClean="0"/>
              <a:t>8/21/2011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991CA-ADDB-461D-83DD-CB3A3879F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55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64FB-F167-4072-9CC2-504D15834778}" type="datetimeFigureOut">
              <a:rPr lang="en-US" smtClean="0"/>
              <a:t>8/21/2011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991CA-ADDB-461D-83DD-CB3A3879F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993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2" y="32904857"/>
            <a:ext cx="31089600" cy="10170160"/>
          </a:xfrm>
        </p:spPr>
        <p:txBody>
          <a:bodyPr anchor="t"/>
          <a:lstStyle>
            <a:lvl1pPr algn="l">
              <a:defRPr sz="219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89252" y="21703461"/>
            <a:ext cx="31089600" cy="11201396"/>
          </a:xfrm>
        </p:spPr>
        <p:txBody>
          <a:bodyPr anchor="b"/>
          <a:lstStyle>
            <a:lvl1pPr marL="0" indent="0">
              <a:buNone/>
              <a:defRPr sz="11000">
                <a:solidFill>
                  <a:schemeClr val="tx1">
                    <a:tint val="75000"/>
                  </a:schemeClr>
                </a:solidFill>
              </a:defRPr>
            </a:lvl1pPr>
            <a:lvl2pPr marL="2508062" indent="0">
              <a:buNone/>
              <a:defRPr sz="9900">
                <a:solidFill>
                  <a:schemeClr val="tx1">
                    <a:tint val="75000"/>
                  </a:schemeClr>
                </a:solidFill>
              </a:defRPr>
            </a:lvl2pPr>
            <a:lvl3pPr marL="5016124" indent="0">
              <a:buNone/>
              <a:defRPr sz="8800">
                <a:solidFill>
                  <a:schemeClr val="tx1">
                    <a:tint val="75000"/>
                  </a:schemeClr>
                </a:solidFill>
              </a:defRPr>
            </a:lvl3pPr>
            <a:lvl4pPr marL="7524186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4pPr>
            <a:lvl5pPr marL="10032248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5pPr>
            <a:lvl6pPr marL="1254031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6pPr>
            <a:lvl7pPr marL="15048372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7pPr>
            <a:lvl8pPr marL="17556434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8pPr>
            <a:lvl9pPr marL="20064496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64FB-F167-4072-9CC2-504D15834778}" type="datetimeFigureOut">
              <a:rPr lang="en-US" smtClean="0"/>
              <a:t>8/21/2011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991CA-ADDB-461D-83DD-CB3A3879F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456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800" y="11948164"/>
            <a:ext cx="16154400" cy="33793857"/>
          </a:xfrm>
        </p:spPr>
        <p:txBody>
          <a:bodyPr/>
          <a:lstStyle>
            <a:lvl1pPr>
              <a:defRPr sz="15400"/>
            </a:lvl1pPr>
            <a:lvl2pPr>
              <a:defRPr sz="13200"/>
            </a:lvl2pPr>
            <a:lvl3pPr>
              <a:defRPr sz="11000"/>
            </a:lvl3pPr>
            <a:lvl4pPr>
              <a:defRPr sz="9900"/>
            </a:lvl4pPr>
            <a:lvl5pPr>
              <a:defRPr sz="9900"/>
            </a:lvl5pPr>
            <a:lvl6pPr>
              <a:defRPr sz="9900"/>
            </a:lvl6pPr>
            <a:lvl7pPr>
              <a:defRPr sz="9900"/>
            </a:lvl7pPr>
            <a:lvl8pPr>
              <a:defRPr sz="9900"/>
            </a:lvl8pPr>
            <a:lvl9pPr>
              <a:defRPr sz="9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92800" y="11948164"/>
            <a:ext cx="16154400" cy="33793857"/>
          </a:xfrm>
        </p:spPr>
        <p:txBody>
          <a:bodyPr/>
          <a:lstStyle>
            <a:lvl1pPr>
              <a:defRPr sz="15400"/>
            </a:lvl1pPr>
            <a:lvl2pPr>
              <a:defRPr sz="13200"/>
            </a:lvl2pPr>
            <a:lvl3pPr>
              <a:defRPr sz="11000"/>
            </a:lvl3pPr>
            <a:lvl4pPr>
              <a:defRPr sz="9900"/>
            </a:lvl4pPr>
            <a:lvl5pPr>
              <a:defRPr sz="9900"/>
            </a:lvl5pPr>
            <a:lvl6pPr>
              <a:defRPr sz="9900"/>
            </a:lvl6pPr>
            <a:lvl7pPr>
              <a:defRPr sz="9900"/>
            </a:lvl7pPr>
            <a:lvl8pPr>
              <a:defRPr sz="9900"/>
            </a:lvl8pPr>
            <a:lvl9pPr>
              <a:defRPr sz="9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64FB-F167-4072-9CC2-504D15834778}" type="datetimeFigureOut">
              <a:rPr lang="en-US" smtClean="0"/>
              <a:t>8/21/2011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991CA-ADDB-461D-83DD-CB3A3879F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980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0" y="11462177"/>
            <a:ext cx="16160752" cy="4776890"/>
          </a:xfrm>
        </p:spPr>
        <p:txBody>
          <a:bodyPr anchor="b"/>
          <a:lstStyle>
            <a:lvl1pPr marL="0" indent="0">
              <a:buNone/>
              <a:defRPr sz="13200" b="1"/>
            </a:lvl1pPr>
            <a:lvl2pPr marL="2508062" indent="0">
              <a:buNone/>
              <a:defRPr sz="11000" b="1"/>
            </a:lvl2pPr>
            <a:lvl3pPr marL="5016124" indent="0">
              <a:buNone/>
              <a:defRPr sz="9900" b="1"/>
            </a:lvl3pPr>
            <a:lvl4pPr marL="7524186" indent="0">
              <a:buNone/>
              <a:defRPr sz="8800" b="1"/>
            </a:lvl4pPr>
            <a:lvl5pPr marL="10032248" indent="0">
              <a:buNone/>
              <a:defRPr sz="8800" b="1"/>
            </a:lvl5pPr>
            <a:lvl6pPr marL="12540310" indent="0">
              <a:buNone/>
              <a:defRPr sz="8800" b="1"/>
            </a:lvl6pPr>
            <a:lvl7pPr marL="15048372" indent="0">
              <a:buNone/>
              <a:defRPr sz="8800" b="1"/>
            </a:lvl7pPr>
            <a:lvl8pPr marL="17556434" indent="0">
              <a:buNone/>
              <a:defRPr sz="8800" b="1"/>
            </a:lvl8pPr>
            <a:lvl9pPr marL="20064496" indent="0">
              <a:buNone/>
              <a:defRPr sz="8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8800" y="16239067"/>
            <a:ext cx="16160752" cy="29502950"/>
          </a:xfrm>
        </p:spPr>
        <p:txBody>
          <a:bodyPr/>
          <a:lstStyle>
            <a:lvl1pPr>
              <a:defRPr sz="13200"/>
            </a:lvl1pPr>
            <a:lvl2pPr>
              <a:defRPr sz="11000"/>
            </a:lvl2pPr>
            <a:lvl3pPr>
              <a:defRPr sz="9900"/>
            </a:lvl3pPr>
            <a:lvl4pPr>
              <a:defRPr sz="8800"/>
            </a:lvl4pPr>
            <a:lvl5pPr>
              <a:defRPr sz="8800"/>
            </a:lvl5pPr>
            <a:lvl6pPr>
              <a:defRPr sz="8800"/>
            </a:lvl6pPr>
            <a:lvl7pPr>
              <a:defRPr sz="8800"/>
            </a:lvl7pPr>
            <a:lvl8pPr>
              <a:defRPr sz="8800"/>
            </a:lvl8pPr>
            <a:lvl9pPr>
              <a:defRPr sz="8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80102" y="11462177"/>
            <a:ext cx="16167100" cy="4776890"/>
          </a:xfrm>
        </p:spPr>
        <p:txBody>
          <a:bodyPr anchor="b"/>
          <a:lstStyle>
            <a:lvl1pPr marL="0" indent="0">
              <a:buNone/>
              <a:defRPr sz="13200" b="1"/>
            </a:lvl1pPr>
            <a:lvl2pPr marL="2508062" indent="0">
              <a:buNone/>
              <a:defRPr sz="11000" b="1"/>
            </a:lvl2pPr>
            <a:lvl3pPr marL="5016124" indent="0">
              <a:buNone/>
              <a:defRPr sz="9900" b="1"/>
            </a:lvl3pPr>
            <a:lvl4pPr marL="7524186" indent="0">
              <a:buNone/>
              <a:defRPr sz="8800" b="1"/>
            </a:lvl4pPr>
            <a:lvl5pPr marL="10032248" indent="0">
              <a:buNone/>
              <a:defRPr sz="8800" b="1"/>
            </a:lvl5pPr>
            <a:lvl6pPr marL="12540310" indent="0">
              <a:buNone/>
              <a:defRPr sz="8800" b="1"/>
            </a:lvl6pPr>
            <a:lvl7pPr marL="15048372" indent="0">
              <a:buNone/>
              <a:defRPr sz="8800" b="1"/>
            </a:lvl7pPr>
            <a:lvl8pPr marL="17556434" indent="0">
              <a:buNone/>
              <a:defRPr sz="8800" b="1"/>
            </a:lvl8pPr>
            <a:lvl9pPr marL="20064496" indent="0">
              <a:buNone/>
              <a:defRPr sz="8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80102" y="16239067"/>
            <a:ext cx="16167100" cy="29502950"/>
          </a:xfrm>
        </p:spPr>
        <p:txBody>
          <a:bodyPr/>
          <a:lstStyle>
            <a:lvl1pPr>
              <a:defRPr sz="13200"/>
            </a:lvl1pPr>
            <a:lvl2pPr>
              <a:defRPr sz="11000"/>
            </a:lvl2pPr>
            <a:lvl3pPr>
              <a:defRPr sz="9900"/>
            </a:lvl3pPr>
            <a:lvl4pPr>
              <a:defRPr sz="8800"/>
            </a:lvl4pPr>
            <a:lvl5pPr>
              <a:defRPr sz="8800"/>
            </a:lvl5pPr>
            <a:lvl6pPr>
              <a:defRPr sz="8800"/>
            </a:lvl6pPr>
            <a:lvl7pPr>
              <a:defRPr sz="8800"/>
            </a:lvl7pPr>
            <a:lvl8pPr>
              <a:defRPr sz="8800"/>
            </a:lvl8pPr>
            <a:lvl9pPr>
              <a:defRPr sz="8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64FB-F167-4072-9CC2-504D15834778}" type="datetimeFigureOut">
              <a:rPr lang="en-US" smtClean="0"/>
              <a:t>8/21/2011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991CA-ADDB-461D-83DD-CB3A3879F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77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64FB-F167-4072-9CC2-504D15834778}" type="datetimeFigureOut">
              <a:rPr lang="en-US" smtClean="0"/>
              <a:t>8/21/2011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991CA-ADDB-461D-83DD-CB3A3879F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39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64FB-F167-4072-9CC2-504D15834778}" type="datetimeFigureOut">
              <a:rPr lang="en-US" smtClean="0"/>
              <a:t>8/21/2011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991CA-ADDB-461D-83DD-CB3A3879F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329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2" y="2038773"/>
            <a:ext cx="12033252" cy="8676640"/>
          </a:xfrm>
        </p:spPr>
        <p:txBody>
          <a:bodyPr anchor="b"/>
          <a:lstStyle>
            <a:lvl1pPr algn="l">
              <a:defRPr sz="11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00200" y="2038777"/>
            <a:ext cx="20447000" cy="43703244"/>
          </a:xfrm>
        </p:spPr>
        <p:txBody>
          <a:bodyPr/>
          <a:lstStyle>
            <a:lvl1pPr>
              <a:defRPr sz="17600"/>
            </a:lvl1pPr>
            <a:lvl2pPr>
              <a:defRPr sz="15400"/>
            </a:lvl2pPr>
            <a:lvl3pPr>
              <a:defRPr sz="13200"/>
            </a:lvl3pPr>
            <a:lvl4pPr>
              <a:defRPr sz="11000"/>
            </a:lvl4pPr>
            <a:lvl5pPr>
              <a:defRPr sz="11000"/>
            </a:lvl5pPr>
            <a:lvl6pPr>
              <a:defRPr sz="11000"/>
            </a:lvl6pPr>
            <a:lvl7pPr>
              <a:defRPr sz="11000"/>
            </a:lvl7pPr>
            <a:lvl8pPr>
              <a:defRPr sz="11000"/>
            </a:lvl8pPr>
            <a:lvl9pPr>
              <a:defRPr sz="1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2" y="10715417"/>
            <a:ext cx="12033252" cy="35026604"/>
          </a:xfrm>
        </p:spPr>
        <p:txBody>
          <a:bodyPr/>
          <a:lstStyle>
            <a:lvl1pPr marL="0" indent="0">
              <a:buNone/>
              <a:defRPr sz="7700"/>
            </a:lvl1pPr>
            <a:lvl2pPr marL="2508062" indent="0">
              <a:buNone/>
              <a:defRPr sz="6600"/>
            </a:lvl2pPr>
            <a:lvl3pPr marL="5016124" indent="0">
              <a:buNone/>
              <a:defRPr sz="5500"/>
            </a:lvl3pPr>
            <a:lvl4pPr marL="7524186" indent="0">
              <a:buNone/>
              <a:defRPr sz="4900"/>
            </a:lvl4pPr>
            <a:lvl5pPr marL="10032248" indent="0">
              <a:buNone/>
              <a:defRPr sz="4900"/>
            </a:lvl5pPr>
            <a:lvl6pPr marL="12540310" indent="0">
              <a:buNone/>
              <a:defRPr sz="4900"/>
            </a:lvl6pPr>
            <a:lvl7pPr marL="15048372" indent="0">
              <a:buNone/>
              <a:defRPr sz="4900"/>
            </a:lvl7pPr>
            <a:lvl8pPr marL="17556434" indent="0">
              <a:buNone/>
              <a:defRPr sz="4900"/>
            </a:lvl8pPr>
            <a:lvl9pPr marL="20064496" indent="0">
              <a:buNone/>
              <a:defRPr sz="4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64FB-F167-4072-9CC2-504D15834778}" type="datetimeFigureOut">
              <a:rPr lang="en-US" smtClean="0"/>
              <a:t>8/21/2011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991CA-ADDB-461D-83DD-CB3A3879F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158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9152" y="35844480"/>
            <a:ext cx="21945600" cy="4231644"/>
          </a:xfrm>
        </p:spPr>
        <p:txBody>
          <a:bodyPr anchor="b"/>
          <a:lstStyle>
            <a:lvl1pPr algn="l">
              <a:defRPr sz="11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69152" y="4575387"/>
            <a:ext cx="21945600" cy="30723840"/>
          </a:xfrm>
        </p:spPr>
        <p:txBody>
          <a:bodyPr/>
          <a:lstStyle>
            <a:lvl1pPr marL="0" indent="0">
              <a:buNone/>
              <a:defRPr sz="17600"/>
            </a:lvl1pPr>
            <a:lvl2pPr marL="2508062" indent="0">
              <a:buNone/>
              <a:defRPr sz="15400"/>
            </a:lvl2pPr>
            <a:lvl3pPr marL="5016124" indent="0">
              <a:buNone/>
              <a:defRPr sz="13200"/>
            </a:lvl3pPr>
            <a:lvl4pPr marL="7524186" indent="0">
              <a:buNone/>
              <a:defRPr sz="11000"/>
            </a:lvl4pPr>
            <a:lvl5pPr marL="10032248" indent="0">
              <a:buNone/>
              <a:defRPr sz="11000"/>
            </a:lvl5pPr>
            <a:lvl6pPr marL="12540310" indent="0">
              <a:buNone/>
              <a:defRPr sz="11000"/>
            </a:lvl6pPr>
            <a:lvl7pPr marL="15048372" indent="0">
              <a:buNone/>
              <a:defRPr sz="11000"/>
            </a:lvl7pPr>
            <a:lvl8pPr marL="17556434" indent="0">
              <a:buNone/>
              <a:defRPr sz="11000"/>
            </a:lvl8pPr>
            <a:lvl9pPr marL="20064496" indent="0">
              <a:buNone/>
              <a:defRPr sz="11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9152" y="40076124"/>
            <a:ext cx="21945600" cy="6009636"/>
          </a:xfrm>
        </p:spPr>
        <p:txBody>
          <a:bodyPr/>
          <a:lstStyle>
            <a:lvl1pPr marL="0" indent="0">
              <a:buNone/>
              <a:defRPr sz="7700"/>
            </a:lvl1pPr>
            <a:lvl2pPr marL="2508062" indent="0">
              <a:buNone/>
              <a:defRPr sz="6600"/>
            </a:lvl2pPr>
            <a:lvl3pPr marL="5016124" indent="0">
              <a:buNone/>
              <a:defRPr sz="5500"/>
            </a:lvl3pPr>
            <a:lvl4pPr marL="7524186" indent="0">
              <a:buNone/>
              <a:defRPr sz="4900"/>
            </a:lvl4pPr>
            <a:lvl5pPr marL="10032248" indent="0">
              <a:buNone/>
              <a:defRPr sz="4900"/>
            </a:lvl5pPr>
            <a:lvl6pPr marL="12540310" indent="0">
              <a:buNone/>
              <a:defRPr sz="4900"/>
            </a:lvl6pPr>
            <a:lvl7pPr marL="15048372" indent="0">
              <a:buNone/>
              <a:defRPr sz="4900"/>
            </a:lvl7pPr>
            <a:lvl8pPr marL="17556434" indent="0">
              <a:buNone/>
              <a:defRPr sz="4900"/>
            </a:lvl8pPr>
            <a:lvl9pPr marL="20064496" indent="0">
              <a:buNone/>
              <a:defRPr sz="4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64FB-F167-4072-9CC2-504D15834778}" type="datetimeFigureOut">
              <a:rPr lang="en-US" smtClean="0"/>
              <a:t>8/21/2011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991CA-ADDB-461D-83DD-CB3A3879F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80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800" y="2050630"/>
            <a:ext cx="32918400" cy="8534400"/>
          </a:xfrm>
          <a:prstGeom prst="rect">
            <a:avLst/>
          </a:prstGeom>
        </p:spPr>
        <p:txBody>
          <a:bodyPr vert="horz" lIns="501612" tIns="250806" rIns="501612" bIns="25080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0" y="11948164"/>
            <a:ext cx="32918400" cy="33793857"/>
          </a:xfrm>
          <a:prstGeom prst="rect">
            <a:avLst/>
          </a:prstGeom>
        </p:spPr>
        <p:txBody>
          <a:bodyPr vert="horz" lIns="501612" tIns="250806" rIns="501612" bIns="25080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28800" y="47460750"/>
            <a:ext cx="8534400" cy="2726267"/>
          </a:xfrm>
          <a:prstGeom prst="rect">
            <a:avLst/>
          </a:prstGeom>
        </p:spPr>
        <p:txBody>
          <a:bodyPr vert="horz" lIns="501612" tIns="250806" rIns="501612" bIns="250806" rtlCol="0" anchor="ctr"/>
          <a:lstStyle>
            <a:lvl1pPr algn="l">
              <a:defRPr sz="6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A64FB-F167-4072-9CC2-504D15834778}" type="datetimeFigureOut">
              <a:rPr lang="en-US" smtClean="0"/>
              <a:t>8/21/2011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496800" y="47460750"/>
            <a:ext cx="11582400" cy="2726267"/>
          </a:xfrm>
          <a:prstGeom prst="rect">
            <a:avLst/>
          </a:prstGeom>
        </p:spPr>
        <p:txBody>
          <a:bodyPr vert="horz" lIns="501612" tIns="250806" rIns="501612" bIns="250806" rtlCol="0" anchor="ctr"/>
          <a:lstStyle>
            <a:lvl1pPr algn="ctr">
              <a:defRPr sz="6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212800" y="47460750"/>
            <a:ext cx="8534400" cy="2726267"/>
          </a:xfrm>
          <a:prstGeom prst="rect">
            <a:avLst/>
          </a:prstGeom>
        </p:spPr>
        <p:txBody>
          <a:bodyPr vert="horz" lIns="501612" tIns="250806" rIns="501612" bIns="250806" rtlCol="0" anchor="ctr"/>
          <a:lstStyle>
            <a:lvl1pPr algn="r">
              <a:defRPr sz="6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991CA-ADDB-461D-83DD-CB3A3879F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49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016124" rtl="0" eaLnBrk="1" latinLnBrk="0" hangingPunct="1">
        <a:spcBef>
          <a:spcPct val="0"/>
        </a:spcBef>
        <a:buNone/>
        <a:defRPr sz="24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1047" indent="-1881047" algn="l" defTabSz="5016124" rtl="0" eaLnBrk="1" latinLnBrk="0" hangingPunct="1">
        <a:spcBef>
          <a:spcPct val="20000"/>
        </a:spcBef>
        <a:buFont typeface="Arial" pitchFamily="34" charset="0"/>
        <a:buChar char="•"/>
        <a:defRPr sz="17600" kern="1200">
          <a:solidFill>
            <a:schemeClr val="tx1"/>
          </a:solidFill>
          <a:latin typeface="+mn-lt"/>
          <a:ea typeface="+mn-ea"/>
          <a:cs typeface="+mn-cs"/>
        </a:defRPr>
      </a:lvl1pPr>
      <a:lvl2pPr marL="4075601" indent="-1567539" algn="l" defTabSz="5016124" rtl="0" eaLnBrk="1" latinLnBrk="0" hangingPunct="1">
        <a:spcBef>
          <a:spcPct val="20000"/>
        </a:spcBef>
        <a:buFont typeface="Arial" pitchFamily="34" charset="0"/>
        <a:buChar char="–"/>
        <a:defRPr sz="15400" kern="1200">
          <a:solidFill>
            <a:schemeClr val="tx1"/>
          </a:solidFill>
          <a:latin typeface="+mn-lt"/>
          <a:ea typeface="+mn-ea"/>
          <a:cs typeface="+mn-cs"/>
        </a:defRPr>
      </a:lvl2pPr>
      <a:lvl3pPr marL="6270155" indent="-1254031" algn="l" defTabSz="5016124" rtl="0" eaLnBrk="1" latinLnBrk="0" hangingPunct="1">
        <a:spcBef>
          <a:spcPct val="20000"/>
        </a:spcBef>
        <a:buFont typeface="Arial" pitchFamily="34" charset="0"/>
        <a:buChar char="•"/>
        <a:defRPr sz="13200" kern="1200">
          <a:solidFill>
            <a:schemeClr val="tx1"/>
          </a:solidFill>
          <a:latin typeface="+mn-lt"/>
          <a:ea typeface="+mn-ea"/>
          <a:cs typeface="+mn-cs"/>
        </a:defRPr>
      </a:lvl3pPr>
      <a:lvl4pPr marL="8778217" indent="-1254031" algn="l" defTabSz="5016124" rtl="0" eaLnBrk="1" latinLnBrk="0" hangingPunct="1">
        <a:spcBef>
          <a:spcPct val="20000"/>
        </a:spcBef>
        <a:buFont typeface="Arial" pitchFamily="34" charset="0"/>
        <a:buChar char="–"/>
        <a:defRPr sz="11000" kern="1200">
          <a:solidFill>
            <a:schemeClr val="tx1"/>
          </a:solidFill>
          <a:latin typeface="+mn-lt"/>
          <a:ea typeface="+mn-ea"/>
          <a:cs typeface="+mn-cs"/>
        </a:defRPr>
      </a:lvl4pPr>
      <a:lvl5pPr marL="11286279" indent="-1254031" algn="l" defTabSz="5016124" rtl="0" eaLnBrk="1" latinLnBrk="0" hangingPunct="1">
        <a:spcBef>
          <a:spcPct val="20000"/>
        </a:spcBef>
        <a:buFont typeface="Arial" pitchFamily="34" charset="0"/>
        <a:buChar char="»"/>
        <a:defRPr sz="11000" kern="1200">
          <a:solidFill>
            <a:schemeClr val="tx1"/>
          </a:solidFill>
          <a:latin typeface="+mn-lt"/>
          <a:ea typeface="+mn-ea"/>
          <a:cs typeface="+mn-cs"/>
        </a:defRPr>
      </a:lvl5pPr>
      <a:lvl6pPr marL="13794341" indent="-1254031" algn="l" defTabSz="5016124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6pPr>
      <a:lvl7pPr marL="16302403" indent="-1254031" algn="l" defTabSz="5016124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7pPr>
      <a:lvl8pPr marL="18810465" indent="-1254031" algn="l" defTabSz="5016124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18527" indent="-1254031" algn="l" defTabSz="5016124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16124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1pPr>
      <a:lvl2pPr marL="2508062" algn="l" defTabSz="5016124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2pPr>
      <a:lvl3pPr marL="5016124" algn="l" defTabSz="5016124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3pPr>
      <a:lvl4pPr marL="7524186" algn="l" defTabSz="5016124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4pPr>
      <a:lvl5pPr marL="10032248" algn="l" defTabSz="5016124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5pPr>
      <a:lvl6pPr marL="12540310" algn="l" defTabSz="5016124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6pPr>
      <a:lvl7pPr marL="15048372" algn="l" defTabSz="5016124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7pPr>
      <a:lvl8pPr marL="17556434" algn="l" defTabSz="5016124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8pPr>
      <a:lvl9pPr marL="20064496" algn="l" defTabSz="5016124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9489400" y="457200"/>
            <a:ext cx="3430970" cy="12192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457200"/>
            <a:ext cx="32304395" cy="1219200"/>
          </a:xfrm>
        </p:spPr>
        <p:txBody>
          <a:bodyPr>
            <a:normAutofit/>
          </a:bodyPr>
          <a:lstStyle/>
          <a:p>
            <a:r>
              <a:rPr lang="en-US" sz="8800" b="1" dirty="0" smtClean="0"/>
              <a:t>Data </a:t>
            </a:r>
            <a:r>
              <a:rPr lang="en-US" sz="8800" b="1" dirty="0"/>
              <a:t>Extraction from Web Tables: the Devil is in the </a:t>
            </a:r>
            <a:r>
              <a:rPr lang="en-US" sz="8800" b="1" dirty="0" smtClean="0"/>
              <a:t>Details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11430000"/>
            <a:ext cx="30403800" cy="4038600"/>
          </a:xfrm>
        </p:spPr>
        <p:txBody>
          <a:bodyPr/>
          <a:lstStyle/>
          <a:p>
            <a:pPr algn="l"/>
            <a:r>
              <a:rPr lang="en-US" dirty="0" smtClean="0"/>
              <a:t> </a:t>
            </a:r>
          </a:p>
          <a:p>
            <a:pPr algn="l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7363074"/>
              </p:ext>
            </p:extLst>
          </p:nvPr>
        </p:nvGraphicFramePr>
        <p:xfrm>
          <a:off x="1517654" y="1889760"/>
          <a:ext cx="33985201" cy="252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6300"/>
                <a:gridCol w="8602504"/>
                <a:gridCol w="9266396"/>
                <a:gridCol w="762000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George Nagy</a:t>
                      </a:r>
                    </a:p>
                    <a:p>
                      <a:r>
                        <a:rPr lang="en-US" sz="3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Electrical, Computer, and Systems Engineering</a:t>
                      </a:r>
                    </a:p>
                    <a:p>
                      <a:r>
                        <a:rPr lang="nn-NO" sz="3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DocLab,</a:t>
                      </a:r>
                      <a:r>
                        <a:rPr lang="nn-NO" sz="32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nn-NO" sz="3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Rensselaer Polytechnic Institute</a:t>
                      </a:r>
                      <a:endParaRPr lang="en-US" sz="32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nn-NO" sz="3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Troy, NY, USA 12180</a:t>
                      </a:r>
                      <a:endParaRPr lang="en-US" sz="32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32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nagy@ecse,rpi.edu</a:t>
                      </a:r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Sharad</a:t>
                      </a:r>
                      <a:r>
                        <a:rPr lang="en-US" sz="3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Seth</a:t>
                      </a:r>
                      <a:r>
                        <a:rPr lang="en-US" sz="3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    </a:t>
                      </a:r>
                      <a:r>
                        <a:rPr lang="en-US" sz="32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Dongpu</a:t>
                      </a:r>
                      <a:r>
                        <a:rPr lang="en-US" sz="32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32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Jin</a:t>
                      </a:r>
                      <a:endParaRPr lang="en-US" sz="32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e-DE" sz="3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Computer Science and Engineering Department</a:t>
                      </a:r>
                      <a:endParaRPr lang="en-US" sz="32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e-DE" sz="3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University of Nebraska – Lincoln</a:t>
                      </a:r>
                      <a:endParaRPr lang="en-US" sz="32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3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Lincoln, NE, USA 68588</a:t>
                      </a:r>
                    </a:p>
                    <a:p>
                      <a:r>
                        <a:rPr lang="de-DE" sz="3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seth@cse.unl.edu, jindongpu@hotmail.com</a:t>
                      </a:r>
                      <a:endParaRPr lang="en-US" sz="32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David W. Embley, </a:t>
                      </a:r>
                      <a:r>
                        <a:rPr lang="de-DE" sz="3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Spencer </a:t>
                      </a:r>
                      <a:r>
                        <a:rPr lang="de-DE" sz="3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Machado</a:t>
                      </a:r>
                      <a:endParaRPr lang="en-US" sz="32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3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Computer Science Department</a:t>
                      </a:r>
                    </a:p>
                    <a:p>
                      <a:r>
                        <a:rPr lang="de-DE" sz="3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Brigham Young University</a:t>
                      </a:r>
                      <a:endParaRPr lang="en-US" sz="32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e-DE" sz="3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Provo, UT, USA 84602</a:t>
                      </a:r>
                      <a:endParaRPr lang="en-US" sz="32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e-DE" sz="3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embley@cs.byu.edu, admiralmachado@gmail.com</a:t>
                      </a:r>
                      <a:endParaRPr lang="en-US" sz="3200" dirty="0"/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Mukkai Krishnamoorthy</a:t>
                      </a:r>
                      <a:endParaRPr lang="en-US" sz="32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3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Computer Science Department &amp; RCOS</a:t>
                      </a:r>
                    </a:p>
                    <a:p>
                      <a:r>
                        <a:rPr lang="nn-NO" sz="3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Rensselaer Polytechnic Institute</a:t>
                      </a:r>
                      <a:endParaRPr lang="en-US" sz="32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nn-NO" sz="3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Troy, NY, USA 12180</a:t>
                      </a:r>
                      <a:endParaRPr lang="en-US" sz="32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e-DE" sz="3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mskmoorthy@gmail.com</a:t>
                      </a:r>
                      <a:endParaRPr lang="en-US" sz="3200" dirty="0"/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7324838" y="5257800"/>
            <a:ext cx="11725162" cy="11356955"/>
          </a:xfrm>
          <a:prstGeom prst="rect">
            <a:avLst/>
          </a:prstGeom>
          <a:solidFill>
            <a:srgbClr val="FFFF00">
              <a:alpha val="9000"/>
            </a:srgbClr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7200" dirty="0" smtClean="0"/>
              <a:t>DATA FLOW</a:t>
            </a:r>
          </a:p>
          <a:p>
            <a:endParaRPr lang="en-US" sz="4400" dirty="0"/>
          </a:p>
          <a:p>
            <a:r>
              <a:rPr lang="en-US" sz="4400" dirty="0" smtClean="0"/>
              <a:t>1. Web </a:t>
            </a:r>
            <a:r>
              <a:rPr lang="en-US" sz="4400" dirty="0"/>
              <a:t>page (HTML)  </a:t>
            </a:r>
          </a:p>
          <a:p>
            <a:pPr marL="3657600"/>
            <a:r>
              <a:rPr lang="en-US" sz="4400" dirty="0" smtClean="0">
                <a:solidFill>
                  <a:srgbClr val="002060"/>
                </a:solidFill>
              </a:rPr>
              <a:t>Excel    </a:t>
            </a:r>
            <a:r>
              <a:rPr lang="en-US" sz="4400" i="1" dirty="0">
                <a:solidFill>
                  <a:srgbClr val="002060"/>
                </a:solidFill>
              </a:rPr>
              <a:t>import</a:t>
            </a:r>
            <a:endParaRPr lang="en-US" sz="4400" dirty="0">
              <a:solidFill>
                <a:srgbClr val="002060"/>
              </a:solidFill>
            </a:endParaRPr>
          </a:p>
          <a:p>
            <a:r>
              <a:rPr lang="en-US" sz="4400" dirty="0" smtClean="0"/>
              <a:t>2. CSV </a:t>
            </a:r>
            <a:r>
              <a:rPr lang="en-US" sz="4400" dirty="0"/>
              <a:t>table (text file)</a:t>
            </a:r>
          </a:p>
          <a:p>
            <a:pPr marL="3657600"/>
            <a:r>
              <a:rPr lang="en-US" sz="4400" dirty="0" smtClean="0">
                <a:solidFill>
                  <a:srgbClr val="002060"/>
                </a:solidFill>
              </a:rPr>
              <a:t>Python    </a:t>
            </a:r>
            <a:r>
              <a:rPr lang="en-US" sz="4400" i="1" dirty="0">
                <a:solidFill>
                  <a:srgbClr val="002060"/>
                </a:solidFill>
              </a:rPr>
              <a:t>critical cell location</a:t>
            </a:r>
            <a:endParaRPr lang="en-US" sz="4400" dirty="0">
              <a:solidFill>
                <a:srgbClr val="002060"/>
              </a:solidFill>
            </a:endParaRPr>
          </a:p>
          <a:p>
            <a:r>
              <a:rPr lang="en-US" sz="4400" dirty="0" smtClean="0"/>
              <a:t>3. List </a:t>
            </a:r>
            <a:r>
              <a:rPr lang="en-US" sz="4400" dirty="0"/>
              <a:t>of critical cells (CSV)</a:t>
            </a:r>
          </a:p>
          <a:p>
            <a:pPr marL="3657600"/>
            <a:r>
              <a:rPr lang="en-US" sz="4400" dirty="0" smtClean="0"/>
              <a:t>VeriClick  </a:t>
            </a:r>
            <a:r>
              <a:rPr lang="en-US" sz="4400" i="1" dirty="0" smtClean="0"/>
              <a:t>confirmation /correction</a:t>
            </a:r>
            <a:endParaRPr lang="en-US" sz="4400" dirty="0"/>
          </a:p>
          <a:p>
            <a:r>
              <a:rPr lang="en-US" sz="4400" dirty="0" smtClean="0"/>
              <a:t>4. Corrected </a:t>
            </a:r>
            <a:r>
              <a:rPr lang="en-US" sz="4400" dirty="0"/>
              <a:t>lists of critical cells (CSV</a:t>
            </a:r>
            <a:r>
              <a:rPr lang="en-US" sz="4400" dirty="0" smtClean="0"/>
              <a:t>)                        </a:t>
            </a:r>
            <a:endParaRPr lang="en-US" sz="4400" dirty="0"/>
          </a:p>
          <a:p>
            <a:pPr marL="3657600"/>
            <a:r>
              <a:rPr lang="en-US" sz="4400" dirty="0" smtClean="0">
                <a:solidFill>
                  <a:srgbClr val="002060"/>
                </a:solidFill>
              </a:rPr>
              <a:t>Python   </a:t>
            </a:r>
            <a:r>
              <a:rPr lang="en-US" sz="4400" i="1" dirty="0">
                <a:solidFill>
                  <a:srgbClr val="002060"/>
                </a:solidFill>
              </a:rPr>
              <a:t>path extraction</a:t>
            </a:r>
            <a:endParaRPr lang="en-US" sz="4400" dirty="0">
              <a:solidFill>
                <a:srgbClr val="002060"/>
              </a:solidFill>
            </a:endParaRPr>
          </a:p>
          <a:p>
            <a:r>
              <a:rPr lang="en-US" sz="4400" dirty="0" smtClean="0"/>
              <a:t>5. Header </a:t>
            </a:r>
            <a:r>
              <a:rPr lang="en-US" sz="4400" dirty="0"/>
              <a:t>paths (text file</a:t>
            </a:r>
            <a:r>
              <a:rPr lang="en-US" sz="4400" dirty="0" smtClean="0"/>
              <a:t>)</a:t>
            </a:r>
            <a:endParaRPr lang="en-US" sz="4400" dirty="0"/>
          </a:p>
          <a:p>
            <a:pPr marL="3657600"/>
            <a:r>
              <a:rPr lang="en-US" sz="4400" dirty="0" smtClean="0">
                <a:solidFill>
                  <a:srgbClr val="002060"/>
                </a:solidFill>
              </a:rPr>
              <a:t>Sis</a:t>
            </a:r>
            <a:r>
              <a:rPr lang="en-US" sz="4400" i="1" dirty="0" smtClean="0">
                <a:solidFill>
                  <a:srgbClr val="002060"/>
                </a:solidFill>
              </a:rPr>
              <a:t>   </a:t>
            </a:r>
            <a:r>
              <a:rPr lang="en-US" sz="4400" i="1" dirty="0">
                <a:solidFill>
                  <a:srgbClr val="002060"/>
                </a:solidFill>
              </a:rPr>
              <a:t>factoring</a:t>
            </a:r>
            <a:endParaRPr lang="en-US" sz="4400" dirty="0">
              <a:solidFill>
                <a:srgbClr val="002060"/>
              </a:solidFill>
            </a:endParaRPr>
          </a:p>
          <a:p>
            <a:r>
              <a:rPr lang="en-US" sz="4400" dirty="0" smtClean="0"/>
              <a:t>6. Canonical </a:t>
            </a:r>
            <a:r>
              <a:rPr lang="en-US" sz="4400" dirty="0"/>
              <a:t>expression (text file)</a:t>
            </a:r>
          </a:p>
          <a:p>
            <a:pPr marL="3657600"/>
            <a:r>
              <a:rPr lang="en-US" sz="4400" dirty="0" smtClean="0">
                <a:solidFill>
                  <a:srgbClr val="002060"/>
                </a:solidFill>
              </a:rPr>
              <a:t>Java   </a:t>
            </a:r>
            <a:r>
              <a:rPr lang="en-US" sz="4400" i="1" dirty="0">
                <a:solidFill>
                  <a:srgbClr val="002060"/>
                </a:solidFill>
              </a:rPr>
              <a:t>constructor</a:t>
            </a:r>
            <a:endParaRPr lang="en-US" sz="4400" dirty="0">
              <a:solidFill>
                <a:srgbClr val="002060"/>
              </a:solidFill>
            </a:endParaRPr>
          </a:p>
          <a:p>
            <a:r>
              <a:rPr lang="en-US" sz="4400" dirty="0" smtClean="0"/>
              <a:t>7. Relational </a:t>
            </a:r>
            <a:r>
              <a:rPr lang="en-US" sz="4400" dirty="0"/>
              <a:t>tables and RDF triples</a:t>
            </a:r>
          </a:p>
          <a:p>
            <a:pPr marL="3657600"/>
            <a:r>
              <a:rPr lang="en-US" sz="4400" dirty="0" smtClean="0">
                <a:solidFill>
                  <a:srgbClr val="002060"/>
                </a:solidFill>
              </a:rPr>
              <a:t>SQL     </a:t>
            </a:r>
            <a:r>
              <a:rPr lang="en-US" sz="4400" dirty="0">
                <a:solidFill>
                  <a:srgbClr val="002060"/>
                </a:solidFill>
              </a:rPr>
              <a:t>or   </a:t>
            </a:r>
            <a:r>
              <a:rPr lang="en-US" sz="4400" dirty="0" smtClean="0">
                <a:solidFill>
                  <a:srgbClr val="002060"/>
                </a:solidFill>
              </a:rPr>
              <a:t>OWL</a:t>
            </a:r>
            <a:endParaRPr lang="en-US" sz="4400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1753" y="7808728"/>
            <a:ext cx="16215223" cy="6786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23317200" y="11945883"/>
            <a:ext cx="10896600" cy="1981200"/>
          </a:xfrm>
          <a:prstGeom prst="rect">
            <a:avLst/>
          </a:prstGeom>
          <a:solidFill>
            <a:srgbClr val="FF0000">
              <a:alpha val="2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23353059" y="8745070"/>
            <a:ext cx="10896600" cy="3048000"/>
          </a:xfrm>
          <a:prstGeom prst="roundRect">
            <a:avLst/>
          </a:prstGeom>
          <a:solidFill>
            <a:srgbClr val="00B050">
              <a:alpha val="2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5146000" y="7239000"/>
            <a:ext cx="568072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/>
              <a:t>Table Notation</a:t>
            </a:r>
            <a:endParaRPr lang="en-US" sz="7200" dirty="0"/>
          </a:p>
        </p:txBody>
      </p:sp>
      <p:sp>
        <p:nvSpPr>
          <p:cNvPr id="14" name="TextBox 13"/>
          <p:cNvSpPr txBox="1"/>
          <p:nvPr/>
        </p:nvSpPr>
        <p:spPr>
          <a:xfrm>
            <a:off x="19767091" y="14656415"/>
            <a:ext cx="13436435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Stub </a:t>
            </a:r>
          </a:p>
          <a:p>
            <a:r>
              <a:rPr lang="en-US" sz="5400" dirty="0" smtClean="0"/>
              <a:t>Row header</a:t>
            </a:r>
          </a:p>
          <a:p>
            <a:r>
              <a:rPr lang="en-US" sz="5400" smtClean="0"/>
              <a:t>Column </a:t>
            </a:r>
            <a:r>
              <a:rPr lang="en-US" sz="5400" dirty="0" smtClean="0"/>
              <a:t>header</a:t>
            </a:r>
          </a:p>
          <a:p>
            <a:r>
              <a:rPr lang="en-US" sz="5400" dirty="0" smtClean="0"/>
              <a:t>Data (delta) cells</a:t>
            </a:r>
          </a:p>
          <a:p>
            <a:r>
              <a:rPr lang="en-US" sz="5400" dirty="0" smtClean="0">
                <a:solidFill>
                  <a:srgbClr val="0070C0"/>
                </a:solidFill>
              </a:rPr>
              <a:t>Virtual header (“CH1”) needed for category A ! </a:t>
            </a:r>
            <a:endParaRPr lang="en-US" sz="5400" dirty="0">
              <a:solidFill>
                <a:srgbClr val="0070C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9845639" y="11793070"/>
            <a:ext cx="3471561" cy="2134013"/>
          </a:xfrm>
          <a:prstGeom prst="rect">
            <a:avLst/>
          </a:prstGeom>
          <a:solidFill>
            <a:schemeClr val="accent1">
              <a:alpha val="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21031200" y="10744200"/>
            <a:ext cx="550219" cy="43434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22098000" y="12573000"/>
            <a:ext cx="1530169" cy="3314726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24765001" y="10269070"/>
            <a:ext cx="2286144" cy="5943653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24765001" y="13639800"/>
            <a:ext cx="2762580" cy="38862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9902884" y="19148805"/>
            <a:ext cx="15373311" cy="70480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dirty="0" smtClean="0"/>
              <a:t>WFT</a:t>
            </a:r>
          </a:p>
          <a:p>
            <a:r>
              <a:rPr lang="en-US" sz="4400" dirty="0" smtClean="0"/>
              <a:t>Every </a:t>
            </a:r>
            <a:r>
              <a:rPr lang="en-US" sz="4400" dirty="0" smtClean="0"/>
              <a:t>delta </a:t>
            </a:r>
            <a:r>
              <a:rPr lang="en-US" sz="4400" dirty="0" smtClean="0"/>
              <a:t>cell </a:t>
            </a:r>
            <a:r>
              <a:rPr lang="en-US" sz="4400" dirty="0" smtClean="0"/>
              <a:t>of a  well-formed table </a:t>
            </a:r>
            <a:r>
              <a:rPr lang="en-US" sz="4400" dirty="0" smtClean="0"/>
              <a:t>is </a:t>
            </a:r>
            <a:r>
              <a:rPr lang="en-US" sz="4400" dirty="0" smtClean="0"/>
              <a:t> </a:t>
            </a:r>
            <a:r>
              <a:rPr lang="en-US" sz="4400" dirty="0" smtClean="0">
                <a:solidFill>
                  <a:srgbClr val="FF0000"/>
                </a:solidFill>
              </a:rPr>
              <a:t>indexed</a:t>
            </a:r>
            <a:r>
              <a:rPr lang="en-US" sz="4400" dirty="0" smtClean="0"/>
              <a:t> completely and </a:t>
            </a:r>
            <a:br>
              <a:rPr lang="en-US" sz="4400" dirty="0" smtClean="0"/>
            </a:br>
            <a:r>
              <a:rPr lang="en-US" sz="4400" dirty="0" smtClean="0"/>
              <a:t>uniquely</a:t>
            </a:r>
            <a:r>
              <a:rPr lang="en-US" sz="4400" dirty="0"/>
              <a:t> </a:t>
            </a:r>
            <a:r>
              <a:rPr lang="en-US" sz="4400" dirty="0" smtClean="0"/>
              <a:t>by its row and column headers</a:t>
            </a:r>
            <a:r>
              <a:rPr lang="en-US" sz="4400" dirty="0" smtClean="0"/>
              <a:t>.  </a:t>
            </a:r>
            <a:r>
              <a:rPr lang="en-US" sz="4400" dirty="0" smtClean="0"/>
              <a:t>The headers form trees.</a:t>
            </a:r>
          </a:p>
          <a:p>
            <a:endParaRPr lang="en-US" sz="2400" dirty="0"/>
          </a:p>
          <a:p>
            <a:r>
              <a:rPr lang="en-US" sz="4400" dirty="0" smtClean="0"/>
              <a:t>A table with only one row or column of delta cells is </a:t>
            </a:r>
            <a:r>
              <a:rPr lang="en-US" sz="4400" dirty="0" smtClean="0">
                <a:solidFill>
                  <a:srgbClr val="FF0000"/>
                </a:solidFill>
              </a:rPr>
              <a:t>degenerate</a:t>
            </a:r>
            <a:r>
              <a:rPr lang="en-US" sz="4400" dirty="0" smtClean="0"/>
              <a:t>.</a:t>
            </a:r>
          </a:p>
          <a:p>
            <a:endParaRPr lang="en-US" sz="2400" dirty="0"/>
          </a:p>
          <a:p>
            <a:r>
              <a:rPr lang="en-US" sz="4400" dirty="0" smtClean="0"/>
              <a:t>A structure missing any row or column headers is a </a:t>
            </a:r>
            <a:r>
              <a:rPr lang="en-US" sz="4400" dirty="0" smtClean="0">
                <a:solidFill>
                  <a:srgbClr val="FF0000"/>
                </a:solidFill>
              </a:rPr>
              <a:t>list</a:t>
            </a:r>
            <a:r>
              <a:rPr lang="en-US" sz="4400" dirty="0" smtClean="0"/>
              <a:t>.</a:t>
            </a:r>
          </a:p>
          <a:p>
            <a:endParaRPr lang="en-US" sz="2400" dirty="0" smtClean="0"/>
          </a:p>
          <a:p>
            <a:r>
              <a:rPr lang="en-US" sz="4400" dirty="0" smtClean="0"/>
              <a:t>Other semi-structured data:  </a:t>
            </a:r>
            <a:r>
              <a:rPr lang="en-US" sz="4400" dirty="0" smtClean="0">
                <a:solidFill>
                  <a:srgbClr val="FF0000"/>
                </a:solidFill>
              </a:rPr>
              <a:t>forms</a:t>
            </a:r>
            <a:r>
              <a:rPr lang="en-US" sz="4400" dirty="0" smtClean="0"/>
              <a:t>.</a:t>
            </a:r>
            <a:endParaRPr lang="en-US" sz="4400" dirty="0"/>
          </a:p>
          <a:p>
            <a:r>
              <a:rPr lang="en-US" sz="4400" dirty="0" smtClean="0"/>
              <a:t>Tables are meant to </a:t>
            </a:r>
            <a:r>
              <a:rPr lang="en-US" sz="4400" i="1" dirty="0" smtClean="0"/>
              <a:t>disseminate </a:t>
            </a:r>
            <a:r>
              <a:rPr lang="en-US" sz="4400" dirty="0" smtClean="0"/>
              <a:t>information.</a:t>
            </a:r>
          </a:p>
          <a:p>
            <a:r>
              <a:rPr lang="en-US" sz="4400" dirty="0" smtClean="0"/>
              <a:t>Forms are meant to </a:t>
            </a:r>
            <a:r>
              <a:rPr lang="en-US" sz="4400" i="1" dirty="0" smtClean="0"/>
              <a:t>collect</a:t>
            </a:r>
            <a:r>
              <a:rPr lang="en-US" sz="4400" dirty="0" smtClean="0"/>
              <a:t> information.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0956685" y="22326599"/>
            <a:ext cx="9525000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9" name="Rectangle 8"/>
          <p:cNvSpPr>
            <a:spLocks noChangeArrowheads="1"/>
          </p:cNvSpPr>
          <p:nvPr/>
        </p:nvSpPr>
        <p:spPr bwMode="auto">
          <a:xfrm>
            <a:off x="-259358" y="5029200"/>
            <a:ext cx="3657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" name="TextBox 1023"/>
          <p:cNvSpPr txBox="1"/>
          <p:nvPr/>
        </p:nvSpPr>
        <p:spPr>
          <a:xfrm>
            <a:off x="1830983" y="20153807"/>
            <a:ext cx="13332817" cy="69865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200" dirty="0" smtClean="0"/>
              <a:t>2. CSV intermediate format</a:t>
            </a:r>
          </a:p>
          <a:p>
            <a:endParaRPr lang="pt-BR" sz="4400" dirty="0"/>
          </a:p>
          <a:p>
            <a:r>
              <a:rPr lang="pt-BR" sz="4400" dirty="0" smtClean="0"/>
              <a:t>Segmentation and path extraction are programmed from </a:t>
            </a:r>
          </a:p>
          <a:p>
            <a:r>
              <a:rPr lang="pt-BR" sz="4400" dirty="0" smtClean="0"/>
              <a:t>CSV because of ease of cell-level operations.</a:t>
            </a:r>
          </a:p>
          <a:p>
            <a:endParaRPr lang="pt-BR" sz="4400" dirty="0"/>
          </a:p>
          <a:p>
            <a:r>
              <a:rPr lang="pt-BR" sz="4000" dirty="0" smtClean="0"/>
              <a:t>,,</a:t>
            </a:r>
            <a:r>
              <a:rPr lang="pt-BR" sz="4000" dirty="0"/>
              <a:t>B,,,,,</a:t>
            </a:r>
            <a:endParaRPr lang="en-US" sz="4000" dirty="0"/>
          </a:p>
          <a:p>
            <a:r>
              <a:rPr lang="pt-BR" sz="4000" dirty="0"/>
              <a:t>,,B1,,B2,,</a:t>
            </a:r>
            <a:endParaRPr lang="en-US" sz="4000" dirty="0"/>
          </a:p>
          <a:p>
            <a:r>
              <a:rPr lang="pt-BR" sz="4000" dirty="0"/>
              <a:t>,,A1,A2,A3,A1,A2,A3</a:t>
            </a:r>
            <a:endParaRPr lang="en-US" sz="4000" dirty="0"/>
          </a:p>
          <a:p>
            <a:r>
              <a:rPr lang="pt-BR" sz="4000" dirty="0"/>
              <a:t>C,C1,D11,D12,D13,D14,D15,D16</a:t>
            </a:r>
            <a:endParaRPr lang="en-US" sz="4000" dirty="0"/>
          </a:p>
          <a:p>
            <a:r>
              <a:rPr lang="en-US" sz="4000" dirty="0"/>
              <a:t>,C2,D21,D22,D23,D24,D25,D26</a:t>
            </a: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5174" y="23255533"/>
            <a:ext cx="8531977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" name="Rectangle 1024"/>
          <p:cNvSpPr/>
          <p:nvPr/>
        </p:nvSpPr>
        <p:spPr>
          <a:xfrm>
            <a:off x="19221532" y="19203302"/>
            <a:ext cx="16499795" cy="7085698"/>
          </a:xfrm>
          <a:prstGeom prst="rect">
            <a:avLst/>
          </a:prstGeom>
          <a:solidFill>
            <a:srgbClr val="FFFF00">
              <a:alpha val="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7" name="Rectangle 1026"/>
          <p:cNvSpPr/>
          <p:nvPr/>
        </p:nvSpPr>
        <p:spPr>
          <a:xfrm>
            <a:off x="1620631" y="20245068"/>
            <a:ext cx="15825116" cy="6904792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89400" y="15621000"/>
            <a:ext cx="6569462" cy="2381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TextBox 1029"/>
          <p:cNvSpPr txBox="1"/>
          <p:nvPr/>
        </p:nvSpPr>
        <p:spPr>
          <a:xfrm>
            <a:off x="29870400" y="14684514"/>
            <a:ext cx="609994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/>
              <a:t>Wang categories:</a:t>
            </a:r>
            <a:endParaRPr lang="en-US" sz="6600" dirty="0"/>
          </a:p>
        </p:txBody>
      </p:sp>
      <p:sp>
        <p:nvSpPr>
          <p:cNvPr id="1031" name="Rectangle 1030"/>
          <p:cNvSpPr/>
          <p:nvPr/>
        </p:nvSpPr>
        <p:spPr>
          <a:xfrm>
            <a:off x="29870400" y="15887726"/>
            <a:ext cx="5867400" cy="1790674"/>
          </a:xfrm>
          <a:prstGeom prst="rect">
            <a:avLst/>
          </a:prstGeom>
          <a:solidFill>
            <a:srgbClr val="FFFF00">
              <a:alpha val="1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2" name="TextBox 1031"/>
          <p:cNvSpPr txBox="1"/>
          <p:nvPr/>
        </p:nvSpPr>
        <p:spPr>
          <a:xfrm>
            <a:off x="2128275" y="36853434"/>
            <a:ext cx="13173799" cy="132651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/>
              <a:t>5. Header paths are extracted:</a:t>
            </a:r>
          </a:p>
          <a:p>
            <a:endParaRPr lang="en-US" sz="4400" dirty="0"/>
          </a:p>
          <a:p>
            <a:r>
              <a:rPr lang="en-US" sz="4400" dirty="0" err="1" smtClean="0"/>
              <a:t>rowpaths</a:t>
            </a:r>
            <a:r>
              <a:rPr lang="en-US" sz="4400" dirty="0" smtClean="0"/>
              <a:t> </a:t>
            </a:r>
            <a:r>
              <a:rPr lang="en-US" sz="4400" dirty="0"/>
              <a:t>= </a:t>
            </a:r>
          </a:p>
          <a:p>
            <a:r>
              <a:rPr lang="en-US" sz="4400" dirty="0"/>
              <a:t>(("&lt;0,3&gt;C"*"&lt;1,3&gt;C1")</a:t>
            </a:r>
          </a:p>
          <a:p>
            <a:r>
              <a:rPr lang="en-US" sz="4400" dirty="0"/>
              <a:t>+("&lt;0,4&gt;C"*"&lt;1,4&gt;C2"));</a:t>
            </a:r>
          </a:p>
          <a:p>
            <a:r>
              <a:rPr lang="en-US" sz="4400" dirty="0"/>
              <a:t> </a:t>
            </a:r>
          </a:p>
          <a:p>
            <a:r>
              <a:rPr lang="en-US" sz="4400" dirty="0" err="1"/>
              <a:t>colpaths</a:t>
            </a:r>
            <a:r>
              <a:rPr lang="en-US" sz="4400" dirty="0"/>
              <a:t> = </a:t>
            </a:r>
          </a:p>
          <a:p>
            <a:r>
              <a:rPr lang="en-US" sz="4400" dirty="0"/>
              <a:t>(("&lt;2,0&gt;B"*"&lt;2,1&gt;B1"*"&lt;2,2&gt;A1")</a:t>
            </a:r>
          </a:p>
          <a:p>
            <a:r>
              <a:rPr lang="en-US" sz="4400" dirty="0"/>
              <a:t>+("&lt;3,0&gt;B"*"&lt;3,1&gt;B1"*"&lt;3,2&gt;A2")</a:t>
            </a:r>
          </a:p>
          <a:p>
            <a:r>
              <a:rPr lang="en-US" sz="4400" dirty="0"/>
              <a:t>+("&lt;4,0&gt;B"*"&lt;4,1&gt;B1"*"&lt;4,2&gt;A3")</a:t>
            </a:r>
          </a:p>
          <a:p>
            <a:r>
              <a:rPr lang="en-US" sz="4400" dirty="0"/>
              <a:t>+("&lt;5,0&gt;B"*"&lt;5,1&gt;B2"*"&lt;5,2&gt;A1")</a:t>
            </a:r>
          </a:p>
          <a:p>
            <a:r>
              <a:rPr lang="en-US" sz="4400" dirty="0"/>
              <a:t>+("&lt;6,0&gt;B"*"&lt;6,1&gt;B2"*"&lt;6,2&gt;A2")</a:t>
            </a:r>
          </a:p>
          <a:p>
            <a:r>
              <a:rPr lang="en-US" sz="4400" dirty="0"/>
              <a:t>+("&lt;7,0&gt;B"*"&lt;7,1&gt;B2"*"&lt;7,2&gt;A3</a:t>
            </a:r>
            <a:r>
              <a:rPr lang="en-US" sz="4400" dirty="0" smtClean="0"/>
              <a:t>"));</a:t>
            </a:r>
          </a:p>
          <a:p>
            <a:endParaRPr lang="en-US" sz="4400" dirty="0" smtClean="0"/>
          </a:p>
          <a:p>
            <a:endParaRPr lang="en-US" sz="3200" dirty="0"/>
          </a:p>
          <a:p>
            <a:r>
              <a:rPr lang="en-US" sz="7200" dirty="0" smtClean="0"/>
              <a:t>6. </a:t>
            </a:r>
            <a:r>
              <a:rPr lang="en-US" sz="7200" dirty="0" smtClean="0"/>
              <a:t>Canonical expression using </a:t>
            </a:r>
            <a:r>
              <a:rPr lang="en-US" sz="7200" dirty="0" smtClean="0"/>
              <a:t>Sis:</a:t>
            </a:r>
          </a:p>
          <a:p>
            <a:endParaRPr lang="en-US" sz="3600" dirty="0"/>
          </a:p>
          <a:p>
            <a:r>
              <a:rPr lang="en-US" sz="6000" b="1" dirty="0">
                <a:solidFill>
                  <a:srgbClr val="FF0000"/>
                </a:solidFill>
              </a:rPr>
              <a:t>C*(C1+C2)+B*(B1+B2)+CH1*(A1+A2+A3) </a:t>
            </a:r>
          </a:p>
        </p:txBody>
      </p:sp>
      <p:sp>
        <p:nvSpPr>
          <p:cNvPr id="1033" name="Rectangle 1032"/>
          <p:cNvSpPr/>
          <p:nvPr/>
        </p:nvSpPr>
        <p:spPr>
          <a:xfrm>
            <a:off x="1658731" y="36853434"/>
            <a:ext cx="12418177" cy="9634427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0" name="TextBox 1039"/>
          <p:cNvSpPr txBox="1"/>
          <p:nvPr/>
        </p:nvSpPr>
        <p:spPr>
          <a:xfrm>
            <a:off x="1775883" y="27449762"/>
            <a:ext cx="150643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/>
              <a:t>3. Critical cells are verified or corrected:</a:t>
            </a:r>
            <a:endParaRPr lang="en-US" sz="7200" dirty="0"/>
          </a:p>
        </p:txBody>
      </p:sp>
      <p:sp>
        <p:nvSpPr>
          <p:cNvPr id="50" name="Rectangle 49"/>
          <p:cNvSpPr/>
          <p:nvPr/>
        </p:nvSpPr>
        <p:spPr>
          <a:xfrm>
            <a:off x="1508436" y="46939201"/>
            <a:ext cx="13727292" cy="3179403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1418" y="28346400"/>
            <a:ext cx="13622240" cy="5701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1" name="TextBox 1040"/>
          <p:cNvSpPr txBox="1"/>
          <p:nvPr/>
        </p:nvSpPr>
        <p:spPr>
          <a:xfrm>
            <a:off x="1837900" y="34549689"/>
            <a:ext cx="128092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/>
              <a:t>4. Critical </a:t>
            </a:r>
            <a:r>
              <a:rPr lang="en-US" sz="7200" dirty="0" smtClean="0"/>
              <a:t>cells are: </a:t>
            </a:r>
            <a:r>
              <a:rPr lang="en-US" sz="7200" dirty="0"/>
              <a:t>a1, b3, c4, </a:t>
            </a:r>
            <a:r>
              <a:rPr lang="en-US" sz="7200" dirty="0" smtClean="0"/>
              <a:t>h5  </a:t>
            </a:r>
            <a:endParaRPr lang="en-US" sz="7200" dirty="0"/>
          </a:p>
        </p:txBody>
      </p:sp>
      <p:sp>
        <p:nvSpPr>
          <p:cNvPr id="53" name="Rectangle 52"/>
          <p:cNvSpPr/>
          <p:nvPr/>
        </p:nvSpPr>
        <p:spPr>
          <a:xfrm>
            <a:off x="1620631" y="27600610"/>
            <a:ext cx="15370193" cy="6306839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1678823" y="34271654"/>
            <a:ext cx="12418177" cy="1756398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4" name="Rectangle 1043"/>
          <p:cNvSpPr/>
          <p:nvPr/>
        </p:nvSpPr>
        <p:spPr>
          <a:xfrm>
            <a:off x="21188005" y="26580316"/>
            <a:ext cx="14244995" cy="59234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7200" dirty="0" smtClean="0">
                <a:solidFill>
                  <a:prstClr val="black"/>
                </a:solidFill>
              </a:rPr>
              <a:t>7a. MySQL relational table generation</a:t>
            </a:r>
          </a:p>
          <a:p>
            <a:pPr lvl="0"/>
            <a:r>
              <a:rPr lang="en-US" sz="4400" dirty="0" smtClean="0">
                <a:solidFill>
                  <a:prstClr val="black"/>
                </a:solidFill>
              </a:rPr>
              <a:t>CREATE </a:t>
            </a:r>
            <a:r>
              <a:rPr lang="en-US" sz="4400" dirty="0">
                <a:solidFill>
                  <a:prstClr val="black"/>
                </a:solidFill>
              </a:rPr>
              <a:t>TABLE Fig_1(C </a:t>
            </a:r>
            <a:r>
              <a:rPr lang="en-US" sz="4400" dirty="0" err="1">
                <a:solidFill>
                  <a:prstClr val="black"/>
                </a:solidFill>
              </a:rPr>
              <a:t>varchar</a:t>
            </a:r>
            <a:r>
              <a:rPr lang="en-US" sz="4400" dirty="0">
                <a:solidFill>
                  <a:prstClr val="black"/>
                </a:solidFill>
              </a:rPr>
              <a:t>(2),B </a:t>
            </a:r>
            <a:r>
              <a:rPr lang="en-US" sz="4400" dirty="0" err="1">
                <a:solidFill>
                  <a:prstClr val="black"/>
                </a:solidFill>
              </a:rPr>
              <a:t>varchar</a:t>
            </a:r>
            <a:r>
              <a:rPr lang="en-US" sz="4400" dirty="0">
                <a:solidFill>
                  <a:prstClr val="black"/>
                </a:solidFill>
              </a:rPr>
              <a:t>(2),</a:t>
            </a:r>
          </a:p>
          <a:p>
            <a:pPr lvl="0"/>
            <a:r>
              <a:rPr lang="en-US" sz="4400" dirty="0">
                <a:solidFill>
                  <a:prstClr val="black"/>
                </a:solidFill>
              </a:rPr>
              <a:t>     CH1_A1 </a:t>
            </a:r>
            <a:r>
              <a:rPr lang="en-US" sz="4400" dirty="0" err="1">
                <a:solidFill>
                  <a:prstClr val="black"/>
                </a:solidFill>
              </a:rPr>
              <a:t>varchar</a:t>
            </a:r>
            <a:r>
              <a:rPr lang="en-US" sz="4400" dirty="0">
                <a:solidFill>
                  <a:prstClr val="black"/>
                </a:solidFill>
              </a:rPr>
              <a:t>(3),CH1_A2  </a:t>
            </a:r>
            <a:r>
              <a:rPr lang="en-US" sz="4400" dirty="0" err="1">
                <a:solidFill>
                  <a:prstClr val="black"/>
                </a:solidFill>
              </a:rPr>
              <a:t>varchar</a:t>
            </a:r>
            <a:r>
              <a:rPr lang="en-US" sz="4400" dirty="0">
                <a:solidFill>
                  <a:prstClr val="black"/>
                </a:solidFill>
              </a:rPr>
              <a:t>(3),CH1_A3 </a:t>
            </a:r>
            <a:r>
              <a:rPr lang="en-US" sz="4400" dirty="0" err="1">
                <a:solidFill>
                  <a:prstClr val="black"/>
                </a:solidFill>
              </a:rPr>
              <a:t>varchar</a:t>
            </a:r>
            <a:r>
              <a:rPr lang="en-US" sz="4400" dirty="0">
                <a:solidFill>
                  <a:prstClr val="black"/>
                </a:solidFill>
              </a:rPr>
              <a:t>(3),</a:t>
            </a:r>
          </a:p>
          <a:p>
            <a:pPr lvl="0"/>
            <a:r>
              <a:rPr lang="en-US" sz="4400" dirty="0">
                <a:solidFill>
                  <a:prstClr val="black"/>
                </a:solidFill>
              </a:rPr>
              <a:t>     PRIMARY KEY (C, B));</a:t>
            </a:r>
          </a:p>
          <a:p>
            <a:pPr lvl="0"/>
            <a:r>
              <a:rPr lang="en-US" sz="4400" dirty="0">
                <a:solidFill>
                  <a:prstClr val="black"/>
                </a:solidFill>
              </a:rPr>
              <a:t>INSERT INTO Fig_1 VALUES("C1", "B1", "D11", "D12", "D13");</a:t>
            </a:r>
          </a:p>
          <a:p>
            <a:pPr lvl="0"/>
            <a:r>
              <a:rPr lang="en-US" sz="4400" dirty="0">
                <a:solidFill>
                  <a:prstClr val="black"/>
                </a:solidFill>
              </a:rPr>
              <a:t>INSERT INTO Fig_1 VALUES("C1", "B2", "D14", "D15", "D16");</a:t>
            </a:r>
          </a:p>
          <a:p>
            <a:pPr lvl="0"/>
            <a:r>
              <a:rPr lang="en-US" sz="4400" dirty="0">
                <a:solidFill>
                  <a:prstClr val="black"/>
                </a:solidFill>
              </a:rPr>
              <a:t>INSERT INTO Fig_1 VALUES("C2", "B1", "D21", "D22", "D23");</a:t>
            </a:r>
          </a:p>
          <a:p>
            <a:pPr lvl="0"/>
            <a:r>
              <a:rPr lang="en-US" sz="4400" dirty="0">
                <a:solidFill>
                  <a:prstClr val="black"/>
                </a:solidFill>
              </a:rPr>
              <a:t>INSERT INTO Fig_1 VALUES("C2", "B2", "D24", "D25", "D26</a:t>
            </a:r>
            <a:r>
              <a:rPr lang="en-US" sz="4400" dirty="0" smtClean="0">
                <a:solidFill>
                  <a:prstClr val="black"/>
                </a:solidFill>
              </a:rPr>
              <a:t>");</a:t>
            </a:r>
            <a:endParaRPr lang="en-US" sz="4400" dirty="0">
              <a:solidFill>
                <a:prstClr val="black"/>
              </a:solidFill>
            </a:endParaRPr>
          </a:p>
        </p:txBody>
      </p:sp>
      <p:sp>
        <p:nvSpPr>
          <p:cNvPr id="1045" name="TextBox 1044"/>
          <p:cNvSpPr txBox="1"/>
          <p:nvPr/>
        </p:nvSpPr>
        <p:spPr>
          <a:xfrm>
            <a:off x="21183599" y="33270825"/>
            <a:ext cx="14437659" cy="10679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7200" dirty="0" smtClean="0">
                <a:solidFill>
                  <a:prstClr val="black"/>
                </a:solidFill>
              </a:rPr>
              <a:t>7b. RDF triple generation</a:t>
            </a:r>
            <a:endParaRPr lang="en-US" sz="7200" dirty="0">
              <a:solidFill>
                <a:prstClr val="black"/>
              </a:solidFill>
            </a:endParaRPr>
          </a:p>
          <a:p>
            <a:r>
              <a:rPr lang="en-US" sz="4400" dirty="0" smtClean="0"/>
              <a:t>&lt;</a:t>
            </a:r>
            <a:r>
              <a:rPr lang="en-US" sz="4400" dirty="0" err="1"/>
              <a:t>rdf:RDF</a:t>
            </a:r>
            <a:endParaRPr lang="en-US" sz="4400" dirty="0"/>
          </a:p>
          <a:p>
            <a:r>
              <a:rPr lang="en-US" sz="4400" dirty="0" err="1"/>
              <a:t>xmlns:rdf</a:t>
            </a:r>
            <a:r>
              <a:rPr lang="en-US" sz="4400" dirty="0"/>
              <a:t>="http://www.w3.org/1999/02/22-rdf-syntax-ns#"</a:t>
            </a:r>
          </a:p>
          <a:p>
            <a:r>
              <a:rPr lang="en-US" sz="4400" dirty="0"/>
              <a:t>xmlns:Fig_1="</a:t>
            </a:r>
            <a:r>
              <a:rPr lang="en-US" sz="4400" dirty="0" err="1"/>
              <a:t>mysql</a:t>
            </a:r>
            <a:r>
              <a:rPr lang="en-US" sz="4400" dirty="0"/>
              <a:t>://localhost:3306/Fig_1#"&gt;</a:t>
            </a:r>
          </a:p>
          <a:p>
            <a:r>
              <a:rPr lang="en-US" sz="4400" dirty="0"/>
              <a:t> </a:t>
            </a:r>
          </a:p>
          <a:p>
            <a:r>
              <a:rPr lang="en-US" sz="4400" dirty="0"/>
              <a:t>&lt;</a:t>
            </a:r>
            <a:r>
              <a:rPr lang="en-US" sz="4400" dirty="0" err="1"/>
              <a:t>rdf:Description</a:t>
            </a:r>
            <a:endParaRPr lang="en-US" sz="4400" dirty="0"/>
          </a:p>
          <a:p>
            <a:r>
              <a:rPr lang="en-US" sz="4400" dirty="0" err="1"/>
              <a:t>rdf:about</a:t>
            </a:r>
            <a:r>
              <a:rPr lang="en-US" sz="4400" dirty="0"/>
              <a:t>="</a:t>
            </a:r>
            <a:r>
              <a:rPr lang="en-US" sz="4400" dirty="0" err="1"/>
              <a:t>mysql</a:t>
            </a:r>
            <a:r>
              <a:rPr lang="en-US" sz="4400" dirty="0"/>
              <a:t>://localhost:3306/Fig_1/C-B_0"</a:t>
            </a:r>
          </a:p>
          <a:p>
            <a:r>
              <a:rPr lang="en-US" sz="4400" dirty="0"/>
              <a:t>Fig_1:C="C1"</a:t>
            </a:r>
          </a:p>
          <a:p>
            <a:r>
              <a:rPr lang="en-US" sz="4400" dirty="0"/>
              <a:t>Fig_1:B="B1"</a:t>
            </a:r>
          </a:p>
          <a:p>
            <a:r>
              <a:rPr lang="en-US" sz="4400" dirty="0"/>
              <a:t>Fig_1:CH1_A1="D11"</a:t>
            </a:r>
          </a:p>
          <a:p>
            <a:r>
              <a:rPr lang="en-US" sz="4400" dirty="0"/>
              <a:t>Fig_1:CH1_A2="D12"</a:t>
            </a:r>
          </a:p>
          <a:p>
            <a:r>
              <a:rPr lang="it-IT" sz="4400" dirty="0"/>
              <a:t>Fig_1:CH1_A3="D13"</a:t>
            </a:r>
            <a:endParaRPr lang="en-US" sz="4400" dirty="0"/>
          </a:p>
          <a:p>
            <a:r>
              <a:rPr lang="fr-FR" sz="4400" dirty="0"/>
              <a:t>/&gt;</a:t>
            </a:r>
            <a:endParaRPr lang="en-US" sz="4400" dirty="0"/>
          </a:p>
          <a:p>
            <a:r>
              <a:rPr lang="en-US" sz="4400" dirty="0"/>
              <a:t>...</a:t>
            </a:r>
          </a:p>
          <a:p>
            <a:r>
              <a:rPr lang="en-US" sz="4400" dirty="0"/>
              <a:t>&lt;/</a:t>
            </a:r>
            <a:r>
              <a:rPr lang="en-US" sz="4400" dirty="0" err="1" smtClean="0"/>
              <a:t>rdf:RDF</a:t>
            </a:r>
            <a:r>
              <a:rPr lang="en-US" sz="4400" dirty="0" smtClean="0"/>
              <a:t>&gt; </a:t>
            </a:r>
            <a:endParaRPr lang="en-US" sz="4400" dirty="0" smtClean="0"/>
          </a:p>
        </p:txBody>
      </p:sp>
      <p:sp>
        <p:nvSpPr>
          <p:cNvPr id="1047" name="TextBox 1046"/>
          <p:cNvSpPr txBox="1"/>
          <p:nvPr/>
        </p:nvSpPr>
        <p:spPr>
          <a:xfrm>
            <a:off x="20920826" y="5257800"/>
            <a:ext cx="132929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This work was supported by NSF Grants # 044114854 (at RPI) and # 0414644 (at BYU) and by the Rensselaer Center for Open Software. </a:t>
            </a:r>
            <a:r>
              <a:rPr lang="en-US" sz="3600" dirty="0" err="1"/>
              <a:t>Mangesh</a:t>
            </a:r>
            <a:r>
              <a:rPr lang="en-US" sz="3600" dirty="0"/>
              <a:t> </a:t>
            </a:r>
            <a:r>
              <a:rPr lang="en-US" sz="3600" dirty="0" err="1"/>
              <a:t>Tamhankar</a:t>
            </a:r>
            <a:r>
              <a:rPr lang="en-US" sz="3600" dirty="0"/>
              <a:t> (RPI) developed VeriClick. </a:t>
            </a:r>
          </a:p>
        </p:txBody>
      </p:sp>
      <p:sp>
        <p:nvSpPr>
          <p:cNvPr id="61" name="Rectangle 60"/>
          <p:cNvSpPr/>
          <p:nvPr/>
        </p:nvSpPr>
        <p:spPr>
          <a:xfrm>
            <a:off x="21149485" y="26664902"/>
            <a:ext cx="14471773" cy="5923904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21189827" y="33373574"/>
            <a:ext cx="14471773" cy="10474348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8" name="TextBox 1047"/>
          <p:cNvSpPr txBox="1"/>
          <p:nvPr/>
        </p:nvSpPr>
        <p:spPr>
          <a:xfrm>
            <a:off x="22115064" y="44644526"/>
            <a:ext cx="12540613" cy="58169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/>
              <a:t>Experimental results:</a:t>
            </a:r>
          </a:p>
          <a:p>
            <a:r>
              <a:rPr lang="en-US" sz="6000" dirty="0" smtClean="0">
                <a:solidFill>
                  <a:srgbClr val="FF0000"/>
                </a:solidFill>
              </a:rPr>
              <a:t>200 web tables </a:t>
            </a:r>
            <a:r>
              <a:rPr lang="en-US" sz="6000" dirty="0" smtClean="0">
                <a:solidFill>
                  <a:srgbClr val="FF0000"/>
                </a:solidFill>
                <a:sym typeface="Wingdings" pitchFamily="2" charset="2"/>
              </a:rPr>
              <a:t></a:t>
            </a:r>
            <a:endParaRPr lang="en-US" sz="6000" dirty="0" smtClean="0">
              <a:solidFill>
                <a:srgbClr val="FF0000"/>
              </a:solidFill>
            </a:endParaRPr>
          </a:p>
          <a:p>
            <a:r>
              <a:rPr lang="en-US" sz="6000" dirty="0" smtClean="0">
                <a:solidFill>
                  <a:srgbClr val="FF0000"/>
                </a:solidFill>
              </a:rPr>
              <a:t>197 segmented (26 errors corrected)</a:t>
            </a:r>
          </a:p>
          <a:p>
            <a:r>
              <a:rPr lang="en-US" sz="6000" dirty="0" smtClean="0">
                <a:solidFill>
                  <a:srgbClr val="FF0000"/>
                </a:solidFill>
              </a:rPr>
              <a:t>196 canonical expressions</a:t>
            </a:r>
          </a:p>
          <a:p>
            <a:r>
              <a:rPr lang="en-US" sz="6000" dirty="0" smtClean="0">
                <a:solidFill>
                  <a:srgbClr val="FF0000"/>
                </a:solidFill>
              </a:rPr>
              <a:t>376 relational tables</a:t>
            </a:r>
          </a:p>
          <a:p>
            <a:r>
              <a:rPr lang="en-US" sz="6000" dirty="0" smtClean="0">
                <a:solidFill>
                  <a:srgbClr val="FF0000"/>
                </a:solidFill>
              </a:rPr>
              <a:t>34,110 subject-predicate-object tuples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1254193" y="44650449"/>
            <a:ext cx="13420534" cy="5816977"/>
          </a:xfrm>
          <a:prstGeom prst="rect">
            <a:avLst/>
          </a:prstGeom>
          <a:solidFill>
            <a:srgbClr val="FFC000">
              <a:alpha val="10000"/>
            </a:srgb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49" name="Picture 1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5772" y="11945883"/>
            <a:ext cx="5379828" cy="7731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50" name="TextBox 1049"/>
          <p:cNvSpPr txBox="1"/>
          <p:nvPr/>
        </p:nvSpPr>
        <p:spPr>
          <a:xfrm>
            <a:off x="1620631" y="8647464"/>
            <a:ext cx="493256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/>
              <a:t>1. Web table</a:t>
            </a:r>
          </a:p>
          <a:p>
            <a:r>
              <a:rPr lang="en-US" sz="4400" dirty="0" smtClean="0"/>
              <a:t>Table 1.9 Renewable</a:t>
            </a:r>
            <a:br>
              <a:rPr lang="en-US" sz="4400" dirty="0" smtClean="0"/>
            </a:br>
            <a:r>
              <a:rPr lang="en-US" sz="4400" dirty="0" smtClean="0"/>
              <a:t> Energy Resources</a:t>
            </a:r>
            <a:endParaRPr lang="en-US" sz="4400" dirty="0"/>
          </a:p>
        </p:txBody>
      </p:sp>
      <p:sp>
        <p:nvSpPr>
          <p:cNvPr id="68" name="Rectangle 67"/>
          <p:cNvSpPr/>
          <p:nvPr/>
        </p:nvSpPr>
        <p:spPr>
          <a:xfrm>
            <a:off x="1087955" y="8360143"/>
            <a:ext cx="5693845" cy="11316935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362201" y="29184600"/>
            <a:ext cx="1280160" cy="731520"/>
          </a:xfrm>
          <a:prstGeom prst="rect">
            <a:avLst/>
          </a:prstGeom>
          <a:solidFill>
            <a:srgbClr val="FF0000">
              <a:alpha val="3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5507554" y="31851600"/>
            <a:ext cx="1274246" cy="652126"/>
          </a:xfrm>
          <a:prstGeom prst="rect">
            <a:avLst/>
          </a:prstGeom>
          <a:solidFill>
            <a:srgbClr val="FF0000">
              <a:alpha val="3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12877800" y="32675176"/>
            <a:ext cx="1572677" cy="776624"/>
          </a:xfrm>
          <a:prstGeom prst="rect">
            <a:avLst/>
          </a:prstGeom>
          <a:solidFill>
            <a:srgbClr val="FF0000">
              <a:alpha val="3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4038600" y="31013400"/>
            <a:ext cx="1280160" cy="731520"/>
          </a:xfrm>
          <a:prstGeom prst="rect">
            <a:avLst/>
          </a:prstGeom>
          <a:solidFill>
            <a:srgbClr val="FF0000">
              <a:alpha val="3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711884" y="35750018"/>
            <a:ext cx="4633516" cy="907940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Details: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Missing header roots</a:t>
            </a:r>
          </a:p>
          <a:p>
            <a:r>
              <a:rPr lang="en-US" sz="3200" dirty="0" smtClean="0"/>
              <a:t>Ambiguous roots in stub</a:t>
            </a:r>
          </a:p>
          <a:p>
            <a:r>
              <a:rPr lang="en-US" sz="3200" dirty="0" smtClean="0"/>
              <a:t>Missing headers</a:t>
            </a:r>
          </a:p>
          <a:p>
            <a:r>
              <a:rPr lang="en-US" sz="3200" dirty="0" err="1" smtClean="0"/>
              <a:t>Dedented</a:t>
            </a:r>
            <a:r>
              <a:rPr lang="en-US" sz="3200" dirty="0" smtClean="0"/>
              <a:t> headers</a:t>
            </a:r>
          </a:p>
          <a:p>
            <a:r>
              <a:rPr lang="en-US" sz="3200" dirty="0" smtClean="0"/>
              <a:t>Unit rows</a:t>
            </a:r>
          </a:p>
          <a:p>
            <a:r>
              <a:rPr lang="en-US" sz="3200" dirty="0" smtClean="0"/>
              <a:t>Blank rows</a:t>
            </a:r>
          </a:p>
          <a:p>
            <a:r>
              <a:rPr lang="en-US" sz="3200" dirty="0" smtClean="0"/>
              <a:t>Duplicate header cells</a:t>
            </a:r>
          </a:p>
          <a:p>
            <a:r>
              <a:rPr lang="en-US" sz="3200" dirty="0"/>
              <a:t>D</a:t>
            </a:r>
            <a:r>
              <a:rPr lang="en-US" sz="3200" dirty="0" smtClean="0"/>
              <a:t>uplicate header paths</a:t>
            </a:r>
          </a:p>
          <a:p>
            <a:r>
              <a:rPr lang="en-US" sz="3200" dirty="0" smtClean="0"/>
              <a:t>Aggregates</a:t>
            </a:r>
          </a:p>
          <a:p>
            <a:r>
              <a:rPr lang="en-US" sz="3200" dirty="0" smtClean="0"/>
              <a:t>Table titles</a:t>
            </a:r>
          </a:p>
          <a:p>
            <a:r>
              <a:rPr lang="en-US" sz="3200" dirty="0" smtClean="0"/>
              <a:t>Notes and footnotes</a:t>
            </a:r>
          </a:p>
          <a:p>
            <a:r>
              <a:rPr lang="en-US" sz="3200" dirty="0" smtClean="0"/>
              <a:t>Missing data</a:t>
            </a:r>
          </a:p>
          <a:p>
            <a:r>
              <a:rPr lang="en-US" sz="3200" dirty="0" smtClean="0"/>
              <a:t>Special symbols</a:t>
            </a:r>
          </a:p>
          <a:p>
            <a:r>
              <a:rPr lang="en-US" sz="3200" dirty="0" smtClean="0"/>
              <a:t>Nested tables</a:t>
            </a:r>
          </a:p>
          <a:p>
            <a:r>
              <a:rPr lang="en-US" sz="3200" dirty="0" smtClean="0"/>
              <a:t>Concatenated  tables</a:t>
            </a:r>
          </a:p>
          <a:p>
            <a:r>
              <a:rPr lang="en-US" sz="3200" dirty="0" smtClean="0"/>
              <a:t>Incorrect tables</a:t>
            </a:r>
            <a:endParaRPr lang="en-US" sz="32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1574782" y="457200"/>
            <a:ext cx="34046477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1547960" y="1676400"/>
            <a:ext cx="3418984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1519771" y="4572000"/>
            <a:ext cx="34294229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508436" y="457200"/>
            <a:ext cx="0" cy="411480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9982200" y="1676400"/>
            <a:ext cx="0" cy="289560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18578532" y="1676400"/>
            <a:ext cx="0" cy="289560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35621259" y="457200"/>
            <a:ext cx="118646" cy="411480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27862536" y="1676400"/>
            <a:ext cx="0" cy="289560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91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483</Words>
  <Application>Microsoft Office PowerPoint</Application>
  <PresentationFormat>Custom</PresentationFormat>
  <Paragraphs>133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Data Extraction from Web Tables: the Devil is in the Details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nagy</dc:creator>
  <cp:lastModifiedBy>nagy</cp:lastModifiedBy>
  <cp:revision>35</cp:revision>
  <dcterms:created xsi:type="dcterms:W3CDTF">2011-08-08T16:30:58Z</dcterms:created>
  <dcterms:modified xsi:type="dcterms:W3CDTF">2011-08-22T02:13:58Z</dcterms:modified>
</cp:coreProperties>
</file>