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0" r:id="rId7"/>
    <p:sldId id="264" r:id="rId8"/>
    <p:sldId id="261" r:id="rId9"/>
    <p:sldId id="262" r:id="rId10"/>
    <p:sldId id="278" r:id="rId11"/>
    <p:sldId id="281" r:id="rId12"/>
    <p:sldId id="271" r:id="rId13"/>
    <p:sldId id="273" r:id="rId14"/>
    <p:sldId id="280" r:id="rId15"/>
    <p:sldId id="274" r:id="rId16"/>
    <p:sldId id="275" r:id="rId17"/>
    <p:sldId id="276" r:id="rId18"/>
    <p:sldId id="282" r:id="rId19"/>
    <p:sldId id="283" r:id="rId20"/>
    <p:sldId id="268" r:id="rId21"/>
  </p:sldIdLst>
  <p:sldSz cx="10158413" cy="7621588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93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0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0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DF7FB56E-7F39-459F-A1CA-F5B0E68C3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68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B990F950-E1E3-41A5-A4F2-A33E69312A37}" type="slidenum">
              <a:rPr lang="en-US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A89510DF-7AC8-49A9-A7FE-BF8E92558315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1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688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B41CA2EE-6CCF-4966-A7CE-01A9E2C09832}" type="slidenum">
              <a:rPr lang="en-US" sz="12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CD32F84C-4322-4539-B014-D5D281F256EA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2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Show what Google lacks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F783EFA3-FBA5-4922-A744-B63D645D88F1}" type="slidenum">
              <a:rPr lang="en-US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A85A6CEA-A931-4F08-A7F3-1AF73843F787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3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Demonstrate that forms are used for efforts like these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CF969C6D-CFC2-405B-B37B-2F760E0E0D53}" type="slidenum">
              <a:rPr lang="en-US" sz="12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5B16ABFB-75F5-4E77-8D7D-DCD3EC567731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4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Show that there are sites that have information like this that we are interested in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E46E11DD-0923-49BE-9DFE-93D1F23951D7}" type="slidenum">
              <a:rPr lang="en-US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65DA77C5-A138-4271-AF08-0BA7C28701A9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5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688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E06847A6-A634-4181-A0C7-53956BBE266F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4DD929AC-4D40-434A-A191-863622AA05A0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7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An architecture slide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57C3FDD4-8C06-481C-97E2-FE10D853BA1A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27CED8B3-2936-4DE0-A9B8-26043379A969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8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Extraction Ontologies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036CA182-C058-4C57-A0D0-ED9E0C5FD242}" type="slidenum">
              <a:rPr lang="en-US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ACFA7A53-146F-41CF-BD34-DFB53743EA2B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9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smtClean="0">
                <a:latin typeface="Arial" charset="0"/>
                <a:ea typeface="MS Gothic" charset="0"/>
                <a:cs typeface="MS Gothic" charset="0"/>
              </a:rPr>
              <a:t>Demo what data frames are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/>
            <a:fld id="{92CC57BA-2BC1-41D8-B85F-62DAA5D3AF34}" type="slidenum">
              <a:rPr lang="en-US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r" eaLnBrk="1" hangingPunct="1"/>
            <a:fld id="{C34BB3CA-68D6-4BE1-BACE-8CECDC8774A7}" type="slidenum">
              <a:rPr lang="en-US" sz="1200">
                <a:solidFill>
                  <a:srgbClr val="000000"/>
                </a:solidFill>
                <a:ea typeface="MS Gothic" charset="0"/>
                <a:cs typeface="Arial Unicode MS" charset="0"/>
              </a:rPr>
              <a:pPr algn="r" eaLnBrk="1" hangingPunct="1"/>
              <a:t>20</a:t>
            </a:fld>
            <a:endParaRPr lang="en-US" sz="1200">
              <a:solidFill>
                <a:srgbClr val="000000"/>
              </a:solidFill>
              <a:ea typeface="MS Gothic" charset="0"/>
              <a:cs typeface="Arial Unicode MS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6882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97473"/>
            <a:ext cx="10158413" cy="3324115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158413" cy="429747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947988"/>
            <a:ext cx="10158413" cy="25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778370"/>
            <a:ext cx="10158413" cy="567384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294" y="5615110"/>
            <a:ext cx="6262366" cy="9803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282" y="3481048"/>
            <a:ext cx="7971367" cy="1992823"/>
          </a:xfrm>
          <a:effectLst/>
        </p:spPr>
        <p:txBody>
          <a:bodyPr/>
          <a:lstStyle>
            <a:lvl1pPr marL="711193" indent="-507995"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0ED6-ED31-4FE8-B36F-F7E95D77B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6336" y="812968"/>
            <a:ext cx="7110889" cy="38616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EDCB0-0B9B-4C63-8A0F-2CDEE78F0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4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1753" y="418440"/>
            <a:ext cx="2285643" cy="582159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2883" y="812969"/>
            <a:ext cx="5365036" cy="54397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F552-04EF-4930-BE5A-6F085F833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9802" y="812969"/>
            <a:ext cx="7110889" cy="3861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93013" y="6859588"/>
            <a:ext cx="2032000" cy="40481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4CB903B-68D3-4E18-8C3B-A3FE700E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97473"/>
            <a:ext cx="10158413" cy="3324115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158413" cy="429747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947988"/>
            <a:ext cx="10158413" cy="25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778370"/>
            <a:ext cx="10158413" cy="567384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753" y="2414556"/>
            <a:ext cx="6628593" cy="2693168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6802" y="5120524"/>
            <a:ext cx="6632846" cy="928482"/>
          </a:xfrm>
        </p:spPr>
        <p:txBody>
          <a:bodyPr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BCBA-A5F0-4792-8FFD-25DAC37EC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5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9801" y="812968"/>
            <a:ext cx="3717979" cy="3861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60474" y="812969"/>
            <a:ext cx="3717979" cy="3861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03D2-DCB8-492E-8FA1-1A1B8B4EC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802" y="812969"/>
            <a:ext cx="3717979" cy="71099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4740" y="1556243"/>
            <a:ext cx="3717979" cy="30486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2862" y="812969"/>
            <a:ext cx="3717979" cy="71099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333" y="1554804"/>
            <a:ext cx="3717979" cy="30486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AC5F-4ABA-4AF2-848A-4EE8D877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0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A2B9-1341-461A-980D-B3C24DB5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6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593013" y="6859588"/>
            <a:ext cx="2032000" cy="40481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05756D-E357-49DE-BE98-F4C67CFDD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183" y="2455846"/>
            <a:ext cx="4039463" cy="1398617"/>
          </a:xfrm>
          <a:effectLst/>
        </p:spPr>
        <p:txBody>
          <a:bodyPr anchor="b"/>
          <a:lstStyle>
            <a:lvl1pPr marL="253997" indent="-253997" algn="l">
              <a:defRPr sz="3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109" y="812970"/>
            <a:ext cx="4462731" cy="5439722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5108" y="3887256"/>
            <a:ext cx="3764590" cy="2377738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7828-773D-46C5-B24E-47DD7E05A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97473"/>
            <a:ext cx="10158413" cy="3324115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0158413" cy="429747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947988"/>
            <a:ext cx="10158413" cy="25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778370"/>
            <a:ext cx="10158413" cy="567384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71640" y="1270265"/>
            <a:ext cx="4571286" cy="3476064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2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5278" y="1122996"/>
            <a:ext cx="4103930" cy="2403856"/>
          </a:xfrm>
        </p:spPr>
        <p:txBody>
          <a:bodyPr anchor="b"/>
          <a:lstStyle>
            <a:lvl1pPr marL="203198" indent="-203198">
              <a:buFont typeface="Georgia" pitchFamily="18" charset="0"/>
              <a:buChar char="*"/>
              <a:defRPr sz="18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949" y="4961501"/>
            <a:ext cx="7091712" cy="1270265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F0BE-2500-4419-B29E-2F27D7B9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2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73849"/>
            <a:ext cx="10158413" cy="194773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158413" cy="567384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87825"/>
            <a:ext cx="10158413" cy="25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78370"/>
            <a:ext cx="10158413" cy="567384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2313" y="4859338"/>
            <a:ext cx="7234237" cy="1270000"/>
          </a:xfrm>
          <a:prstGeom prst="rect">
            <a:avLst/>
          </a:prstGeom>
          <a:effectLst/>
        </p:spPr>
        <p:txBody>
          <a:bodyPr vert="horz" lIns="101599" tIns="50799" rIns="101599" bIns="50799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70000" y="814388"/>
            <a:ext cx="7110413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6413" y="6859588"/>
            <a:ext cx="2794000" cy="40640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859588"/>
            <a:ext cx="3724275" cy="40640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2275" y="6859588"/>
            <a:ext cx="2032000" cy="40640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BF07322-44AA-407A-8498-4B9E96AA7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17" r:id="rId4"/>
    <p:sldLayoutId id="2147484018" r:id="rId5"/>
    <p:sldLayoutId id="2147484019" r:id="rId6"/>
    <p:sldLayoutId id="2147484026" r:id="rId7"/>
    <p:sldLayoutId id="2147484020" r:id="rId8"/>
    <p:sldLayoutId id="2147484027" r:id="rId9"/>
    <p:sldLayoutId id="2147484021" r:id="rId10"/>
    <p:sldLayoutId id="214748402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54013" indent="-354013" algn="r" defTabSz="10144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54013" indent="-354013" algn="r" defTabSz="10144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2pPr>
      <a:lvl3pPr marL="354013" indent="-354013" algn="r" defTabSz="10144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3pPr>
      <a:lvl4pPr marL="354013" indent="-354013" algn="r" defTabSz="10144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4pPr>
      <a:lvl5pPr marL="354013" indent="-354013" algn="r" defTabSz="10144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413" indent="-201613" algn="l" defTabSz="1014413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608013" indent="-201613" algn="l" defTabSz="1014413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912813" indent="-201613" algn="l" defTabSz="1014413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17613" indent="-201613" algn="l" defTabSz="1014413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201613" algn="l" defTabSz="1014413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1849102" indent="-203198" algn="l" defTabSz="1015990" rtl="0" eaLnBrk="1" latinLnBrk="0" hangingPunct="1">
        <a:spcBef>
          <a:spcPct val="20000"/>
        </a:spcBef>
        <a:spcAft>
          <a:spcPts val="33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84378" indent="-203198" algn="l" defTabSz="1015990" rtl="0" eaLnBrk="1" latinLnBrk="0" hangingPunct="1">
        <a:spcBef>
          <a:spcPct val="20000"/>
        </a:spcBef>
        <a:spcAft>
          <a:spcPts val="33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39975" indent="-203198" algn="l" defTabSz="1015990" rtl="0" eaLnBrk="1" latinLnBrk="0" hangingPunct="1">
        <a:spcBef>
          <a:spcPct val="20000"/>
        </a:spcBef>
        <a:spcAft>
          <a:spcPts val="33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75251" indent="-203198" algn="l" defTabSz="1015990" rtl="0" eaLnBrk="1" latinLnBrk="0" hangingPunct="1">
        <a:spcBef>
          <a:spcPct val="20000"/>
        </a:spcBef>
        <a:spcAft>
          <a:spcPts val="33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57250" y="1625600"/>
            <a:ext cx="8448675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4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HyKSS: A Multiple Ontology Approach to Hybrid Search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71650" y="4572000"/>
            <a:ext cx="6616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 Andrew Zitzelberger</a:t>
            </a: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Brigham Young University</a:t>
            </a: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MS Thesis Proposal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8727CB-E5D4-411B-B766-695370904F9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Keyword Query </a:t>
            </a: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Processing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Step 1: Remove Constraints</a:t>
            </a:r>
          </a:p>
          <a:p>
            <a:pPr eaLnBrk="1" hangingPunct="1">
              <a:lnSpc>
                <a:spcPct val="95000"/>
              </a:lnSpc>
            </a:pP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4572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red honda “no dings” orem under 14 grand </a:t>
            </a: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36600" y="2439988"/>
          <a:ext cx="357981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813"/>
              </a:tblGrid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Regular Expression</a:t>
                      </a:r>
                      <a:endParaRPr lang="en-US" dirty="0"/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 (\d{0,2} grand|…)</a:t>
                      </a:r>
                      <a:endParaRPr lang="en-US" dirty="0"/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 (\d{0,2} grand|…)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newer than ((19|20)\d{2}|…)</a:t>
                      </a:r>
                      <a:endParaRPr lang="en-US" dirty="0"/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older than ((19|20)\d{2}|…)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91400" marR="91400"/>
                </a:tc>
              </a:tr>
              <a:tr h="472440">
                <a:tc>
                  <a:txBody>
                    <a:bodyPr/>
                    <a:lstStyle/>
                    <a:p>
                      <a:pPr marL="0" marR="0" indent="0" algn="l" defTabSz="1015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91400" marR="9140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74406" y="1828800"/>
            <a:ext cx="2437607" cy="3825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630613" y="2211388"/>
            <a:ext cx="1219200" cy="9144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1F5B00-E59B-4847-8387-37358FCF825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Keyword Query </a:t>
            </a: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Processing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Step 2: Score Documents</a:t>
            </a:r>
          </a:p>
          <a:p>
            <a:pPr eaLnBrk="1" hangingPunct="1">
              <a:lnSpc>
                <a:spcPct val="95000"/>
              </a:lnSpc>
            </a:pP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4572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red honda “no dings” orem</a:t>
            </a: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VSM based approach from Lucene</a:t>
            </a: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9413" y="3354388"/>
          <a:ext cx="6400798" cy="391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762000"/>
                <a:gridCol w="990600"/>
                <a:gridCol w="1295400"/>
                <a:gridCol w="894345"/>
                <a:gridCol w="1010652"/>
              </a:tblGrid>
              <a:tr h="39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Document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 dings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orem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Score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  <a:tr h="704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0.79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  <a:tr h="704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0.85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  <a:tr h="704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0.80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  <a:tr h="704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0.41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  <a:tr h="704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0.89</a:t>
                      </a:r>
                      <a:endParaRPr lang="en-US" sz="2000" dirty="0"/>
                    </a:p>
                  </a:txBody>
                  <a:tcPr marL="91455" marR="91455" marT="45688" marB="4568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4648200"/>
            <a:ext cx="22002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532A29F-608B-4E7A-BF6B-8E3FC149508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Semantic Query </a:t>
            </a: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Processing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Step 1: Score Ontologies</a:t>
            </a:r>
          </a:p>
          <a:p>
            <a:pPr eaLnBrk="1" hangingPunct="1">
              <a:lnSpc>
                <a:spcPct val="95000"/>
              </a:lnSpc>
            </a:pP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1pPr>
            <a:lvl2pPr marL="457200" indent="-34290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2pPr>
            <a:lvl3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3pPr>
            <a:lvl4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4pPr>
            <a:lvl5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9pPr>
          </a:lstStyle>
          <a:p>
            <a:pPr marL="457200" indent="-457200">
              <a:lnSpc>
                <a:spcPct val="95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</a:rPr>
              <a:t>red honda “no dings” orem under 14 grand </a:t>
            </a:r>
          </a:p>
          <a:p>
            <a:pPr marL="457200" indent="-457200">
              <a:lnSpc>
                <a:spcPct val="95000"/>
              </a:lnSpc>
              <a:buClrTx/>
              <a:buSzTx/>
              <a:buFont typeface="Arial" pitchFamily="34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marL="114300" lvl="1" indent="0">
              <a:lnSpc>
                <a:spcPct val="95000"/>
              </a:lnSpc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pPr marL="114300" lvl="1" indent="0">
              <a:lnSpc>
                <a:spcPct val="95000"/>
              </a:lnSpc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43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971800"/>
            <a:ext cx="47101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013" y="2744788"/>
            <a:ext cx="1714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58813" y="1828800"/>
            <a:ext cx="609600" cy="3825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63613" y="2211388"/>
            <a:ext cx="1981200" cy="10668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68413" y="1828800"/>
            <a:ext cx="990600" cy="3825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Arrow Connector 28"/>
          <p:cNvCxnSpPr>
            <a:stCxn id="24" idx="2"/>
          </p:cNvCxnSpPr>
          <p:nvPr/>
        </p:nvCxnSpPr>
        <p:spPr>
          <a:xfrm flipH="1">
            <a:off x="582613" y="2211388"/>
            <a:ext cx="1181100" cy="19431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73613" y="1830388"/>
            <a:ext cx="2438400" cy="381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173163" y="2211388"/>
            <a:ext cx="4857750" cy="10668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935413" y="1830388"/>
            <a:ext cx="838200" cy="381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354513" y="2211388"/>
            <a:ext cx="2552700" cy="1524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68338" y="1828800"/>
            <a:ext cx="609600" cy="38258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63613" y="2212975"/>
            <a:ext cx="5562600" cy="2513013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11313" y="6249988"/>
            <a:ext cx="2324100" cy="46037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Match Score: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35713" y="6249988"/>
            <a:ext cx="220980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Match Score: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97613" y="4111625"/>
            <a:ext cx="2209800" cy="461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Match Score: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32" grpId="0" animBg="1"/>
      <p:bldP spid="36" grpId="0" animBg="1"/>
      <p:bldP spid="40" grpId="0" animBg="1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3C67DF2-BBC0-42AB-B57E-588AF8608C2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Semantic Query </a:t>
            </a: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Processing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Step 2: Score Ontology Sets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8945563" cy="5335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>
            <a:lvl1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1pPr>
            <a:lvl2pPr marL="457200" indent="-34290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2pPr>
            <a:lvl3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3pPr>
            <a:lvl4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4pPr>
            <a:lvl5pPr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S Gothic" charset="0"/>
                <a:cs typeface="MS Gothic" charset="0"/>
              </a:defRPr>
            </a:lvl9pPr>
          </a:lstStyle>
          <a:p>
            <a:pPr marL="457200" indent="-457200">
              <a:lnSpc>
                <a:spcPct val="95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</a:rPr>
              <a:t>red honda “no dings” orem under 14 grand</a:t>
            </a:r>
          </a:p>
          <a:p>
            <a:pPr marL="457200" indent="-457200">
              <a:lnSpc>
                <a:spcPct val="95000"/>
              </a:lnSpc>
              <a:buClrTx/>
              <a:buSzTx/>
              <a:buFont typeface="Arial" pitchFamily="34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9213" y="1906588"/>
            <a:ext cx="1143000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Make :</a:t>
            </a:r>
          </a:p>
          <a:p>
            <a:pPr>
              <a:defRPr/>
            </a:pPr>
            <a:r>
              <a:rPr lang="en-US" dirty="0"/>
              <a:t>honda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5491163"/>
            <a:ext cx="1023938" cy="828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Color:</a:t>
            </a:r>
          </a:p>
          <a:p>
            <a:pPr>
              <a:defRPr/>
            </a:pPr>
            <a:r>
              <a:rPr lang="en-US" dirty="0"/>
              <a:t>red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43813" y="2820988"/>
            <a:ext cx="1228725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Price:</a:t>
            </a:r>
          </a:p>
          <a:p>
            <a:pPr>
              <a:defRPr/>
            </a:pPr>
            <a:r>
              <a:rPr lang="en-US" dirty="0"/>
              <a:t>&lt;14000</a:t>
            </a:r>
          </a:p>
        </p:txBody>
      </p:sp>
      <p:sp>
        <p:nvSpPr>
          <p:cNvPr id="16" name="Oval 15"/>
          <p:cNvSpPr/>
          <p:nvPr/>
        </p:nvSpPr>
        <p:spPr>
          <a:xfrm>
            <a:off x="658813" y="2439988"/>
            <a:ext cx="35052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44813" y="2439988"/>
            <a:ext cx="35052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54213" y="2516188"/>
            <a:ext cx="1143000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Make :</a:t>
            </a:r>
          </a:p>
          <a:p>
            <a:pPr>
              <a:defRPr/>
            </a:pPr>
            <a:r>
              <a:rPr lang="en-US" dirty="0"/>
              <a:t>honda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5013" y="3049588"/>
            <a:ext cx="1228725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Price:</a:t>
            </a:r>
          </a:p>
          <a:p>
            <a:pPr>
              <a:defRPr/>
            </a:pPr>
            <a:r>
              <a:rPr lang="en-US" dirty="0"/>
              <a:t>&lt;14000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1213" y="3049588"/>
            <a:ext cx="1063625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City:</a:t>
            </a:r>
          </a:p>
          <a:p>
            <a:pPr>
              <a:defRPr/>
            </a:pPr>
            <a:r>
              <a:rPr lang="en-US" dirty="0"/>
              <a:t>orem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21213" y="5418138"/>
            <a:ext cx="1063625" cy="83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City:</a:t>
            </a:r>
          </a:p>
          <a:p>
            <a:pPr>
              <a:defRPr/>
            </a:pPr>
            <a:r>
              <a:rPr lang="en-US" dirty="0"/>
              <a:t>orem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45413" y="4081463"/>
            <a:ext cx="1023937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Color:</a:t>
            </a:r>
          </a:p>
          <a:p>
            <a:pPr>
              <a:defRPr/>
            </a:pPr>
            <a:r>
              <a:rPr lang="en-US" dirty="0"/>
              <a:t>red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98663" y="3430588"/>
            <a:ext cx="1022350" cy="83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Color:</a:t>
            </a:r>
          </a:p>
          <a:p>
            <a:pPr>
              <a:defRPr/>
            </a:pPr>
            <a:r>
              <a:rPr lang="en-US" dirty="0"/>
              <a:t>red</a:t>
            </a:r>
          </a:p>
        </p:txBody>
      </p:sp>
      <p:sp>
        <p:nvSpPr>
          <p:cNvPr id="35" name="Oval 34"/>
          <p:cNvSpPr/>
          <p:nvPr/>
        </p:nvSpPr>
        <p:spPr>
          <a:xfrm>
            <a:off x="658813" y="4954588"/>
            <a:ext cx="3505200" cy="20558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44813" y="4954588"/>
            <a:ext cx="3505200" cy="20558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474" name="Group 32"/>
          <p:cNvGrpSpPr>
            <a:grpSpLocks/>
          </p:cNvGrpSpPr>
          <p:nvPr/>
        </p:nvGrpSpPr>
        <p:grpSpPr bwMode="auto">
          <a:xfrm rot="5400000">
            <a:off x="5269707" y="3393281"/>
            <a:ext cx="5791200" cy="2055813"/>
            <a:chOff x="4774406" y="2592388"/>
            <a:chExt cx="5791200" cy="2056606"/>
          </a:xfrm>
        </p:grpSpPr>
        <p:sp>
          <p:nvSpPr>
            <p:cNvPr id="37" name="Oval 36"/>
            <p:cNvSpPr/>
            <p:nvPr/>
          </p:nvSpPr>
          <p:spPr>
            <a:xfrm>
              <a:off x="4774406" y="2592388"/>
              <a:ext cx="3505200" cy="20566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060406" y="2592388"/>
              <a:ext cx="3505200" cy="20566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493963" y="4421188"/>
            <a:ext cx="220345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Match Score: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93963" y="6935788"/>
            <a:ext cx="220345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Match Score: 2</a:t>
            </a:r>
          </a:p>
        </p:txBody>
      </p:sp>
      <p:sp>
        <p:nvSpPr>
          <p:cNvPr id="39" name="Multiply 38"/>
          <p:cNvSpPr/>
          <p:nvPr/>
        </p:nvSpPr>
        <p:spPr>
          <a:xfrm>
            <a:off x="1880791" y="5172472"/>
            <a:ext cx="3429793" cy="1620044"/>
          </a:xfrm>
          <a:prstGeom prst="mathMultiply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8" name="TextBox 39"/>
          <p:cNvSpPr txBox="1">
            <a:spLocks noChangeArrowheads="1"/>
          </p:cNvSpPr>
          <p:nvPr/>
        </p:nvSpPr>
        <p:spPr bwMode="auto">
          <a:xfrm>
            <a:off x="411163" y="2282825"/>
            <a:ext cx="62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Car</a:t>
            </a:r>
          </a:p>
        </p:txBody>
      </p:sp>
      <p:sp>
        <p:nvSpPr>
          <p:cNvPr id="19479" name="TextBox 44"/>
          <p:cNvSpPr txBox="1">
            <a:spLocks noChangeArrowheads="1"/>
          </p:cNvSpPr>
          <p:nvPr/>
        </p:nvSpPr>
        <p:spPr bwMode="auto">
          <a:xfrm>
            <a:off x="9280525" y="2439988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Car</a:t>
            </a:r>
          </a:p>
        </p:txBody>
      </p:sp>
      <p:sp>
        <p:nvSpPr>
          <p:cNvPr id="19480" name="TextBox 45"/>
          <p:cNvSpPr txBox="1">
            <a:spLocks noChangeArrowheads="1"/>
          </p:cNvSpPr>
          <p:nvPr/>
        </p:nvSpPr>
        <p:spPr bwMode="auto">
          <a:xfrm>
            <a:off x="411163" y="4649788"/>
            <a:ext cx="126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Clothing</a:t>
            </a:r>
          </a:p>
        </p:txBody>
      </p:sp>
      <p:sp>
        <p:nvSpPr>
          <p:cNvPr id="19481" name="TextBox 46"/>
          <p:cNvSpPr txBox="1">
            <a:spLocks noChangeArrowheads="1"/>
          </p:cNvSpPr>
          <p:nvPr/>
        </p:nvSpPr>
        <p:spPr bwMode="auto">
          <a:xfrm>
            <a:off x="8924925" y="4187825"/>
            <a:ext cx="1258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Clothing</a:t>
            </a:r>
          </a:p>
        </p:txBody>
      </p:sp>
      <p:sp>
        <p:nvSpPr>
          <p:cNvPr id="19482" name="TextBox 47"/>
          <p:cNvSpPr txBox="1">
            <a:spLocks noChangeArrowheads="1"/>
          </p:cNvSpPr>
          <p:nvPr/>
        </p:nvSpPr>
        <p:spPr bwMode="auto">
          <a:xfrm>
            <a:off x="5700713" y="4568825"/>
            <a:ext cx="127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Location</a:t>
            </a:r>
          </a:p>
        </p:txBody>
      </p:sp>
      <p:sp>
        <p:nvSpPr>
          <p:cNvPr id="19483" name="TextBox 48"/>
          <p:cNvSpPr txBox="1">
            <a:spLocks noChangeArrowheads="1"/>
          </p:cNvSpPr>
          <p:nvPr/>
        </p:nvSpPr>
        <p:spPr bwMode="auto">
          <a:xfrm>
            <a:off x="5688013" y="2282825"/>
            <a:ext cx="127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Location</a:t>
            </a:r>
          </a:p>
        </p:txBody>
      </p:sp>
      <p:sp>
        <p:nvSpPr>
          <p:cNvPr id="31" name="Multiply 30"/>
          <p:cNvSpPr/>
          <p:nvPr/>
        </p:nvSpPr>
        <p:spPr>
          <a:xfrm rot="5400000">
            <a:off x="6474209" y="3651250"/>
            <a:ext cx="3429793" cy="1620044"/>
          </a:xfrm>
          <a:prstGeom prst="mathMultiply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ABFD307-5DDF-49B8-8114-736CEFAC4CE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Semantic Query </a:t>
            </a: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Processing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Step 3: Score Documents</a:t>
            </a:r>
          </a:p>
        </p:txBody>
      </p:sp>
      <p:sp>
        <p:nvSpPr>
          <p:cNvPr id="6" name="Oval 5"/>
          <p:cNvSpPr/>
          <p:nvPr/>
        </p:nvSpPr>
        <p:spPr>
          <a:xfrm>
            <a:off x="1801813" y="1677988"/>
            <a:ext cx="35052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7813" y="1677988"/>
            <a:ext cx="35052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7213" y="1754188"/>
            <a:ext cx="1143000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Make :</a:t>
            </a:r>
          </a:p>
          <a:p>
            <a:pPr>
              <a:defRPr/>
            </a:pPr>
            <a:r>
              <a:rPr lang="en-US" dirty="0"/>
              <a:t>honda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8013" y="2287588"/>
            <a:ext cx="1228725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Price:</a:t>
            </a:r>
          </a:p>
          <a:p>
            <a:pPr>
              <a:defRPr/>
            </a:pPr>
            <a:r>
              <a:rPr lang="en-US" dirty="0"/>
              <a:t>&lt;14000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4213" y="2287588"/>
            <a:ext cx="1063625" cy="830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City:</a:t>
            </a:r>
          </a:p>
          <a:p>
            <a:pPr>
              <a:defRPr/>
            </a:pPr>
            <a:r>
              <a:rPr lang="en-US" dirty="0"/>
              <a:t>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1663" y="3055938"/>
            <a:ext cx="1022350" cy="83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Color:</a:t>
            </a:r>
          </a:p>
          <a:p>
            <a:pPr>
              <a:defRPr/>
            </a:pPr>
            <a:r>
              <a:rPr lang="en-US" dirty="0"/>
              <a:t>red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92163" y="4116388"/>
          <a:ext cx="8174038" cy="334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127"/>
                <a:gridCol w="1333552"/>
                <a:gridCol w="1362340"/>
                <a:gridCol w="1362340"/>
                <a:gridCol w="1810128"/>
                <a:gridCol w="914551"/>
              </a:tblGrid>
              <a:tr h="396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Document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Car.Make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Car.Color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Car.Price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Location.City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Score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  <a:tr h="5887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2700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orem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  <a:tr h="5887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5000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orem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  <a:tr h="5887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2350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orem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  <a:tr h="5887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3500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spanish</a:t>
                      </a:r>
                      <a:r>
                        <a:rPr lang="en-US" sz="2000" baseline="0" dirty="0" smtClean="0"/>
                        <a:t> fork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  <a:tr h="5887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honda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17500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orem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94" marB="45694"/>
                </a:tc>
              </a:tr>
            </a:tbl>
          </a:graphicData>
        </a:graphic>
      </p:graphicFrame>
      <p:sp>
        <p:nvSpPr>
          <p:cNvPr id="20541" name="TextBox 12"/>
          <p:cNvSpPr txBox="1">
            <a:spLocks noChangeArrowheads="1"/>
          </p:cNvSpPr>
          <p:nvPr/>
        </p:nvSpPr>
        <p:spPr bwMode="auto">
          <a:xfrm>
            <a:off x="6927850" y="1525588"/>
            <a:ext cx="1274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Location</a:t>
            </a:r>
          </a:p>
        </p:txBody>
      </p:sp>
      <p:sp>
        <p:nvSpPr>
          <p:cNvPr id="20542" name="TextBox 13"/>
          <p:cNvSpPr txBox="1">
            <a:spLocks noChangeArrowheads="1"/>
          </p:cNvSpPr>
          <p:nvPr/>
        </p:nvSpPr>
        <p:spPr bwMode="auto">
          <a:xfrm>
            <a:off x="1401763" y="1677988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6AF6E4B-ECA1-4E83-BD9B-1C753A295FE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1138" y="1824038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4572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5000"/>
              </a:lnSpc>
              <a:buClrTx/>
              <a:buSzTx/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 </a:t>
            </a:r>
          </a:p>
          <a:p>
            <a:pPr eaLnBrk="1" hangingPunct="1">
              <a:lnSpc>
                <a:spcPct val="95000"/>
              </a:lnSpc>
              <a:buClrTx/>
              <a:buSzTx/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  <a:buClrTx/>
              <a:buSzTx/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Query Processing: Combine Scores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82613" y="2668588"/>
          <a:ext cx="8839200" cy="422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959719"/>
                <a:gridCol w="1748681"/>
                <a:gridCol w="1951790"/>
                <a:gridCol w="1705810"/>
              </a:tblGrid>
              <a:tr h="7010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Document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 Score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Ontology</a:t>
                      </a:r>
                      <a:r>
                        <a:rPr lang="en-US" sz="2000" baseline="0" dirty="0" smtClean="0"/>
                        <a:t> Match Score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Document</a:t>
                      </a:r>
                      <a:r>
                        <a:rPr lang="en-US" sz="2000" baseline="0" dirty="0" smtClean="0"/>
                        <a:t> Match Score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Final Score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  <a:tr h="7043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0.79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3/3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4/4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0.90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  <a:tr h="7043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0.85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3/3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4/4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0.93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  <a:tr h="7043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3/3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3/4 = 0.75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0.84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  <a:tr h="7043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0.41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3/3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1/4 = 0.25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0.52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  <a:tr h="7043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0.89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3/3</a:t>
                      </a:r>
                      <a:r>
                        <a:rPr lang="en-US" sz="2000" baseline="0" dirty="0" smtClean="0"/>
                        <a:t> = 1.00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2/4</a:t>
                      </a:r>
                      <a:r>
                        <a:rPr lang="en-US" sz="2000" baseline="0" dirty="0" smtClean="0"/>
                        <a:t> = 0.50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0.82</a:t>
                      </a:r>
                      <a:endParaRPr lang="en-US" sz="2000" dirty="0"/>
                    </a:p>
                  </a:txBody>
                  <a:tcPr marL="91455" marR="91455" marT="45687" marB="45687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448594"/>
                <a:ext cx="10184606" cy="954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𝑆𝑐𝑜𝑟𝑒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+ 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𝛽</m:t>
                    </m:r>
                    <m:d>
                      <m:dPr>
                        <m:ctrlPr>
                          <a:rPr lang="en-US" sz="28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𝑜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+ 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where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=0.5;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and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are</m:t>
                      </m:r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normalized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8594"/>
                <a:ext cx="10184606" cy="954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D2829BE-A3F9-4776-9536-15FE77F3509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Displaying Results</a:t>
            </a:r>
          </a:p>
          <a:p>
            <a:pPr eaLnBrk="1" hangingPunct="1">
              <a:lnSpc>
                <a:spcPct val="95000"/>
              </a:lnSpc>
            </a:pPr>
            <a:endParaRPr lang="en-US" sz="43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pic>
        <p:nvPicPr>
          <p:cNvPr id="2253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219200"/>
            <a:ext cx="7772400" cy="582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FCA2D2B-9E35-411A-9327-8161752238D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Advanced Search</a:t>
            </a:r>
          </a:p>
          <a:p>
            <a:pPr eaLnBrk="1" hangingPunct="1">
              <a:lnSpc>
                <a:spcPct val="95000"/>
              </a:lnSpc>
            </a:pPr>
            <a:endParaRPr lang="en-US" sz="43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4572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Form based interface</a:t>
            </a: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Allows negations and disjuncts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pic>
        <p:nvPicPr>
          <p:cNvPr id="2355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1593850"/>
            <a:ext cx="394335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4CB903B-68D3-4E18-8C3B-A3FE700E9F7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Pay-as-you-go</a:t>
            </a:r>
            <a:endParaRPr lang="en-US" sz="43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7650" y="1820863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5715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8001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Iterative improvement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Customizable ontology library</a:t>
            </a:r>
          </a:p>
          <a:p>
            <a:pPr lvl="2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2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Add, remove, modify</a:t>
            </a:r>
          </a:p>
          <a:p>
            <a:pPr lvl="2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2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Re-extract and index</a:t>
            </a: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4CB903B-68D3-4E18-8C3B-A3FE700E9F7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Validation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247650" y="1820863"/>
                <a:ext cx="9664700" cy="5486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1pPr>
                <a:lvl2pPr marL="571500" indent="-457200" eaLnBrk="0" hangingPunct="0"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2pPr>
                <a:lvl3pPr marL="800100" eaLnBrk="0" hangingPunct="0"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3pPr>
                <a:lvl4pPr eaLnBrk="0" hangingPunct="0"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4pPr>
                <a:lvl5pPr eaLnBrk="0" hangingPunct="0"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457200" algn="l"/>
                    <a:tab pos="627063" algn="l"/>
                    <a:tab pos="1084263" algn="l"/>
                    <a:tab pos="1541463" algn="l"/>
                    <a:tab pos="1998663" algn="l"/>
                    <a:tab pos="2455863" algn="l"/>
                    <a:tab pos="2913063" algn="l"/>
                    <a:tab pos="3370263" algn="l"/>
                    <a:tab pos="3827463" algn="l"/>
                    <a:tab pos="4284663" algn="l"/>
                    <a:tab pos="4741863" algn="l"/>
                    <a:tab pos="5199063" algn="l"/>
                    <a:tab pos="5656263" algn="l"/>
                    <a:tab pos="6113463" algn="l"/>
                    <a:tab pos="6570663" algn="l"/>
                    <a:tab pos="7027863" algn="l"/>
                    <a:tab pos="7485063" algn="l"/>
                    <a:tab pos="7942263" algn="l"/>
                    <a:tab pos="8399463" algn="l"/>
                    <a:tab pos="8856663" algn="l"/>
                    <a:tab pos="9313863" algn="l"/>
                    <a:tab pos="94107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</a:defRPr>
                </a:lvl9pPr>
              </a:lstStyle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r>
                  <a:rPr lang="en-US" sz="2700" dirty="0" smtClean="0">
                    <a:solidFill>
                      <a:srgbClr val="000000"/>
                    </a:solidFill>
                    <a:latin typeface="Arial" charset="0"/>
                    <a:ea typeface="MS Gothic" charset="0"/>
                    <a:cs typeface="MS Gothic" charset="0"/>
                  </a:rPr>
                  <a:t>Documents from Ancestry.com, craigslist, and Wikipedia</a:t>
                </a: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r>
                  <a:rPr lang="en-US" sz="2700" dirty="0" smtClean="0">
                    <a:solidFill>
                      <a:srgbClr val="000000"/>
                    </a:solidFill>
                    <a:latin typeface="Arial" charset="0"/>
                    <a:ea typeface="MS Gothic" charset="0"/>
                    <a:cs typeface="MS Gothic" charset="0"/>
                  </a:rPr>
                  <a:t>100 pseudo-randomly generated queries</a:t>
                </a: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r>
                  <a:rPr lang="en-US" sz="2700" dirty="0" smtClean="0">
                    <a:solidFill>
                      <a:srgbClr val="000000"/>
                    </a:solidFill>
                    <a:latin typeface="Arial" charset="0"/>
                    <a:ea typeface="MS Gothic" charset="0"/>
                    <a:cs typeface="MS Gothic" charset="0"/>
                  </a:rPr>
                  <a:t>Development test and blind test sets</a:t>
                </a: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r>
                  <a:rPr lang="en-US" sz="2700" dirty="0" smtClean="0">
                    <a:solidFill>
                      <a:srgbClr val="000000"/>
                    </a:solidFill>
                    <a:latin typeface="Arial" charset="0"/>
                    <a:ea typeface="MS Gothic" charset="0"/>
                    <a:cs typeface="MS Gothic" charset="0"/>
                  </a:rPr>
                  <a:t>Mean average precision (MAP):</a:t>
                </a:r>
              </a:p>
              <a:p>
                <a:pPr lvl="1" eaLnBrk="1" hangingPunct="1">
                  <a:lnSpc>
                    <a:spcPct val="95000"/>
                  </a:lnSpc>
                  <a:buFont typeface="Arial" charset="0"/>
                  <a:buChar char="•"/>
                  <a:defRPr/>
                </a:pPr>
                <a:endParaRPr lang="en-US" sz="270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571500" lvl="2" indent="0" eaLnBrk="1" hangingPunct="1">
                  <a:lnSpc>
                    <a:spcPct val="95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7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|</m:t>
                          </m:r>
                        </m:sup>
                        <m:e>
                          <m:f>
                            <m:fPr>
                              <m:ctrlPr>
                                <a:rPr lang="en-US" sz="27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7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nary>
                        <m:naryPr>
                          <m:chr m:val="∑"/>
                          <m:ctrlPr>
                            <a:rPr lang="en-US" sz="27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7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p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𝑃𝑟𝑒𝑐𝑖𝑠𝑖𝑜𝑛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  <a:p>
                <a:pPr marL="114300" lvl="1" indent="0" eaLnBrk="1" hangingPunct="1">
                  <a:lnSpc>
                    <a:spcPct val="95000"/>
                  </a:lnSpc>
                  <a:defRPr/>
                </a:pPr>
                <a:endParaRPr lang="en-US" sz="2700" dirty="0" smtClean="0">
                  <a:solidFill>
                    <a:srgbClr val="000000"/>
                  </a:solidFill>
                  <a:latin typeface="Arial" charset="0"/>
                  <a:ea typeface="MS Gothic" charset="0"/>
                  <a:cs typeface="MS Gothic" charset="0"/>
                </a:endParaRPr>
              </a:p>
            </p:txBody>
          </p:sp>
        </mc:Choice>
        <mc:Fallback>
          <p:sp>
            <p:nvSpPr>
              <p:cNvPr id="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7650" y="1820863"/>
                <a:ext cx="9664700" cy="5486400"/>
              </a:xfrm>
              <a:prstGeom prst="rect">
                <a:avLst/>
              </a:prstGeom>
              <a:blipFill rotWithShape="1">
                <a:blip r:embed="rId2"/>
                <a:stretch>
                  <a:fillRect l="-820" t="-22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Keyword Limitations</a:t>
            </a: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917575"/>
            <a:ext cx="5789613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0EE6C6-E576-48C9-BCCF-DC7CD4518D8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Conclusions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7650" y="1820863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5715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8001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HyKSS - </a:t>
            </a:r>
            <a:r>
              <a:rPr lang="en-US" sz="2700" i="1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</a:t>
            </a: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brid </a:t>
            </a:r>
            <a:r>
              <a:rPr lang="en-US" sz="2700" i="1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K</a:t>
            </a: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eyword and </a:t>
            </a:r>
            <a:r>
              <a:rPr lang="en-US" sz="2700" i="1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</a:t>
            </a: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emantic </a:t>
            </a:r>
            <a:r>
              <a:rPr lang="en-US" sz="2700" i="1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</a:t>
            </a: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earch system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Improves mean average precision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Query over multiple ontologies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Pay-as-you-go improvements</a:t>
            </a:r>
          </a:p>
          <a:p>
            <a:pPr marL="114300" lvl="1" indent="0" eaLnBrk="1" hangingPunct="1">
              <a:lnSpc>
                <a:spcPct val="95000"/>
              </a:lnSpc>
              <a:defRPr/>
            </a:pPr>
            <a:endParaRPr lang="en-US" sz="2700" dirty="0" smtClean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DCD0FB-A870-46C8-B6CD-BED14E5A0E21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Semantic Search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016000"/>
            <a:ext cx="6858000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148AD7-4CF1-4BA6-9E13-BD5301A35AF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806" y="1117600"/>
            <a:ext cx="1676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56" y="1117600"/>
            <a:ext cx="24257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" y="2032000"/>
            <a:ext cx="27940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006" y="1981994"/>
            <a:ext cx="279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E46E50-CC0B-43DC-A674-E5B3AEA53A35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703" y="2210594"/>
            <a:ext cx="24257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7283" y="4115594"/>
            <a:ext cx="31422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 18,000 feet high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20" y="3051641"/>
            <a:ext cx="2721428" cy="36285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83806" y="6706394"/>
            <a:ext cx="297549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faster than 100 mph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79406" y="3425329"/>
            <a:ext cx="298511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less than 100K miles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HyKSS:</a:t>
            </a:r>
          </a:p>
          <a:p>
            <a:pPr eaLnBrk="1" hangingPunct="1">
              <a:lnSpc>
                <a:spcPct val="95000"/>
              </a:lnSpc>
            </a:pP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 </a:t>
            </a:r>
            <a:r>
              <a:rPr lang="en-US" sz="4300" i="1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</a:t>
            </a: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brid </a:t>
            </a:r>
            <a:r>
              <a:rPr lang="en-US" sz="4300" i="1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K</a:t>
            </a: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eyword and </a:t>
            </a:r>
            <a:r>
              <a:rPr lang="en-US" sz="4300" i="1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</a:t>
            </a: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emantic </a:t>
            </a:r>
            <a:r>
              <a:rPr lang="en-US" sz="4300" i="1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</a:t>
            </a:r>
            <a:r>
              <a:rPr lang="en-US" sz="43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earch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457200" indent="-3429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 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Combine separate keyword and semantic search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Semi-automatically extract semantic annotations</a:t>
            </a: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Query over multiple conceptual models</a:t>
            </a:r>
          </a:p>
          <a:p>
            <a:pPr eaLnBrk="1" hangingPunct="1">
              <a:lnSpc>
                <a:spcPct val="95000"/>
              </a:lnSpc>
              <a:buClrTx/>
              <a:buSzTx/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Font typeface="Arial" charset="0"/>
              <a:buChar char="•"/>
            </a:pPr>
            <a:endParaRPr lang="en-US" sz="270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2B089D-63D6-44A5-BEDE-40A97FBE96E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Thesis Statement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627063" algn="l"/>
                <a:tab pos="1084263" algn="l"/>
                <a:tab pos="1541463" algn="l"/>
                <a:tab pos="1998663" algn="l"/>
                <a:tab pos="2455863" algn="l"/>
                <a:tab pos="2913063" algn="l"/>
                <a:tab pos="3370263" algn="l"/>
                <a:tab pos="3827463" algn="l"/>
                <a:tab pos="4284663" algn="l"/>
                <a:tab pos="4741863" algn="l"/>
                <a:tab pos="5199063" algn="l"/>
                <a:tab pos="5656263" algn="l"/>
                <a:tab pos="6113463" algn="l"/>
                <a:tab pos="6570663" algn="l"/>
                <a:tab pos="7027863" algn="l"/>
                <a:tab pos="7485063" algn="l"/>
                <a:tab pos="7942263" algn="l"/>
                <a:tab pos="8399463" algn="l"/>
                <a:tab pos="8856663" algn="l"/>
                <a:tab pos="9313863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HyKSS </a:t>
            </a:r>
          </a:p>
          <a:p>
            <a:pPr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8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outperforms keyword and semantic search</a:t>
            </a: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8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allows queries over multiple ontologies</a:t>
            </a: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8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allows pay-as-you-go improvement</a:t>
            </a:r>
          </a:p>
          <a:p>
            <a:pPr lvl="1" eaLnBrk="1" hangingPunct="1">
              <a:lnSpc>
                <a:spcPct val="95000"/>
              </a:lnSpc>
              <a:buClrTx/>
              <a:buSzTx/>
              <a:buFont typeface="Arial" charset="0"/>
              <a:buChar char="•"/>
            </a:pPr>
            <a:endParaRPr lang="en-US" sz="2800" dirty="0">
              <a:solidFill>
                <a:srgbClr val="000000"/>
              </a:solidFill>
              <a:latin typeface="Arial" charset="0"/>
              <a:ea typeface="MS Gothic" charset="0"/>
              <a:cs typeface="MS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8BC0F9-1E17-4B32-92AB-DBB5815DBE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Architecture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A8321-B34F-46A7-8733-ECD6D4E56C1C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915988"/>
            <a:ext cx="82296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44475" y="301625"/>
            <a:ext cx="96710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Extraction Ontologies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361AF1-18E8-4A79-BE01-B1F97F732C82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220788"/>
            <a:ext cx="841216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Data Frames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930400"/>
            <a:ext cx="8264525" cy="40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FEDB7-4434-4C3D-A0BB-81F4898DA5F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2113</TotalTime>
  <Words>574</Words>
  <Application>Microsoft Office PowerPoint</Application>
  <PresentationFormat>Custom</PresentationFormat>
  <Paragraphs>282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DEG</cp:lastModifiedBy>
  <cp:revision>54</cp:revision>
  <cp:lastPrinted>1601-01-01T00:00:00Z</cp:lastPrinted>
  <dcterms:created xsi:type="dcterms:W3CDTF">2004-05-06T09:28:21Z</dcterms:created>
  <dcterms:modified xsi:type="dcterms:W3CDTF">2010-06-15T16:17:59Z</dcterms:modified>
</cp:coreProperties>
</file>