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36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70" r:id="rId7"/>
    <p:sldId id="264" r:id="rId8"/>
    <p:sldId id="261" r:id="rId9"/>
    <p:sldId id="262" r:id="rId10"/>
    <p:sldId id="278" r:id="rId11"/>
    <p:sldId id="281" r:id="rId12"/>
    <p:sldId id="271" r:id="rId13"/>
    <p:sldId id="273" r:id="rId14"/>
    <p:sldId id="280" r:id="rId15"/>
    <p:sldId id="274" r:id="rId16"/>
    <p:sldId id="275" r:id="rId17"/>
    <p:sldId id="276" r:id="rId18"/>
    <p:sldId id="282" r:id="rId19"/>
    <p:sldId id="283" r:id="rId20"/>
    <p:sldId id="268" r:id="rId21"/>
  </p:sldIdLst>
  <p:sldSz cx="10158413" cy="7621588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1" d="100"/>
          <a:sy n="121" d="100"/>
        </p:scale>
        <p:origin x="-930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02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68825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4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6025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6632" name="Text Box 7"/>
          <p:cNvSpPr txBox="1">
            <a:spLocks noChangeArrowheads="1"/>
          </p:cNvSpPr>
          <p:nvPr/>
        </p:nvSpPr>
        <p:spPr bwMode="auto">
          <a:xfrm>
            <a:off x="0" y="8683625"/>
            <a:ext cx="29702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fld id="{DF7FB56E-7F39-459F-A1CA-F5B0E68C36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4682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eaLnBrk="1" hangingPunct="1"/>
            <a:fld id="{B990F950-E1E3-41A5-A4F2-A33E69312A37}" type="slidenum">
              <a:rPr lang="en-US" sz="1200" smtClean="0">
                <a:solidFill>
                  <a:srgbClr val="000000"/>
                </a:solidFill>
              </a:rPr>
              <a:pPr eaLnBrk="1" hangingPunct="1"/>
              <a:t>1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algn="r" eaLnBrk="1" hangingPunct="1"/>
            <a:fld id="{A89510DF-7AC8-49A9-A7FE-BF8E92558315}" type="slidenum">
              <a:rPr lang="en-US" sz="1200">
                <a:solidFill>
                  <a:srgbClr val="000000"/>
                </a:solidFill>
                <a:ea typeface="MS Gothic" charset="0"/>
                <a:cs typeface="Arial Unicode MS" charset="0"/>
              </a:rPr>
              <a:pPr algn="r" eaLnBrk="1" hangingPunct="1"/>
              <a:t>1</a:t>
            </a:fld>
            <a:endParaRPr lang="en-US" sz="1200">
              <a:solidFill>
                <a:srgbClr val="000000"/>
              </a:solidFill>
              <a:ea typeface="MS Gothic" charset="0"/>
              <a:cs typeface="Arial Unicode MS" charset="0"/>
            </a:endParaRPr>
          </a:p>
        </p:txBody>
      </p:sp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1144588" y="685800"/>
            <a:ext cx="4568825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20846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eaLnBrk="1" hangingPunct="1"/>
            <a:fld id="{B41CA2EE-6CCF-4966-A7CE-01A9E2C09832}" type="slidenum">
              <a:rPr lang="en-US" sz="1200" smtClean="0">
                <a:solidFill>
                  <a:srgbClr val="000000"/>
                </a:solidFill>
              </a:rPr>
              <a:pPr eaLnBrk="1" hangingPunct="1"/>
              <a:t>2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algn="r" eaLnBrk="1" hangingPunct="1"/>
            <a:fld id="{CD32F84C-4322-4539-B014-D5D281F256EA}" type="slidenum">
              <a:rPr lang="en-US" sz="1200">
                <a:solidFill>
                  <a:srgbClr val="000000"/>
                </a:solidFill>
                <a:ea typeface="MS Gothic" charset="0"/>
                <a:cs typeface="Arial Unicode MS" charset="0"/>
              </a:rPr>
              <a:pPr algn="r" eaLnBrk="1" hangingPunct="1"/>
              <a:t>2</a:t>
            </a:fld>
            <a:endParaRPr lang="en-US" sz="1200">
              <a:solidFill>
                <a:srgbClr val="000000"/>
              </a:solidFill>
              <a:ea typeface="MS Gothic" charset="0"/>
              <a:cs typeface="Arial Unicode MS" charset="0"/>
            </a:endParaRPr>
          </a:p>
        </p:txBody>
      </p:sp>
      <p:sp>
        <p:nvSpPr>
          <p:cNvPr id="2867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Text Box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95000"/>
              </a:lnSpc>
              <a:spcBef>
                <a:spcPct val="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smtClean="0">
                <a:latin typeface="Arial" charset="0"/>
                <a:ea typeface="MS Gothic" charset="0"/>
                <a:cs typeface="MS Gothic" charset="0"/>
              </a:rPr>
              <a:t>Show what Google lacks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eaLnBrk="1" hangingPunct="1"/>
            <a:fld id="{F783EFA3-FBA5-4922-A744-B63D645D88F1}" type="slidenum">
              <a:rPr lang="en-US" sz="1200" smtClean="0">
                <a:solidFill>
                  <a:srgbClr val="000000"/>
                </a:solidFill>
              </a:rPr>
              <a:pPr eaLnBrk="1" hangingPunct="1"/>
              <a:t>3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2969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algn="r" eaLnBrk="1" hangingPunct="1"/>
            <a:fld id="{A85A6CEA-A931-4F08-A7F3-1AF73843F787}" type="slidenum">
              <a:rPr lang="en-US" sz="1200">
                <a:solidFill>
                  <a:srgbClr val="000000"/>
                </a:solidFill>
                <a:ea typeface="MS Gothic" charset="0"/>
                <a:cs typeface="Arial Unicode MS" charset="0"/>
              </a:rPr>
              <a:pPr algn="r" eaLnBrk="1" hangingPunct="1"/>
              <a:t>3</a:t>
            </a:fld>
            <a:endParaRPr lang="en-US" sz="1200">
              <a:solidFill>
                <a:srgbClr val="000000"/>
              </a:solidFill>
              <a:ea typeface="MS Gothic" charset="0"/>
              <a:cs typeface="Arial Unicode MS" charset="0"/>
            </a:endParaRPr>
          </a:p>
        </p:txBody>
      </p:sp>
      <p:sp>
        <p:nvSpPr>
          <p:cNvPr id="29700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Text Box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95000"/>
              </a:lnSpc>
              <a:spcBef>
                <a:spcPct val="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smtClean="0">
                <a:latin typeface="Arial" charset="0"/>
                <a:ea typeface="MS Gothic" charset="0"/>
                <a:cs typeface="MS Gothic" charset="0"/>
              </a:rPr>
              <a:t>Demonstrate that forms are used for efforts like these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eaLnBrk="1" hangingPunct="1"/>
            <a:fld id="{CF969C6D-CFC2-405B-B37B-2F760E0E0D53}" type="slidenum">
              <a:rPr lang="en-US" sz="1200" smtClean="0">
                <a:solidFill>
                  <a:srgbClr val="000000"/>
                </a:solidFill>
              </a:rPr>
              <a:pPr eaLnBrk="1" hangingPunct="1"/>
              <a:t>4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3072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algn="r" eaLnBrk="1" hangingPunct="1"/>
            <a:fld id="{5B16ABFB-75F5-4E77-8D7D-DCD3EC567731}" type="slidenum">
              <a:rPr lang="en-US" sz="1200">
                <a:solidFill>
                  <a:srgbClr val="000000"/>
                </a:solidFill>
                <a:ea typeface="MS Gothic" charset="0"/>
                <a:cs typeface="Arial Unicode MS" charset="0"/>
              </a:rPr>
              <a:pPr algn="r" eaLnBrk="1" hangingPunct="1"/>
              <a:t>4</a:t>
            </a:fld>
            <a:endParaRPr lang="en-US" sz="1200">
              <a:solidFill>
                <a:srgbClr val="000000"/>
              </a:solidFill>
              <a:ea typeface="MS Gothic" charset="0"/>
              <a:cs typeface="Arial Unicode MS" charset="0"/>
            </a:endParaRPr>
          </a:p>
        </p:txBody>
      </p:sp>
      <p:sp>
        <p:nvSpPr>
          <p:cNvPr id="30724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Text Box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95000"/>
              </a:lnSpc>
              <a:spcBef>
                <a:spcPct val="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smtClean="0">
                <a:latin typeface="Arial" charset="0"/>
                <a:ea typeface="MS Gothic" charset="0"/>
                <a:cs typeface="MS Gothic" charset="0"/>
              </a:rPr>
              <a:t>Show that there are sites that have information like this that we are interested in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eaLnBrk="1" hangingPunct="1"/>
            <a:fld id="{E46E11DD-0923-49BE-9DFE-93D1F23951D7}" type="slidenum">
              <a:rPr lang="en-US" sz="1200" smtClean="0">
                <a:solidFill>
                  <a:srgbClr val="000000"/>
                </a:solidFill>
              </a:rPr>
              <a:pPr eaLnBrk="1" hangingPunct="1"/>
              <a:t>5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3174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algn="r" eaLnBrk="1" hangingPunct="1"/>
            <a:fld id="{65DA77C5-A138-4271-AF08-0BA7C28701A9}" type="slidenum">
              <a:rPr lang="en-US" sz="1200">
                <a:solidFill>
                  <a:srgbClr val="000000"/>
                </a:solidFill>
                <a:ea typeface="MS Gothic" charset="0"/>
                <a:cs typeface="Arial Unicode MS" charset="0"/>
              </a:rPr>
              <a:pPr algn="r" eaLnBrk="1" hangingPunct="1"/>
              <a:t>5</a:t>
            </a:fld>
            <a:endParaRPr lang="en-US" sz="1200">
              <a:solidFill>
                <a:srgbClr val="000000"/>
              </a:solidFill>
              <a:ea typeface="MS Gothic" charset="0"/>
              <a:cs typeface="Arial Unicode MS" charset="0"/>
            </a:endParaRPr>
          </a:p>
        </p:txBody>
      </p:sp>
      <p:sp>
        <p:nvSpPr>
          <p:cNvPr id="31748" name="Text Box 2"/>
          <p:cNvSpPr txBox="1">
            <a:spLocks noChangeArrowheads="1"/>
          </p:cNvSpPr>
          <p:nvPr/>
        </p:nvSpPr>
        <p:spPr bwMode="auto">
          <a:xfrm>
            <a:off x="1144588" y="685800"/>
            <a:ext cx="4568825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20846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eaLnBrk="1" hangingPunct="1"/>
            <a:fld id="{E06847A6-A634-4181-A0C7-53956BBE266F}" type="slidenum">
              <a:rPr lang="en-US" sz="1200" smtClean="0">
                <a:solidFill>
                  <a:srgbClr val="000000"/>
                </a:solidFill>
              </a:rPr>
              <a:pPr eaLnBrk="1" hangingPunct="1"/>
              <a:t>7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3277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algn="r" eaLnBrk="1" hangingPunct="1"/>
            <a:fld id="{4DD929AC-4D40-434A-A191-863622AA05A0}" type="slidenum">
              <a:rPr lang="en-US" sz="1200">
                <a:solidFill>
                  <a:srgbClr val="000000"/>
                </a:solidFill>
                <a:ea typeface="MS Gothic" charset="0"/>
                <a:cs typeface="Arial Unicode MS" charset="0"/>
              </a:rPr>
              <a:pPr algn="r" eaLnBrk="1" hangingPunct="1"/>
              <a:t>7</a:t>
            </a:fld>
            <a:endParaRPr lang="en-US" sz="1200">
              <a:solidFill>
                <a:srgbClr val="000000"/>
              </a:solidFill>
              <a:ea typeface="MS Gothic" charset="0"/>
              <a:cs typeface="Arial Unicode MS" charset="0"/>
            </a:endParaRPr>
          </a:p>
        </p:txBody>
      </p:sp>
      <p:sp>
        <p:nvSpPr>
          <p:cNvPr id="32772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Text Box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95000"/>
              </a:lnSpc>
              <a:spcBef>
                <a:spcPct val="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smtClean="0">
                <a:latin typeface="Arial" charset="0"/>
                <a:ea typeface="MS Gothic" charset="0"/>
                <a:cs typeface="MS Gothic" charset="0"/>
              </a:rPr>
              <a:t>An architecture slide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eaLnBrk="1" hangingPunct="1"/>
            <a:fld id="{57C3FDD4-8C06-481C-97E2-FE10D853BA1A}" type="slidenum">
              <a:rPr lang="en-US" sz="1200" smtClean="0">
                <a:solidFill>
                  <a:srgbClr val="000000"/>
                </a:solidFill>
              </a:rPr>
              <a:pPr eaLnBrk="1" hangingPunct="1"/>
              <a:t>8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algn="r" eaLnBrk="1" hangingPunct="1"/>
            <a:fld id="{27CED8B3-2936-4DE0-A9B8-26043379A969}" type="slidenum">
              <a:rPr lang="en-US" sz="1200">
                <a:solidFill>
                  <a:srgbClr val="000000"/>
                </a:solidFill>
                <a:ea typeface="MS Gothic" charset="0"/>
                <a:cs typeface="Arial Unicode MS" charset="0"/>
              </a:rPr>
              <a:pPr algn="r" eaLnBrk="1" hangingPunct="1"/>
              <a:t>8</a:t>
            </a:fld>
            <a:endParaRPr lang="en-US" sz="1200">
              <a:solidFill>
                <a:srgbClr val="000000"/>
              </a:solidFill>
              <a:ea typeface="MS Gothic" charset="0"/>
              <a:cs typeface="Arial Unicode MS" charset="0"/>
            </a:endParaRPr>
          </a:p>
        </p:txBody>
      </p:sp>
      <p:sp>
        <p:nvSpPr>
          <p:cNvPr id="3379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Text Box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95000"/>
              </a:lnSpc>
              <a:spcBef>
                <a:spcPct val="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smtClean="0">
                <a:latin typeface="Arial" charset="0"/>
                <a:ea typeface="MS Gothic" charset="0"/>
                <a:cs typeface="MS Gothic" charset="0"/>
              </a:rPr>
              <a:t>Extraction Ontologies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eaLnBrk="1" hangingPunct="1"/>
            <a:fld id="{036CA182-C058-4C57-A0D0-ED9E0C5FD242}" type="slidenum">
              <a:rPr lang="en-US" sz="1200" smtClean="0">
                <a:solidFill>
                  <a:srgbClr val="000000"/>
                </a:solidFill>
              </a:rPr>
              <a:pPr eaLnBrk="1" hangingPunct="1"/>
              <a:t>9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algn="r" eaLnBrk="1" hangingPunct="1"/>
            <a:fld id="{ACFA7A53-146F-41CF-BD34-DFB53743EA2B}" type="slidenum">
              <a:rPr lang="en-US" sz="1200">
                <a:solidFill>
                  <a:srgbClr val="000000"/>
                </a:solidFill>
                <a:ea typeface="MS Gothic" charset="0"/>
                <a:cs typeface="Arial Unicode MS" charset="0"/>
              </a:rPr>
              <a:pPr algn="r" eaLnBrk="1" hangingPunct="1"/>
              <a:t>9</a:t>
            </a:fld>
            <a:endParaRPr lang="en-US" sz="1200">
              <a:solidFill>
                <a:srgbClr val="000000"/>
              </a:solidFill>
              <a:ea typeface="MS Gothic" charset="0"/>
              <a:cs typeface="Arial Unicode MS" charset="0"/>
            </a:endParaRPr>
          </a:p>
        </p:txBody>
      </p:sp>
      <p:sp>
        <p:nvSpPr>
          <p:cNvPr id="34820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Text Box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95000"/>
              </a:lnSpc>
              <a:spcBef>
                <a:spcPct val="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smtClean="0">
                <a:latin typeface="Arial" charset="0"/>
                <a:ea typeface="MS Gothic" charset="0"/>
                <a:cs typeface="MS Gothic" charset="0"/>
              </a:rPr>
              <a:t>Demo what data frames are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eaLnBrk="1" hangingPunct="1"/>
            <a:fld id="{92CC57BA-2BC1-41D8-B85F-62DAA5D3AF34}" type="slidenum">
              <a:rPr lang="en-US" sz="1200" smtClean="0">
                <a:solidFill>
                  <a:srgbClr val="000000"/>
                </a:solidFill>
              </a:rPr>
              <a:pPr eaLnBrk="1" hangingPunct="1"/>
              <a:t>20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3584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algn="r" eaLnBrk="1" hangingPunct="1"/>
            <a:fld id="{C34BB3CA-68D6-4BE1-BACE-8CECDC8774A7}" type="slidenum">
              <a:rPr lang="en-US" sz="1200">
                <a:solidFill>
                  <a:srgbClr val="000000"/>
                </a:solidFill>
                <a:ea typeface="MS Gothic" charset="0"/>
                <a:cs typeface="Arial Unicode MS" charset="0"/>
              </a:rPr>
              <a:pPr algn="r" eaLnBrk="1" hangingPunct="1"/>
              <a:t>20</a:t>
            </a:fld>
            <a:endParaRPr lang="en-US" sz="1200">
              <a:solidFill>
                <a:srgbClr val="000000"/>
              </a:solidFill>
              <a:ea typeface="MS Gothic" charset="0"/>
              <a:cs typeface="Arial Unicode MS" charset="0"/>
            </a:endParaRPr>
          </a:p>
        </p:txBody>
      </p:sp>
      <p:sp>
        <p:nvSpPr>
          <p:cNvPr id="35844" name="Text Box 2"/>
          <p:cNvSpPr txBox="1">
            <a:spLocks noChangeArrowheads="1"/>
          </p:cNvSpPr>
          <p:nvPr/>
        </p:nvSpPr>
        <p:spPr bwMode="auto">
          <a:xfrm>
            <a:off x="1144588" y="685800"/>
            <a:ext cx="4568825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20846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297473"/>
            <a:ext cx="10158413" cy="3324115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0158413" cy="429747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2947988"/>
            <a:ext cx="10158413" cy="2540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0" y="1778370"/>
            <a:ext cx="10158413" cy="5673849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7294" y="5615110"/>
            <a:ext cx="6262366" cy="980336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507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5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3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1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39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47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55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63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8282" y="3481048"/>
            <a:ext cx="7971367" cy="1992823"/>
          </a:xfrm>
          <a:effectLst/>
        </p:spPr>
        <p:txBody>
          <a:bodyPr/>
          <a:lstStyle>
            <a:lvl1pPr marL="711193" indent="-507995"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B0ED6-ED31-4FE8-B36F-F7E95D77B3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05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16336" y="812968"/>
            <a:ext cx="7110889" cy="38616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EDCB0-0B9B-4C63-8A0F-2CDEE78F07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4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1753" y="418440"/>
            <a:ext cx="2285643" cy="5821590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92883" y="812969"/>
            <a:ext cx="5365036" cy="54397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3F552-04EF-4930-BE5A-6F085F833F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411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269802" y="812969"/>
            <a:ext cx="7110889" cy="386160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7593013" y="6859588"/>
            <a:ext cx="2032000" cy="40481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14CB903B-68D3-4E18-8C3B-A3FE700E9F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719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297473"/>
            <a:ext cx="10158413" cy="3324115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0158413" cy="429747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2947988"/>
            <a:ext cx="10158413" cy="2540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0" y="1778370"/>
            <a:ext cx="10158413" cy="5673849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8753" y="2414556"/>
            <a:ext cx="6628593" cy="2693168"/>
          </a:xfrm>
          <a:effectLst/>
        </p:spPr>
        <p:txBody>
          <a:bodyPr anchor="b"/>
          <a:lstStyle>
            <a:lvl1pPr algn="r">
              <a:defRPr sz="51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6802" y="5120524"/>
            <a:ext cx="6632846" cy="928482"/>
          </a:xfrm>
        </p:spPr>
        <p:txBody>
          <a:bodyPr/>
          <a:lstStyle>
            <a:lvl1pPr marL="0" indent="0" algn="r">
              <a:buNone/>
              <a:defRPr sz="2200">
                <a:solidFill>
                  <a:schemeClr val="tx2"/>
                </a:solidFill>
              </a:defRPr>
            </a:lvl1pPr>
            <a:lvl2pPr marL="5079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599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39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19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399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479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559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639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1BCBA-A5F0-4792-8FFD-25DAC37ECE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50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69801" y="812968"/>
            <a:ext cx="3717979" cy="386160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60474" y="812969"/>
            <a:ext cx="3717979" cy="386160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103D2-DCB8-492E-8FA1-1A1B8B4EC9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589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9802" y="812969"/>
            <a:ext cx="3717979" cy="71099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7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507995" indent="0">
              <a:buNone/>
              <a:defRPr sz="2200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800" b="1"/>
            </a:lvl4pPr>
            <a:lvl5pPr marL="2031980" indent="0">
              <a:buNone/>
              <a:defRPr sz="1800" b="1"/>
            </a:lvl5pPr>
            <a:lvl6pPr marL="2539975" indent="0">
              <a:buNone/>
              <a:defRPr sz="1800" b="1"/>
            </a:lvl6pPr>
            <a:lvl7pPr marL="3047970" indent="0">
              <a:buNone/>
              <a:defRPr sz="1800" b="1"/>
            </a:lvl7pPr>
            <a:lvl8pPr marL="3555964" indent="0">
              <a:buNone/>
              <a:defRPr sz="1800" b="1"/>
            </a:lvl8pPr>
            <a:lvl9pPr marL="4063959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4740" y="1556243"/>
            <a:ext cx="3717979" cy="304863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2862" y="812969"/>
            <a:ext cx="3717979" cy="71099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7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507995" indent="0">
              <a:buNone/>
              <a:defRPr sz="2200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800" b="1"/>
            </a:lvl4pPr>
            <a:lvl5pPr marL="2031980" indent="0">
              <a:buNone/>
              <a:defRPr sz="1800" b="1"/>
            </a:lvl5pPr>
            <a:lvl6pPr marL="2539975" indent="0">
              <a:buNone/>
              <a:defRPr sz="1800" b="1"/>
            </a:lvl6pPr>
            <a:lvl7pPr marL="3047970" indent="0">
              <a:buNone/>
              <a:defRPr sz="1800" b="1"/>
            </a:lvl7pPr>
            <a:lvl8pPr marL="3555964" indent="0">
              <a:buNone/>
              <a:defRPr sz="1800" b="1"/>
            </a:lvl8pPr>
            <a:lvl9pPr marL="4063959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333" y="1554804"/>
            <a:ext cx="3717979" cy="304863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8AC5F-4ABA-4AF2-848A-4EE8D87789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507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BA2B9-1341-461A-980D-B3C24DB5EF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563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593013" y="6859588"/>
            <a:ext cx="2032000" cy="40481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C805756D-E357-49DE-BE98-F4C67CFDD9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921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2183" y="2455846"/>
            <a:ext cx="4039463" cy="1398617"/>
          </a:xfrm>
          <a:effectLst/>
        </p:spPr>
        <p:txBody>
          <a:bodyPr anchor="b"/>
          <a:lstStyle>
            <a:lvl1pPr marL="253997" indent="-253997" algn="l">
              <a:defRPr sz="31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3109" y="812970"/>
            <a:ext cx="4462731" cy="5439722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5108" y="3887256"/>
            <a:ext cx="3764590" cy="2377738"/>
          </a:xfrm>
        </p:spPr>
        <p:txBody>
          <a:bodyPr/>
          <a:lstStyle>
            <a:lvl1pPr marL="0" indent="0">
              <a:buNone/>
              <a:defRPr sz="1600"/>
            </a:lvl1pPr>
            <a:lvl2pPr marL="507995" indent="0">
              <a:buNone/>
              <a:defRPr sz="1300"/>
            </a:lvl2pPr>
            <a:lvl3pPr marL="1015990" indent="0">
              <a:buNone/>
              <a:defRPr sz="1100"/>
            </a:lvl3pPr>
            <a:lvl4pPr marL="1523985" indent="0">
              <a:buNone/>
              <a:defRPr sz="1000"/>
            </a:lvl4pPr>
            <a:lvl5pPr marL="2031980" indent="0">
              <a:buNone/>
              <a:defRPr sz="1000"/>
            </a:lvl5pPr>
            <a:lvl6pPr marL="2539975" indent="0">
              <a:buNone/>
              <a:defRPr sz="1000"/>
            </a:lvl6pPr>
            <a:lvl7pPr marL="3047970" indent="0">
              <a:buNone/>
              <a:defRPr sz="1000"/>
            </a:lvl7pPr>
            <a:lvl8pPr marL="3555964" indent="0">
              <a:buNone/>
              <a:defRPr sz="1000"/>
            </a:lvl8pPr>
            <a:lvl9pPr marL="40639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57828-773D-46C5-B24E-47DD7E05A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231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297473"/>
            <a:ext cx="10158413" cy="3324115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0158413" cy="429747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2947988"/>
            <a:ext cx="10158413" cy="2540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0" y="1778370"/>
            <a:ext cx="10158413" cy="5673849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71640" y="1270265"/>
            <a:ext cx="4571286" cy="3476064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200"/>
            </a:lvl1pPr>
            <a:lvl2pPr marL="507995" indent="0">
              <a:buNone/>
              <a:defRPr sz="3100"/>
            </a:lvl2pPr>
            <a:lvl3pPr marL="1015990" indent="0">
              <a:buNone/>
              <a:defRPr sz="2700"/>
            </a:lvl3pPr>
            <a:lvl4pPr marL="1523985" indent="0">
              <a:buNone/>
              <a:defRPr sz="2200"/>
            </a:lvl4pPr>
            <a:lvl5pPr marL="2031980" indent="0">
              <a:buNone/>
              <a:defRPr sz="2200"/>
            </a:lvl5pPr>
            <a:lvl6pPr marL="2539975" indent="0">
              <a:buNone/>
              <a:defRPr sz="2200"/>
            </a:lvl6pPr>
            <a:lvl7pPr marL="3047970" indent="0">
              <a:buNone/>
              <a:defRPr sz="2200"/>
            </a:lvl7pPr>
            <a:lvl8pPr marL="3555964" indent="0">
              <a:buNone/>
              <a:defRPr sz="2200"/>
            </a:lvl8pPr>
            <a:lvl9pPr marL="4063959" indent="0">
              <a:buNone/>
              <a:defRPr sz="22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5278" y="1122996"/>
            <a:ext cx="4103930" cy="2403856"/>
          </a:xfrm>
        </p:spPr>
        <p:txBody>
          <a:bodyPr anchor="b"/>
          <a:lstStyle>
            <a:lvl1pPr marL="203198" indent="-203198">
              <a:buFont typeface="Georgia" pitchFamily="18" charset="0"/>
              <a:buChar char="*"/>
              <a:defRPr sz="1800"/>
            </a:lvl1pPr>
            <a:lvl2pPr marL="507995" indent="0">
              <a:buNone/>
              <a:defRPr sz="1300"/>
            </a:lvl2pPr>
            <a:lvl3pPr marL="1015990" indent="0">
              <a:buNone/>
              <a:defRPr sz="1100"/>
            </a:lvl3pPr>
            <a:lvl4pPr marL="1523985" indent="0">
              <a:buNone/>
              <a:defRPr sz="1000"/>
            </a:lvl4pPr>
            <a:lvl5pPr marL="2031980" indent="0">
              <a:buNone/>
              <a:defRPr sz="1000"/>
            </a:lvl5pPr>
            <a:lvl6pPr marL="2539975" indent="0">
              <a:buNone/>
              <a:defRPr sz="1000"/>
            </a:lvl6pPr>
            <a:lvl7pPr marL="3047970" indent="0">
              <a:buNone/>
              <a:defRPr sz="1000"/>
            </a:lvl7pPr>
            <a:lvl8pPr marL="3555964" indent="0">
              <a:buNone/>
              <a:defRPr sz="1000"/>
            </a:lvl8pPr>
            <a:lvl9pPr marL="40639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7949" y="4961501"/>
            <a:ext cx="7091712" cy="1270265"/>
          </a:xfrm>
        </p:spPr>
        <p:txBody>
          <a:bodyPr anchor="b"/>
          <a:lstStyle>
            <a:lvl1pPr algn="l">
              <a:defRPr sz="51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AF0BE-2500-4419-B29E-2F27D7B9C2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624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673849"/>
            <a:ext cx="10158413" cy="1947739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0158413" cy="5673849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4187825"/>
            <a:ext cx="10158413" cy="2540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778370"/>
            <a:ext cx="10158413" cy="5673849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92313" y="4859338"/>
            <a:ext cx="7234237" cy="1270000"/>
          </a:xfrm>
          <a:prstGeom prst="rect">
            <a:avLst/>
          </a:prstGeom>
          <a:effectLst/>
        </p:spPr>
        <p:txBody>
          <a:bodyPr vert="horz" lIns="101599" tIns="50799" rIns="101599" bIns="50799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270000" y="814388"/>
            <a:ext cx="7110413" cy="38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599" tIns="50799" rIns="101599" bIns="507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6413" y="6859588"/>
            <a:ext cx="2794000" cy="406400"/>
          </a:xfrm>
          <a:prstGeom prst="rect">
            <a:avLst/>
          </a:prstGeom>
        </p:spPr>
        <p:txBody>
          <a:bodyPr vert="horz" lIns="101599" tIns="50799" rIns="101599" bIns="50799" rtlCol="0" anchor="ctr"/>
          <a:lstStyle>
            <a:lvl1pPr algn="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0" y="6859588"/>
            <a:ext cx="3724275" cy="406400"/>
          </a:xfrm>
          <a:prstGeom prst="rect">
            <a:avLst/>
          </a:prstGeom>
        </p:spPr>
        <p:txBody>
          <a:bodyPr vert="horz" lIns="101599" tIns="50799" rIns="101599" bIns="50799" rtlCol="0" anchor="ctr"/>
          <a:lstStyle>
            <a:lvl1pPr algn="l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32275" y="6859588"/>
            <a:ext cx="2032000" cy="406400"/>
          </a:xfrm>
          <a:prstGeom prst="rect">
            <a:avLst/>
          </a:prstGeom>
        </p:spPr>
        <p:txBody>
          <a:bodyPr vert="horz" lIns="101599" tIns="50799" rIns="101599" bIns="50799" rtlCol="0" anchor="ctr"/>
          <a:lstStyle>
            <a:lvl1pPr algn="ctr">
              <a:defRPr sz="13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3BF07322-44AA-407A-8498-4B9E96AA73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3" r:id="rId1"/>
    <p:sldLayoutId id="2147484024" r:id="rId2"/>
    <p:sldLayoutId id="2147484025" r:id="rId3"/>
    <p:sldLayoutId id="2147484017" r:id="rId4"/>
    <p:sldLayoutId id="2147484018" r:id="rId5"/>
    <p:sldLayoutId id="2147484019" r:id="rId6"/>
    <p:sldLayoutId id="2147484026" r:id="rId7"/>
    <p:sldLayoutId id="2147484020" r:id="rId8"/>
    <p:sldLayoutId id="2147484027" r:id="rId9"/>
    <p:sldLayoutId id="2147484021" r:id="rId10"/>
    <p:sldLayoutId id="214748402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54013" indent="-354013" algn="r" defTabSz="1014413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51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54013" indent="-354013" algn="r" defTabSz="1014413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5100" b="1">
          <a:solidFill>
            <a:schemeClr val="tx1"/>
          </a:solidFill>
          <a:latin typeface="Trebuchet MS" pitchFamily="34" charset="0"/>
        </a:defRPr>
      </a:lvl2pPr>
      <a:lvl3pPr marL="354013" indent="-354013" algn="r" defTabSz="1014413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5100" b="1">
          <a:solidFill>
            <a:schemeClr val="tx1"/>
          </a:solidFill>
          <a:latin typeface="Trebuchet MS" pitchFamily="34" charset="0"/>
        </a:defRPr>
      </a:lvl3pPr>
      <a:lvl4pPr marL="354013" indent="-354013" algn="r" defTabSz="1014413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5100" b="1">
          <a:solidFill>
            <a:schemeClr val="tx1"/>
          </a:solidFill>
          <a:latin typeface="Trebuchet MS" pitchFamily="34" charset="0"/>
        </a:defRPr>
      </a:lvl4pPr>
      <a:lvl5pPr marL="354013" indent="-354013" algn="r" defTabSz="1014413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51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2413" indent="-201613" algn="l" defTabSz="1014413" rtl="0" eaLnBrk="0" fontAlgn="base" hangingPunct="0">
        <a:spcBef>
          <a:spcPct val="20000"/>
        </a:spcBef>
        <a:spcAft>
          <a:spcPts val="338"/>
        </a:spcAft>
        <a:buClr>
          <a:srgbClr val="C3260C"/>
        </a:buClr>
        <a:buSzPct val="130000"/>
        <a:buFont typeface="Georgia" pitchFamily="18" charset="0"/>
        <a:buChar char="*"/>
        <a:defRPr sz="2400" kern="1200">
          <a:solidFill>
            <a:srgbClr val="404040"/>
          </a:solidFill>
          <a:latin typeface="+mn-lt"/>
          <a:ea typeface="+mn-ea"/>
          <a:cs typeface="+mn-cs"/>
        </a:defRPr>
      </a:lvl1pPr>
      <a:lvl2pPr marL="608013" indent="-201613" algn="l" defTabSz="1014413" rtl="0" eaLnBrk="0" fontAlgn="base" hangingPunct="0">
        <a:spcBef>
          <a:spcPct val="20000"/>
        </a:spcBef>
        <a:spcAft>
          <a:spcPts val="338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2pPr>
      <a:lvl3pPr marL="912813" indent="-201613" algn="l" defTabSz="1014413" rtl="0" eaLnBrk="0" fontAlgn="base" hangingPunct="0">
        <a:spcBef>
          <a:spcPct val="20000"/>
        </a:spcBef>
        <a:spcAft>
          <a:spcPts val="338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3pPr>
      <a:lvl4pPr marL="1217613" indent="-201613" algn="l" defTabSz="1014413" rtl="0" eaLnBrk="0" fontAlgn="base" hangingPunct="0">
        <a:spcBef>
          <a:spcPct val="20000"/>
        </a:spcBef>
        <a:spcAft>
          <a:spcPts val="338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4pPr>
      <a:lvl5pPr marL="1543050" indent="-201613" algn="l" defTabSz="1014413" rtl="0" eaLnBrk="0" fontAlgn="base" hangingPunct="0">
        <a:spcBef>
          <a:spcPct val="20000"/>
        </a:spcBef>
        <a:spcAft>
          <a:spcPts val="338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5pPr>
      <a:lvl6pPr marL="1849102" indent="-203198" algn="l" defTabSz="1015990" rtl="0" eaLnBrk="1" latinLnBrk="0" hangingPunct="1">
        <a:spcBef>
          <a:spcPct val="20000"/>
        </a:spcBef>
        <a:spcAft>
          <a:spcPts val="333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184378" indent="-203198" algn="l" defTabSz="1015990" rtl="0" eaLnBrk="1" latinLnBrk="0" hangingPunct="1">
        <a:spcBef>
          <a:spcPct val="20000"/>
        </a:spcBef>
        <a:spcAft>
          <a:spcPts val="333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39975" indent="-203198" algn="l" defTabSz="1015990" rtl="0" eaLnBrk="1" latinLnBrk="0" hangingPunct="1">
        <a:spcBef>
          <a:spcPct val="20000"/>
        </a:spcBef>
        <a:spcAft>
          <a:spcPts val="333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875251" indent="-203198" algn="l" defTabSz="1015990" rtl="0" eaLnBrk="1" latinLnBrk="0" hangingPunct="1">
        <a:spcBef>
          <a:spcPct val="20000"/>
        </a:spcBef>
        <a:spcAft>
          <a:spcPts val="333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99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9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8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8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7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7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5964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3959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857250" y="1625600"/>
            <a:ext cx="8448675" cy="213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4800" dirty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HyKSS: A Multiple Ontology Approach to Hybrid Search</a:t>
            </a: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771650" y="4572000"/>
            <a:ext cx="66167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 Andrew Zitzelberger</a:t>
            </a:r>
          </a:p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Brigham Young University</a:t>
            </a:r>
          </a:p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MS Thesis Proposal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B8727CB-E5D4-411B-B766-695370904F92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sz="4300" dirty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Keyword Query </a:t>
            </a:r>
            <a:r>
              <a:rPr lang="en-US" sz="4300" dirty="0" smtClean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Processing</a:t>
            </a:r>
            <a:endParaRPr lang="en-US" sz="4300" dirty="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  <a:p>
            <a:pPr eaLnBrk="1" hangingPunct="1">
              <a:lnSpc>
                <a:spcPct val="95000"/>
              </a:lnSpc>
            </a:pPr>
            <a:r>
              <a:rPr lang="en-US" sz="4300" dirty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Step 1: Remove Constraints</a:t>
            </a:r>
          </a:p>
          <a:p>
            <a:pPr eaLnBrk="1" hangingPunct="1">
              <a:lnSpc>
                <a:spcPct val="95000"/>
              </a:lnSpc>
            </a:pPr>
            <a:endParaRPr lang="en-US" sz="4300" dirty="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247650" y="1828800"/>
            <a:ext cx="96647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457200" indent="-457200"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marL="457200" indent="-342900"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5000"/>
              </a:lnSpc>
              <a:buClrTx/>
              <a:buSzTx/>
              <a:buFont typeface="Arial" charset="0"/>
              <a:buChar char="•"/>
            </a:pPr>
            <a:r>
              <a:rPr lang="en-US" sz="270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red honda “no dings” orem under 14 grand </a:t>
            </a:r>
          </a:p>
          <a:p>
            <a:pPr eaLnBrk="1" hangingPunct="1">
              <a:lnSpc>
                <a:spcPct val="95000"/>
              </a:lnSpc>
              <a:buClrTx/>
              <a:buSzTx/>
              <a:buFont typeface="Arial" charset="0"/>
              <a:buChar char="•"/>
            </a:pPr>
            <a:endParaRPr lang="en-US" sz="270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  <a:p>
            <a:pPr lvl="1" eaLnBrk="1" hangingPunct="1">
              <a:lnSpc>
                <a:spcPct val="95000"/>
              </a:lnSpc>
              <a:buFont typeface="Arial" charset="0"/>
              <a:buChar char="•"/>
            </a:pPr>
            <a:endParaRPr lang="en-US" sz="270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36600" y="2439988"/>
          <a:ext cx="3579813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9813"/>
              </a:tblGrid>
              <a:tr h="472440">
                <a:tc>
                  <a:txBody>
                    <a:bodyPr/>
                    <a:lstStyle/>
                    <a:p>
                      <a:r>
                        <a:rPr lang="en-US" dirty="0" smtClean="0"/>
                        <a:t>Regular Expression</a:t>
                      </a:r>
                      <a:endParaRPr lang="en-US" dirty="0"/>
                    </a:p>
                  </a:txBody>
                  <a:tcPr marL="91400" marR="91400"/>
                </a:tc>
              </a:tr>
              <a:tr h="472440">
                <a:tc>
                  <a:txBody>
                    <a:bodyPr/>
                    <a:lstStyle/>
                    <a:p>
                      <a:r>
                        <a:rPr lang="en-US" dirty="0" smtClean="0"/>
                        <a:t>under (\d{0,2} grand|…)</a:t>
                      </a:r>
                      <a:endParaRPr lang="en-US" dirty="0"/>
                    </a:p>
                  </a:txBody>
                  <a:tcPr marL="91400" marR="91400"/>
                </a:tc>
              </a:tr>
              <a:tr h="472440">
                <a:tc>
                  <a:txBody>
                    <a:bodyPr/>
                    <a:lstStyle/>
                    <a:p>
                      <a:pPr marL="0" marR="0" indent="0" algn="l" defTabSz="10159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over (\d{0,2} grand|…)</a:t>
                      </a:r>
                    </a:p>
                  </a:txBody>
                  <a:tcPr marL="91400" marR="91400"/>
                </a:tc>
              </a:tr>
              <a:tr h="472440">
                <a:tc>
                  <a:txBody>
                    <a:bodyPr/>
                    <a:lstStyle/>
                    <a:p>
                      <a:r>
                        <a:rPr lang="en-US" dirty="0" smtClean="0"/>
                        <a:t>newer than ((19|20)\d{2}|…)</a:t>
                      </a:r>
                      <a:endParaRPr lang="en-US" dirty="0"/>
                    </a:p>
                  </a:txBody>
                  <a:tcPr marL="91400" marR="91400"/>
                </a:tc>
              </a:tr>
              <a:tr h="472440">
                <a:tc>
                  <a:txBody>
                    <a:bodyPr/>
                    <a:lstStyle/>
                    <a:p>
                      <a:pPr marL="0" marR="0" indent="0" algn="l" defTabSz="10159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older than ((19|20)\d{2}|…)</a:t>
                      </a:r>
                    </a:p>
                  </a:txBody>
                  <a:tcPr marL="91400" marR="91400"/>
                </a:tc>
              </a:tr>
              <a:tr h="472440">
                <a:tc>
                  <a:txBody>
                    <a:bodyPr/>
                    <a:lstStyle/>
                    <a:p>
                      <a:pPr marL="0" marR="0" indent="0" algn="l" defTabSz="10159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…</a:t>
                      </a:r>
                    </a:p>
                  </a:txBody>
                  <a:tcPr marL="91400" marR="91400"/>
                </a:tc>
              </a:tr>
              <a:tr h="472440">
                <a:tc>
                  <a:txBody>
                    <a:bodyPr/>
                    <a:lstStyle/>
                    <a:p>
                      <a:pPr marL="0" marR="0" indent="0" algn="l" defTabSz="10159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…</a:t>
                      </a:r>
                    </a:p>
                  </a:txBody>
                  <a:tcPr marL="91400" marR="91400"/>
                </a:tc>
              </a:tr>
              <a:tr h="472440">
                <a:tc>
                  <a:txBody>
                    <a:bodyPr/>
                    <a:lstStyle/>
                    <a:p>
                      <a:pPr marL="0" marR="0" indent="0" algn="l" defTabSz="10159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…</a:t>
                      </a:r>
                    </a:p>
                  </a:txBody>
                  <a:tcPr marL="91400" marR="91400"/>
                </a:tc>
              </a:tr>
              <a:tr h="472440">
                <a:tc>
                  <a:txBody>
                    <a:bodyPr/>
                    <a:lstStyle/>
                    <a:p>
                      <a:pPr marL="0" marR="0" indent="0" algn="l" defTabSz="10159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…</a:t>
                      </a:r>
                    </a:p>
                  </a:txBody>
                  <a:tcPr marL="91400" marR="91400"/>
                </a:tc>
              </a:tr>
              <a:tr h="472440">
                <a:tc>
                  <a:txBody>
                    <a:bodyPr/>
                    <a:lstStyle/>
                    <a:p>
                      <a:pPr marL="0" marR="0" indent="0" algn="l" defTabSz="10159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…</a:t>
                      </a:r>
                    </a:p>
                  </a:txBody>
                  <a:tcPr marL="91400" marR="91400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774406" y="1828800"/>
            <a:ext cx="2437607" cy="38258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3630613" y="2211388"/>
            <a:ext cx="1219200" cy="91440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21F5B00-E59B-4847-8387-37358FCF8259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sz="4300" dirty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Keyword Query </a:t>
            </a:r>
            <a:r>
              <a:rPr lang="en-US" sz="4300" dirty="0" smtClean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Processing</a:t>
            </a:r>
            <a:endParaRPr lang="en-US" sz="4300" dirty="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  <a:p>
            <a:pPr eaLnBrk="1" hangingPunct="1">
              <a:lnSpc>
                <a:spcPct val="95000"/>
              </a:lnSpc>
            </a:pPr>
            <a:r>
              <a:rPr lang="en-US" sz="4300" dirty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Step 2: Score Documents</a:t>
            </a:r>
          </a:p>
          <a:p>
            <a:pPr eaLnBrk="1" hangingPunct="1">
              <a:lnSpc>
                <a:spcPct val="95000"/>
              </a:lnSpc>
            </a:pPr>
            <a:endParaRPr lang="en-US" sz="4300" dirty="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247650" y="1828800"/>
            <a:ext cx="96647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457200" indent="-457200"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marL="457200" indent="-342900"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5000"/>
              </a:lnSpc>
              <a:buClrTx/>
              <a:buSzTx/>
              <a:buFont typeface="Arial" charset="0"/>
              <a:buChar char="•"/>
            </a:pPr>
            <a:r>
              <a:rPr lang="en-US" sz="270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red honda “no dings” orem</a:t>
            </a:r>
          </a:p>
          <a:p>
            <a:pPr eaLnBrk="1" hangingPunct="1">
              <a:lnSpc>
                <a:spcPct val="95000"/>
              </a:lnSpc>
              <a:buClrTx/>
              <a:buSzTx/>
              <a:buFont typeface="Arial" charset="0"/>
              <a:buChar char="•"/>
            </a:pPr>
            <a:endParaRPr lang="en-US" sz="270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  <a:p>
            <a:pPr eaLnBrk="1" hangingPunct="1">
              <a:lnSpc>
                <a:spcPct val="95000"/>
              </a:lnSpc>
              <a:buClrTx/>
              <a:buSzTx/>
              <a:buFont typeface="Arial" charset="0"/>
              <a:buChar char="•"/>
            </a:pPr>
            <a:r>
              <a:rPr lang="en-US" sz="270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VSM based approach from Lucene</a:t>
            </a:r>
          </a:p>
          <a:p>
            <a:pPr eaLnBrk="1" hangingPunct="1">
              <a:lnSpc>
                <a:spcPct val="95000"/>
              </a:lnSpc>
              <a:buClrTx/>
              <a:buSzTx/>
              <a:buFont typeface="Arial" charset="0"/>
              <a:buChar char="•"/>
            </a:pPr>
            <a:endParaRPr lang="en-US" sz="270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  <a:p>
            <a:pPr lvl="1" eaLnBrk="1" hangingPunct="1">
              <a:lnSpc>
                <a:spcPct val="95000"/>
              </a:lnSpc>
              <a:buFont typeface="Arial" charset="0"/>
              <a:buChar char="•"/>
            </a:pPr>
            <a:endParaRPr lang="en-US" sz="270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49413" y="3354388"/>
          <a:ext cx="6400798" cy="3917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1"/>
                <a:gridCol w="762000"/>
                <a:gridCol w="990600"/>
                <a:gridCol w="1295400"/>
                <a:gridCol w="894345"/>
                <a:gridCol w="1010652"/>
              </a:tblGrid>
              <a:tr h="39622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Document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red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Honda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no dings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orem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Score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</a:tr>
              <a:tr h="70434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0.79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</a:tr>
              <a:tr h="70434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0.85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</a:tr>
              <a:tr h="70434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0.80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</a:tr>
              <a:tr h="70434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0.41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</a:tr>
              <a:tr h="70434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0.89</a:t>
                      </a:r>
                      <a:endParaRPr lang="en-US" sz="2000" dirty="0"/>
                    </a:p>
                  </a:txBody>
                  <a:tcPr marL="91455" marR="91455" marT="45688" marB="45688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238" y="4648200"/>
            <a:ext cx="220027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532A29F-608B-4E7A-BF6B-8E3FC1495086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sz="4300" dirty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Semantic Query </a:t>
            </a:r>
            <a:r>
              <a:rPr lang="en-US" sz="4300" dirty="0" smtClean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Processing</a:t>
            </a:r>
            <a:endParaRPr lang="en-US" sz="4300" dirty="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  <a:p>
            <a:pPr eaLnBrk="1" hangingPunct="1">
              <a:lnSpc>
                <a:spcPct val="95000"/>
              </a:lnSpc>
            </a:pPr>
            <a:r>
              <a:rPr lang="en-US" sz="4300" dirty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Step 1: Score Ontologies</a:t>
            </a:r>
          </a:p>
          <a:p>
            <a:pPr eaLnBrk="1" hangingPunct="1">
              <a:lnSpc>
                <a:spcPct val="95000"/>
              </a:lnSpc>
            </a:pPr>
            <a:endParaRPr lang="en-US" sz="4300" dirty="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47650" y="1828800"/>
            <a:ext cx="96647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S Gothic" charset="0"/>
                <a:cs typeface="MS Gothic" charset="0"/>
              </a:defRPr>
            </a:lvl1pPr>
            <a:lvl2pPr marL="457200" indent="-34290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S Gothic" charset="0"/>
                <a:cs typeface="MS Gothic" charset="0"/>
              </a:defRPr>
            </a:lvl2pPr>
            <a:lvl3pPr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S Gothic" charset="0"/>
                <a:cs typeface="MS Gothic" charset="0"/>
              </a:defRPr>
            </a:lvl3pPr>
            <a:lvl4pPr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S Gothic" charset="0"/>
                <a:cs typeface="MS Gothic" charset="0"/>
              </a:defRPr>
            </a:lvl4pPr>
            <a:lvl5pPr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S Gothic" charset="0"/>
                <a:cs typeface="MS Gothic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S Gothic" charset="0"/>
                <a:cs typeface="MS Gothic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S Gothic" charset="0"/>
                <a:cs typeface="MS Gothic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S Gothic" charset="0"/>
                <a:cs typeface="MS Gothic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S Gothic" charset="0"/>
                <a:cs typeface="MS Gothic" charset="0"/>
              </a:defRPr>
            </a:lvl9pPr>
          </a:lstStyle>
          <a:p>
            <a:pPr marL="457200" indent="-457200">
              <a:lnSpc>
                <a:spcPct val="95000"/>
              </a:lnSpc>
              <a:buClrTx/>
              <a:buSzTx/>
              <a:buFont typeface="Arial" pitchFamily="34" charset="0"/>
              <a:buChar char="•"/>
              <a:defRPr/>
            </a:pPr>
            <a:r>
              <a:rPr lang="en-US" sz="2700" dirty="0" smtClean="0">
                <a:solidFill>
                  <a:srgbClr val="000000"/>
                </a:solidFill>
                <a:latin typeface="Arial" charset="0"/>
              </a:rPr>
              <a:t>red honda “no dings” orem under 14 grand </a:t>
            </a:r>
          </a:p>
          <a:p>
            <a:pPr marL="457200" indent="-457200">
              <a:lnSpc>
                <a:spcPct val="95000"/>
              </a:lnSpc>
              <a:buClrTx/>
              <a:buSzTx/>
              <a:buFont typeface="Arial" pitchFamily="34" charset="0"/>
              <a:buChar char="•"/>
              <a:defRPr/>
            </a:pPr>
            <a:endParaRPr lang="en-US" sz="2700" dirty="0" smtClean="0">
              <a:solidFill>
                <a:srgbClr val="000000"/>
              </a:solidFill>
              <a:latin typeface="Arial" charset="0"/>
            </a:endParaRPr>
          </a:p>
          <a:p>
            <a:pPr lvl="1">
              <a:lnSpc>
                <a:spcPct val="95000"/>
              </a:lnSpc>
              <a:buFont typeface="Arial" charset="0"/>
              <a:buChar char="•"/>
              <a:defRPr/>
            </a:pPr>
            <a:endParaRPr lang="en-US" sz="2700" dirty="0" smtClean="0">
              <a:solidFill>
                <a:srgbClr val="000000"/>
              </a:solidFill>
              <a:latin typeface="Arial" charset="0"/>
            </a:endParaRPr>
          </a:p>
          <a:p>
            <a:pPr lvl="1">
              <a:lnSpc>
                <a:spcPct val="95000"/>
              </a:lnSpc>
              <a:buFont typeface="Arial" charset="0"/>
              <a:buChar char="•"/>
              <a:defRPr/>
            </a:pPr>
            <a:endParaRPr lang="en-US" sz="2700" dirty="0" smtClean="0">
              <a:solidFill>
                <a:srgbClr val="000000"/>
              </a:solidFill>
              <a:latin typeface="Arial" charset="0"/>
            </a:endParaRPr>
          </a:p>
          <a:p>
            <a:pPr lvl="1">
              <a:lnSpc>
                <a:spcPct val="95000"/>
              </a:lnSpc>
              <a:buFont typeface="Arial" charset="0"/>
              <a:buChar char="•"/>
              <a:defRPr/>
            </a:pPr>
            <a:endParaRPr lang="en-US" sz="2700" dirty="0" smtClean="0">
              <a:solidFill>
                <a:srgbClr val="000000"/>
              </a:solidFill>
              <a:latin typeface="Arial" charset="0"/>
            </a:endParaRPr>
          </a:p>
          <a:p>
            <a:pPr lvl="1">
              <a:lnSpc>
                <a:spcPct val="95000"/>
              </a:lnSpc>
              <a:buFont typeface="Arial" charset="0"/>
              <a:buChar char="•"/>
              <a:defRPr/>
            </a:pPr>
            <a:endParaRPr lang="en-US" sz="2700" dirty="0" smtClean="0">
              <a:solidFill>
                <a:srgbClr val="000000"/>
              </a:solidFill>
              <a:latin typeface="Arial" charset="0"/>
            </a:endParaRPr>
          </a:p>
          <a:p>
            <a:pPr lvl="1">
              <a:lnSpc>
                <a:spcPct val="95000"/>
              </a:lnSpc>
              <a:buFont typeface="Arial" charset="0"/>
              <a:buChar char="•"/>
              <a:defRPr/>
            </a:pPr>
            <a:endParaRPr lang="en-US" sz="2700" dirty="0" smtClean="0">
              <a:solidFill>
                <a:srgbClr val="000000"/>
              </a:solidFill>
              <a:latin typeface="Arial" charset="0"/>
            </a:endParaRPr>
          </a:p>
          <a:p>
            <a:pPr lvl="1">
              <a:lnSpc>
                <a:spcPct val="95000"/>
              </a:lnSpc>
              <a:buFont typeface="Arial" charset="0"/>
              <a:buChar char="•"/>
              <a:defRPr/>
            </a:pPr>
            <a:endParaRPr lang="en-US" sz="2700" dirty="0" smtClean="0">
              <a:solidFill>
                <a:srgbClr val="000000"/>
              </a:solidFill>
              <a:latin typeface="Arial" charset="0"/>
            </a:endParaRPr>
          </a:p>
          <a:p>
            <a:pPr lvl="1">
              <a:lnSpc>
                <a:spcPct val="95000"/>
              </a:lnSpc>
              <a:buFont typeface="Arial" charset="0"/>
              <a:buChar char="•"/>
              <a:defRPr/>
            </a:pPr>
            <a:endParaRPr lang="en-US" sz="2700" dirty="0" smtClean="0">
              <a:solidFill>
                <a:srgbClr val="000000"/>
              </a:solidFill>
              <a:latin typeface="Arial" charset="0"/>
            </a:endParaRPr>
          </a:p>
          <a:p>
            <a:pPr lvl="1">
              <a:lnSpc>
                <a:spcPct val="95000"/>
              </a:lnSpc>
              <a:buFont typeface="Arial" charset="0"/>
              <a:buChar char="•"/>
              <a:defRPr/>
            </a:pPr>
            <a:endParaRPr lang="en-US" sz="2700" dirty="0" smtClean="0">
              <a:solidFill>
                <a:srgbClr val="000000"/>
              </a:solidFill>
              <a:latin typeface="Arial" charset="0"/>
            </a:endParaRPr>
          </a:p>
          <a:p>
            <a:pPr lvl="1">
              <a:lnSpc>
                <a:spcPct val="95000"/>
              </a:lnSpc>
              <a:buFont typeface="Arial" charset="0"/>
              <a:buChar char="•"/>
              <a:defRPr/>
            </a:pPr>
            <a:endParaRPr lang="en-US" sz="2700" dirty="0" smtClean="0">
              <a:solidFill>
                <a:srgbClr val="000000"/>
              </a:solidFill>
              <a:latin typeface="Arial" charset="0"/>
            </a:endParaRPr>
          </a:p>
          <a:p>
            <a:pPr marL="114300" lvl="1" indent="0">
              <a:lnSpc>
                <a:spcPct val="95000"/>
              </a:lnSpc>
              <a:defRPr/>
            </a:pPr>
            <a:endParaRPr lang="en-US" sz="2700" dirty="0" smtClean="0">
              <a:solidFill>
                <a:srgbClr val="000000"/>
              </a:solidFill>
              <a:latin typeface="Arial" charset="0"/>
            </a:endParaRPr>
          </a:p>
          <a:p>
            <a:pPr marL="114300" lvl="1" indent="0">
              <a:lnSpc>
                <a:spcPct val="95000"/>
              </a:lnSpc>
              <a:defRPr/>
            </a:pPr>
            <a:endParaRPr lang="en-US" sz="2700" dirty="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8438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2971800"/>
            <a:ext cx="4710112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013" y="2744788"/>
            <a:ext cx="17145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658813" y="1828800"/>
            <a:ext cx="609600" cy="38258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963613" y="2211388"/>
            <a:ext cx="1981200" cy="106680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1268413" y="1828800"/>
            <a:ext cx="990600" cy="38258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9" name="Straight Arrow Connector 28"/>
          <p:cNvCxnSpPr>
            <a:stCxn id="24" idx="2"/>
          </p:cNvCxnSpPr>
          <p:nvPr/>
        </p:nvCxnSpPr>
        <p:spPr>
          <a:xfrm flipH="1">
            <a:off x="582613" y="2211388"/>
            <a:ext cx="1181100" cy="194310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773613" y="1830388"/>
            <a:ext cx="2438400" cy="381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1173163" y="2211388"/>
            <a:ext cx="4857750" cy="106680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3935413" y="1830388"/>
            <a:ext cx="838200" cy="381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8" name="Straight Arrow Connector 37"/>
          <p:cNvCxnSpPr>
            <a:stCxn id="36" idx="2"/>
          </p:cNvCxnSpPr>
          <p:nvPr/>
        </p:nvCxnSpPr>
        <p:spPr>
          <a:xfrm>
            <a:off x="4354513" y="2211388"/>
            <a:ext cx="2552700" cy="152400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668338" y="1828800"/>
            <a:ext cx="609600" cy="382588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963613" y="2212975"/>
            <a:ext cx="5562600" cy="2513013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611313" y="6249988"/>
            <a:ext cx="2324100" cy="46037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Match Score: 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335713" y="6249988"/>
            <a:ext cx="2209800" cy="460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Match Score: 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297613" y="4111625"/>
            <a:ext cx="2209800" cy="4619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Match Score: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 animBg="1"/>
      <p:bldP spid="32" grpId="0" animBg="1"/>
      <p:bldP spid="36" grpId="0" animBg="1"/>
      <p:bldP spid="40" grpId="0" animBg="1"/>
      <p:bldP spid="44" grpId="0"/>
      <p:bldP spid="45" grpId="0"/>
      <p:bldP spid="4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C3C67DF2-BBC0-42AB-B57E-588AF8608C22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sz="4300" dirty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Semantic Query </a:t>
            </a:r>
            <a:r>
              <a:rPr lang="en-US" sz="4300" dirty="0" smtClean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Processing</a:t>
            </a:r>
            <a:endParaRPr lang="en-US" sz="4300" dirty="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  <a:p>
            <a:pPr eaLnBrk="1" hangingPunct="1">
              <a:lnSpc>
                <a:spcPct val="95000"/>
              </a:lnSpc>
            </a:pPr>
            <a:r>
              <a:rPr lang="en-US" sz="4300" dirty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Step 2: Score Ontology Sets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47650" y="1828800"/>
            <a:ext cx="8945563" cy="53355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/>
          <a:lstStyle>
            <a:lvl1pPr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S Gothic" charset="0"/>
                <a:cs typeface="MS Gothic" charset="0"/>
              </a:defRPr>
            </a:lvl1pPr>
            <a:lvl2pPr marL="457200" indent="-34290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S Gothic" charset="0"/>
                <a:cs typeface="MS Gothic" charset="0"/>
              </a:defRPr>
            </a:lvl2pPr>
            <a:lvl3pPr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S Gothic" charset="0"/>
                <a:cs typeface="MS Gothic" charset="0"/>
              </a:defRPr>
            </a:lvl3pPr>
            <a:lvl4pPr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S Gothic" charset="0"/>
                <a:cs typeface="MS Gothic" charset="0"/>
              </a:defRPr>
            </a:lvl4pPr>
            <a:lvl5pPr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S Gothic" charset="0"/>
                <a:cs typeface="MS Gothic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S Gothic" charset="0"/>
                <a:cs typeface="MS Gothic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S Gothic" charset="0"/>
                <a:cs typeface="MS Gothic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S Gothic" charset="0"/>
                <a:cs typeface="MS Gothic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S Gothic" charset="0"/>
                <a:cs typeface="MS Gothic" charset="0"/>
              </a:defRPr>
            </a:lvl9pPr>
          </a:lstStyle>
          <a:p>
            <a:pPr marL="457200" indent="-457200">
              <a:lnSpc>
                <a:spcPct val="95000"/>
              </a:lnSpc>
              <a:buClrTx/>
              <a:buSzTx/>
              <a:buFont typeface="Arial" pitchFamily="34" charset="0"/>
              <a:buChar char="•"/>
              <a:defRPr/>
            </a:pPr>
            <a:r>
              <a:rPr lang="en-US" sz="2700" dirty="0" smtClean="0">
                <a:solidFill>
                  <a:srgbClr val="000000"/>
                </a:solidFill>
                <a:latin typeface="Arial" charset="0"/>
              </a:rPr>
              <a:t>red honda “no dings” orem under 14 grand</a:t>
            </a:r>
          </a:p>
          <a:p>
            <a:pPr marL="457200" indent="-457200">
              <a:lnSpc>
                <a:spcPct val="95000"/>
              </a:lnSpc>
              <a:buClrTx/>
              <a:buSzTx/>
              <a:buFont typeface="Arial" pitchFamily="34" charset="0"/>
              <a:buChar char="•"/>
              <a:defRPr/>
            </a:pPr>
            <a:endParaRPr lang="en-US" sz="27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69213" y="1906588"/>
            <a:ext cx="1143000" cy="8302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Make :</a:t>
            </a:r>
          </a:p>
          <a:p>
            <a:pPr>
              <a:defRPr/>
            </a:pPr>
            <a:r>
              <a:rPr lang="en-US" dirty="0"/>
              <a:t>honda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24000" y="5491163"/>
            <a:ext cx="1023938" cy="8286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Color:</a:t>
            </a:r>
          </a:p>
          <a:p>
            <a:pPr>
              <a:defRPr/>
            </a:pPr>
            <a:r>
              <a:rPr lang="en-US" dirty="0"/>
              <a:t>red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43813" y="2820988"/>
            <a:ext cx="1228725" cy="8302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Price:</a:t>
            </a:r>
          </a:p>
          <a:p>
            <a:pPr>
              <a:defRPr/>
            </a:pPr>
            <a:r>
              <a:rPr lang="en-US" dirty="0"/>
              <a:t>&lt;14000</a:t>
            </a:r>
          </a:p>
        </p:txBody>
      </p:sp>
      <p:sp>
        <p:nvSpPr>
          <p:cNvPr id="16" name="Oval 15"/>
          <p:cNvSpPr/>
          <p:nvPr/>
        </p:nvSpPr>
        <p:spPr>
          <a:xfrm>
            <a:off x="658813" y="2439988"/>
            <a:ext cx="3505200" cy="2057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944813" y="2439988"/>
            <a:ext cx="3505200" cy="2057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954213" y="2516188"/>
            <a:ext cx="1143000" cy="8302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Make :</a:t>
            </a:r>
          </a:p>
          <a:p>
            <a:pPr>
              <a:defRPr/>
            </a:pPr>
            <a:r>
              <a:rPr lang="en-US" dirty="0"/>
              <a:t>honda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5013" y="3049588"/>
            <a:ext cx="1228725" cy="8302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Price:</a:t>
            </a:r>
          </a:p>
          <a:p>
            <a:pPr>
              <a:defRPr/>
            </a:pPr>
            <a:r>
              <a:rPr lang="en-US" dirty="0"/>
              <a:t>&lt;14000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21213" y="3049588"/>
            <a:ext cx="1063625" cy="8302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City:</a:t>
            </a:r>
          </a:p>
          <a:p>
            <a:pPr>
              <a:defRPr/>
            </a:pPr>
            <a:r>
              <a:rPr lang="en-US" dirty="0"/>
              <a:t>orem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621213" y="5418138"/>
            <a:ext cx="1063625" cy="831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City:</a:t>
            </a:r>
          </a:p>
          <a:p>
            <a:pPr>
              <a:defRPr/>
            </a:pPr>
            <a:r>
              <a:rPr lang="en-US" dirty="0"/>
              <a:t>orem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745413" y="4081463"/>
            <a:ext cx="1023937" cy="8302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Color:</a:t>
            </a:r>
          </a:p>
          <a:p>
            <a:pPr>
              <a:defRPr/>
            </a:pPr>
            <a:r>
              <a:rPr lang="en-US" dirty="0"/>
              <a:t>red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998663" y="3430588"/>
            <a:ext cx="1022350" cy="831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Color:</a:t>
            </a:r>
          </a:p>
          <a:p>
            <a:pPr>
              <a:defRPr/>
            </a:pPr>
            <a:r>
              <a:rPr lang="en-US" dirty="0"/>
              <a:t>red</a:t>
            </a:r>
          </a:p>
        </p:txBody>
      </p:sp>
      <p:sp>
        <p:nvSpPr>
          <p:cNvPr id="35" name="Oval 34"/>
          <p:cNvSpPr/>
          <p:nvPr/>
        </p:nvSpPr>
        <p:spPr>
          <a:xfrm>
            <a:off x="658813" y="4954588"/>
            <a:ext cx="3505200" cy="20558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944813" y="4954588"/>
            <a:ext cx="3505200" cy="20558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9474" name="Group 32"/>
          <p:cNvGrpSpPr>
            <a:grpSpLocks/>
          </p:cNvGrpSpPr>
          <p:nvPr/>
        </p:nvGrpSpPr>
        <p:grpSpPr bwMode="auto">
          <a:xfrm rot="5400000">
            <a:off x="5269707" y="3393281"/>
            <a:ext cx="5791200" cy="2055813"/>
            <a:chOff x="4774406" y="2592388"/>
            <a:chExt cx="5791200" cy="2056606"/>
          </a:xfrm>
        </p:grpSpPr>
        <p:sp>
          <p:nvSpPr>
            <p:cNvPr id="37" name="Oval 36"/>
            <p:cNvSpPr/>
            <p:nvPr/>
          </p:nvSpPr>
          <p:spPr>
            <a:xfrm>
              <a:off x="4774406" y="2592388"/>
              <a:ext cx="3505200" cy="205660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7060406" y="2592388"/>
              <a:ext cx="3505200" cy="205660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2493963" y="4421188"/>
            <a:ext cx="2203450" cy="460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Match Score: 4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493963" y="6935788"/>
            <a:ext cx="2203450" cy="460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Match Score: 2</a:t>
            </a:r>
          </a:p>
        </p:txBody>
      </p:sp>
      <p:sp>
        <p:nvSpPr>
          <p:cNvPr id="39" name="Multiply 38"/>
          <p:cNvSpPr/>
          <p:nvPr/>
        </p:nvSpPr>
        <p:spPr>
          <a:xfrm>
            <a:off x="1880791" y="5172472"/>
            <a:ext cx="3429793" cy="1620044"/>
          </a:xfrm>
          <a:prstGeom prst="mathMultiply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478" name="TextBox 39"/>
          <p:cNvSpPr txBox="1">
            <a:spLocks noChangeArrowheads="1"/>
          </p:cNvSpPr>
          <p:nvPr/>
        </p:nvSpPr>
        <p:spPr bwMode="auto">
          <a:xfrm>
            <a:off x="411163" y="2282825"/>
            <a:ext cx="628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Car</a:t>
            </a:r>
          </a:p>
        </p:txBody>
      </p:sp>
      <p:sp>
        <p:nvSpPr>
          <p:cNvPr id="19479" name="TextBox 44"/>
          <p:cNvSpPr txBox="1">
            <a:spLocks noChangeArrowheads="1"/>
          </p:cNvSpPr>
          <p:nvPr/>
        </p:nvSpPr>
        <p:spPr bwMode="auto">
          <a:xfrm>
            <a:off x="9280525" y="2439988"/>
            <a:ext cx="628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Car</a:t>
            </a:r>
          </a:p>
        </p:txBody>
      </p:sp>
      <p:sp>
        <p:nvSpPr>
          <p:cNvPr id="19480" name="TextBox 45"/>
          <p:cNvSpPr txBox="1">
            <a:spLocks noChangeArrowheads="1"/>
          </p:cNvSpPr>
          <p:nvPr/>
        </p:nvSpPr>
        <p:spPr bwMode="auto">
          <a:xfrm>
            <a:off x="411163" y="4649788"/>
            <a:ext cx="12604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Clothing</a:t>
            </a:r>
          </a:p>
        </p:txBody>
      </p:sp>
      <p:sp>
        <p:nvSpPr>
          <p:cNvPr id="19481" name="TextBox 46"/>
          <p:cNvSpPr txBox="1">
            <a:spLocks noChangeArrowheads="1"/>
          </p:cNvSpPr>
          <p:nvPr/>
        </p:nvSpPr>
        <p:spPr bwMode="auto">
          <a:xfrm>
            <a:off x="8924925" y="4187825"/>
            <a:ext cx="1258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Clothing</a:t>
            </a:r>
          </a:p>
        </p:txBody>
      </p:sp>
      <p:sp>
        <p:nvSpPr>
          <p:cNvPr id="19482" name="TextBox 47"/>
          <p:cNvSpPr txBox="1">
            <a:spLocks noChangeArrowheads="1"/>
          </p:cNvSpPr>
          <p:nvPr/>
        </p:nvSpPr>
        <p:spPr bwMode="auto">
          <a:xfrm>
            <a:off x="5700713" y="4568825"/>
            <a:ext cx="1276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Location</a:t>
            </a:r>
          </a:p>
        </p:txBody>
      </p:sp>
      <p:sp>
        <p:nvSpPr>
          <p:cNvPr id="19483" name="TextBox 48"/>
          <p:cNvSpPr txBox="1">
            <a:spLocks noChangeArrowheads="1"/>
          </p:cNvSpPr>
          <p:nvPr/>
        </p:nvSpPr>
        <p:spPr bwMode="auto">
          <a:xfrm>
            <a:off x="5688013" y="2282825"/>
            <a:ext cx="1276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Location</a:t>
            </a:r>
          </a:p>
        </p:txBody>
      </p:sp>
      <p:sp>
        <p:nvSpPr>
          <p:cNvPr id="31" name="Multiply 30"/>
          <p:cNvSpPr/>
          <p:nvPr/>
        </p:nvSpPr>
        <p:spPr>
          <a:xfrm rot="5400000">
            <a:off x="6474209" y="3651250"/>
            <a:ext cx="3429793" cy="1620044"/>
          </a:xfrm>
          <a:prstGeom prst="mathMultiply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0ABFD307-5DDF-49B8-8114-736CEFAC4CE8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sz="4300" dirty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Semantic Query </a:t>
            </a:r>
            <a:r>
              <a:rPr lang="en-US" sz="4300" dirty="0" smtClean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Processing</a:t>
            </a:r>
            <a:endParaRPr lang="en-US" sz="4300" dirty="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  <a:p>
            <a:pPr eaLnBrk="1" hangingPunct="1">
              <a:lnSpc>
                <a:spcPct val="95000"/>
              </a:lnSpc>
            </a:pPr>
            <a:r>
              <a:rPr lang="en-US" sz="4300" dirty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Step 3: Score Documents</a:t>
            </a:r>
          </a:p>
        </p:txBody>
      </p:sp>
      <p:sp>
        <p:nvSpPr>
          <p:cNvPr id="6" name="Oval 5"/>
          <p:cNvSpPr/>
          <p:nvPr/>
        </p:nvSpPr>
        <p:spPr>
          <a:xfrm>
            <a:off x="1801813" y="1677988"/>
            <a:ext cx="3505200" cy="2209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087813" y="1677988"/>
            <a:ext cx="3505200" cy="2209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97213" y="1754188"/>
            <a:ext cx="1143000" cy="8302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Make :</a:t>
            </a:r>
          </a:p>
          <a:p>
            <a:pPr>
              <a:defRPr/>
            </a:pPr>
            <a:r>
              <a:rPr lang="en-US" dirty="0"/>
              <a:t>honda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78013" y="2287588"/>
            <a:ext cx="1228725" cy="8302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Price:</a:t>
            </a:r>
          </a:p>
          <a:p>
            <a:pPr>
              <a:defRPr/>
            </a:pPr>
            <a:r>
              <a:rPr lang="en-US" dirty="0"/>
              <a:t>&lt;14000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64213" y="2287588"/>
            <a:ext cx="1063625" cy="8302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City:</a:t>
            </a:r>
          </a:p>
          <a:p>
            <a:pPr>
              <a:defRPr/>
            </a:pPr>
            <a:r>
              <a:rPr lang="en-US" dirty="0"/>
              <a:t>orem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41663" y="3055938"/>
            <a:ext cx="1022350" cy="831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Color:</a:t>
            </a:r>
          </a:p>
          <a:p>
            <a:pPr>
              <a:defRPr/>
            </a:pPr>
            <a:r>
              <a:rPr lang="en-US" dirty="0"/>
              <a:t>red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92163" y="4116388"/>
          <a:ext cx="8174038" cy="3340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127"/>
                <a:gridCol w="1333552"/>
                <a:gridCol w="1362340"/>
                <a:gridCol w="1362340"/>
                <a:gridCol w="1810128"/>
                <a:gridCol w="914551"/>
              </a:tblGrid>
              <a:tr h="39618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Document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Car.Make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Car.Color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Car.Price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Location.City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Score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</a:tr>
              <a:tr h="58878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honda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red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2700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orem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</a:tr>
              <a:tr h="58878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honda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red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5000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orem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</a:tr>
              <a:tr h="58878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honda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91455" marR="91455" marT="45694" marB="4569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2350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orem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</a:tr>
              <a:tr h="58878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honda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91455" marR="91455" marT="45694" marB="4569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3500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spanish</a:t>
                      </a:r>
                      <a:r>
                        <a:rPr lang="en-US" sz="2000" baseline="0" dirty="0" smtClean="0"/>
                        <a:t> fork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</a:tr>
              <a:tr h="58878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honda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red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17500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orem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 marL="91455" marR="91455" marT="45694" marB="45694"/>
                </a:tc>
              </a:tr>
            </a:tbl>
          </a:graphicData>
        </a:graphic>
      </p:graphicFrame>
      <p:sp>
        <p:nvSpPr>
          <p:cNvPr id="20541" name="TextBox 12"/>
          <p:cNvSpPr txBox="1">
            <a:spLocks noChangeArrowheads="1"/>
          </p:cNvSpPr>
          <p:nvPr/>
        </p:nvSpPr>
        <p:spPr bwMode="auto">
          <a:xfrm>
            <a:off x="6927850" y="1525588"/>
            <a:ext cx="12747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Location</a:t>
            </a:r>
          </a:p>
        </p:txBody>
      </p:sp>
      <p:sp>
        <p:nvSpPr>
          <p:cNvPr id="20542" name="TextBox 13"/>
          <p:cNvSpPr txBox="1">
            <a:spLocks noChangeArrowheads="1"/>
          </p:cNvSpPr>
          <p:nvPr/>
        </p:nvSpPr>
        <p:spPr bwMode="auto">
          <a:xfrm>
            <a:off x="1401763" y="1677988"/>
            <a:ext cx="628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76AF6E4B-ECA1-4E83-BD9B-1C753A295FE9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11138" y="1824038"/>
            <a:ext cx="96647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marL="457200" indent="-342900"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lnSpc>
                <a:spcPct val="95000"/>
              </a:lnSpc>
              <a:buClrTx/>
              <a:buSzTx/>
              <a:buFontTx/>
              <a:buNone/>
            </a:pPr>
            <a:r>
              <a:rPr lang="en-US" sz="270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 </a:t>
            </a:r>
          </a:p>
          <a:p>
            <a:pPr eaLnBrk="1" hangingPunct="1">
              <a:lnSpc>
                <a:spcPct val="95000"/>
              </a:lnSpc>
              <a:buClrTx/>
              <a:buSzTx/>
              <a:buFontTx/>
              <a:buNone/>
            </a:pPr>
            <a:endParaRPr lang="en-US" sz="270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  <a:p>
            <a:pPr eaLnBrk="1" hangingPunct="1">
              <a:lnSpc>
                <a:spcPct val="95000"/>
              </a:lnSpc>
              <a:buClrTx/>
              <a:buSzTx/>
              <a:buFontTx/>
              <a:buNone/>
            </a:pPr>
            <a:endParaRPr lang="en-US" sz="270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  <a:p>
            <a:pPr lvl="1" eaLnBrk="1" hangingPunct="1">
              <a:lnSpc>
                <a:spcPct val="95000"/>
              </a:lnSpc>
              <a:buFont typeface="Arial" charset="0"/>
              <a:buChar char="•"/>
            </a:pPr>
            <a:endParaRPr lang="en-US" sz="270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</p:txBody>
      </p:sp>
      <p:sp>
        <p:nvSpPr>
          <p:cNvPr id="21508" name="Text Box 2"/>
          <p:cNvSpPr txBox="1">
            <a:spLocks noChangeArrowheads="1"/>
          </p:cNvSpPr>
          <p:nvPr/>
        </p:nvSpPr>
        <p:spPr bwMode="auto"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sz="430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Query Processing: Combine Scores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82613" y="2668588"/>
          <a:ext cx="8839200" cy="4222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200"/>
                <a:gridCol w="1959719"/>
                <a:gridCol w="1748681"/>
                <a:gridCol w="1951790"/>
                <a:gridCol w="1705810"/>
              </a:tblGrid>
              <a:tr h="70105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Document</a:t>
                      </a:r>
                      <a:endParaRPr lang="en-US" sz="2000" dirty="0"/>
                    </a:p>
                  </a:txBody>
                  <a:tcPr marL="91455" marR="91455" marT="45687" marB="456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Keyword Score</a:t>
                      </a:r>
                      <a:endParaRPr lang="en-US" sz="2000" dirty="0"/>
                    </a:p>
                  </a:txBody>
                  <a:tcPr marL="91455" marR="91455" marT="45687" marB="456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Ontology</a:t>
                      </a:r>
                      <a:r>
                        <a:rPr lang="en-US" sz="2000" baseline="0" dirty="0" smtClean="0"/>
                        <a:t> Match Score</a:t>
                      </a:r>
                      <a:endParaRPr lang="en-US" sz="2000" dirty="0"/>
                    </a:p>
                  </a:txBody>
                  <a:tcPr marL="91455" marR="91455" marT="45687" marB="456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Document</a:t>
                      </a:r>
                      <a:r>
                        <a:rPr lang="en-US" sz="2000" baseline="0" dirty="0" smtClean="0"/>
                        <a:t> Match Score</a:t>
                      </a:r>
                      <a:endParaRPr lang="en-US" sz="2000" dirty="0"/>
                    </a:p>
                  </a:txBody>
                  <a:tcPr marL="91455" marR="91455" marT="45687" marB="456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Final Score</a:t>
                      </a:r>
                      <a:endParaRPr lang="en-US" sz="2000" dirty="0"/>
                    </a:p>
                  </a:txBody>
                  <a:tcPr marL="91455" marR="91455" marT="45687" marB="45687"/>
                </a:tc>
              </a:tr>
              <a:tr h="70433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 marL="91455" marR="91455" marT="45687" marB="4568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0.79</a:t>
                      </a:r>
                      <a:endParaRPr lang="en-US" sz="2000" dirty="0"/>
                    </a:p>
                  </a:txBody>
                  <a:tcPr marL="91455" marR="91455" marT="45687" marB="4568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3/3 = 1.00</a:t>
                      </a:r>
                      <a:endParaRPr lang="en-US" sz="2000" dirty="0"/>
                    </a:p>
                  </a:txBody>
                  <a:tcPr marL="91455" marR="91455" marT="45687" marB="4568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4/4 = 1.00</a:t>
                      </a:r>
                      <a:endParaRPr lang="en-US" sz="2000" dirty="0"/>
                    </a:p>
                  </a:txBody>
                  <a:tcPr marL="91455" marR="91455" marT="45687" marB="4568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0.90</a:t>
                      </a:r>
                      <a:endParaRPr lang="en-US" sz="2000" dirty="0"/>
                    </a:p>
                  </a:txBody>
                  <a:tcPr marL="91455" marR="91455" marT="45687" marB="45687"/>
                </a:tc>
              </a:tr>
              <a:tr h="70433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 marL="91455" marR="91455" marT="45687" marB="4568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0.85</a:t>
                      </a:r>
                      <a:endParaRPr lang="en-US" sz="2000" dirty="0"/>
                    </a:p>
                  </a:txBody>
                  <a:tcPr marL="91455" marR="91455" marT="45687" marB="4568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3/3 = 1.00</a:t>
                      </a:r>
                      <a:endParaRPr lang="en-US" sz="2000" dirty="0"/>
                    </a:p>
                  </a:txBody>
                  <a:tcPr marL="91455" marR="91455" marT="45687" marB="4568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4/4 = 1.00</a:t>
                      </a:r>
                      <a:endParaRPr lang="en-US" sz="2000" dirty="0"/>
                    </a:p>
                  </a:txBody>
                  <a:tcPr marL="91455" marR="91455" marT="45687" marB="4568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0.93</a:t>
                      </a:r>
                      <a:endParaRPr lang="en-US" sz="2000" dirty="0"/>
                    </a:p>
                  </a:txBody>
                  <a:tcPr marL="91455" marR="91455" marT="45687" marB="45687"/>
                </a:tc>
              </a:tr>
              <a:tr h="70433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 marL="91455" marR="91455" marT="45687" marB="4568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0.80</a:t>
                      </a:r>
                      <a:endParaRPr lang="en-US" sz="2000" dirty="0"/>
                    </a:p>
                  </a:txBody>
                  <a:tcPr marL="91455" marR="91455" marT="45687" marB="4568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3/3 = 1.00</a:t>
                      </a:r>
                      <a:endParaRPr lang="en-US" sz="2000" dirty="0"/>
                    </a:p>
                  </a:txBody>
                  <a:tcPr marL="91455" marR="91455" marT="45687" marB="4568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3/4 = 0.75</a:t>
                      </a:r>
                      <a:endParaRPr lang="en-US" sz="2000" dirty="0"/>
                    </a:p>
                  </a:txBody>
                  <a:tcPr marL="91455" marR="91455" marT="45687" marB="4568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0.84</a:t>
                      </a:r>
                      <a:endParaRPr lang="en-US" sz="2000" dirty="0"/>
                    </a:p>
                  </a:txBody>
                  <a:tcPr marL="91455" marR="91455" marT="45687" marB="45687"/>
                </a:tc>
              </a:tr>
              <a:tr h="70433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 marL="91455" marR="91455" marT="45687" marB="4568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0.41</a:t>
                      </a:r>
                      <a:endParaRPr lang="en-US" sz="2000" dirty="0"/>
                    </a:p>
                  </a:txBody>
                  <a:tcPr marL="91455" marR="91455" marT="45687" marB="4568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3/3 = 1.00</a:t>
                      </a:r>
                      <a:endParaRPr lang="en-US" sz="2000" dirty="0"/>
                    </a:p>
                  </a:txBody>
                  <a:tcPr marL="91455" marR="91455" marT="45687" marB="4568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1/4 = 0.25</a:t>
                      </a:r>
                      <a:endParaRPr lang="en-US" sz="2000" dirty="0"/>
                    </a:p>
                  </a:txBody>
                  <a:tcPr marL="91455" marR="91455" marT="45687" marB="4568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0.52</a:t>
                      </a:r>
                      <a:endParaRPr lang="en-US" sz="2000" dirty="0"/>
                    </a:p>
                  </a:txBody>
                  <a:tcPr marL="91455" marR="91455" marT="45687" marB="45687"/>
                </a:tc>
              </a:tr>
              <a:tr h="70433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 marL="91455" marR="91455" marT="45687" marB="4568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0.89</a:t>
                      </a:r>
                      <a:endParaRPr lang="en-US" sz="2000" dirty="0"/>
                    </a:p>
                  </a:txBody>
                  <a:tcPr marL="91455" marR="91455" marT="45687" marB="4568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3/3</a:t>
                      </a:r>
                      <a:r>
                        <a:rPr lang="en-US" sz="2000" baseline="0" dirty="0" smtClean="0"/>
                        <a:t> = 1.00</a:t>
                      </a:r>
                      <a:endParaRPr lang="en-US" sz="2000" dirty="0"/>
                    </a:p>
                  </a:txBody>
                  <a:tcPr marL="91455" marR="91455" marT="45687" marB="4568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2/4</a:t>
                      </a:r>
                      <a:r>
                        <a:rPr lang="en-US" sz="2000" baseline="0" dirty="0" smtClean="0"/>
                        <a:t> = 0.50</a:t>
                      </a:r>
                      <a:endParaRPr lang="en-US" sz="2000" dirty="0"/>
                    </a:p>
                  </a:txBody>
                  <a:tcPr marL="91455" marR="91455" marT="45687" marB="4568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0.82</a:t>
                      </a:r>
                      <a:endParaRPr lang="en-US" sz="2000" dirty="0"/>
                    </a:p>
                  </a:txBody>
                  <a:tcPr marL="91455" marR="91455" marT="45687" marB="45687"/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0" y="1448594"/>
                <a:ext cx="10184606" cy="95410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𝑆𝑐𝑜𝑟𝑒</m:t>
                    </m:r>
                    <m:r>
                      <a:rPr lang="en-US" sz="28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800" b="0" i="1" dirty="0" smtClean="0">
                        <a:latin typeface="Cambria Math"/>
                        <a:ea typeface="Cambria Math"/>
                      </a:rPr>
                      <m:t>𝑘</m:t>
                    </m:r>
                    <m:r>
                      <a:rPr lang="en-US" sz="2800" b="0" i="1" dirty="0" smtClean="0">
                        <a:latin typeface="Cambria Math"/>
                        <a:ea typeface="Cambria Math"/>
                      </a:rPr>
                      <m:t>+ </m:t>
                    </m:r>
                    <m:r>
                      <a:rPr lang="en-US" sz="2800" b="0" i="1" dirty="0" smtClean="0">
                        <a:latin typeface="Cambria Math"/>
                        <a:ea typeface="Cambria Math"/>
                      </a:rPr>
                      <m:t>𝛽</m:t>
                    </m:r>
                    <m:d>
                      <m:dPr>
                        <m:ctrlPr>
                          <a:rPr lang="en-US" sz="2800" b="0" i="1" dirty="0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800" b="0" i="1" dirty="0" smtClean="0">
                            <a:latin typeface="Cambria Math"/>
                            <a:ea typeface="Cambria Math"/>
                          </a:rPr>
                          <m:t>𝛾</m:t>
                        </m:r>
                        <m:r>
                          <a:rPr lang="en-US" sz="2800" b="0" i="1" dirty="0" smtClean="0">
                            <a:latin typeface="Cambria Math"/>
                            <a:ea typeface="Cambria Math"/>
                          </a:rPr>
                          <m:t>𝑜</m:t>
                        </m:r>
                        <m:r>
                          <a:rPr lang="en-US" sz="2800" b="0" i="1" dirty="0" smtClean="0">
                            <a:latin typeface="Cambria Math"/>
                            <a:ea typeface="Cambria Math"/>
                          </a:rPr>
                          <m:t>+ </m:t>
                        </m:r>
                        <m:r>
                          <a:rPr lang="en-US" sz="2800" b="0" i="1" dirty="0" smtClean="0">
                            <a:latin typeface="Cambria Math"/>
                            <a:ea typeface="Cambria Math"/>
                          </a:rPr>
                          <m:t>𝛿</m:t>
                        </m:r>
                        <m:r>
                          <a:rPr lang="en-US" sz="2800" b="0" i="1" dirty="0" smtClean="0">
                            <a:latin typeface="Cambria Math"/>
                            <a:ea typeface="Cambria Math"/>
                          </a:rPr>
                          <m:t>𝑑</m:t>
                        </m:r>
                      </m:e>
                    </m:d>
                  </m:oMath>
                </a14:m>
                <a:endParaRPr lang="en-US" sz="2800" b="0" dirty="0" smtClean="0">
                  <a:ea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latin typeface="Cambria Math"/>
                        </a:rPr>
                        <m:t>where</m:t>
                      </m:r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= 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= 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𝛾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= 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𝛿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=0.5;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𝑜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/>
                          <a:ea typeface="Cambria Math"/>
                        </a:rPr>
                        <m:t>and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𝑑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/>
                          <a:ea typeface="Cambria Math"/>
                        </a:rPr>
                        <m:t>are</m:t>
                      </m:r>
                      <m:r>
                        <a:rPr lang="en-US" sz="2800" b="0" i="0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/>
                          <a:ea typeface="Cambria Math"/>
                        </a:rPr>
                        <m:t>normalized</m:t>
                      </m:r>
                    </m:oMath>
                  </m:oMathPara>
                </a14:m>
                <a:endParaRPr lang="en-US" sz="2800" dirty="0" smtClean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448594"/>
                <a:ext cx="10184606" cy="95410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2D2829BE-A3F9-4776-9536-15FE77F3509B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sz="430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Displaying Results</a:t>
            </a:r>
          </a:p>
          <a:p>
            <a:pPr eaLnBrk="1" hangingPunct="1">
              <a:lnSpc>
                <a:spcPct val="95000"/>
              </a:lnSpc>
            </a:pPr>
            <a:endParaRPr lang="en-US" sz="430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</p:txBody>
      </p:sp>
      <p:pic>
        <p:nvPicPr>
          <p:cNvPr id="2253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3" y="1219200"/>
            <a:ext cx="7772400" cy="582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FCA2D2B-9E35-411A-9327-8161752238D7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sz="430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Advanced Search</a:t>
            </a:r>
          </a:p>
          <a:p>
            <a:pPr eaLnBrk="1" hangingPunct="1">
              <a:lnSpc>
                <a:spcPct val="95000"/>
              </a:lnSpc>
            </a:pPr>
            <a:endParaRPr lang="en-US" sz="430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247650" y="1828800"/>
            <a:ext cx="96647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457200" indent="-457200"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marL="457200" indent="-342900"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5000"/>
              </a:lnSpc>
              <a:buClrTx/>
              <a:buSzTx/>
              <a:buFont typeface="Arial" charset="0"/>
              <a:buChar char="•"/>
            </a:pPr>
            <a:r>
              <a:rPr lang="en-US" sz="270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Form based interface</a:t>
            </a:r>
          </a:p>
          <a:p>
            <a:pPr eaLnBrk="1" hangingPunct="1">
              <a:lnSpc>
                <a:spcPct val="95000"/>
              </a:lnSpc>
              <a:buClrTx/>
              <a:buSzTx/>
              <a:buFont typeface="Arial" charset="0"/>
              <a:buChar char="•"/>
            </a:pPr>
            <a:endParaRPr lang="en-US" sz="270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  <a:p>
            <a:pPr eaLnBrk="1" hangingPunct="1">
              <a:lnSpc>
                <a:spcPct val="95000"/>
              </a:lnSpc>
              <a:buClrTx/>
              <a:buSzTx/>
              <a:buFont typeface="Arial" charset="0"/>
              <a:buChar char="•"/>
            </a:pPr>
            <a:r>
              <a:rPr lang="en-US" sz="270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Allows negations and disjuncts</a:t>
            </a:r>
          </a:p>
          <a:p>
            <a:pPr lvl="1" eaLnBrk="1" hangingPunct="1">
              <a:lnSpc>
                <a:spcPct val="95000"/>
              </a:lnSpc>
              <a:buFont typeface="Arial" charset="0"/>
              <a:buChar char="•"/>
            </a:pPr>
            <a:endParaRPr lang="en-US" sz="270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</p:txBody>
      </p:sp>
      <p:pic>
        <p:nvPicPr>
          <p:cNvPr id="23557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8013" y="1593850"/>
            <a:ext cx="3943350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4CB903B-68D3-4E18-8C3B-A3FE700E9F7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sz="4300" dirty="0" smtClean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Pay-as-you-go</a:t>
            </a:r>
            <a:endParaRPr lang="en-US" sz="4300" dirty="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47650" y="1820863"/>
            <a:ext cx="96647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42900"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marL="571500" indent="-457200"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marL="800100"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lvl="1" eaLnBrk="1" hangingPunct="1">
              <a:lnSpc>
                <a:spcPct val="95000"/>
              </a:lnSpc>
              <a:buFont typeface="Arial" charset="0"/>
              <a:buChar char="•"/>
              <a:defRPr/>
            </a:pPr>
            <a:r>
              <a:rPr lang="en-US" sz="2700" dirty="0" smtClean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Iterative improvement</a:t>
            </a:r>
          </a:p>
          <a:p>
            <a:pPr lvl="1" eaLnBrk="1" hangingPunct="1">
              <a:lnSpc>
                <a:spcPct val="95000"/>
              </a:lnSpc>
              <a:buFont typeface="Arial" charset="0"/>
              <a:buChar char="•"/>
              <a:defRPr/>
            </a:pPr>
            <a:endParaRPr lang="en-US" sz="2700" dirty="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  <a:p>
            <a:pPr lvl="1" eaLnBrk="1" hangingPunct="1">
              <a:lnSpc>
                <a:spcPct val="95000"/>
              </a:lnSpc>
              <a:buFont typeface="Arial" charset="0"/>
              <a:buChar char="•"/>
              <a:defRPr/>
            </a:pPr>
            <a:r>
              <a:rPr lang="en-US" sz="2700" dirty="0" smtClean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Customizable ontology library</a:t>
            </a:r>
          </a:p>
          <a:p>
            <a:pPr lvl="2" eaLnBrk="1" hangingPunct="1">
              <a:lnSpc>
                <a:spcPct val="95000"/>
              </a:lnSpc>
              <a:buFont typeface="Arial" charset="0"/>
              <a:buChar char="•"/>
              <a:defRPr/>
            </a:pPr>
            <a:endParaRPr lang="en-US" sz="2700" dirty="0" smtClean="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  <a:p>
            <a:pPr lvl="2" eaLnBrk="1" hangingPunct="1">
              <a:lnSpc>
                <a:spcPct val="95000"/>
              </a:lnSpc>
              <a:buFont typeface="Arial" charset="0"/>
              <a:buChar char="•"/>
              <a:defRPr/>
            </a:pPr>
            <a:r>
              <a:rPr lang="en-US" sz="2700" dirty="0" smtClean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Add, remove, modify</a:t>
            </a:r>
          </a:p>
          <a:p>
            <a:pPr lvl="2" eaLnBrk="1" hangingPunct="1">
              <a:lnSpc>
                <a:spcPct val="95000"/>
              </a:lnSpc>
              <a:buFont typeface="Arial" charset="0"/>
              <a:buChar char="•"/>
              <a:defRPr/>
            </a:pPr>
            <a:endParaRPr lang="en-US" sz="2700" dirty="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  <a:p>
            <a:pPr lvl="2" eaLnBrk="1" hangingPunct="1">
              <a:lnSpc>
                <a:spcPct val="95000"/>
              </a:lnSpc>
              <a:buFont typeface="Arial" charset="0"/>
              <a:buChar char="•"/>
              <a:defRPr/>
            </a:pPr>
            <a:r>
              <a:rPr lang="en-US" sz="2700" dirty="0" smtClean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Re-extract and index</a:t>
            </a:r>
            <a:endParaRPr lang="en-US" sz="2700" dirty="0" smtClean="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  <a:p>
            <a:pPr lvl="1" eaLnBrk="1" hangingPunct="1">
              <a:lnSpc>
                <a:spcPct val="95000"/>
              </a:lnSpc>
              <a:buFont typeface="Arial" charset="0"/>
              <a:buChar char="•"/>
              <a:defRPr/>
            </a:pPr>
            <a:endParaRPr lang="en-US" sz="2700" dirty="0" smtClean="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76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4CB903B-68D3-4E18-8C3B-A3FE700E9F7D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sz="4300" dirty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Validation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3"/>
              <p:cNvSpPr txBox="1">
                <a:spLocks noChangeArrowheads="1"/>
              </p:cNvSpPr>
              <p:nvPr/>
            </p:nvSpPr>
            <p:spPr bwMode="auto">
              <a:xfrm>
                <a:off x="247650" y="1820863"/>
                <a:ext cx="9664700" cy="5486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tabLst>
                    <a:tab pos="457200" algn="l"/>
                    <a:tab pos="627063" algn="l"/>
                    <a:tab pos="1084263" algn="l"/>
                    <a:tab pos="1541463" algn="l"/>
                    <a:tab pos="1998663" algn="l"/>
                    <a:tab pos="2455863" algn="l"/>
                    <a:tab pos="2913063" algn="l"/>
                    <a:tab pos="3370263" algn="l"/>
                    <a:tab pos="3827463" algn="l"/>
                    <a:tab pos="4284663" algn="l"/>
                    <a:tab pos="4741863" algn="l"/>
                    <a:tab pos="5199063" algn="l"/>
                    <a:tab pos="5656263" algn="l"/>
                    <a:tab pos="6113463" algn="l"/>
                    <a:tab pos="6570663" algn="l"/>
                    <a:tab pos="7027863" algn="l"/>
                    <a:tab pos="7485063" algn="l"/>
                    <a:tab pos="7942263" algn="l"/>
                    <a:tab pos="8399463" algn="l"/>
                    <a:tab pos="8856663" algn="l"/>
                    <a:tab pos="9313863" algn="l"/>
                    <a:tab pos="9410700" algn="l"/>
                  </a:tabLst>
                  <a:defRPr sz="2400">
                    <a:solidFill>
                      <a:schemeClr val="bg1"/>
                    </a:solidFill>
                    <a:latin typeface="Times New Roman" pitchFamily="16" charset="0"/>
                  </a:defRPr>
                </a:lvl1pPr>
                <a:lvl2pPr marL="571500" indent="-457200" eaLnBrk="0" hangingPunct="0">
                  <a:tabLst>
                    <a:tab pos="457200" algn="l"/>
                    <a:tab pos="627063" algn="l"/>
                    <a:tab pos="1084263" algn="l"/>
                    <a:tab pos="1541463" algn="l"/>
                    <a:tab pos="1998663" algn="l"/>
                    <a:tab pos="2455863" algn="l"/>
                    <a:tab pos="2913063" algn="l"/>
                    <a:tab pos="3370263" algn="l"/>
                    <a:tab pos="3827463" algn="l"/>
                    <a:tab pos="4284663" algn="l"/>
                    <a:tab pos="4741863" algn="l"/>
                    <a:tab pos="5199063" algn="l"/>
                    <a:tab pos="5656263" algn="l"/>
                    <a:tab pos="6113463" algn="l"/>
                    <a:tab pos="6570663" algn="l"/>
                    <a:tab pos="7027863" algn="l"/>
                    <a:tab pos="7485063" algn="l"/>
                    <a:tab pos="7942263" algn="l"/>
                    <a:tab pos="8399463" algn="l"/>
                    <a:tab pos="8856663" algn="l"/>
                    <a:tab pos="9313863" algn="l"/>
                    <a:tab pos="9410700" algn="l"/>
                  </a:tabLst>
                  <a:defRPr sz="2400">
                    <a:solidFill>
                      <a:schemeClr val="bg1"/>
                    </a:solidFill>
                    <a:latin typeface="Times New Roman" pitchFamily="16" charset="0"/>
                  </a:defRPr>
                </a:lvl2pPr>
                <a:lvl3pPr marL="800100" eaLnBrk="0" hangingPunct="0">
                  <a:tabLst>
                    <a:tab pos="457200" algn="l"/>
                    <a:tab pos="627063" algn="l"/>
                    <a:tab pos="1084263" algn="l"/>
                    <a:tab pos="1541463" algn="l"/>
                    <a:tab pos="1998663" algn="l"/>
                    <a:tab pos="2455863" algn="l"/>
                    <a:tab pos="2913063" algn="l"/>
                    <a:tab pos="3370263" algn="l"/>
                    <a:tab pos="3827463" algn="l"/>
                    <a:tab pos="4284663" algn="l"/>
                    <a:tab pos="4741863" algn="l"/>
                    <a:tab pos="5199063" algn="l"/>
                    <a:tab pos="5656263" algn="l"/>
                    <a:tab pos="6113463" algn="l"/>
                    <a:tab pos="6570663" algn="l"/>
                    <a:tab pos="7027863" algn="l"/>
                    <a:tab pos="7485063" algn="l"/>
                    <a:tab pos="7942263" algn="l"/>
                    <a:tab pos="8399463" algn="l"/>
                    <a:tab pos="8856663" algn="l"/>
                    <a:tab pos="9313863" algn="l"/>
                    <a:tab pos="9410700" algn="l"/>
                  </a:tabLst>
                  <a:defRPr sz="2400">
                    <a:solidFill>
                      <a:schemeClr val="bg1"/>
                    </a:solidFill>
                    <a:latin typeface="Times New Roman" pitchFamily="16" charset="0"/>
                  </a:defRPr>
                </a:lvl3pPr>
                <a:lvl4pPr eaLnBrk="0" hangingPunct="0">
                  <a:tabLst>
                    <a:tab pos="457200" algn="l"/>
                    <a:tab pos="627063" algn="l"/>
                    <a:tab pos="1084263" algn="l"/>
                    <a:tab pos="1541463" algn="l"/>
                    <a:tab pos="1998663" algn="l"/>
                    <a:tab pos="2455863" algn="l"/>
                    <a:tab pos="2913063" algn="l"/>
                    <a:tab pos="3370263" algn="l"/>
                    <a:tab pos="3827463" algn="l"/>
                    <a:tab pos="4284663" algn="l"/>
                    <a:tab pos="4741863" algn="l"/>
                    <a:tab pos="5199063" algn="l"/>
                    <a:tab pos="5656263" algn="l"/>
                    <a:tab pos="6113463" algn="l"/>
                    <a:tab pos="6570663" algn="l"/>
                    <a:tab pos="7027863" algn="l"/>
                    <a:tab pos="7485063" algn="l"/>
                    <a:tab pos="7942263" algn="l"/>
                    <a:tab pos="8399463" algn="l"/>
                    <a:tab pos="8856663" algn="l"/>
                    <a:tab pos="9313863" algn="l"/>
                    <a:tab pos="9410700" algn="l"/>
                  </a:tabLst>
                  <a:defRPr sz="2400">
                    <a:solidFill>
                      <a:schemeClr val="bg1"/>
                    </a:solidFill>
                    <a:latin typeface="Times New Roman" pitchFamily="16" charset="0"/>
                  </a:defRPr>
                </a:lvl4pPr>
                <a:lvl5pPr eaLnBrk="0" hangingPunct="0">
                  <a:tabLst>
                    <a:tab pos="457200" algn="l"/>
                    <a:tab pos="627063" algn="l"/>
                    <a:tab pos="1084263" algn="l"/>
                    <a:tab pos="1541463" algn="l"/>
                    <a:tab pos="1998663" algn="l"/>
                    <a:tab pos="2455863" algn="l"/>
                    <a:tab pos="2913063" algn="l"/>
                    <a:tab pos="3370263" algn="l"/>
                    <a:tab pos="3827463" algn="l"/>
                    <a:tab pos="4284663" algn="l"/>
                    <a:tab pos="4741863" algn="l"/>
                    <a:tab pos="5199063" algn="l"/>
                    <a:tab pos="5656263" algn="l"/>
                    <a:tab pos="6113463" algn="l"/>
                    <a:tab pos="6570663" algn="l"/>
                    <a:tab pos="7027863" algn="l"/>
                    <a:tab pos="7485063" algn="l"/>
                    <a:tab pos="7942263" algn="l"/>
                    <a:tab pos="8399463" algn="l"/>
                    <a:tab pos="8856663" algn="l"/>
                    <a:tab pos="9313863" algn="l"/>
                    <a:tab pos="9410700" algn="l"/>
                  </a:tabLst>
                  <a:defRPr sz="2400">
                    <a:solidFill>
                      <a:schemeClr val="bg1"/>
                    </a:solidFill>
                    <a:latin typeface="Times New Roman" pitchFamily="16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457200" algn="l"/>
                    <a:tab pos="627063" algn="l"/>
                    <a:tab pos="1084263" algn="l"/>
                    <a:tab pos="1541463" algn="l"/>
                    <a:tab pos="1998663" algn="l"/>
                    <a:tab pos="2455863" algn="l"/>
                    <a:tab pos="2913063" algn="l"/>
                    <a:tab pos="3370263" algn="l"/>
                    <a:tab pos="3827463" algn="l"/>
                    <a:tab pos="4284663" algn="l"/>
                    <a:tab pos="4741863" algn="l"/>
                    <a:tab pos="5199063" algn="l"/>
                    <a:tab pos="5656263" algn="l"/>
                    <a:tab pos="6113463" algn="l"/>
                    <a:tab pos="6570663" algn="l"/>
                    <a:tab pos="7027863" algn="l"/>
                    <a:tab pos="7485063" algn="l"/>
                    <a:tab pos="7942263" algn="l"/>
                    <a:tab pos="8399463" algn="l"/>
                    <a:tab pos="8856663" algn="l"/>
                    <a:tab pos="9313863" algn="l"/>
                    <a:tab pos="9410700" algn="l"/>
                  </a:tabLst>
                  <a:defRPr sz="2400">
                    <a:solidFill>
                      <a:schemeClr val="bg1"/>
                    </a:solidFill>
                    <a:latin typeface="Times New Roman" pitchFamily="16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457200" algn="l"/>
                    <a:tab pos="627063" algn="l"/>
                    <a:tab pos="1084263" algn="l"/>
                    <a:tab pos="1541463" algn="l"/>
                    <a:tab pos="1998663" algn="l"/>
                    <a:tab pos="2455863" algn="l"/>
                    <a:tab pos="2913063" algn="l"/>
                    <a:tab pos="3370263" algn="l"/>
                    <a:tab pos="3827463" algn="l"/>
                    <a:tab pos="4284663" algn="l"/>
                    <a:tab pos="4741863" algn="l"/>
                    <a:tab pos="5199063" algn="l"/>
                    <a:tab pos="5656263" algn="l"/>
                    <a:tab pos="6113463" algn="l"/>
                    <a:tab pos="6570663" algn="l"/>
                    <a:tab pos="7027863" algn="l"/>
                    <a:tab pos="7485063" algn="l"/>
                    <a:tab pos="7942263" algn="l"/>
                    <a:tab pos="8399463" algn="l"/>
                    <a:tab pos="8856663" algn="l"/>
                    <a:tab pos="9313863" algn="l"/>
                    <a:tab pos="9410700" algn="l"/>
                  </a:tabLst>
                  <a:defRPr sz="2400">
                    <a:solidFill>
                      <a:schemeClr val="bg1"/>
                    </a:solidFill>
                    <a:latin typeface="Times New Roman" pitchFamily="16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457200" algn="l"/>
                    <a:tab pos="627063" algn="l"/>
                    <a:tab pos="1084263" algn="l"/>
                    <a:tab pos="1541463" algn="l"/>
                    <a:tab pos="1998663" algn="l"/>
                    <a:tab pos="2455863" algn="l"/>
                    <a:tab pos="2913063" algn="l"/>
                    <a:tab pos="3370263" algn="l"/>
                    <a:tab pos="3827463" algn="l"/>
                    <a:tab pos="4284663" algn="l"/>
                    <a:tab pos="4741863" algn="l"/>
                    <a:tab pos="5199063" algn="l"/>
                    <a:tab pos="5656263" algn="l"/>
                    <a:tab pos="6113463" algn="l"/>
                    <a:tab pos="6570663" algn="l"/>
                    <a:tab pos="7027863" algn="l"/>
                    <a:tab pos="7485063" algn="l"/>
                    <a:tab pos="7942263" algn="l"/>
                    <a:tab pos="8399463" algn="l"/>
                    <a:tab pos="8856663" algn="l"/>
                    <a:tab pos="9313863" algn="l"/>
                    <a:tab pos="9410700" algn="l"/>
                  </a:tabLst>
                  <a:defRPr sz="2400">
                    <a:solidFill>
                      <a:schemeClr val="bg1"/>
                    </a:solidFill>
                    <a:latin typeface="Times New Roman" pitchFamily="16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457200" algn="l"/>
                    <a:tab pos="627063" algn="l"/>
                    <a:tab pos="1084263" algn="l"/>
                    <a:tab pos="1541463" algn="l"/>
                    <a:tab pos="1998663" algn="l"/>
                    <a:tab pos="2455863" algn="l"/>
                    <a:tab pos="2913063" algn="l"/>
                    <a:tab pos="3370263" algn="l"/>
                    <a:tab pos="3827463" algn="l"/>
                    <a:tab pos="4284663" algn="l"/>
                    <a:tab pos="4741863" algn="l"/>
                    <a:tab pos="5199063" algn="l"/>
                    <a:tab pos="5656263" algn="l"/>
                    <a:tab pos="6113463" algn="l"/>
                    <a:tab pos="6570663" algn="l"/>
                    <a:tab pos="7027863" algn="l"/>
                    <a:tab pos="7485063" algn="l"/>
                    <a:tab pos="7942263" algn="l"/>
                    <a:tab pos="8399463" algn="l"/>
                    <a:tab pos="8856663" algn="l"/>
                    <a:tab pos="9313863" algn="l"/>
                    <a:tab pos="9410700" algn="l"/>
                  </a:tabLst>
                  <a:defRPr sz="2400">
                    <a:solidFill>
                      <a:schemeClr val="bg1"/>
                    </a:solidFill>
                    <a:latin typeface="Times New Roman" pitchFamily="16" charset="0"/>
                  </a:defRPr>
                </a:lvl9pPr>
              </a:lstStyle>
              <a:p>
                <a:pPr lvl="1" eaLnBrk="1" hangingPunct="1">
                  <a:lnSpc>
                    <a:spcPct val="95000"/>
                  </a:lnSpc>
                  <a:buFont typeface="Arial" charset="0"/>
                  <a:buChar char="•"/>
                  <a:defRPr/>
                </a:pPr>
                <a:r>
                  <a:rPr lang="en-US" sz="2700" dirty="0" smtClean="0">
                    <a:solidFill>
                      <a:srgbClr val="000000"/>
                    </a:solidFill>
                    <a:latin typeface="Arial" charset="0"/>
                    <a:ea typeface="MS Gothic" charset="0"/>
                    <a:cs typeface="MS Gothic" charset="0"/>
                  </a:rPr>
                  <a:t>Documents from Ancestry.com, craigslist, and Wikipedia</a:t>
                </a:r>
                <a:endParaRPr lang="en-US" sz="2700" dirty="0" smtClean="0">
                  <a:solidFill>
                    <a:srgbClr val="000000"/>
                  </a:solidFill>
                  <a:latin typeface="Arial" charset="0"/>
                  <a:ea typeface="MS Gothic" charset="0"/>
                  <a:cs typeface="MS Gothic" charset="0"/>
                </a:endParaRPr>
              </a:p>
              <a:p>
                <a:pPr lvl="1" eaLnBrk="1" hangingPunct="1">
                  <a:lnSpc>
                    <a:spcPct val="95000"/>
                  </a:lnSpc>
                  <a:buFont typeface="Arial" charset="0"/>
                  <a:buChar char="•"/>
                  <a:defRPr/>
                </a:pPr>
                <a:endParaRPr lang="en-US" sz="2700" dirty="0" smtClean="0">
                  <a:solidFill>
                    <a:srgbClr val="000000"/>
                  </a:solidFill>
                  <a:latin typeface="Arial" charset="0"/>
                  <a:ea typeface="MS Gothic" charset="0"/>
                  <a:cs typeface="MS Gothic" charset="0"/>
                </a:endParaRPr>
              </a:p>
              <a:p>
                <a:pPr lvl="1" eaLnBrk="1" hangingPunct="1">
                  <a:lnSpc>
                    <a:spcPct val="95000"/>
                  </a:lnSpc>
                  <a:buFont typeface="Arial" charset="0"/>
                  <a:buChar char="•"/>
                  <a:defRPr/>
                </a:pPr>
                <a:r>
                  <a:rPr lang="en-US" sz="2700" dirty="0" smtClean="0">
                    <a:solidFill>
                      <a:srgbClr val="000000"/>
                    </a:solidFill>
                    <a:latin typeface="Arial" charset="0"/>
                    <a:ea typeface="MS Gothic" charset="0"/>
                    <a:cs typeface="MS Gothic" charset="0"/>
                  </a:rPr>
                  <a:t>100 pseudo-randomly generated queries</a:t>
                </a:r>
                <a:endParaRPr lang="en-US" sz="2700" dirty="0" smtClean="0">
                  <a:solidFill>
                    <a:srgbClr val="000000"/>
                  </a:solidFill>
                  <a:latin typeface="Arial" charset="0"/>
                  <a:ea typeface="MS Gothic" charset="0"/>
                  <a:cs typeface="MS Gothic" charset="0"/>
                </a:endParaRPr>
              </a:p>
              <a:p>
                <a:pPr lvl="1" eaLnBrk="1" hangingPunct="1">
                  <a:lnSpc>
                    <a:spcPct val="95000"/>
                  </a:lnSpc>
                  <a:buFont typeface="Arial" charset="0"/>
                  <a:buChar char="•"/>
                  <a:defRPr/>
                </a:pPr>
                <a:endParaRPr lang="en-US" sz="2700" dirty="0" smtClean="0">
                  <a:solidFill>
                    <a:srgbClr val="000000"/>
                  </a:solidFill>
                  <a:latin typeface="Arial" charset="0"/>
                  <a:ea typeface="MS Gothic" charset="0"/>
                  <a:cs typeface="MS Gothic" charset="0"/>
                </a:endParaRPr>
              </a:p>
              <a:p>
                <a:pPr lvl="1" eaLnBrk="1" hangingPunct="1">
                  <a:lnSpc>
                    <a:spcPct val="95000"/>
                  </a:lnSpc>
                  <a:buFont typeface="Arial" charset="0"/>
                  <a:buChar char="•"/>
                  <a:defRPr/>
                </a:pPr>
                <a:r>
                  <a:rPr lang="en-US" sz="2700" dirty="0" smtClean="0">
                    <a:solidFill>
                      <a:srgbClr val="000000"/>
                    </a:solidFill>
                    <a:latin typeface="Arial" charset="0"/>
                    <a:ea typeface="MS Gothic" charset="0"/>
                    <a:cs typeface="MS Gothic" charset="0"/>
                  </a:rPr>
                  <a:t>Development test and blind test sets</a:t>
                </a:r>
                <a:endParaRPr lang="en-US" sz="2700" dirty="0" smtClean="0">
                  <a:solidFill>
                    <a:srgbClr val="000000"/>
                  </a:solidFill>
                  <a:latin typeface="Arial" charset="0"/>
                  <a:ea typeface="MS Gothic" charset="0"/>
                  <a:cs typeface="MS Gothic" charset="0"/>
                </a:endParaRPr>
              </a:p>
              <a:p>
                <a:pPr lvl="1" eaLnBrk="1" hangingPunct="1">
                  <a:lnSpc>
                    <a:spcPct val="95000"/>
                  </a:lnSpc>
                  <a:buFont typeface="Arial" charset="0"/>
                  <a:buChar char="•"/>
                  <a:defRPr/>
                </a:pPr>
                <a:endParaRPr lang="en-US" sz="2700" dirty="0" smtClean="0">
                  <a:solidFill>
                    <a:srgbClr val="000000"/>
                  </a:solidFill>
                  <a:latin typeface="Arial" charset="0"/>
                  <a:ea typeface="MS Gothic" charset="0"/>
                  <a:cs typeface="MS Gothic" charset="0"/>
                </a:endParaRPr>
              </a:p>
              <a:p>
                <a:pPr lvl="1" eaLnBrk="1" hangingPunct="1">
                  <a:lnSpc>
                    <a:spcPct val="95000"/>
                  </a:lnSpc>
                  <a:buFont typeface="Arial" charset="0"/>
                  <a:buChar char="•"/>
                  <a:defRPr/>
                </a:pPr>
                <a:r>
                  <a:rPr lang="en-US" sz="2700" dirty="0" smtClean="0">
                    <a:solidFill>
                      <a:srgbClr val="000000"/>
                    </a:solidFill>
                    <a:latin typeface="Arial" charset="0"/>
                    <a:ea typeface="MS Gothic" charset="0"/>
                    <a:cs typeface="MS Gothic" charset="0"/>
                  </a:rPr>
                  <a:t>Mean average precision (MAP):</a:t>
                </a:r>
              </a:p>
              <a:p>
                <a:pPr lvl="1" eaLnBrk="1" hangingPunct="1">
                  <a:lnSpc>
                    <a:spcPct val="95000"/>
                  </a:lnSpc>
                  <a:buFont typeface="Arial" charset="0"/>
                  <a:buChar char="•"/>
                  <a:defRPr/>
                </a:pPr>
                <a:endParaRPr lang="en-US" sz="2700" i="1" dirty="0" smtClean="0">
                  <a:solidFill>
                    <a:srgbClr val="000000"/>
                  </a:solidFill>
                  <a:latin typeface="Cambria Math"/>
                </a:endParaRPr>
              </a:p>
              <a:p>
                <a:pPr marL="571500" lvl="2" indent="0" eaLnBrk="1" hangingPunct="1">
                  <a:lnSpc>
                    <a:spcPct val="95000"/>
                  </a:lnSpc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7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7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7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|</m:t>
                          </m:r>
                          <m:r>
                            <a:rPr lang="en-US" sz="27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𝑄</m:t>
                          </m:r>
                          <m:r>
                            <a:rPr lang="en-US" sz="27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|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sz="27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7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𝑗</m:t>
                          </m:r>
                          <m:r>
                            <a:rPr lang="en-US" sz="27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27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|</m:t>
                          </m:r>
                          <m:r>
                            <a:rPr lang="en-US" sz="27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𝑄</m:t>
                          </m:r>
                          <m:r>
                            <a:rPr lang="en-US" sz="27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|</m:t>
                          </m:r>
                        </m:sup>
                        <m:e>
                          <m:f>
                            <m:fPr>
                              <m:ctrlPr>
                                <a:rPr lang="en-US" sz="27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7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70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7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7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  <m:nary>
                        <m:naryPr>
                          <m:chr m:val="∑"/>
                          <m:ctrlPr>
                            <a:rPr lang="en-US" sz="27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7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𝑘</m:t>
                          </m:r>
                          <m:r>
                            <a:rPr lang="en-US" sz="27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=1</m:t>
                          </m:r>
                        </m:sub>
                        <m:sup>
                          <m:sSub>
                            <m:sSubPr>
                              <m:ctrlPr>
                                <a:rPr lang="en-US" sz="27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7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27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sup>
                        <m:e>
                          <m:r>
                            <a:rPr lang="en-US" sz="27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𝑃𝑟𝑒𝑐𝑖𝑠𝑖𝑜𝑛</m:t>
                          </m:r>
                          <m:r>
                            <a:rPr lang="en-US" sz="27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7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7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7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𝑗𝑘</m:t>
                              </m:r>
                            </m:sub>
                          </m:sSub>
                        </m:e>
                      </m:nary>
                      <m:r>
                        <a:rPr lang="en-US" sz="27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700" dirty="0" smtClean="0">
                  <a:solidFill>
                    <a:srgbClr val="000000"/>
                  </a:solidFill>
                  <a:latin typeface="Arial" charset="0"/>
                  <a:ea typeface="MS Gothic" charset="0"/>
                  <a:cs typeface="MS Gothic" charset="0"/>
                </a:endParaRPr>
              </a:p>
              <a:p>
                <a:pPr marL="114300" lvl="1" indent="0" eaLnBrk="1" hangingPunct="1">
                  <a:lnSpc>
                    <a:spcPct val="95000"/>
                  </a:lnSpc>
                  <a:defRPr/>
                </a:pPr>
                <a:endParaRPr lang="en-US" sz="2700" dirty="0" smtClean="0">
                  <a:solidFill>
                    <a:srgbClr val="000000"/>
                  </a:solidFill>
                  <a:latin typeface="Arial" charset="0"/>
                  <a:ea typeface="MS Gothic" charset="0"/>
                  <a:cs typeface="MS Gothic" charset="0"/>
                </a:endParaRPr>
              </a:p>
            </p:txBody>
          </p:sp>
        </mc:Choice>
        <mc:Fallback>
          <p:sp>
            <p:nvSpPr>
              <p:cNvPr id="6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7650" y="1820863"/>
                <a:ext cx="9664700" cy="5486400"/>
              </a:xfrm>
              <a:prstGeom prst="rect">
                <a:avLst/>
              </a:prstGeom>
              <a:blipFill rotWithShape="1">
                <a:blip r:embed="rId2"/>
                <a:stretch>
                  <a:fillRect l="-820" t="-222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31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sz="430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Keyword Limitations</a:t>
            </a:r>
          </a:p>
        </p:txBody>
      </p:sp>
      <p:pic>
        <p:nvPicPr>
          <p:cNvPr id="819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800" y="917575"/>
            <a:ext cx="5789613" cy="655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0EE6C6-E576-48C9-BCCF-DC7CD4518D8D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sz="430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Conclusions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47650" y="1820863"/>
            <a:ext cx="96647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42900"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marL="571500" indent="-457200"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marL="800100"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lvl="1" eaLnBrk="1" hangingPunct="1">
              <a:lnSpc>
                <a:spcPct val="95000"/>
              </a:lnSpc>
              <a:buFont typeface="Arial" charset="0"/>
              <a:buChar char="•"/>
              <a:defRPr/>
            </a:pPr>
            <a:r>
              <a:rPr lang="en-US" sz="2700" dirty="0" smtClean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HyKSS - </a:t>
            </a:r>
            <a:r>
              <a:rPr lang="en-US" sz="2700" i="1" dirty="0" smtClean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Hy</a:t>
            </a:r>
            <a:r>
              <a:rPr lang="en-US" sz="2700" dirty="0" smtClean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brid </a:t>
            </a:r>
            <a:r>
              <a:rPr lang="en-US" sz="2700" i="1" dirty="0" smtClean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K</a:t>
            </a:r>
            <a:r>
              <a:rPr lang="en-US" sz="2700" dirty="0" smtClean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eyword and </a:t>
            </a:r>
            <a:r>
              <a:rPr lang="en-US" sz="2700" i="1" dirty="0" smtClean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S</a:t>
            </a:r>
            <a:r>
              <a:rPr lang="en-US" sz="2700" dirty="0" smtClean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emantic </a:t>
            </a:r>
            <a:r>
              <a:rPr lang="en-US" sz="2700" i="1" dirty="0" smtClean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S</a:t>
            </a:r>
            <a:r>
              <a:rPr lang="en-US" sz="2700" dirty="0" smtClean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earch system</a:t>
            </a:r>
          </a:p>
          <a:p>
            <a:pPr lvl="1" eaLnBrk="1" hangingPunct="1">
              <a:lnSpc>
                <a:spcPct val="95000"/>
              </a:lnSpc>
              <a:buFont typeface="Arial" charset="0"/>
              <a:buChar char="•"/>
              <a:defRPr/>
            </a:pPr>
            <a:endParaRPr lang="en-US" sz="2700" dirty="0" smtClean="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  <a:p>
            <a:pPr lvl="1" eaLnBrk="1" hangingPunct="1">
              <a:lnSpc>
                <a:spcPct val="95000"/>
              </a:lnSpc>
              <a:buFont typeface="Arial" charset="0"/>
              <a:buChar char="•"/>
              <a:defRPr/>
            </a:pPr>
            <a:r>
              <a:rPr lang="en-US" sz="2700" dirty="0" smtClean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Improves mean average precision</a:t>
            </a:r>
          </a:p>
          <a:p>
            <a:pPr lvl="1" eaLnBrk="1" hangingPunct="1">
              <a:lnSpc>
                <a:spcPct val="95000"/>
              </a:lnSpc>
              <a:buFont typeface="Arial" charset="0"/>
              <a:buChar char="•"/>
              <a:defRPr/>
            </a:pPr>
            <a:endParaRPr lang="en-US" sz="2700" dirty="0" smtClean="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  <a:p>
            <a:pPr lvl="1" eaLnBrk="1" hangingPunct="1">
              <a:lnSpc>
                <a:spcPct val="95000"/>
              </a:lnSpc>
              <a:buFont typeface="Arial" charset="0"/>
              <a:buChar char="•"/>
              <a:defRPr/>
            </a:pPr>
            <a:r>
              <a:rPr lang="en-US" sz="2700" dirty="0" smtClean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Query over multiple ontologies</a:t>
            </a:r>
          </a:p>
          <a:p>
            <a:pPr lvl="1" eaLnBrk="1" hangingPunct="1">
              <a:lnSpc>
                <a:spcPct val="95000"/>
              </a:lnSpc>
              <a:buFont typeface="Arial" charset="0"/>
              <a:buChar char="•"/>
              <a:defRPr/>
            </a:pPr>
            <a:endParaRPr lang="en-US" sz="2700" dirty="0" smtClean="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  <a:p>
            <a:pPr lvl="1" eaLnBrk="1" hangingPunct="1">
              <a:lnSpc>
                <a:spcPct val="95000"/>
              </a:lnSpc>
              <a:buFont typeface="Arial" charset="0"/>
              <a:buChar char="•"/>
              <a:defRPr/>
            </a:pPr>
            <a:r>
              <a:rPr lang="en-US" sz="2700" dirty="0" smtClean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Pay-as-you-go improvements</a:t>
            </a:r>
          </a:p>
          <a:p>
            <a:pPr marL="114300" lvl="1" indent="0" eaLnBrk="1" hangingPunct="1">
              <a:lnSpc>
                <a:spcPct val="95000"/>
              </a:lnSpc>
              <a:defRPr/>
            </a:pPr>
            <a:endParaRPr lang="en-US" sz="2700" dirty="0" smtClean="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1DCD0FB-A870-46C8-B6CD-BED14E5A0E21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sz="430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Semantic Search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00" y="1016000"/>
            <a:ext cx="6858000" cy="6316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148AD7-4CF1-4BA6-9E13-BD5301A35AF3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9806" y="1117600"/>
            <a:ext cx="16764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356" y="1117600"/>
            <a:ext cx="242570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206" y="2032000"/>
            <a:ext cx="2794000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006" y="1981994"/>
            <a:ext cx="2794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E46E50-CC0B-43DC-A674-E5B3AEA53A35}" type="slidenum">
              <a:rPr lang="en-US"/>
              <a:pPr>
                <a:defRPr/>
              </a:pPr>
              <a:t>4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8703" y="2210594"/>
            <a:ext cx="242570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47283" y="4115594"/>
            <a:ext cx="3142207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o</a:t>
            </a:r>
            <a:r>
              <a:rPr lang="en-US" dirty="0" smtClean="0"/>
              <a:t>ver 18,000 feet high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3220" y="3051641"/>
            <a:ext cx="2721428" cy="362857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783806" y="6706394"/>
            <a:ext cx="2975495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faster than 100 mph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679406" y="3425329"/>
            <a:ext cx="2985113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less than 100K miles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4300" dirty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HyKSS:</a:t>
            </a:r>
          </a:p>
          <a:p>
            <a:pPr eaLnBrk="1" hangingPunct="1">
              <a:lnSpc>
                <a:spcPct val="95000"/>
              </a:lnSpc>
            </a:pPr>
            <a:r>
              <a:rPr lang="en-US" sz="4300" dirty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 </a:t>
            </a:r>
            <a:r>
              <a:rPr lang="en-US" sz="4300" i="1" dirty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Hy</a:t>
            </a:r>
            <a:r>
              <a:rPr lang="en-US" sz="4300" dirty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brid </a:t>
            </a:r>
            <a:r>
              <a:rPr lang="en-US" sz="4300" i="1" dirty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K</a:t>
            </a:r>
            <a:r>
              <a:rPr lang="en-US" sz="4300" dirty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eyword and </a:t>
            </a:r>
            <a:r>
              <a:rPr lang="en-US" sz="4300" i="1" dirty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S</a:t>
            </a:r>
            <a:r>
              <a:rPr lang="en-US" sz="4300" dirty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emantic </a:t>
            </a:r>
            <a:r>
              <a:rPr lang="en-US" sz="4300" i="1" dirty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S</a:t>
            </a:r>
            <a:r>
              <a:rPr lang="en-US" sz="4300" dirty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earch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47650" y="1828800"/>
            <a:ext cx="96647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marL="457200" indent="-342900"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5000"/>
              </a:lnSpc>
              <a:buClrTx/>
              <a:buSzTx/>
              <a:buFontTx/>
              <a:buNone/>
            </a:pPr>
            <a:r>
              <a:rPr lang="en-US" sz="270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 </a:t>
            </a:r>
          </a:p>
          <a:p>
            <a:pPr lvl="1" eaLnBrk="1" hangingPunct="1">
              <a:lnSpc>
                <a:spcPct val="95000"/>
              </a:lnSpc>
              <a:buFont typeface="Arial" charset="0"/>
              <a:buChar char="•"/>
            </a:pPr>
            <a:r>
              <a:rPr lang="en-US" sz="270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Combine separate keyword and semantic search</a:t>
            </a:r>
          </a:p>
          <a:p>
            <a:pPr lvl="1" eaLnBrk="1" hangingPunct="1">
              <a:lnSpc>
                <a:spcPct val="95000"/>
              </a:lnSpc>
              <a:buFont typeface="Arial" charset="0"/>
              <a:buChar char="•"/>
            </a:pPr>
            <a:endParaRPr lang="en-US" sz="270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  <a:p>
            <a:pPr lvl="1" eaLnBrk="1" hangingPunct="1">
              <a:lnSpc>
                <a:spcPct val="95000"/>
              </a:lnSpc>
              <a:buFont typeface="Arial" charset="0"/>
              <a:buChar char="•"/>
            </a:pPr>
            <a:r>
              <a:rPr lang="en-US" sz="270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Semi-automatically extract semantic annotations</a:t>
            </a:r>
          </a:p>
          <a:p>
            <a:pPr lvl="1" eaLnBrk="1" hangingPunct="1">
              <a:lnSpc>
                <a:spcPct val="95000"/>
              </a:lnSpc>
              <a:buFont typeface="Arial" charset="0"/>
              <a:buChar char="•"/>
            </a:pPr>
            <a:endParaRPr lang="en-US" sz="270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  <a:p>
            <a:pPr lvl="1" eaLnBrk="1" hangingPunct="1">
              <a:lnSpc>
                <a:spcPct val="95000"/>
              </a:lnSpc>
              <a:buFont typeface="Arial" charset="0"/>
              <a:buChar char="•"/>
            </a:pPr>
            <a:r>
              <a:rPr lang="en-US" sz="270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Query over multiple conceptual models</a:t>
            </a:r>
          </a:p>
          <a:p>
            <a:pPr eaLnBrk="1" hangingPunct="1">
              <a:lnSpc>
                <a:spcPct val="95000"/>
              </a:lnSpc>
              <a:buClrTx/>
              <a:buSzTx/>
              <a:buFontTx/>
              <a:buNone/>
            </a:pPr>
            <a:endParaRPr lang="en-US" sz="270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  <a:p>
            <a:pPr lvl="1" eaLnBrk="1" hangingPunct="1">
              <a:lnSpc>
                <a:spcPct val="95000"/>
              </a:lnSpc>
              <a:buFont typeface="Arial" charset="0"/>
              <a:buChar char="•"/>
            </a:pPr>
            <a:endParaRPr lang="en-US" sz="270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72B089D-63D6-44A5-BEDE-40A97FBE96EF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430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Thesis Statement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47650" y="1828800"/>
            <a:ext cx="96647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457200" indent="-457200"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627063" algn="l"/>
                <a:tab pos="1084263" algn="l"/>
                <a:tab pos="1541463" algn="l"/>
                <a:tab pos="1998663" algn="l"/>
                <a:tab pos="2455863" algn="l"/>
                <a:tab pos="2913063" algn="l"/>
                <a:tab pos="3370263" algn="l"/>
                <a:tab pos="3827463" algn="l"/>
                <a:tab pos="4284663" algn="l"/>
                <a:tab pos="4741863" algn="l"/>
                <a:tab pos="5199063" algn="l"/>
                <a:tab pos="5656263" algn="l"/>
                <a:tab pos="6113463" algn="l"/>
                <a:tab pos="6570663" algn="l"/>
                <a:tab pos="7027863" algn="l"/>
                <a:tab pos="7485063" algn="l"/>
                <a:tab pos="7942263" algn="l"/>
                <a:tab pos="8399463" algn="l"/>
                <a:tab pos="8856663" algn="l"/>
                <a:tab pos="9313863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5000"/>
              </a:lnSpc>
              <a:buClrTx/>
              <a:buSzTx/>
              <a:buFont typeface="Arial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HyKSS </a:t>
            </a:r>
          </a:p>
          <a:p>
            <a:pPr eaLnBrk="1" hangingPunct="1">
              <a:lnSpc>
                <a:spcPct val="95000"/>
              </a:lnSpc>
              <a:buClrTx/>
              <a:buSzTx/>
              <a:buFont typeface="Arial" charset="0"/>
              <a:buChar char="•"/>
            </a:pPr>
            <a:endParaRPr lang="en-US" sz="2800" dirty="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  <a:p>
            <a:pPr lvl="1" eaLnBrk="1" hangingPunct="1">
              <a:lnSpc>
                <a:spcPct val="95000"/>
              </a:lnSpc>
              <a:buClrTx/>
              <a:buSzTx/>
              <a:buFont typeface="Arial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outperforms keyword and semantic search</a:t>
            </a:r>
          </a:p>
          <a:p>
            <a:pPr lvl="1" eaLnBrk="1" hangingPunct="1">
              <a:lnSpc>
                <a:spcPct val="95000"/>
              </a:lnSpc>
              <a:buClrTx/>
              <a:buSzTx/>
              <a:buFont typeface="Arial" charset="0"/>
              <a:buChar char="•"/>
            </a:pPr>
            <a:endParaRPr lang="en-US" sz="2800" dirty="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  <a:p>
            <a:pPr lvl="1" eaLnBrk="1" hangingPunct="1">
              <a:lnSpc>
                <a:spcPct val="95000"/>
              </a:lnSpc>
              <a:buClrTx/>
              <a:buSzTx/>
              <a:buFont typeface="Arial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allows queries over multiple ontologies</a:t>
            </a:r>
          </a:p>
          <a:p>
            <a:pPr lvl="1" eaLnBrk="1" hangingPunct="1">
              <a:lnSpc>
                <a:spcPct val="95000"/>
              </a:lnSpc>
              <a:buClrTx/>
              <a:buSzTx/>
              <a:buFont typeface="Arial" charset="0"/>
              <a:buChar char="•"/>
            </a:pPr>
            <a:endParaRPr lang="en-US" sz="2800" dirty="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  <a:p>
            <a:pPr lvl="1" eaLnBrk="1" hangingPunct="1">
              <a:lnSpc>
                <a:spcPct val="95000"/>
              </a:lnSpc>
              <a:buClrTx/>
              <a:buSzTx/>
              <a:buFont typeface="Arial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allows pay-as-you-go improvement</a:t>
            </a:r>
          </a:p>
          <a:p>
            <a:pPr lvl="1" eaLnBrk="1" hangingPunct="1">
              <a:lnSpc>
                <a:spcPct val="95000"/>
              </a:lnSpc>
              <a:buClrTx/>
              <a:buSzTx/>
              <a:buFont typeface="Arial" charset="0"/>
              <a:buChar char="•"/>
            </a:pPr>
            <a:endParaRPr lang="en-US" sz="2800" dirty="0">
              <a:solidFill>
                <a:srgbClr val="000000"/>
              </a:solidFill>
              <a:latin typeface="Arial" charset="0"/>
              <a:ea typeface="MS Gothic" charset="0"/>
              <a:cs typeface="MS Gothic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78BC0F9-1E17-4B32-92AB-DBB5815DBEB6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sz="430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Architecture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1A8321-B34F-46A7-8733-ECD6D4E56C1C}" type="slidenum">
              <a:rPr lang="en-US"/>
              <a:pPr>
                <a:defRPr/>
              </a:pPr>
              <a:t>7</a:t>
            </a:fld>
            <a:endParaRPr lang="en-US"/>
          </a:p>
        </p:txBody>
      </p:sp>
      <p:pic>
        <p:nvPicPr>
          <p:cNvPr id="13316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413" y="915988"/>
            <a:ext cx="8229600" cy="633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244475" y="301625"/>
            <a:ext cx="967105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sz="430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Extraction Ontologies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361AF1-18E8-4A79-BE01-B1F97F732C82}" type="slidenum">
              <a:rPr lang="en-US"/>
              <a:pPr>
                <a:defRPr/>
              </a:pPr>
              <a:t>8</a:t>
            </a:fld>
            <a:endParaRPr lang="en-US"/>
          </a:p>
        </p:txBody>
      </p:sp>
      <p:pic>
        <p:nvPicPr>
          <p:cNvPr id="14340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13" y="1220788"/>
            <a:ext cx="8412162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sz="430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Data Frames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" y="1930400"/>
            <a:ext cx="8264525" cy="407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C9FEDB7-4434-4C3D-A0BB-81F4898DA5FA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2113</TotalTime>
  <Words>574</Words>
  <Application>Microsoft Office PowerPoint</Application>
  <PresentationFormat>Custom</PresentationFormat>
  <Paragraphs>282</Paragraphs>
  <Slides>20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Slipstream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</dc:creator>
  <cp:lastModifiedBy>DEG</cp:lastModifiedBy>
  <cp:revision>54</cp:revision>
  <cp:lastPrinted>1601-01-01T00:00:00Z</cp:lastPrinted>
  <dcterms:created xsi:type="dcterms:W3CDTF">2004-05-06T09:28:21Z</dcterms:created>
  <dcterms:modified xsi:type="dcterms:W3CDTF">2010-06-15T16:17:59Z</dcterms:modified>
</cp:coreProperties>
</file>