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66" r:id="rId3"/>
  </p:sldMasterIdLst>
  <p:notesMasterIdLst>
    <p:notesMasterId r:id="rId17"/>
  </p:notesMasterIdLst>
  <p:sldIdLst>
    <p:sldId id="257" r:id="rId4"/>
    <p:sldId id="263" r:id="rId5"/>
    <p:sldId id="264" r:id="rId6"/>
    <p:sldId id="265" r:id="rId7"/>
    <p:sldId id="273" r:id="rId8"/>
    <p:sldId id="277" r:id="rId9"/>
    <p:sldId id="278" r:id="rId10"/>
    <p:sldId id="281" r:id="rId11"/>
    <p:sldId id="280" r:id="rId12"/>
    <p:sldId id="274" r:id="rId13"/>
    <p:sldId id="275" r:id="rId14"/>
    <p:sldId id="276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Wayne Embley" initials="DWE" lastIdx="2" clrIdx="0">
    <p:extLst>
      <p:ext uri="{19B8F6BF-5375-455C-9EA6-DF929625EA0E}">
        <p15:presenceInfo xmlns:p15="http://schemas.microsoft.com/office/powerpoint/2012/main" userId="S::embley@churchofjesuschrist.org::2c8c88e7-ec6d-4507-8ea8-2d4d02f28ed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 autoAdjust="0"/>
    <p:restoredTop sz="87192" autoAdjust="0"/>
  </p:normalViewPr>
  <p:slideViewPr>
    <p:cSldViewPr snapToGrid="0">
      <p:cViewPr varScale="1">
        <p:scale>
          <a:sx n="99" d="100"/>
          <a:sy n="99" d="100"/>
        </p:scale>
        <p:origin x="7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1DD6B-BE41-4AF5-B657-5C708C0A4D1A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9BB0D-910A-4C46-B55A-491378703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37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9BB0D-910A-4C46-B55A-491378703F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7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Note number of persona evaluated, number that were defective, and percent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9BB0D-910A-4C46-B55A-491378703F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9BB0D-910A-4C46-B55A-491378703F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51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15 constraints</a:t>
            </a:r>
          </a:p>
          <a:p>
            <a:endParaRPr lang="en-US" dirty="0"/>
          </a:p>
          <a:p>
            <a:r>
              <a:rPr lang="en-US" dirty="0"/>
              <a:t>This is a merge of Hans Jürgen </a:t>
            </a:r>
            <a:r>
              <a:rPr lang="en-US" dirty="0" err="1"/>
              <a:t>Ehlbeck</a:t>
            </a:r>
            <a:r>
              <a:rPr lang="en-US" dirty="0"/>
              <a:t> as a son in the household of Claus </a:t>
            </a:r>
            <a:r>
              <a:rPr lang="en-US" dirty="0" err="1"/>
              <a:t>Ehlbeck</a:t>
            </a:r>
            <a:r>
              <a:rPr lang="en-US" dirty="0"/>
              <a:t> with the Hans Jürgen </a:t>
            </a:r>
            <a:r>
              <a:rPr lang="en-US" dirty="0" err="1"/>
              <a:t>Ehlbeck</a:t>
            </a:r>
            <a:r>
              <a:rPr lang="en-US" dirty="0"/>
              <a:t> as the head of household in the next household (on the next page).  Somehow the head of house hold picked up </a:t>
            </a:r>
            <a:r>
              <a:rPr lang="en-US" dirty="0" err="1"/>
              <a:t>Gesche</a:t>
            </a:r>
            <a:r>
              <a:rPr lang="en-US" dirty="0"/>
              <a:t> Catharine </a:t>
            </a:r>
            <a:r>
              <a:rPr lang="en-US" dirty="0" err="1"/>
              <a:t>Ehlbeck</a:t>
            </a:r>
            <a:r>
              <a:rPr lang="en-US" dirty="0"/>
              <a:t> on the previous page.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9BB0D-910A-4C46-B55A-491378703F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44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surnames are identical, the given names are off by one letter (Catarina vs. Catharina), and the extracted married name was off by one letter (</a:t>
            </a:r>
            <a:r>
              <a:rPr lang="en-US" dirty="0" err="1"/>
              <a:t>Sensen</a:t>
            </a:r>
            <a:r>
              <a:rPr lang="en-US" dirty="0"/>
              <a:t> vs. Benson)</a:t>
            </a:r>
          </a:p>
          <a:p>
            <a:endParaRPr lang="en-US" dirty="0"/>
          </a:p>
          <a:p>
            <a:r>
              <a:rPr lang="en-US" dirty="0"/>
              <a:t>P(M|E1, …, </a:t>
            </a:r>
            <a:r>
              <a:rPr lang="en-US" dirty="0" err="1"/>
              <a:t>En</a:t>
            </a:r>
            <a:r>
              <a:rPr lang="en-US" dirty="0"/>
              <a:t>) is the probably of a match M given the evidence E1, …, </a:t>
            </a:r>
            <a:r>
              <a:rPr lang="en-US" dirty="0" err="1"/>
              <a:t>En</a:t>
            </a:r>
            <a:r>
              <a:rPr lang="en-US" dirty="0"/>
              <a:t>.</a:t>
            </a:r>
          </a:p>
          <a:p>
            <a:r>
              <a:rPr lang="en-US" dirty="0"/>
              <a:t>We obtain it with Bayes’ Law and then turn it into a summation of the evidence (as in a courtroom argument)</a:t>
            </a:r>
          </a:p>
          <a:p>
            <a:r>
              <a:rPr lang="en-US" dirty="0"/>
              <a:t>P(M) is just a constant value, an irrelevant offset for the summation of evidence.</a:t>
            </a:r>
          </a:p>
          <a:p>
            <a:r>
              <a:rPr lang="en-US" dirty="0"/>
              <a:t>P(</a:t>
            </a:r>
            <a:r>
              <a:rPr lang="en-US" dirty="0" err="1"/>
              <a:t>Ei|M</a:t>
            </a:r>
            <a:r>
              <a:rPr lang="en-US" dirty="0"/>
              <a:t>) = 1; i.e. given that the persona records match, in reality the evidence must match (e.g. the birth dates, mother’s given names, spouses’ and children’s information, … must all match)</a:t>
            </a:r>
          </a:p>
          <a:p>
            <a:r>
              <a:rPr lang="en-US" dirty="0"/>
              <a:t>(We note, however, that there may be recording “errors” – partial or abbreviated names in place of full names, OCR errors, one place when another is meant, e.g. Provo not Orem as a birthplace.)</a:t>
            </a:r>
          </a:p>
          <a:p>
            <a:endParaRPr lang="en-US" dirty="0"/>
          </a:p>
          <a:p>
            <a:r>
              <a:rPr lang="en-US" dirty="0"/>
              <a:t>Errors:</a:t>
            </a:r>
          </a:p>
          <a:p>
            <a:r>
              <a:rPr lang="en-US" dirty="0"/>
              <a:t>OCR error: “</a:t>
            </a:r>
            <a:r>
              <a:rPr lang="en-US" dirty="0" err="1"/>
              <a:t>Sensen</a:t>
            </a:r>
            <a:r>
              <a:rPr lang="en-US" dirty="0"/>
              <a:t>” in B007 and “</a:t>
            </a:r>
            <a:r>
              <a:rPr lang="en-US" dirty="0" err="1"/>
              <a:t>Bensen</a:t>
            </a:r>
            <a:r>
              <a:rPr lang="en-US" dirty="0"/>
              <a:t>” in F018</a:t>
            </a:r>
          </a:p>
          <a:p>
            <a:r>
              <a:rPr lang="en-US" dirty="0"/>
              <a:t>Extraction error: missing template for christening dates with christening places</a:t>
            </a:r>
          </a:p>
          <a:p>
            <a:r>
              <a:rPr lang="en-US" dirty="0"/>
              <a:t>Programming omission: failed to compare marriage dates</a:t>
            </a:r>
          </a:p>
          <a:p>
            <a:r>
              <a:rPr lang="en-US" dirty="0"/>
              <a:t>Author spelling error: “Catarina” in B007 but “Catharina” in F018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9BB0D-910A-4C46-B55A-491378703F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52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Tree Intersection</a:t>
            </a:r>
          </a:p>
          <a:p>
            <a:pPr lvl="1"/>
            <a:r>
              <a:rPr lang="en-US" dirty="0"/>
              <a:t>Convert json persona records associated with a generated tree to MOBs</a:t>
            </a:r>
          </a:p>
          <a:p>
            <a:pPr lvl="1"/>
            <a:r>
              <a:rPr lang="en-US" dirty="0"/>
              <a:t>Use MOBs to find intersecting nodes – all potential duplicates</a:t>
            </a:r>
          </a:p>
          <a:p>
            <a:r>
              <a:rPr lang="en-US" dirty="0"/>
              <a:t>Deep-Check Intersecting Nodes</a:t>
            </a:r>
          </a:p>
          <a:p>
            <a:pPr lvl="1"/>
            <a:r>
              <a:rPr lang="en-US" dirty="0"/>
              <a:t>Curate and Import intersection nodes </a:t>
            </a:r>
          </a:p>
          <a:p>
            <a:pPr lvl="1"/>
            <a:r>
              <a:rPr lang="en-US" dirty="0"/>
              <a:t>Run a deep check (yielding match confidence and explanations)</a:t>
            </a:r>
          </a:p>
          <a:p>
            <a:r>
              <a:rPr lang="en-US" dirty="0"/>
              <a:t>Add to Tree </a:t>
            </a:r>
            <a:r>
              <a:rPr lang="en-US" sz="2400" dirty="0"/>
              <a:t>(all new data, any corrected conflicting data, and documentation)</a:t>
            </a:r>
          </a:p>
          <a:p>
            <a:pPr lvl="1"/>
            <a:r>
              <a:rPr lang="en-US" dirty="0"/>
              <a:t>Auto-add (non-match nodes and conflict-free-match nodes) </a:t>
            </a:r>
          </a:p>
          <a:p>
            <a:pPr lvl="1"/>
            <a:r>
              <a:rPr lang="en-US" dirty="0"/>
              <a:t>Computer-assisted add (match nodes with conflicts)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9BB0D-910A-4C46-B55A-491378703F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15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Name variations in various 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Family Tree: Rosamond Esther Morris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Greenville Funeral Home Record: Esther R. Morris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1870 Census: Esther Morris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1880 Census: Rosman Morris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Ohio Marriages, 1800-1958: A. Esther Morris (as indexed) (It might be interesting to browse the referenced film to see the original handwritten name; there’s a good chance the “A” looks more like an “R”)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Ohio Deaths, 1908-1953: Esther M. Albright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“A History &amp; Biographical Cyclopedia of Butler, County Ohio”, page 468: Rosamond Esther Morris (reference and notes added by “</a:t>
            </a:r>
            <a:r>
              <a:rPr lang="en-US" dirty="0" err="1"/>
              <a:t>TamLenore</a:t>
            </a:r>
            <a:r>
              <a:rPr lang="en-US" dirty="0"/>
              <a:t>”)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9BB0D-910A-4C46-B55A-491378703FF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39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9BB0D-910A-4C46-B55A-491378703F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15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Computer-assisted cases to consider: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9BB0D-910A-4C46-B55A-491378703F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45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E15079-6424-4E39-9FCA-298D600C6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67309-147B-4774-A516-9475AF1B3E28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F2AF7C-792B-4768-905A-D4742CD10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4C88A-BFF7-4B3C-A675-C34C66C84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C0F2D-3FBC-481D-BB3E-1C02FA5A8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23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A213B-479E-4B5E-8972-97A55517F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D3FAA2-9B54-41E2-9266-AB2134A6B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8E486-DEAC-4919-B4E2-70485F665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67309-147B-4774-A516-9475AF1B3E28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9E23B-5181-4858-87AB-90B88ED6A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93C2A-8572-4F3B-810E-B42066375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C0F2D-3FBC-481D-BB3E-1C02FA5A8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27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D6CD0-67A1-4F98-9F6E-EB5C66513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ECCDE-6DD9-4E2B-8E25-B756488CE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DC6BEA-B802-4306-B8B7-BB4DA943B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411E-4D4E-4872-8877-B59BAFE819CC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F09B8-2034-4D1F-9E69-ADC229D1C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ABC47-44BF-4111-8F94-6803BB50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15AD7-B877-45F8-B216-FDF1B22E8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7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D6DA-9914-4692-A1E9-1C27C08D8DE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974A-9E53-4D76-AD08-0517ED066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05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85D38A-989C-49F4-A318-F017F53AB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5C5A9-F85F-4417-8C4C-DC8BCC22A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8DC07-B49E-4FCD-9471-9389956BFE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67309-147B-4774-A516-9475AF1B3E28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1B4C6-A2EF-4D5F-8EE5-085AB1F3DF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C9611-7410-40D6-825B-E23F6AC6C9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C0F2D-3FBC-481D-BB3E-1C02FA5A8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1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ED20DD-69DD-4A84-857A-8AF836146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CE541-2EC0-4199-8C93-0D1B13443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ABEFB-5851-4DCC-9519-75EF7397B7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1411E-4D4E-4872-8877-B59BAFE819CC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F5EF5-1F60-4E15-B5D5-835BB45F1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D8F6C-7F57-4359-8D1A-4FD8A7D2F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15AD7-B877-45F8-B216-FDF1B22E8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FD6DA-9914-4692-A1E9-1C27C08D8DE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4974A-9E53-4D76-AD08-0517ED066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7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A256A-188C-4535-B4D9-6EA5792CAF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090" y="1122363"/>
            <a:ext cx="10815484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Record Merge</a:t>
            </a:r>
            <a:br>
              <a:rPr lang="en-US" dirty="0"/>
            </a:br>
            <a:r>
              <a:rPr lang="en-US" sz="4000" dirty="0"/>
              <a:t>(book persona-record merge &amp;</a:t>
            </a:r>
            <a:br>
              <a:rPr lang="en-US" sz="4000" dirty="0"/>
            </a:br>
            <a:r>
              <a:rPr lang="en-US" sz="4000" dirty="0"/>
              <a:t>merged-persona-record/tree-persona-record merge)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A6A90F-9949-4498-9716-260FA008F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7043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 i="1" dirty="0"/>
              <a:t>Team Members</a:t>
            </a:r>
          </a:p>
          <a:p>
            <a:r>
              <a:rPr lang="en-US" sz="2000" i="1" dirty="0"/>
              <a:t>David W. Embley, Scott N. Woodfield, Gary James Norris</a:t>
            </a:r>
          </a:p>
          <a:p>
            <a:r>
              <a:rPr lang="en-US" sz="2000" i="1" u="sng" dirty="0"/>
              <a:t>Stephen W. Liddle</a:t>
            </a:r>
            <a:r>
              <a:rPr lang="en-US" sz="2000" i="1" dirty="0"/>
              <a:t>, </a:t>
            </a:r>
            <a:r>
              <a:rPr lang="en-US" sz="2000" i="1" u="sng" dirty="0"/>
              <a:t>Deryle W. Lonsdale</a:t>
            </a:r>
            <a:r>
              <a:rPr lang="en-US" sz="2000" i="1" dirty="0"/>
              <a:t>, </a:t>
            </a:r>
            <a:r>
              <a:rPr lang="en-US" sz="2000" i="1" u="sng" dirty="0"/>
              <a:t>George Nagy</a:t>
            </a:r>
            <a:r>
              <a:rPr lang="en-US" sz="2000" i="1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796627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F7D6B73-3411-4115-AB80-2DB86E5B0B61}"/>
              </a:ext>
            </a:extLst>
          </p:cNvPr>
          <p:cNvGrpSpPr/>
          <p:nvPr/>
        </p:nvGrpSpPr>
        <p:grpSpPr>
          <a:xfrm>
            <a:off x="3906062" y="2140310"/>
            <a:ext cx="1529862" cy="1369804"/>
            <a:chOff x="808892" y="940777"/>
            <a:chExt cx="1529862" cy="1369804"/>
          </a:xfrm>
        </p:grpSpPr>
        <p:sp>
          <p:nvSpPr>
            <p:cNvPr id="4" name="Flowchart: Process 3">
              <a:extLst>
                <a:ext uri="{FF2B5EF4-FFF2-40B4-BE49-F238E27FC236}">
                  <a16:creationId xmlns:a16="http://schemas.microsoft.com/office/drawing/2014/main" id="{DC5F7360-6623-4308-8C44-559DD17C2249}"/>
                </a:ext>
              </a:extLst>
            </p:cNvPr>
            <p:cNvSpPr/>
            <p:nvPr/>
          </p:nvSpPr>
          <p:spPr>
            <a:xfrm>
              <a:off x="808892" y="940777"/>
              <a:ext cx="1529862" cy="1369804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9F81482-59A8-4CB9-9D83-D44C376921E2}"/>
                </a:ext>
              </a:extLst>
            </p:cNvPr>
            <p:cNvSpPr txBox="1"/>
            <p:nvPr/>
          </p:nvSpPr>
          <p:spPr>
            <a:xfrm>
              <a:off x="918795" y="1160557"/>
              <a:ext cx="13100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Extract Persona Records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B079C1D-16DA-4A86-8EF7-85B989C6650E}"/>
              </a:ext>
            </a:extLst>
          </p:cNvPr>
          <p:cNvGrpSpPr/>
          <p:nvPr/>
        </p:nvGrpSpPr>
        <p:grpSpPr>
          <a:xfrm>
            <a:off x="6098277" y="2140310"/>
            <a:ext cx="1529862" cy="1389468"/>
            <a:chOff x="808892" y="940777"/>
            <a:chExt cx="1529862" cy="1389468"/>
          </a:xfrm>
        </p:grpSpPr>
        <p:sp>
          <p:nvSpPr>
            <p:cNvPr id="7" name="Flowchart: Process 6">
              <a:extLst>
                <a:ext uri="{FF2B5EF4-FFF2-40B4-BE49-F238E27FC236}">
                  <a16:creationId xmlns:a16="http://schemas.microsoft.com/office/drawing/2014/main" id="{6E462B9A-651B-43B1-A0AA-04C55B0323E2}"/>
                </a:ext>
              </a:extLst>
            </p:cNvPr>
            <p:cNvSpPr/>
            <p:nvPr/>
          </p:nvSpPr>
          <p:spPr>
            <a:xfrm>
              <a:off x="808892" y="940777"/>
              <a:ext cx="1529862" cy="1389468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94235E4-C379-4ED8-A1EF-AA4D32C37B99}"/>
                </a:ext>
              </a:extLst>
            </p:cNvPr>
            <p:cNvSpPr txBox="1"/>
            <p:nvPr/>
          </p:nvSpPr>
          <p:spPr>
            <a:xfrm>
              <a:off x="863843" y="1160529"/>
              <a:ext cx="14199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Curate Persona Records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3F59BCB-0EBF-4D09-BE75-E26FA04CFBB3}"/>
              </a:ext>
            </a:extLst>
          </p:cNvPr>
          <p:cNvGrpSpPr/>
          <p:nvPr/>
        </p:nvGrpSpPr>
        <p:grpSpPr>
          <a:xfrm>
            <a:off x="8294460" y="2140282"/>
            <a:ext cx="1529862" cy="1389496"/>
            <a:chOff x="808892" y="940777"/>
            <a:chExt cx="1529862" cy="1389496"/>
          </a:xfrm>
        </p:grpSpPr>
        <p:sp>
          <p:nvSpPr>
            <p:cNvPr id="10" name="Flowchart: Process 9">
              <a:extLst>
                <a:ext uri="{FF2B5EF4-FFF2-40B4-BE49-F238E27FC236}">
                  <a16:creationId xmlns:a16="http://schemas.microsoft.com/office/drawing/2014/main" id="{2C46E2CC-D7F6-4B9A-9DAB-00340F42F5B1}"/>
                </a:ext>
              </a:extLst>
            </p:cNvPr>
            <p:cNvSpPr/>
            <p:nvPr/>
          </p:nvSpPr>
          <p:spPr>
            <a:xfrm>
              <a:off x="808892" y="940777"/>
              <a:ext cx="1529862" cy="1389496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67D9904-0DB5-4CE7-8BA8-130117936E9E}"/>
                </a:ext>
              </a:extLst>
            </p:cNvPr>
            <p:cNvSpPr txBox="1"/>
            <p:nvPr/>
          </p:nvSpPr>
          <p:spPr>
            <a:xfrm>
              <a:off x="863843" y="1160529"/>
              <a:ext cx="14199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Merge Persona Records</a:t>
              </a:r>
            </a:p>
          </p:txBody>
        </p:sp>
      </p:grpSp>
      <p:sp>
        <p:nvSpPr>
          <p:cNvPr id="12" name="Right Arrow 17">
            <a:extLst>
              <a:ext uri="{FF2B5EF4-FFF2-40B4-BE49-F238E27FC236}">
                <a16:creationId xmlns:a16="http://schemas.microsoft.com/office/drawing/2014/main" id="{C2B1BC94-7F0D-4F41-BFB6-776C0B5F1B4D}"/>
              </a:ext>
            </a:extLst>
          </p:cNvPr>
          <p:cNvSpPr/>
          <p:nvPr/>
        </p:nvSpPr>
        <p:spPr>
          <a:xfrm>
            <a:off x="5633893" y="2772695"/>
            <a:ext cx="304800" cy="186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8">
            <a:extLst>
              <a:ext uri="{FF2B5EF4-FFF2-40B4-BE49-F238E27FC236}">
                <a16:creationId xmlns:a16="http://schemas.microsoft.com/office/drawing/2014/main" id="{381B26A5-EF7F-4333-9DD0-B7A639E8B346}"/>
              </a:ext>
            </a:extLst>
          </p:cNvPr>
          <p:cNvSpPr/>
          <p:nvPr/>
        </p:nvSpPr>
        <p:spPr>
          <a:xfrm>
            <a:off x="7861547" y="2772695"/>
            <a:ext cx="304800" cy="186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F76CA7-DCAD-4BCA-AD96-F0A4512A3FBC}"/>
              </a:ext>
            </a:extLst>
          </p:cNvPr>
          <p:cNvSpPr txBox="1"/>
          <p:nvPr/>
        </p:nvSpPr>
        <p:spPr>
          <a:xfrm>
            <a:off x="3618276" y="4729316"/>
            <a:ext cx="4990016" cy="147732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Persona Equivalence Classes (records to be merged)</a:t>
            </a:r>
          </a:p>
          <a:p>
            <a:r>
              <a:rPr lang="en-US" dirty="0"/>
              <a:t>Merged Personas pdf (documentation)</a:t>
            </a:r>
          </a:p>
          <a:p>
            <a:r>
              <a:rPr lang="en-US" dirty="0"/>
              <a:t>Merged Personas json (user check with COMET)</a:t>
            </a:r>
          </a:p>
          <a:p>
            <a:r>
              <a:rPr lang="en-US" dirty="0"/>
              <a:t>Merged Personas Tree Ready json (user check &amp; fix)</a:t>
            </a:r>
          </a:p>
          <a:p>
            <a:r>
              <a:rPr lang="en-US" dirty="0"/>
              <a:t>Family Trees Gedcomx (for export to …) 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38DBF556-977C-4CE6-ADC2-A3C57BB34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563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Book Persona Record Merge Overview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2FCDA6D2-79A9-4283-A541-CBA346253734}"/>
              </a:ext>
            </a:extLst>
          </p:cNvPr>
          <p:cNvSpPr/>
          <p:nvPr/>
        </p:nvSpPr>
        <p:spPr>
          <a:xfrm>
            <a:off x="3357725" y="2777611"/>
            <a:ext cx="304800" cy="186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Ortsfamilienbuch Meschen 1554-2018: Fink, Horst-Siegfried: 9783752849998:  Amazon.com: Books">
            <a:extLst>
              <a:ext uri="{FF2B5EF4-FFF2-40B4-BE49-F238E27FC236}">
                <a16:creationId xmlns:a16="http://schemas.microsoft.com/office/drawing/2014/main" id="{EB0BE66F-1145-41DC-B03E-2F8883A7B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765" y="2147537"/>
            <a:ext cx="977626" cy="137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AC281B5-72E8-49C3-A4AC-E6AA6AF4F144}"/>
              </a:ext>
            </a:extLst>
          </p:cNvPr>
          <p:cNvGrpSpPr/>
          <p:nvPr/>
        </p:nvGrpSpPr>
        <p:grpSpPr>
          <a:xfrm>
            <a:off x="9476669" y="4784163"/>
            <a:ext cx="1529862" cy="1389496"/>
            <a:chOff x="808892" y="940777"/>
            <a:chExt cx="1529862" cy="1389496"/>
          </a:xfrm>
        </p:grpSpPr>
        <p:sp>
          <p:nvSpPr>
            <p:cNvPr id="21" name="Flowchart: Process 20">
              <a:extLst>
                <a:ext uri="{FF2B5EF4-FFF2-40B4-BE49-F238E27FC236}">
                  <a16:creationId xmlns:a16="http://schemas.microsoft.com/office/drawing/2014/main" id="{3E27848C-14B5-4F9E-A6C5-C0F75C919131}"/>
                </a:ext>
              </a:extLst>
            </p:cNvPr>
            <p:cNvSpPr/>
            <p:nvPr/>
          </p:nvSpPr>
          <p:spPr>
            <a:xfrm>
              <a:off x="808892" y="940777"/>
              <a:ext cx="1529862" cy="1389496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800D5CB-0344-4F3F-AD23-A758A36F0317}"/>
                </a:ext>
              </a:extLst>
            </p:cNvPr>
            <p:cNvSpPr txBox="1"/>
            <p:nvPr/>
          </p:nvSpPr>
          <p:spPr>
            <a:xfrm>
              <a:off x="863843" y="1160529"/>
              <a:ext cx="14199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MOBs</a:t>
              </a:r>
            </a:p>
            <a:p>
              <a:pPr algn="ctr"/>
              <a:r>
                <a:rPr lang="en-US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⇨</a:t>
              </a:r>
            </a:p>
            <a:p>
              <a:pPr algn="ctr"/>
              <a:r>
                <a:rPr lang="en-US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Duplicates</a:t>
              </a:r>
              <a:endParaRPr lang="en-US" dirty="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6EBB133-4415-4ADF-A717-63FAC8329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566" y="4247110"/>
            <a:ext cx="2415836" cy="2415836"/>
          </a:xfrm>
          <a:prstGeom prst="rect">
            <a:avLst/>
          </a:prstGeom>
        </p:spPr>
      </p:pic>
      <p:sp>
        <p:nvSpPr>
          <p:cNvPr id="24" name="Right Arrow 18">
            <a:extLst>
              <a:ext uri="{FF2B5EF4-FFF2-40B4-BE49-F238E27FC236}">
                <a16:creationId xmlns:a16="http://schemas.microsoft.com/office/drawing/2014/main" id="{3ED1D10F-C291-4A90-963B-5B8D0B2B1374}"/>
              </a:ext>
            </a:extLst>
          </p:cNvPr>
          <p:cNvSpPr/>
          <p:nvPr/>
        </p:nvSpPr>
        <p:spPr>
          <a:xfrm rot="13855258">
            <a:off x="9434374" y="3919394"/>
            <a:ext cx="304800" cy="18681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18">
            <a:extLst>
              <a:ext uri="{FF2B5EF4-FFF2-40B4-BE49-F238E27FC236}">
                <a16:creationId xmlns:a16="http://schemas.microsoft.com/office/drawing/2014/main" id="{B10A5AED-BB39-4DFB-BEBF-371729ECC8BB}"/>
              </a:ext>
            </a:extLst>
          </p:cNvPr>
          <p:cNvSpPr/>
          <p:nvPr/>
        </p:nvSpPr>
        <p:spPr>
          <a:xfrm rot="7164192">
            <a:off x="8006549" y="3929752"/>
            <a:ext cx="304800" cy="18681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18">
            <a:extLst>
              <a:ext uri="{FF2B5EF4-FFF2-40B4-BE49-F238E27FC236}">
                <a16:creationId xmlns:a16="http://schemas.microsoft.com/office/drawing/2014/main" id="{D07D1A87-FF92-4533-ADCB-1B58F43ADE90}"/>
              </a:ext>
            </a:extLst>
          </p:cNvPr>
          <p:cNvSpPr/>
          <p:nvPr/>
        </p:nvSpPr>
        <p:spPr>
          <a:xfrm>
            <a:off x="8901849" y="5392904"/>
            <a:ext cx="304800" cy="18681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18">
            <a:extLst>
              <a:ext uri="{FF2B5EF4-FFF2-40B4-BE49-F238E27FC236}">
                <a16:creationId xmlns:a16="http://schemas.microsoft.com/office/drawing/2014/main" id="{B30D5BCF-7784-428B-B4B6-E5CD11FC8863}"/>
              </a:ext>
            </a:extLst>
          </p:cNvPr>
          <p:cNvSpPr/>
          <p:nvPr/>
        </p:nvSpPr>
        <p:spPr>
          <a:xfrm rot="10800000">
            <a:off x="2873270" y="5367032"/>
            <a:ext cx="304800" cy="18681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18">
            <a:extLst>
              <a:ext uri="{FF2B5EF4-FFF2-40B4-BE49-F238E27FC236}">
                <a16:creationId xmlns:a16="http://schemas.microsoft.com/office/drawing/2014/main" id="{9001AF0A-9F47-4697-AEEF-AAD8550265F6}"/>
              </a:ext>
            </a:extLst>
          </p:cNvPr>
          <p:cNvSpPr/>
          <p:nvPr/>
        </p:nvSpPr>
        <p:spPr>
          <a:xfrm rot="10800000">
            <a:off x="2874750" y="5634841"/>
            <a:ext cx="304800" cy="18681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18">
            <a:extLst>
              <a:ext uri="{FF2B5EF4-FFF2-40B4-BE49-F238E27FC236}">
                <a16:creationId xmlns:a16="http://schemas.microsoft.com/office/drawing/2014/main" id="{EDBB7248-C421-47A7-88E2-72D88421CA3C}"/>
              </a:ext>
            </a:extLst>
          </p:cNvPr>
          <p:cNvSpPr/>
          <p:nvPr/>
        </p:nvSpPr>
        <p:spPr>
          <a:xfrm rot="10800000">
            <a:off x="2876229" y="5094784"/>
            <a:ext cx="304800" cy="18681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724C9D50-B389-4097-9962-22B15534B603}"/>
              </a:ext>
            </a:extLst>
          </p:cNvPr>
          <p:cNvSpPr/>
          <p:nvPr/>
        </p:nvSpPr>
        <p:spPr>
          <a:xfrm>
            <a:off x="5830533" y="3942738"/>
            <a:ext cx="540774" cy="48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77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4DBB6-DD4D-4583-8A45-707FD89E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4857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Add to Tree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BC342F-3EC4-4BC3-BF9E-D722A24E0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01" y="798979"/>
            <a:ext cx="6918058" cy="48383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B6AF8B-5B3C-45C3-88E4-3C51ED159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4380" y="763480"/>
            <a:ext cx="4903218" cy="48649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D8E0EA-C2B4-4368-9E1C-8355CF582C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82994" y="5746455"/>
            <a:ext cx="778985" cy="10099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8EEF5C-731F-4DA4-A285-CE5F8E6D6D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7658" y="5745018"/>
            <a:ext cx="775459" cy="10053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770F89-3F68-4DF2-86E3-983BF1B53F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8518" y="5745018"/>
            <a:ext cx="786368" cy="10195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D62A91-AD60-4F39-A927-C32543F759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9419" y="5745018"/>
            <a:ext cx="780093" cy="10113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4BC638-44CD-42B4-98EE-F046AB152D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14583" y="5745019"/>
            <a:ext cx="773431" cy="100274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37B98E-1CE7-4514-9B1C-6932705320F6}"/>
              </a:ext>
            </a:extLst>
          </p:cNvPr>
          <p:cNvCxnSpPr/>
          <p:nvPr/>
        </p:nvCxnSpPr>
        <p:spPr>
          <a:xfrm flipV="1">
            <a:off x="942109" y="3352800"/>
            <a:ext cx="6336146" cy="11083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C93DF1E-12CD-4841-B990-BBE1C49325A9}"/>
              </a:ext>
            </a:extLst>
          </p:cNvPr>
          <p:cNvCxnSpPr>
            <a:cxnSpLocks/>
          </p:cNvCxnSpPr>
          <p:nvPr/>
        </p:nvCxnSpPr>
        <p:spPr>
          <a:xfrm>
            <a:off x="1874982" y="3980873"/>
            <a:ext cx="5458691" cy="104370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70879F5-F8E0-4204-9E13-DB8F45589052}"/>
              </a:ext>
            </a:extLst>
          </p:cNvPr>
          <p:cNvCxnSpPr/>
          <p:nvPr/>
        </p:nvCxnSpPr>
        <p:spPr>
          <a:xfrm>
            <a:off x="1136073" y="4193309"/>
            <a:ext cx="6160654" cy="11822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D3AAC27-8C57-4613-9C33-70A97B018E72}"/>
              </a:ext>
            </a:extLst>
          </p:cNvPr>
          <p:cNvCxnSpPr>
            <a:cxnSpLocks/>
          </p:cNvCxnSpPr>
          <p:nvPr/>
        </p:nvCxnSpPr>
        <p:spPr>
          <a:xfrm>
            <a:off x="587141" y="3570973"/>
            <a:ext cx="6670307" cy="1347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2ED2E18-99BD-47B4-93D3-8E0DC76D0E7D}"/>
              </a:ext>
            </a:extLst>
          </p:cNvPr>
          <p:cNvCxnSpPr>
            <a:cxnSpLocks/>
          </p:cNvCxnSpPr>
          <p:nvPr/>
        </p:nvCxnSpPr>
        <p:spPr>
          <a:xfrm>
            <a:off x="943276" y="3676851"/>
            <a:ext cx="6352673" cy="3657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7DBDF2A-62AC-4569-96C7-D342C796CF6E}"/>
              </a:ext>
            </a:extLst>
          </p:cNvPr>
          <p:cNvCxnSpPr>
            <a:cxnSpLocks/>
          </p:cNvCxnSpPr>
          <p:nvPr/>
        </p:nvCxnSpPr>
        <p:spPr>
          <a:xfrm>
            <a:off x="1049154" y="3878981"/>
            <a:ext cx="6237170" cy="10299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488A9A2-DBAA-40E8-B6A6-5B1FA84C5476}"/>
              </a:ext>
            </a:extLst>
          </p:cNvPr>
          <p:cNvCxnSpPr>
            <a:cxnSpLocks/>
          </p:cNvCxnSpPr>
          <p:nvPr/>
        </p:nvCxnSpPr>
        <p:spPr>
          <a:xfrm>
            <a:off x="1029903" y="4090737"/>
            <a:ext cx="6266046" cy="117428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58E4F4D-B2D6-4479-8145-241E84BDC285}"/>
              </a:ext>
            </a:extLst>
          </p:cNvPr>
          <p:cNvCxnSpPr>
            <a:cxnSpLocks/>
          </p:cNvCxnSpPr>
          <p:nvPr/>
        </p:nvCxnSpPr>
        <p:spPr>
          <a:xfrm>
            <a:off x="1395663" y="3773103"/>
            <a:ext cx="5900286" cy="3946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402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4DBB6-DD4D-4583-8A45-707FD89E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4857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Add to Tree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BC342F-3EC4-4BC3-BF9E-D722A24E0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01" y="798979"/>
            <a:ext cx="6918058" cy="48383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B6AF8B-5B3C-45C3-88E4-3C51ED159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4380" y="763480"/>
            <a:ext cx="4903218" cy="48649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0A9655-B5DC-472E-B725-038AE24DA9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5478" y="757380"/>
            <a:ext cx="4916815" cy="57735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D8E0EA-C2B4-4368-9E1C-8355CF582C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82994" y="5746455"/>
            <a:ext cx="778985" cy="10099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8EEF5C-731F-4DA4-A285-CE5F8E6D6D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7658" y="5745018"/>
            <a:ext cx="775459" cy="10053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770F89-3F68-4DF2-86E3-983BF1B53F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8518" y="5745018"/>
            <a:ext cx="786368" cy="10195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D62A91-AD60-4F39-A927-C32543F759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9419" y="5745018"/>
            <a:ext cx="780093" cy="10113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4BC638-44CD-42B4-98EE-F046AB152D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14583" y="5745019"/>
            <a:ext cx="773431" cy="100274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44B492-B601-434F-857E-831F0EE39818}"/>
              </a:ext>
            </a:extLst>
          </p:cNvPr>
          <p:cNvCxnSpPr/>
          <p:nvPr/>
        </p:nvCxnSpPr>
        <p:spPr>
          <a:xfrm flipV="1">
            <a:off x="1062182" y="2798618"/>
            <a:ext cx="6788727" cy="18934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66FB00-85AD-4338-9C0D-C0212E19E1E7}"/>
              </a:ext>
            </a:extLst>
          </p:cNvPr>
          <p:cNvCxnSpPr/>
          <p:nvPr/>
        </p:nvCxnSpPr>
        <p:spPr>
          <a:xfrm>
            <a:off x="692727" y="4802909"/>
            <a:ext cx="7121237" cy="60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8D08B6E-0757-4D16-8F9D-C52E691F4661}"/>
              </a:ext>
            </a:extLst>
          </p:cNvPr>
          <p:cNvCxnSpPr/>
          <p:nvPr/>
        </p:nvCxnSpPr>
        <p:spPr>
          <a:xfrm flipV="1">
            <a:off x="1025236" y="3870036"/>
            <a:ext cx="6797964" cy="10344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B67348F-CC44-4825-B22E-EB3FE4B5B28D}"/>
              </a:ext>
            </a:extLst>
          </p:cNvPr>
          <p:cNvCxnSpPr>
            <a:cxnSpLocks/>
          </p:cNvCxnSpPr>
          <p:nvPr/>
        </p:nvCxnSpPr>
        <p:spPr>
          <a:xfrm flipV="1">
            <a:off x="868218" y="4378036"/>
            <a:ext cx="6973455" cy="6280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CC0040D-E98A-4694-B79D-DA79587D7259}"/>
              </a:ext>
            </a:extLst>
          </p:cNvPr>
          <p:cNvCxnSpPr>
            <a:cxnSpLocks/>
          </p:cNvCxnSpPr>
          <p:nvPr/>
        </p:nvCxnSpPr>
        <p:spPr>
          <a:xfrm flipV="1">
            <a:off x="803564" y="4895273"/>
            <a:ext cx="7038109" cy="2216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5C5089D-3D16-4759-8BAF-E101C0B32BB8}"/>
              </a:ext>
            </a:extLst>
          </p:cNvPr>
          <p:cNvCxnSpPr>
            <a:cxnSpLocks/>
          </p:cNvCxnSpPr>
          <p:nvPr/>
        </p:nvCxnSpPr>
        <p:spPr>
          <a:xfrm>
            <a:off x="858982" y="5218545"/>
            <a:ext cx="6964218" cy="7019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A773513-E400-48EC-8E04-D6188A9CEAA2}"/>
              </a:ext>
            </a:extLst>
          </p:cNvPr>
          <p:cNvCxnSpPr>
            <a:cxnSpLocks/>
          </p:cNvCxnSpPr>
          <p:nvPr/>
        </p:nvCxnSpPr>
        <p:spPr>
          <a:xfrm flipV="1">
            <a:off x="1010653" y="3301465"/>
            <a:ext cx="9076623" cy="12897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7F290A9-C23D-4841-B8EB-F2BD16C55D45}"/>
              </a:ext>
            </a:extLst>
          </p:cNvPr>
          <p:cNvCxnSpPr>
            <a:cxnSpLocks/>
          </p:cNvCxnSpPr>
          <p:nvPr/>
        </p:nvCxnSpPr>
        <p:spPr>
          <a:xfrm flipV="1">
            <a:off x="1145406" y="2781701"/>
            <a:ext cx="8989996" cy="17132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494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FEC0A-6182-4EE3-AA8D-CDBC11B45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Merge Book-Generated Family Trees</a:t>
            </a:r>
            <a:br>
              <a:rPr lang="en-US" dirty="0"/>
            </a:br>
            <a:r>
              <a:rPr lang="en-US" dirty="0"/>
              <a:t>with the FamilySearch Tree</a:t>
            </a:r>
            <a:br>
              <a:rPr lang="en-US" dirty="0"/>
            </a:br>
            <a:r>
              <a:rPr lang="en-US" sz="2700" dirty="0"/>
              <a:t>(Brainstorming Thoughts)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592FC-D7FF-4EC4-84E1-44955D2F5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701" y="2167965"/>
            <a:ext cx="10795368" cy="4103227"/>
          </a:xfrm>
        </p:spPr>
        <p:txBody>
          <a:bodyPr>
            <a:normAutofit/>
          </a:bodyPr>
          <a:lstStyle/>
          <a:p>
            <a:r>
              <a:rPr lang="en-US" dirty="0"/>
              <a:t>Find Tree Intersection</a:t>
            </a:r>
          </a:p>
          <a:p>
            <a:pPr lvl="1"/>
            <a:r>
              <a:rPr lang="en-US" dirty="0"/>
              <a:t>Convert merged persona json records associated with a generated tree to MOBs</a:t>
            </a:r>
          </a:p>
          <a:p>
            <a:pPr lvl="1"/>
            <a:r>
              <a:rPr lang="en-US" dirty="0"/>
              <a:t>Use MOBs to find intersecting nodes – all potential duplicates</a:t>
            </a:r>
          </a:p>
          <a:p>
            <a:r>
              <a:rPr lang="en-US" dirty="0"/>
              <a:t>Deep-Check Intersecting Nodes</a:t>
            </a:r>
          </a:p>
          <a:p>
            <a:pPr lvl="1"/>
            <a:r>
              <a:rPr lang="en-US" dirty="0"/>
              <a:t>Curate and Import intersection nodes </a:t>
            </a:r>
          </a:p>
          <a:p>
            <a:pPr lvl="1"/>
            <a:r>
              <a:rPr lang="en-US" dirty="0"/>
              <a:t>Run a deep check (yielding match confidence and explanations)</a:t>
            </a:r>
          </a:p>
          <a:p>
            <a:r>
              <a:rPr lang="en-US" dirty="0"/>
              <a:t>Add to Tree 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B050"/>
                </a:solidFill>
              </a:rPr>
              <a:t>new data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C000"/>
                </a:solidFill>
              </a:rPr>
              <a:t>resolved conflicting data</a:t>
            </a:r>
            <a:r>
              <a:rPr lang="en-US" sz="2400" dirty="0"/>
              <a:t>, and </a:t>
            </a:r>
            <a:r>
              <a:rPr lang="en-US" sz="2400" dirty="0">
                <a:solidFill>
                  <a:srgbClr val="00B050"/>
                </a:solidFill>
              </a:rPr>
              <a:t>documentation</a:t>
            </a:r>
            <a:r>
              <a:rPr lang="en-US" sz="2400" dirty="0"/>
              <a:t>)</a:t>
            </a:r>
          </a:p>
          <a:p>
            <a:pPr lvl="1"/>
            <a:r>
              <a:rPr lang="en-US" dirty="0"/>
              <a:t>Auto-add (non-match nodes and conflict-free match nodes) </a:t>
            </a:r>
          </a:p>
          <a:p>
            <a:pPr lvl="1"/>
            <a:r>
              <a:rPr lang="en-US" dirty="0"/>
              <a:t>Computer-assisted add (match nodes with conflicts)</a:t>
            </a:r>
          </a:p>
        </p:txBody>
      </p:sp>
    </p:spTree>
    <p:extLst>
      <p:ext uri="{BB962C8B-B14F-4D97-AF65-F5344CB8AC3E}">
        <p14:creationId xmlns:p14="http://schemas.microsoft.com/office/powerpoint/2010/main" val="1905540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F7D6B73-3411-4115-AB80-2DB86E5B0B61}"/>
              </a:ext>
            </a:extLst>
          </p:cNvPr>
          <p:cNvGrpSpPr/>
          <p:nvPr/>
        </p:nvGrpSpPr>
        <p:grpSpPr>
          <a:xfrm>
            <a:off x="3906062" y="2140310"/>
            <a:ext cx="1529862" cy="1369804"/>
            <a:chOff x="808892" y="940777"/>
            <a:chExt cx="1529862" cy="1369804"/>
          </a:xfrm>
        </p:grpSpPr>
        <p:sp>
          <p:nvSpPr>
            <p:cNvPr id="4" name="Flowchart: Process 3">
              <a:extLst>
                <a:ext uri="{FF2B5EF4-FFF2-40B4-BE49-F238E27FC236}">
                  <a16:creationId xmlns:a16="http://schemas.microsoft.com/office/drawing/2014/main" id="{DC5F7360-6623-4308-8C44-559DD17C2249}"/>
                </a:ext>
              </a:extLst>
            </p:cNvPr>
            <p:cNvSpPr/>
            <p:nvPr/>
          </p:nvSpPr>
          <p:spPr>
            <a:xfrm>
              <a:off x="808892" y="940777"/>
              <a:ext cx="1529862" cy="1369804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9F81482-59A8-4CB9-9D83-D44C376921E2}"/>
                </a:ext>
              </a:extLst>
            </p:cNvPr>
            <p:cNvSpPr txBox="1"/>
            <p:nvPr/>
          </p:nvSpPr>
          <p:spPr>
            <a:xfrm>
              <a:off x="918795" y="1160557"/>
              <a:ext cx="13100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Extract Persona Records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B079C1D-16DA-4A86-8EF7-85B989C6650E}"/>
              </a:ext>
            </a:extLst>
          </p:cNvPr>
          <p:cNvGrpSpPr/>
          <p:nvPr/>
        </p:nvGrpSpPr>
        <p:grpSpPr>
          <a:xfrm>
            <a:off x="6098277" y="2140310"/>
            <a:ext cx="1529862" cy="1389468"/>
            <a:chOff x="808892" y="940777"/>
            <a:chExt cx="1529862" cy="1389468"/>
          </a:xfrm>
        </p:grpSpPr>
        <p:sp>
          <p:nvSpPr>
            <p:cNvPr id="7" name="Flowchart: Process 6">
              <a:extLst>
                <a:ext uri="{FF2B5EF4-FFF2-40B4-BE49-F238E27FC236}">
                  <a16:creationId xmlns:a16="http://schemas.microsoft.com/office/drawing/2014/main" id="{6E462B9A-651B-43B1-A0AA-04C55B0323E2}"/>
                </a:ext>
              </a:extLst>
            </p:cNvPr>
            <p:cNvSpPr/>
            <p:nvPr/>
          </p:nvSpPr>
          <p:spPr>
            <a:xfrm>
              <a:off x="808892" y="940777"/>
              <a:ext cx="1529862" cy="1389468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94235E4-C379-4ED8-A1EF-AA4D32C37B99}"/>
                </a:ext>
              </a:extLst>
            </p:cNvPr>
            <p:cNvSpPr txBox="1"/>
            <p:nvPr/>
          </p:nvSpPr>
          <p:spPr>
            <a:xfrm>
              <a:off x="863843" y="1160529"/>
              <a:ext cx="14199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Curate Persona Records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3F59BCB-0EBF-4D09-BE75-E26FA04CFBB3}"/>
              </a:ext>
            </a:extLst>
          </p:cNvPr>
          <p:cNvGrpSpPr/>
          <p:nvPr/>
        </p:nvGrpSpPr>
        <p:grpSpPr>
          <a:xfrm>
            <a:off x="8294460" y="2140282"/>
            <a:ext cx="1529862" cy="1389496"/>
            <a:chOff x="808892" y="940777"/>
            <a:chExt cx="1529862" cy="1389496"/>
          </a:xfrm>
        </p:grpSpPr>
        <p:sp>
          <p:nvSpPr>
            <p:cNvPr id="10" name="Flowchart: Process 9">
              <a:extLst>
                <a:ext uri="{FF2B5EF4-FFF2-40B4-BE49-F238E27FC236}">
                  <a16:creationId xmlns:a16="http://schemas.microsoft.com/office/drawing/2014/main" id="{2C46E2CC-D7F6-4B9A-9DAB-00340F42F5B1}"/>
                </a:ext>
              </a:extLst>
            </p:cNvPr>
            <p:cNvSpPr/>
            <p:nvPr/>
          </p:nvSpPr>
          <p:spPr>
            <a:xfrm>
              <a:off x="808892" y="940777"/>
              <a:ext cx="1529862" cy="1389496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67D9904-0DB5-4CE7-8BA8-130117936E9E}"/>
                </a:ext>
              </a:extLst>
            </p:cNvPr>
            <p:cNvSpPr txBox="1"/>
            <p:nvPr/>
          </p:nvSpPr>
          <p:spPr>
            <a:xfrm>
              <a:off x="863843" y="1160529"/>
              <a:ext cx="14199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Merge Persona Records</a:t>
              </a:r>
            </a:p>
          </p:txBody>
        </p:sp>
      </p:grpSp>
      <p:sp>
        <p:nvSpPr>
          <p:cNvPr id="12" name="Right Arrow 17">
            <a:extLst>
              <a:ext uri="{FF2B5EF4-FFF2-40B4-BE49-F238E27FC236}">
                <a16:creationId xmlns:a16="http://schemas.microsoft.com/office/drawing/2014/main" id="{C2B1BC94-7F0D-4F41-BFB6-776C0B5F1B4D}"/>
              </a:ext>
            </a:extLst>
          </p:cNvPr>
          <p:cNvSpPr/>
          <p:nvPr/>
        </p:nvSpPr>
        <p:spPr>
          <a:xfrm>
            <a:off x="5633893" y="2772695"/>
            <a:ext cx="304800" cy="186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8">
            <a:extLst>
              <a:ext uri="{FF2B5EF4-FFF2-40B4-BE49-F238E27FC236}">
                <a16:creationId xmlns:a16="http://schemas.microsoft.com/office/drawing/2014/main" id="{381B26A5-EF7F-4333-9DD0-B7A639E8B346}"/>
              </a:ext>
            </a:extLst>
          </p:cNvPr>
          <p:cNvSpPr/>
          <p:nvPr/>
        </p:nvSpPr>
        <p:spPr>
          <a:xfrm>
            <a:off x="7861547" y="2772695"/>
            <a:ext cx="304800" cy="186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429704E2-EC18-47B5-8A3F-1084F3E245E4}"/>
              </a:ext>
            </a:extLst>
          </p:cNvPr>
          <p:cNvSpPr/>
          <p:nvPr/>
        </p:nvSpPr>
        <p:spPr>
          <a:xfrm>
            <a:off x="5830533" y="3942738"/>
            <a:ext cx="540774" cy="48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38DBF556-977C-4CE6-ADC2-A3C57BB34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563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Book Persona Record Merge Overview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2FCDA6D2-79A9-4283-A541-CBA346253734}"/>
              </a:ext>
            </a:extLst>
          </p:cNvPr>
          <p:cNvSpPr/>
          <p:nvPr/>
        </p:nvSpPr>
        <p:spPr>
          <a:xfrm>
            <a:off x="3357725" y="2777611"/>
            <a:ext cx="304800" cy="186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Ortsfamilienbuch Meschen 1554-2018: Fink, Horst-Siegfried: 9783752849998:  Amazon.com: Books">
            <a:extLst>
              <a:ext uri="{FF2B5EF4-FFF2-40B4-BE49-F238E27FC236}">
                <a16:creationId xmlns:a16="http://schemas.microsoft.com/office/drawing/2014/main" id="{EB0BE66F-1145-41DC-B03E-2F8883A7B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765" y="2147537"/>
            <a:ext cx="977626" cy="137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A8BAF4-2220-4232-990C-E43C694FFB58}"/>
              </a:ext>
            </a:extLst>
          </p:cNvPr>
          <p:cNvSpPr txBox="1"/>
          <p:nvPr/>
        </p:nvSpPr>
        <p:spPr>
          <a:xfrm>
            <a:off x="3618276" y="4729316"/>
            <a:ext cx="4990016" cy="147732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Persona Equivalence Classes (records to be merged)</a:t>
            </a:r>
          </a:p>
          <a:p>
            <a:r>
              <a:rPr lang="en-US" dirty="0"/>
              <a:t>Merged Personas pdf (documentation)</a:t>
            </a:r>
          </a:p>
          <a:p>
            <a:r>
              <a:rPr lang="en-US" dirty="0"/>
              <a:t>Merged Personas json (user check with COMET)</a:t>
            </a:r>
          </a:p>
          <a:p>
            <a:r>
              <a:rPr lang="en-US" dirty="0"/>
              <a:t>Merged Personas Tree Ready json (user check &amp; fix)</a:t>
            </a:r>
          </a:p>
          <a:p>
            <a:r>
              <a:rPr lang="en-US" dirty="0"/>
              <a:t>Family Trees Gedcomx (for export to …) </a:t>
            </a:r>
          </a:p>
        </p:txBody>
      </p:sp>
    </p:spTree>
    <p:extLst>
      <p:ext uri="{BB962C8B-B14F-4D97-AF65-F5344CB8AC3E}">
        <p14:creationId xmlns:p14="http://schemas.microsoft.com/office/powerpoint/2010/main" val="3147375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552A6-1051-425E-9609-389183A4D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8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Curated Input Persona Record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0DFE31-17F7-468D-9F77-C45D3826E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563" y="1278193"/>
            <a:ext cx="7824011" cy="547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08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A2C29-2E58-4979-A361-B3C467370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31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Shallow Match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EC9384-20FC-45DB-A816-6B7EEB300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402" y="1691988"/>
            <a:ext cx="3420152" cy="24081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9E0146-ECAB-4DE9-A057-E6B5BAFE9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203" y="1737308"/>
            <a:ext cx="4044790" cy="185786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F6F1D95-49E2-4616-9D46-69B7AB8F5740}"/>
              </a:ext>
            </a:extLst>
          </p:cNvPr>
          <p:cNvSpPr/>
          <p:nvPr/>
        </p:nvSpPr>
        <p:spPr>
          <a:xfrm>
            <a:off x="3115091" y="5395249"/>
            <a:ext cx="839097" cy="645459"/>
          </a:xfrm>
          <a:prstGeom prst="roundRect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48A239E-B766-4C20-B65E-8568AE9F9774}"/>
              </a:ext>
            </a:extLst>
          </p:cNvPr>
          <p:cNvSpPr/>
          <p:nvPr/>
        </p:nvSpPr>
        <p:spPr>
          <a:xfrm>
            <a:off x="4040250" y="5631918"/>
            <a:ext cx="322729" cy="17212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F5742B2-35DB-4C3E-A168-3D5D4BDE24D3}"/>
              </a:ext>
            </a:extLst>
          </p:cNvPr>
          <p:cNvSpPr/>
          <p:nvPr/>
        </p:nvSpPr>
        <p:spPr>
          <a:xfrm>
            <a:off x="1696874" y="5386284"/>
            <a:ext cx="839097" cy="645459"/>
          </a:xfrm>
          <a:prstGeom prst="roundRect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4E76F32-5B5D-4D74-9A56-1D61FFDE5107}"/>
              </a:ext>
            </a:extLst>
          </p:cNvPr>
          <p:cNvSpPr/>
          <p:nvPr/>
        </p:nvSpPr>
        <p:spPr>
          <a:xfrm>
            <a:off x="2622033" y="5622953"/>
            <a:ext cx="322729" cy="17212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D945676-0863-4A80-9B3F-C08DCC670645}"/>
              </a:ext>
            </a:extLst>
          </p:cNvPr>
          <p:cNvSpPr/>
          <p:nvPr/>
        </p:nvSpPr>
        <p:spPr>
          <a:xfrm>
            <a:off x="4506412" y="5398833"/>
            <a:ext cx="839097" cy="645459"/>
          </a:xfrm>
          <a:prstGeom prst="roundRect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067AD68-B626-4BDF-8DB5-E4D77D0AEAC9}"/>
              </a:ext>
            </a:extLst>
          </p:cNvPr>
          <p:cNvSpPr/>
          <p:nvPr/>
        </p:nvSpPr>
        <p:spPr>
          <a:xfrm>
            <a:off x="5431571" y="5635502"/>
            <a:ext cx="322729" cy="17212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D7C1CE-32DD-4DD3-9C8A-56B38BB3A0AC}"/>
              </a:ext>
            </a:extLst>
          </p:cNvPr>
          <p:cNvSpPr txBox="1"/>
          <p:nvPr/>
        </p:nvSpPr>
        <p:spPr>
          <a:xfrm>
            <a:off x="10225896" y="5083277"/>
            <a:ext cx="6623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…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8F0D938-0E0A-421F-8F5F-6FA4145A7853}"/>
              </a:ext>
            </a:extLst>
          </p:cNvPr>
          <p:cNvSpPr/>
          <p:nvPr/>
        </p:nvSpPr>
        <p:spPr>
          <a:xfrm>
            <a:off x="5874426" y="5400626"/>
            <a:ext cx="839097" cy="645459"/>
          </a:xfrm>
          <a:prstGeom prst="roundRect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3EAF0CB3-701C-45FB-AD97-DB7BCE351B58}"/>
              </a:ext>
            </a:extLst>
          </p:cNvPr>
          <p:cNvSpPr/>
          <p:nvPr/>
        </p:nvSpPr>
        <p:spPr>
          <a:xfrm>
            <a:off x="6799585" y="5637295"/>
            <a:ext cx="322729" cy="17212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C62CFFE-9359-4CFB-922A-7E3ACE47F775}"/>
              </a:ext>
            </a:extLst>
          </p:cNvPr>
          <p:cNvSpPr/>
          <p:nvPr/>
        </p:nvSpPr>
        <p:spPr>
          <a:xfrm>
            <a:off x="7242440" y="5402418"/>
            <a:ext cx="839097" cy="645459"/>
          </a:xfrm>
          <a:prstGeom prst="roundRect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FFAF27AF-D309-4823-A7F3-A28819C682FC}"/>
              </a:ext>
            </a:extLst>
          </p:cNvPr>
          <p:cNvSpPr/>
          <p:nvPr/>
        </p:nvSpPr>
        <p:spPr>
          <a:xfrm>
            <a:off x="8167599" y="5639087"/>
            <a:ext cx="322729" cy="17212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1FDC1DD-8338-4CC7-A9B9-6AC3702B6A95}"/>
              </a:ext>
            </a:extLst>
          </p:cNvPr>
          <p:cNvSpPr/>
          <p:nvPr/>
        </p:nvSpPr>
        <p:spPr>
          <a:xfrm>
            <a:off x="8631970" y="5404211"/>
            <a:ext cx="839097" cy="645459"/>
          </a:xfrm>
          <a:prstGeom prst="roundRect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55C9F31C-FA9C-4A0D-B38B-3200FF1502FF}"/>
              </a:ext>
            </a:extLst>
          </p:cNvPr>
          <p:cNvSpPr/>
          <p:nvPr/>
        </p:nvSpPr>
        <p:spPr>
          <a:xfrm>
            <a:off x="9557129" y="5640880"/>
            <a:ext cx="322729" cy="17212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63B5FBB-85A5-40B1-95CF-DBF2ED1E487B}"/>
              </a:ext>
            </a:extLst>
          </p:cNvPr>
          <p:cNvSpPr/>
          <p:nvPr/>
        </p:nvSpPr>
        <p:spPr>
          <a:xfrm>
            <a:off x="4333486" y="1764726"/>
            <a:ext cx="1181528" cy="41096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8CDBE9F-2D8E-4910-9EB6-424DF4DB6210}"/>
              </a:ext>
            </a:extLst>
          </p:cNvPr>
          <p:cNvSpPr/>
          <p:nvPr/>
        </p:nvSpPr>
        <p:spPr>
          <a:xfrm>
            <a:off x="2299203" y="2751044"/>
            <a:ext cx="2815119" cy="43151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99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A2C29-2E58-4979-A361-B3C467370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31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Shallow Match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EC9384-20FC-45DB-A816-6B7EEB300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402" y="1691988"/>
            <a:ext cx="3420152" cy="24081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9E0146-ECAB-4DE9-A057-E6B5BAFE9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4203" y="1737308"/>
            <a:ext cx="4044790" cy="185786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F6F1D95-49E2-4616-9D46-69B7AB8F5740}"/>
              </a:ext>
            </a:extLst>
          </p:cNvPr>
          <p:cNvSpPr/>
          <p:nvPr/>
        </p:nvSpPr>
        <p:spPr>
          <a:xfrm>
            <a:off x="3115091" y="5395249"/>
            <a:ext cx="839097" cy="645459"/>
          </a:xfrm>
          <a:prstGeom prst="roundRect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48A239E-B766-4C20-B65E-8568AE9F9774}"/>
              </a:ext>
            </a:extLst>
          </p:cNvPr>
          <p:cNvSpPr/>
          <p:nvPr/>
        </p:nvSpPr>
        <p:spPr>
          <a:xfrm>
            <a:off x="4040250" y="5631918"/>
            <a:ext cx="322729" cy="17212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F5742B2-35DB-4C3E-A168-3D5D4BDE24D3}"/>
              </a:ext>
            </a:extLst>
          </p:cNvPr>
          <p:cNvSpPr/>
          <p:nvPr/>
        </p:nvSpPr>
        <p:spPr>
          <a:xfrm>
            <a:off x="1696874" y="5386284"/>
            <a:ext cx="839097" cy="645459"/>
          </a:xfrm>
          <a:prstGeom prst="roundRect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4E76F32-5B5D-4D74-9A56-1D61FFDE5107}"/>
              </a:ext>
            </a:extLst>
          </p:cNvPr>
          <p:cNvSpPr/>
          <p:nvPr/>
        </p:nvSpPr>
        <p:spPr>
          <a:xfrm>
            <a:off x="2622033" y="5622953"/>
            <a:ext cx="322729" cy="17212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D945676-0863-4A80-9B3F-C08DCC670645}"/>
              </a:ext>
            </a:extLst>
          </p:cNvPr>
          <p:cNvSpPr/>
          <p:nvPr/>
        </p:nvSpPr>
        <p:spPr>
          <a:xfrm>
            <a:off x="4506412" y="5398833"/>
            <a:ext cx="839097" cy="645459"/>
          </a:xfrm>
          <a:prstGeom prst="roundRect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067AD68-B626-4BDF-8DB5-E4D77D0AEAC9}"/>
              </a:ext>
            </a:extLst>
          </p:cNvPr>
          <p:cNvSpPr/>
          <p:nvPr/>
        </p:nvSpPr>
        <p:spPr>
          <a:xfrm>
            <a:off x="5431571" y="5635502"/>
            <a:ext cx="322729" cy="17212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D7C1CE-32DD-4DD3-9C8A-56B38BB3A0AC}"/>
              </a:ext>
            </a:extLst>
          </p:cNvPr>
          <p:cNvSpPr txBox="1"/>
          <p:nvPr/>
        </p:nvSpPr>
        <p:spPr>
          <a:xfrm>
            <a:off x="10225896" y="5083277"/>
            <a:ext cx="6623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…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8F0D938-0E0A-421F-8F5F-6FA4145A7853}"/>
              </a:ext>
            </a:extLst>
          </p:cNvPr>
          <p:cNvSpPr/>
          <p:nvPr/>
        </p:nvSpPr>
        <p:spPr>
          <a:xfrm>
            <a:off x="5874426" y="5400626"/>
            <a:ext cx="839097" cy="645459"/>
          </a:xfrm>
          <a:prstGeom prst="roundRect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3EAF0CB3-701C-45FB-AD97-DB7BCE351B58}"/>
              </a:ext>
            </a:extLst>
          </p:cNvPr>
          <p:cNvSpPr/>
          <p:nvPr/>
        </p:nvSpPr>
        <p:spPr>
          <a:xfrm>
            <a:off x="6799585" y="5637295"/>
            <a:ext cx="322729" cy="17212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C62CFFE-9359-4CFB-922A-7E3ACE47F775}"/>
              </a:ext>
            </a:extLst>
          </p:cNvPr>
          <p:cNvSpPr/>
          <p:nvPr/>
        </p:nvSpPr>
        <p:spPr>
          <a:xfrm>
            <a:off x="7242440" y="5402418"/>
            <a:ext cx="839097" cy="645459"/>
          </a:xfrm>
          <a:prstGeom prst="roundRect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FFAF27AF-D309-4823-A7F3-A28819C682FC}"/>
              </a:ext>
            </a:extLst>
          </p:cNvPr>
          <p:cNvSpPr/>
          <p:nvPr/>
        </p:nvSpPr>
        <p:spPr>
          <a:xfrm>
            <a:off x="8167599" y="5639087"/>
            <a:ext cx="322729" cy="17212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1FDC1DD-8338-4CC7-A9B9-6AC3702B6A95}"/>
              </a:ext>
            </a:extLst>
          </p:cNvPr>
          <p:cNvSpPr/>
          <p:nvPr/>
        </p:nvSpPr>
        <p:spPr>
          <a:xfrm>
            <a:off x="8631970" y="5404211"/>
            <a:ext cx="839097" cy="645459"/>
          </a:xfrm>
          <a:prstGeom prst="roundRect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55C9F31C-FA9C-4A0D-B38B-3200FF1502FF}"/>
              </a:ext>
            </a:extLst>
          </p:cNvPr>
          <p:cNvSpPr/>
          <p:nvPr/>
        </p:nvSpPr>
        <p:spPr>
          <a:xfrm>
            <a:off x="9557129" y="5640880"/>
            <a:ext cx="322729" cy="17212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63B5FBB-85A5-40B1-95CF-DBF2ED1E487B}"/>
              </a:ext>
            </a:extLst>
          </p:cNvPr>
          <p:cNvSpPr/>
          <p:nvPr/>
        </p:nvSpPr>
        <p:spPr>
          <a:xfrm>
            <a:off x="4333486" y="1764726"/>
            <a:ext cx="1181528" cy="41096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8CDBE9F-2D8E-4910-9EB6-424DF4DB6210}"/>
              </a:ext>
            </a:extLst>
          </p:cNvPr>
          <p:cNvSpPr/>
          <p:nvPr/>
        </p:nvSpPr>
        <p:spPr>
          <a:xfrm>
            <a:off x="2299203" y="2751044"/>
            <a:ext cx="2815119" cy="43151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Curved Down 19">
            <a:extLst>
              <a:ext uri="{FF2B5EF4-FFF2-40B4-BE49-F238E27FC236}">
                <a16:creationId xmlns:a16="http://schemas.microsoft.com/office/drawing/2014/main" id="{1CC9C667-27F8-4CD7-B423-355FC72D9664}"/>
              </a:ext>
            </a:extLst>
          </p:cNvPr>
          <p:cNvSpPr/>
          <p:nvPr/>
        </p:nvSpPr>
        <p:spPr>
          <a:xfrm>
            <a:off x="4857135" y="4719484"/>
            <a:ext cx="2762865" cy="501445"/>
          </a:xfrm>
          <a:prstGeom prst="curved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08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61AEE-F68F-4991-B6D2-CF67ACBC8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477" y="-147344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Persona Merge: Persona Integrity Check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50353D-97E8-411C-804F-B97F6DB1A6D7}"/>
              </a:ext>
            </a:extLst>
          </p:cNvPr>
          <p:cNvSpPr txBox="1"/>
          <p:nvPr/>
        </p:nvSpPr>
        <p:spPr>
          <a:xfrm>
            <a:off x="3047639" y="20178503"/>
            <a:ext cx="6095276" cy="9510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Number of persona: 4583</a:t>
            </a:r>
          </a:p>
          <a:p>
            <a:r>
              <a:rPr lang="en-US" dirty="0"/>
              <a:t>Number of persona checked: 4291</a:t>
            </a:r>
          </a:p>
          <a:p>
            <a:endParaRPr lang="en-US" dirty="0"/>
          </a:p>
          <a:p>
            <a:r>
              <a:rPr lang="en-US" dirty="0"/>
              <a:t>Total number of unique defective persona found by all constraints: 101</a:t>
            </a:r>
          </a:p>
          <a:p>
            <a:r>
              <a:rPr lang="en-US" dirty="0"/>
              <a:t>Percent of unique persona who were defective =   2.2%</a:t>
            </a:r>
          </a:p>
          <a:p>
            <a:r>
              <a:rPr lang="en-US" dirty="0"/>
              <a:t>Percent persona checked who were defective =   2.4%</a:t>
            </a:r>
          </a:p>
          <a:p>
            <a:endParaRPr lang="en-US" dirty="0"/>
          </a:p>
          <a:p>
            <a:r>
              <a:rPr lang="en-US" dirty="0"/>
              <a:t>Total number of persona tested by all constraints: 16834</a:t>
            </a:r>
          </a:p>
          <a:p>
            <a:r>
              <a:rPr lang="en-US" dirty="0"/>
              <a:t>Total number of defective persona found by all constraints: 130</a:t>
            </a:r>
          </a:p>
          <a:p>
            <a:r>
              <a:rPr lang="en-US" dirty="0"/>
              <a:t>Percent of persona who were defective =   0.8%</a:t>
            </a:r>
          </a:p>
          <a:p>
            <a:r>
              <a:rPr lang="en-US" dirty="0"/>
              <a:t>HISTOGRAM OF NUMBER OF UNIQUE PERSONA(BY CONSTRAINT) -- 1.0 test cases per X</a:t>
            </a:r>
          </a:p>
          <a:p>
            <a:r>
              <a:rPr lang="en-US" dirty="0" err="1"/>
              <a:t>ChildBeingBornYearsAfterMarriageEventDat</a:t>
            </a:r>
            <a:r>
              <a:rPr lang="en-US" dirty="0"/>
              <a:t> XXXXXXXXXXXXXXXXXXXXXXXXXXXXX(29/1803 failed   1.6%)</a:t>
            </a:r>
          </a:p>
          <a:p>
            <a:r>
              <a:rPr lang="en-US" dirty="0" err="1"/>
              <a:t>ChildBeingChristenedYearsAfterMarriageEv</a:t>
            </a:r>
            <a:r>
              <a:rPr lang="en-US" dirty="0"/>
              <a:t> XXXXXX(6/196 failed   3.1%)</a:t>
            </a:r>
          </a:p>
          <a:p>
            <a:r>
              <a:rPr lang="en-US" dirty="0" err="1"/>
              <a:t>FatherHasAgeAtBirthOfChild</a:t>
            </a:r>
            <a:r>
              <a:rPr lang="en-US" dirty="0"/>
              <a:t>               XXXXXXXXXXXXXXXXXXX(19/362 failed   5.2%)</a:t>
            </a:r>
          </a:p>
          <a:p>
            <a:r>
              <a:rPr lang="en-US" dirty="0" err="1"/>
              <a:t>MarriedCoupleCannotHaveSameGenderConstra</a:t>
            </a:r>
            <a:r>
              <a:rPr lang="en-US" dirty="0"/>
              <a:t> XXXXXXXXXXXXXXXXXXXXXXXX(24/1869 failed   1.3%)</a:t>
            </a:r>
          </a:p>
          <a:p>
            <a:r>
              <a:rPr lang="en-US" dirty="0" err="1"/>
              <a:t>MotherDiedBeforeChildWasBorn</a:t>
            </a:r>
            <a:r>
              <a:rPr lang="en-US" dirty="0"/>
              <a:t>             XXXXXXX(7/257 failed   2.7%)</a:t>
            </a:r>
          </a:p>
          <a:p>
            <a:r>
              <a:rPr lang="en-US" dirty="0" err="1"/>
              <a:t>MotherDiedBeforeChildWasChristened</a:t>
            </a:r>
            <a:r>
              <a:rPr lang="en-US" dirty="0"/>
              <a:t>       All Passed(92 tested)</a:t>
            </a:r>
          </a:p>
          <a:p>
            <a:r>
              <a:rPr lang="en-US" dirty="0" err="1"/>
              <a:t>MotherHasAgeAtBirthOfChild</a:t>
            </a:r>
            <a:r>
              <a:rPr lang="en-US" dirty="0"/>
              <a:t>               XXXXXXXXXXXX(12/384 failed   3.1%)</a:t>
            </a:r>
          </a:p>
          <a:p>
            <a:r>
              <a:rPr lang="en-US" dirty="0" err="1"/>
              <a:t>PersonDyingBeforeOrToLongAfterBirth</a:t>
            </a:r>
            <a:r>
              <a:rPr lang="en-US" dirty="0"/>
              <a:t>      All Passed(1044 tested)</a:t>
            </a:r>
          </a:p>
          <a:p>
            <a:r>
              <a:rPr lang="en-US" dirty="0" err="1"/>
              <a:t>PersonDyingBeforeOrToLongAfterChristenin</a:t>
            </a:r>
            <a:r>
              <a:rPr lang="en-US" dirty="0"/>
              <a:t> All Passed(116 tested)</a:t>
            </a:r>
          </a:p>
          <a:p>
            <a:r>
              <a:rPr lang="en-US" dirty="0" err="1"/>
              <a:t>PersonMarriedAfterDeath</a:t>
            </a:r>
            <a:r>
              <a:rPr lang="en-US" dirty="0"/>
              <a:t>                  XXXX(4/528 failed   0.8%)</a:t>
            </a:r>
          </a:p>
          <a:p>
            <a:r>
              <a:rPr lang="en-US" dirty="0" err="1"/>
              <a:t>PersonNotOwnAncestorConstraint</a:t>
            </a:r>
            <a:r>
              <a:rPr lang="en-US" dirty="0"/>
              <a:t>           All Passed(3609 tested)</a:t>
            </a:r>
          </a:p>
          <a:p>
            <a:r>
              <a:rPr lang="en-US" dirty="0" err="1"/>
              <a:t>PersonNotOwnSpouseConstraint</a:t>
            </a:r>
            <a:r>
              <a:rPr lang="en-US" dirty="0"/>
              <a:t>             All Passed(1894 tested)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3C4A54-CB5D-4B58-81B6-8908701E1396}"/>
              </a:ext>
            </a:extLst>
          </p:cNvPr>
          <p:cNvSpPr txBox="1"/>
          <p:nvPr/>
        </p:nvSpPr>
        <p:spPr>
          <a:xfrm>
            <a:off x="940402" y="882588"/>
            <a:ext cx="11059473" cy="32624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Flögeln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Example: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persona: 4,583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number of unique defective persona found by all constraints: 101(2.2%) 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HISTOGRAM OF NUMBER OF UNIQUE PERSONA(BY CONSTRAINT)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ChildBeingBornYearsAfterMarriageEventDat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XXXXXXXXXXXXXXXXXXXXXXXXXXXXX(29/1803 failed   1.6%)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ChildBeingChristenedYearsAfterMarriageEv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XXXXXX(6/196 failed   3.1%)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FatherHasAgeAtBirthOfChild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XXXXXXXXXXXXXXXXXXX(19/362 failed   5.2%)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MarriedCoupleCannotHaveSameGenderConstra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XXXXXXXXXXXXXXXXXXXXXXXX(24/1869 failed   1.3%)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MotherDiedBeforeChildWasBorn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XXXXXXX(7/257 failed   2.7%)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MotherDiedBeforeChildWasChristened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All Passed(92 tested)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MotherHasAgeAtBirthOfChild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XXXXXXXXXXXX(12/384 failed   3.1%)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PersonDyingBeforeOrToLongAfterBirth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All Passed(1044 tested)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PersonDyingBeforeOrToLongAfterChristenin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All Passed(116 tested)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PersonMarriedAfterDeath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XXXX(4/528 failed   0.8%)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PersonNotOwnAncestorConstraint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All Passed(3609 tested)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PersonNotOwnSpouseConstraint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All Passed(1894 tested)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9E39FC2-3D21-4D7C-8600-25713037263D}"/>
              </a:ext>
            </a:extLst>
          </p:cNvPr>
          <p:cNvGrpSpPr/>
          <p:nvPr/>
        </p:nvGrpSpPr>
        <p:grpSpPr>
          <a:xfrm>
            <a:off x="1568899" y="4386506"/>
            <a:ext cx="5754969" cy="1971499"/>
            <a:chOff x="905850" y="4886501"/>
            <a:chExt cx="9513570" cy="3116580"/>
          </a:xfrm>
          <a:solidFill>
            <a:srgbClr val="FF0000"/>
          </a:solidFill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B398D4C-8C36-4F19-969E-13A5D3F57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403" y="4886501"/>
              <a:ext cx="8656320" cy="1329690"/>
            </a:xfrm>
            <a:prstGeom prst="rect">
              <a:avLst/>
            </a:prstGeom>
            <a:grpFill/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313BD21-1488-482D-A352-62BCD51B4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850" y="6216191"/>
              <a:ext cx="9513570" cy="1786890"/>
            </a:xfrm>
            <a:prstGeom prst="rect">
              <a:avLst/>
            </a:prstGeom>
            <a:grpFill/>
          </p:spPr>
        </p:pic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1B49592-F344-4C63-88AC-F1C9816165F0}"/>
              </a:ext>
            </a:extLst>
          </p:cNvPr>
          <p:cNvSpPr/>
          <p:nvPr/>
        </p:nvSpPr>
        <p:spPr>
          <a:xfrm>
            <a:off x="2414588" y="4672013"/>
            <a:ext cx="1516062" cy="131085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0FFA307-8D25-4DC8-968A-1F2B2C557249}"/>
              </a:ext>
            </a:extLst>
          </p:cNvPr>
          <p:cNvSpPr/>
          <p:nvPr/>
        </p:nvSpPr>
        <p:spPr>
          <a:xfrm>
            <a:off x="3165476" y="4806859"/>
            <a:ext cx="765174" cy="123834"/>
          </a:xfrm>
          <a:prstGeom prst="rect">
            <a:avLst/>
          </a:prstGeom>
          <a:solidFill>
            <a:schemeClr val="accent2">
              <a:lumMod val="75000"/>
              <a:alpha val="3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F211ED2-D641-43E0-89CF-8171B25EDEFC}"/>
              </a:ext>
            </a:extLst>
          </p:cNvPr>
          <p:cNvSpPr/>
          <p:nvPr/>
        </p:nvSpPr>
        <p:spPr>
          <a:xfrm>
            <a:off x="2089149" y="5502551"/>
            <a:ext cx="473075" cy="130175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698D6EA-7FA4-40C8-A315-EA7CFE39D203}"/>
              </a:ext>
            </a:extLst>
          </p:cNvPr>
          <p:cNvSpPr/>
          <p:nvPr/>
        </p:nvSpPr>
        <p:spPr>
          <a:xfrm>
            <a:off x="2574926" y="5502298"/>
            <a:ext cx="609599" cy="130427"/>
          </a:xfrm>
          <a:prstGeom prst="rect">
            <a:avLst/>
          </a:prstGeom>
          <a:solidFill>
            <a:schemeClr val="accent2">
              <a:lumMod val="75000"/>
              <a:alpha val="3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C012B80-8325-4309-87D0-637FD004DEFA}"/>
              </a:ext>
            </a:extLst>
          </p:cNvPr>
          <p:cNvSpPr/>
          <p:nvPr/>
        </p:nvSpPr>
        <p:spPr>
          <a:xfrm>
            <a:off x="1597664" y="5238102"/>
            <a:ext cx="242249" cy="130175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28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61AEE-F68F-4991-B6D2-CF67ACBC8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Persona Merge: Red-Flag Check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4BED6A-8A10-4BE7-AFF3-3ED47580D2A3}"/>
              </a:ext>
            </a:extLst>
          </p:cNvPr>
          <p:cNvSpPr txBox="1"/>
          <p:nvPr/>
        </p:nvSpPr>
        <p:spPr>
          <a:xfrm>
            <a:off x="541867" y="1352553"/>
            <a:ext cx="11489267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Flögeln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Example:</a:t>
            </a:r>
          </a:p>
          <a:p>
            <a:r>
              <a:rPr lang="en-US" sz="1200" dirty="0"/>
              <a:t>Total number of persona pairwise constraints tested: 4,640</a:t>
            </a:r>
          </a:p>
          <a:p>
            <a:r>
              <a:rPr lang="en-US" sz="1200" dirty="0"/>
              <a:t>Total number of persona pairs red flagged: 969 (20.9%)</a:t>
            </a:r>
          </a:p>
          <a:p>
            <a:endParaRPr lang="en-US" sz="1200" dirty="0"/>
          </a:p>
          <a:p>
            <a:r>
              <a:rPr lang="en-US" sz="1200" dirty="0"/>
              <a:t>HISTOGRAM OF NUMBER OF RED FLAGGED PAIRS(BY CONSTRAINT)</a:t>
            </a:r>
          </a:p>
          <a:p>
            <a:r>
              <a:rPr lang="en-US" sz="1200" dirty="0"/>
              <a:t>    </a:t>
            </a:r>
            <a:r>
              <a:rPr lang="en-US" sz="1200" dirty="0" err="1"/>
              <a:t>TwoPeopleHaveTheSameBirthDate</a:t>
            </a:r>
            <a:r>
              <a:rPr lang="en-US" sz="1200" dirty="0"/>
              <a:t>            	XXXXXXXXXXXXXXXXXXXXXXXXXXXXXXXXXXXXXXXXXXXXXXXXXXXXXXXXXXX(302/659 failed  45.8%)</a:t>
            </a:r>
          </a:p>
          <a:p>
            <a:r>
              <a:rPr lang="en-US" sz="1200" dirty="0"/>
              <a:t>    </a:t>
            </a:r>
            <a:r>
              <a:rPr lang="en-US" sz="1200" dirty="0" err="1"/>
              <a:t>TwoPeopleHaveTheSameBurialDate</a:t>
            </a:r>
            <a:r>
              <a:rPr lang="en-US" sz="1200" dirty="0"/>
              <a:t>           XXXXXXXXXXXXXX(74/84 failed  88.1%)</a:t>
            </a:r>
          </a:p>
          <a:p>
            <a:r>
              <a:rPr lang="en-US" sz="1200" dirty="0"/>
              <a:t>    </a:t>
            </a:r>
            <a:r>
              <a:rPr lang="en-US" sz="1200" dirty="0" err="1"/>
              <a:t>TwoPeopleHaveTheSameChristeningDate</a:t>
            </a:r>
            <a:r>
              <a:rPr lang="en-US" sz="1200" dirty="0"/>
              <a:t>	XXXXXXXXXX(51/110 failed  46.4%)</a:t>
            </a:r>
          </a:p>
          <a:p>
            <a:r>
              <a:rPr lang="en-US" sz="1200" dirty="0"/>
              <a:t>    </a:t>
            </a:r>
            <a:r>
              <a:rPr lang="en-US" sz="1200" dirty="0" err="1"/>
              <a:t>TwoPeopleHaveTheSameDeathDate</a:t>
            </a:r>
            <a:r>
              <a:rPr lang="en-US" sz="1200" dirty="0"/>
              <a:t>	XXXXXXXXXXXXXXXXXXXX(105/105 failed 100.0%)</a:t>
            </a:r>
          </a:p>
          <a:p>
            <a:r>
              <a:rPr lang="en-US" sz="1200" dirty="0"/>
              <a:t>    </a:t>
            </a:r>
            <a:r>
              <a:rPr lang="en-US" sz="1200" dirty="0" err="1">
                <a:highlight>
                  <a:srgbClr val="FFFF00"/>
                </a:highlight>
              </a:rPr>
              <a:t>TwoPeopleHaveTheSameGender</a:t>
            </a:r>
            <a:r>
              <a:rPr lang="en-US" sz="1200" dirty="0"/>
              <a:t>	XXXXX(26/1804 failed   1.4%)</a:t>
            </a:r>
          </a:p>
          <a:p>
            <a:r>
              <a:rPr lang="en-US" sz="1200" dirty="0"/>
              <a:t>    </a:t>
            </a:r>
            <a:r>
              <a:rPr lang="en-US" sz="1200" dirty="0" err="1"/>
              <a:t>TwoPeopleHaveTheSameName</a:t>
            </a:r>
            <a:r>
              <a:rPr lang="en-US" sz="1200" dirty="0"/>
              <a:t>	XXXXXXXXXXXXXXXXXXXXXXXXXXXXXXXXXXXXXXXXXXXXXXXXXXXXXXXXXXXXXXXXXXXXXXXXXXXXXXXX(411/1878 failed  21.9%)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1316DDF-29EC-4506-BA7E-C509CDA18E17}"/>
              </a:ext>
            </a:extLst>
          </p:cNvPr>
          <p:cNvGrpSpPr/>
          <p:nvPr/>
        </p:nvGrpSpPr>
        <p:grpSpPr>
          <a:xfrm>
            <a:off x="638690" y="3726179"/>
            <a:ext cx="11295620" cy="2417233"/>
            <a:chOff x="217354" y="3429000"/>
            <a:chExt cx="11295620" cy="241723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721D2FC-E336-48BB-8644-24EF6403C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354" y="3429000"/>
              <a:ext cx="5894612" cy="241723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500FAD8-B914-440F-89B4-65A9A0438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00" y="3429000"/>
              <a:ext cx="5226474" cy="1029384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4327852D-E724-493D-851D-9633E8AA2085}"/>
              </a:ext>
            </a:extLst>
          </p:cNvPr>
          <p:cNvSpPr/>
          <p:nvPr/>
        </p:nvSpPr>
        <p:spPr>
          <a:xfrm>
            <a:off x="1133990" y="5698913"/>
            <a:ext cx="753533" cy="156633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729BF3-02D7-4A97-868D-7D79CA31B611}"/>
              </a:ext>
            </a:extLst>
          </p:cNvPr>
          <p:cNvSpPr/>
          <p:nvPr/>
        </p:nvSpPr>
        <p:spPr>
          <a:xfrm>
            <a:off x="7225757" y="4278247"/>
            <a:ext cx="1024466" cy="156633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BA3099-4A37-407E-8E59-A23A21E62647}"/>
              </a:ext>
            </a:extLst>
          </p:cNvPr>
          <p:cNvSpPr/>
          <p:nvPr/>
        </p:nvSpPr>
        <p:spPr>
          <a:xfrm>
            <a:off x="2336592" y="3868604"/>
            <a:ext cx="623891" cy="169242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5F408E-558A-4B10-BC76-29384BBF2869}"/>
              </a:ext>
            </a:extLst>
          </p:cNvPr>
          <p:cNvSpPr/>
          <p:nvPr/>
        </p:nvSpPr>
        <p:spPr>
          <a:xfrm>
            <a:off x="7024779" y="3858041"/>
            <a:ext cx="598240" cy="161698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D4DA806-37DA-4D33-9685-975B92B9A7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9934" y="4278247"/>
            <a:ext cx="636416" cy="1627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24F1D2B-098F-4644-B9EE-CB79260952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2895" y="5696222"/>
            <a:ext cx="660364" cy="17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639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61AEE-F68F-4991-B6D2-CF67ACBC8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Persona Merge: Temp-Merge Check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5A9023-FC90-4493-881B-5F06D4158062}"/>
              </a:ext>
            </a:extLst>
          </p:cNvPr>
          <p:cNvSpPr txBox="1"/>
          <p:nvPr/>
        </p:nvSpPr>
        <p:spPr>
          <a:xfrm>
            <a:off x="554567" y="952079"/>
            <a:ext cx="11489267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Flögeln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Example:</a:t>
            </a:r>
          </a:p>
          <a:p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number of merged persona tested by all constraints: 3,011,818</a:t>
            </a:r>
          </a:p>
          <a:p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number of defective merged persona found by all constraints: 30,684 (1.0%)</a:t>
            </a:r>
          </a:p>
          <a:p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HISTOGRAM OF NUMBER OF DEFECTIVE MERGED PERSONA(BY CONSTRAINT)</a:t>
            </a:r>
          </a:p>
          <a:p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ChildBeingBornYearsAfterMarriageEventDat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X(194/564 failed  34.4%)</a:t>
            </a:r>
          </a:p>
          <a:p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ChildBeingChristenedYearsAfterMarriageEv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(29/113 failed  25.7%)</a:t>
            </a:r>
          </a:p>
          <a:p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FatherHasAgeAtBirthOfChild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		XXXXXXXXXXXXXXXXXXXXXXXXXXXXXXXXXXXXXXXX(16900/1653644 failed   1.0%)</a:t>
            </a:r>
          </a:p>
          <a:p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MarriedCoupleCannotHaveSameGenderConstra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All Passed(1505 tested)</a:t>
            </a:r>
          </a:p>
          <a:p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MotherDiedBeforeChildWasBorn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		(8/450 failed   1.8%)</a:t>
            </a:r>
          </a:p>
          <a:p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MotherDiedBeforeChildWasChristened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		All Passed(76 tested)</a:t>
            </a:r>
          </a:p>
          <a:p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MotherHasAgeAtBirthOfChild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		XXXXXXXXXXXXXXXXXXXXXXXXXXXXXXXX(13520/1352404 failed   1.0%)</a:t>
            </a:r>
          </a:p>
          <a:p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ParentsChildrenSpacedFarEnoughApart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		(14/661 failed   2.1%)</a:t>
            </a:r>
          </a:p>
          <a:p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ParentsOfChildMeetMustMeetParentalConstr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All Passed(894 tested)</a:t>
            </a:r>
          </a:p>
          <a:p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PersonCantHaveOverlappingSpouses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		All Passed(113 tested)</a:t>
            </a:r>
          </a:p>
          <a:p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PersonDyingBeforeOrToLongAfterBirth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		(2/533 failed   0.4%)</a:t>
            </a:r>
          </a:p>
          <a:p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PersonDyingBeforeOrToLongAfterChristenin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All Passed(126 tested)</a:t>
            </a:r>
          </a:p>
          <a:p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0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PersonMarriedAfterDeath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		(17/735 failed   2.3%)</a:t>
            </a:r>
          </a:p>
          <a:p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PersonNotOwnAncestorConstraint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		None Tested</a:t>
            </a:r>
          </a:p>
          <a:p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PersonNotOwnSpouseConstraint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		None Tested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0C2F713-AAC7-4527-B0D1-A9ADC451608F}"/>
              </a:ext>
            </a:extLst>
          </p:cNvPr>
          <p:cNvGrpSpPr/>
          <p:nvPr/>
        </p:nvGrpSpPr>
        <p:grpSpPr>
          <a:xfrm>
            <a:off x="554567" y="4788430"/>
            <a:ext cx="11151929" cy="1354665"/>
            <a:chOff x="615737" y="4800599"/>
            <a:chExt cx="11151929" cy="1354665"/>
          </a:xfrm>
          <a:solidFill>
            <a:srgbClr val="FF0000"/>
          </a:solidFill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802D026-6863-4293-A556-B09B20836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737" y="4800599"/>
              <a:ext cx="5790025" cy="1354665"/>
            </a:xfrm>
            <a:prstGeom prst="rect">
              <a:avLst/>
            </a:prstGeom>
            <a:grpFill/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F9CEF6D-4028-4F60-8A2F-66DCB3513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4387" y="4800599"/>
              <a:ext cx="5033279" cy="1354665"/>
            </a:xfrm>
            <a:prstGeom prst="rect">
              <a:avLst/>
            </a:prstGeom>
            <a:grpFill/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7FD4F3EF-21FF-461E-B9D8-9816B5AC4EFE}"/>
              </a:ext>
            </a:extLst>
          </p:cNvPr>
          <p:cNvSpPr/>
          <p:nvPr/>
        </p:nvSpPr>
        <p:spPr>
          <a:xfrm>
            <a:off x="1056216" y="5202767"/>
            <a:ext cx="485248" cy="124883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4CEA24-ACFE-4B0F-8757-FC033A3D6FB1}"/>
              </a:ext>
            </a:extLst>
          </p:cNvPr>
          <p:cNvSpPr/>
          <p:nvPr/>
        </p:nvSpPr>
        <p:spPr>
          <a:xfrm>
            <a:off x="6673217" y="4924425"/>
            <a:ext cx="1061083" cy="137586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B67D8F5-6B39-4309-9167-47CDCFA90EAF}"/>
              </a:ext>
            </a:extLst>
          </p:cNvPr>
          <p:cNvSpPr/>
          <p:nvPr/>
        </p:nvSpPr>
        <p:spPr>
          <a:xfrm>
            <a:off x="1561042" y="5202767"/>
            <a:ext cx="1393296" cy="122240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D6E997D-0444-4BFA-99FC-62E23AD30CE4}"/>
              </a:ext>
            </a:extLst>
          </p:cNvPr>
          <p:cNvSpPr/>
          <p:nvPr/>
        </p:nvSpPr>
        <p:spPr>
          <a:xfrm>
            <a:off x="2291292" y="5324475"/>
            <a:ext cx="756708" cy="138645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BE33CF7-2DAD-4CBA-80A1-D33D9EB10970}"/>
              </a:ext>
            </a:extLst>
          </p:cNvPr>
          <p:cNvSpPr/>
          <p:nvPr/>
        </p:nvSpPr>
        <p:spPr>
          <a:xfrm>
            <a:off x="9238191" y="4919279"/>
            <a:ext cx="623359" cy="140756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FD2437A-2528-48C0-9046-C099270CB6C1}"/>
              </a:ext>
            </a:extLst>
          </p:cNvPr>
          <p:cNvSpPr/>
          <p:nvPr/>
        </p:nvSpPr>
        <p:spPr>
          <a:xfrm>
            <a:off x="6673217" y="5062538"/>
            <a:ext cx="751521" cy="140229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5FC61E-D231-432B-8337-47A34EB10633}"/>
              </a:ext>
            </a:extLst>
          </p:cNvPr>
          <p:cNvSpPr/>
          <p:nvPr/>
        </p:nvSpPr>
        <p:spPr>
          <a:xfrm>
            <a:off x="1319213" y="4929654"/>
            <a:ext cx="510452" cy="123359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42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61AEE-F68F-4991-B6D2-CF67ACBC8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086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Persona Merge: Sufficient-Evidence Check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4F34E2-4043-4FAF-81B9-2BA87551CA13}"/>
              </a:ext>
            </a:extLst>
          </p:cNvPr>
          <p:cNvSpPr txBox="1"/>
          <p:nvPr/>
        </p:nvSpPr>
        <p:spPr>
          <a:xfrm>
            <a:off x="300566" y="974239"/>
            <a:ext cx="11529483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Flögeln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Example:</a:t>
            </a:r>
          </a:p>
          <a:p>
            <a:r>
              <a:rPr lang="en-US" sz="1200" dirty="0"/>
              <a:t>HISTOGRAM OF EQIVALENT PAIR SIMILARITY VALUES 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0.00 &lt;= value &lt;=  1.00  (0)</a:t>
            </a:r>
          </a:p>
          <a:p>
            <a:r>
              <a:rPr lang="en-US" sz="1200" dirty="0"/>
              <a:t> 1.00 &lt;  value &lt;=  2.00  XXXXXXXXXXXX(115)</a:t>
            </a:r>
          </a:p>
          <a:p>
            <a:r>
              <a:rPr lang="en-US" sz="1200" dirty="0"/>
              <a:t> 2.00 &lt;  value &lt;=  3.00  X(6)</a:t>
            </a:r>
          </a:p>
          <a:p>
            <a:r>
              <a:rPr lang="en-US" sz="1200" dirty="0"/>
              <a:t> 3.00 &lt;  value &lt;=  4.00  XXXXXXXXXXXXXXXXXXXXXXXXXXXXXXXXXXXXXXXXXXXXXXXXXXXXXXXXXXXXXXXXXXXXXXXXXXXXXXXX(753)</a:t>
            </a:r>
          </a:p>
          <a:p>
            <a:r>
              <a:rPr lang="en-US" sz="1200" dirty="0"/>
              <a:t> 4.00 &lt;  value &lt;=  5.00  (0)</a:t>
            </a:r>
          </a:p>
          <a:p>
            <a:r>
              <a:rPr lang="en-US" sz="1200" dirty="0"/>
              <a:t> 5.00 &lt;  value &lt;=  5.46  (0)</a:t>
            </a:r>
          </a:p>
          <a:p>
            <a:r>
              <a:rPr lang="en-US" sz="1200" dirty="0"/>
              <a:t>---------------------------------------------------------------------------------------------------- Threshold =  5.46 (</a:t>
            </a:r>
            <a:r>
              <a:rPr lang="en-US" sz="1200" dirty="0" err="1"/>
              <a:t>MinNumberOfAttributesRequiredConstant</a:t>
            </a:r>
            <a:r>
              <a:rPr lang="en-US" sz="1200" dirty="0"/>
              <a:t> * </a:t>
            </a:r>
            <a:r>
              <a:rPr lang="en-US" sz="1200" dirty="0" err="1"/>
              <a:t>AverageConstraintResolutionPower</a:t>
            </a:r>
            <a:r>
              <a:rPr lang="en-US" sz="1200" dirty="0"/>
              <a:t>)</a:t>
            </a:r>
          </a:p>
          <a:p>
            <a:r>
              <a:rPr lang="en-US" sz="1200" dirty="0"/>
              <a:t> 5.46 &lt;  value &lt;=  6.00  (1)</a:t>
            </a:r>
          </a:p>
          <a:p>
            <a:r>
              <a:rPr lang="en-US" sz="1200" dirty="0"/>
              <a:t> 6.00 &lt;  value &lt;=  7.00  XX(22)</a:t>
            </a:r>
          </a:p>
          <a:p>
            <a:r>
              <a:rPr lang="en-US" sz="1200" dirty="0"/>
              <a:t> 7.00 &lt;  value &lt;=  8.00  XXXXXXXXXXXXXXXXXXXXXXXXXXXXXXXXXXXX(339)</a:t>
            </a:r>
          </a:p>
          <a:p>
            <a:endParaRPr lang="en-US" sz="1200" dirty="0"/>
          </a:p>
          <a:p>
            <a:r>
              <a:rPr lang="en-US" sz="1200" dirty="0"/>
              <a:t>Number of compatible merge candidates = 362, Number of incompatible merge candidates = 874, percent with sufficient information(29.29%)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CFC4B5E-AFC3-4EC9-A93D-281444258315}"/>
              </a:ext>
            </a:extLst>
          </p:cNvPr>
          <p:cNvGrpSpPr/>
          <p:nvPr/>
        </p:nvGrpSpPr>
        <p:grpSpPr>
          <a:xfrm>
            <a:off x="365973" y="4444312"/>
            <a:ext cx="11207960" cy="2333036"/>
            <a:chOff x="365973" y="4444312"/>
            <a:chExt cx="11207960" cy="233303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6628996-2470-4153-8BFC-A49DE6F64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973" y="4444312"/>
              <a:ext cx="4685798" cy="192262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A41CC8-70C2-4902-8378-B369078E6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9123" y="4444312"/>
              <a:ext cx="5874810" cy="2333036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0309D341-25C7-4E3A-89C7-37719046B900}"/>
              </a:ext>
            </a:extLst>
          </p:cNvPr>
          <p:cNvSpPr/>
          <p:nvPr/>
        </p:nvSpPr>
        <p:spPr>
          <a:xfrm>
            <a:off x="1154113" y="4732338"/>
            <a:ext cx="1419225" cy="153987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AFCD0D-239D-4158-93E5-CDA43C933927}"/>
              </a:ext>
            </a:extLst>
          </p:cNvPr>
          <p:cNvSpPr/>
          <p:nvPr/>
        </p:nvSpPr>
        <p:spPr>
          <a:xfrm>
            <a:off x="6165851" y="5934075"/>
            <a:ext cx="1081087" cy="142876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96FE465-D623-40BD-9879-797976FD6F55}"/>
              </a:ext>
            </a:extLst>
          </p:cNvPr>
          <p:cNvGrpSpPr/>
          <p:nvPr/>
        </p:nvGrpSpPr>
        <p:grpSpPr>
          <a:xfrm>
            <a:off x="4297681" y="1155602"/>
            <a:ext cx="7418069" cy="830997"/>
            <a:chOff x="4297681" y="1155602"/>
            <a:chExt cx="7418069" cy="83099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58CF5E3-41F7-485C-9A34-3330505D9C73}"/>
                </a:ext>
              </a:extLst>
            </p:cNvPr>
            <p:cNvSpPr txBox="1"/>
            <p:nvPr/>
          </p:nvSpPr>
          <p:spPr>
            <a:xfrm>
              <a:off x="4297681" y="1155602"/>
              <a:ext cx="7418069" cy="830997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P(M|E</a:t>
              </a:r>
              <a:r>
                <a:rPr lang="en-US" sz="1600" baseline="-25000" dirty="0"/>
                <a:t>1</a:t>
              </a:r>
              <a:r>
                <a:rPr lang="en-US" sz="1600" dirty="0"/>
                <a:t>, …, </a:t>
              </a:r>
              <a:r>
                <a:rPr lang="en-US" sz="1600" dirty="0" err="1"/>
                <a:t>E</a:t>
              </a:r>
              <a:r>
                <a:rPr lang="en-US" sz="1600" baseline="-25000" dirty="0" err="1"/>
                <a:t>n</a:t>
              </a:r>
              <a:r>
                <a:rPr lang="en-US" sz="1600" dirty="0"/>
                <a:t>) = P(E</a:t>
              </a:r>
              <a:r>
                <a:rPr lang="en-US" sz="1600" baseline="-25000" dirty="0"/>
                <a:t>1</a:t>
              </a:r>
              <a:r>
                <a:rPr lang="en-US" sz="1600" dirty="0"/>
                <a:t>, …, </a:t>
              </a:r>
              <a:r>
                <a:rPr lang="en-US" sz="1600" dirty="0" err="1"/>
                <a:t>E</a:t>
              </a:r>
              <a:r>
                <a:rPr lang="en-US" sz="1600" baseline="-25000" dirty="0" err="1"/>
                <a:t>n</a:t>
              </a:r>
              <a:r>
                <a:rPr lang="en-US" sz="1600" dirty="0" err="1"/>
                <a:t>|M</a:t>
              </a:r>
              <a:r>
                <a:rPr lang="en-US" sz="1600" dirty="0"/>
                <a:t>) P(M)/P(E</a:t>
              </a:r>
              <a:r>
                <a:rPr lang="en-US" sz="1600" baseline="-25000" dirty="0"/>
                <a:t>1</a:t>
              </a:r>
              <a:r>
                <a:rPr lang="en-US" sz="1600" dirty="0"/>
                <a:t>, …, </a:t>
              </a:r>
              <a:r>
                <a:rPr lang="en-US" sz="1600" dirty="0" err="1"/>
                <a:t>E</a:t>
              </a:r>
              <a:r>
                <a:rPr lang="en-US" sz="1600" baseline="-25000" dirty="0" err="1"/>
                <a:t>n</a:t>
              </a:r>
              <a:r>
                <a:rPr lang="en-US" sz="1600" dirty="0"/>
                <a:t>)</a:t>
              </a:r>
            </a:p>
            <a:p>
              <a:r>
                <a:rPr lang="en-US" sz="1600" dirty="0"/>
                <a:t>log P(E</a:t>
              </a:r>
              <a:r>
                <a:rPr lang="en-US" sz="1600" baseline="-25000" dirty="0"/>
                <a:t>1</a:t>
              </a:r>
              <a:r>
                <a:rPr lang="en-US" sz="1600" dirty="0"/>
                <a:t>, …, </a:t>
              </a:r>
              <a:r>
                <a:rPr lang="en-US" sz="1600" dirty="0" err="1"/>
                <a:t>E</a:t>
              </a:r>
              <a:r>
                <a:rPr lang="en-US" sz="1600" baseline="-25000" dirty="0" err="1"/>
                <a:t>n</a:t>
              </a:r>
              <a:r>
                <a:rPr lang="en-US" sz="1600" dirty="0" err="1"/>
                <a:t>|M</a:t>
              </a:r>
              <a:r>
                <a:rPr lang="en-US" sz="1600" dirty="0"/>
                <a:t>) P(M)/P(E</a:t>
              </a:r>
              <a:r>
                <a:rPr lang="en-US" sz="1600" baseline="-25000" dirty="0"/>
                <a:t>1</a:t>
              </a:r>
              <a:r>
                <a:rPr lang="en-US" sz="1600" dirty="0"/>
                <a:t>, …, </a:t>
              </a:r>
              <a:r>
                <a:rPr lang="en-US" sz="1600" dirty="0" err="1"/>
                <a:t>E</a:t>
              </a:r>
              <a:r>
                <a:rPr lang="en-US" sz="1600" baseline="-25000" dirty="0" err="1"/>
                <a:t>n</a:t>
              </a:r>
              <a:r>
                <a:rPr lang="en-US" sz="1600" dirty="0"/>
                <a:t>) = P(M) + ∑</a:t>
              </a:r>
              <a:r>
                <a:rPr lang="en-US" sz="1600" baseline="30000" dirty="0" err="1"/>
                <a:t>n</a:t>
              </a:r>
              <a:r>
                <a:rPr lang="en-US" sz="1600" baseline="-25000" dirty="0" err="1"/>
                <a:t>i</a:t>
              </a:r>
              <a:r>
                <a:rPr lang="en-US" sz="1600" baseline="-25000" dirty="0"/>
                <a:t>=1</a:t>
              </a:r>
              <a:r>
                <a:rPr lang="en-US" sz="1600" dirty="0"/>
                <a:t>P(</a:t>
              </a:r>
              <a:r>
                <a:rPr lang="en-US" sz="1600" dirty="0" err="1"/>
                <a:t>E</a:t>
              </a:r>
              <a:r>
                <a:rPr lang="en-US" sz="1600" baseline="-25000" dirty="0" err="1"/>
                <a:t>i</a:t>
              </a:r>
              <a:r>
                <a:rPr lang="en-US" sz="1600" dirty="0" err="1"/>
                <a:t>|M</a:t>
              </a:r>
              <a:r>
                <a:rPr lang="en-US" sz="1600" dirty="0"/>
                <a:t>)/P(</a:t>
              </a:r>
              <a:r>
                <a:rPr lang="en-US" sz="1600" dirty="0" err="1"/>
                <a:t>E</a:t>
              </a:r>
              <a:r>
                <a:rPr lang="en-US" sz="1600" baseline="-25000" dirty="0" err="1"/>
                <a:t>i</a:t>
              </a:r>
              <a:r>
                <a:rPr lang="en-US" sz="1600" dirty="0"/>
                <a:t>)  yielding ∑</a:t>
              </a:r>
              <a:r>
                <a:rPr lang="en-US" sz="1600" baseline="30000" dirty="0" err="1"/>
                <a:t>n</a:t>
              </a:r>
              <a:r>
                <a:rPr lang="en-US" sz="1600" baseline="-25000" dirty="0" err="1"/>
                <a:t>i</a:t>
              </a:r>
              <a:r>
                <a:rPr lang="en-US" sz="1600" baseline="-25000" dirty="0"/>
                <a:t>=1</a:t>
              </a:r>
              <a:r>
                <a:rPr lang="en-US" sz="1600" dirty="0"/>
                <a:t>1/P(</a:t>
              </a:r>
              <a:r>
                <a:rPr lang="en-US" sz="1600" dirty="0" err="1"/>
                <a:t>E</a:t>
              </a:r>
              <a:r>
                <a:rPr lang="en-US" sz="1600" baseline="-25000" dirty="0" err="1"/>
                <a:t>i</a:t>
              </a:r>
              <a:r>
                <a:rPr lang="en-US" sz="1600" dirty="0"/>
                <a:t>)</a:t>
              </a:r>
            </a:p>
            <a:p>
              <a:r>
                <a:rPr lang="en-US" sz="1600" dirty="0"/>
                <a:t>Weight, 1/P(</a:t>
              </a:r>
              <a:r>
                <a:rPr lang="en-US" sz="1600" dirty="0" err="1"/>
                <a:t>E</a:t>
              </a:r>
              <a:r>
                <a:rPr lang="en-US" sz="1600" baseline="-25000" dirty="0" err="1"/>
                <a:t>i</a:t>
              </a:r>
              <a:r>
                <a:rPr lang="en-US" sz="1600" dirty="0"/>
                <a:t>), tempered by probability of a match, </a:t>
              </a:r>
              <a:r>
                <a:rPr lang="en-US" sz="1600" dirty="0">
                  <a:solidFill>
                    <a:srgbClr val="FF0000"/>
                  </a:solidFill>
                </a:rPr>
                <a:t>e.g. P(“Waddington” ≈ “Clitheroe”)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F542826-965B-4AA3-969C-0F667B22DF5E}"/>
                </a:ext>
              </a:extLst>
            </p:cNvPr>
            <p:cNvCxnSpPr/>
            <p:nvPr/>
          </p:nvCxnSpPr>
          <p:spPr>
            <a:xfrm flipV="1">
              <a:off x="7520940" y="1451610"/>
              <a:ext cx="240030" cy="26289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5A61E36-2EA5-440D-8F7C-F398DB7CF966}"/>
                </a:ext>
              </a:extLst>
            </p:cNvPr>
            <p:cNvCxnSpPr/>
            <p:nvPr/>
          </p:nvCxnSpPr>
          <p:spPr>
            <a:xfrm flipV="1">
              <a:off x="8644890" y="1455420"/>
              <a:ext cx="240030" cy="26289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4319AB1-470F-4B37-A521-7079C8FDC518}"/>
                </a:ext>
              </a:extLst>
            </p:cNvPr>
            <p:cNvSpPr txBox="1"/>
            <p:nvPr/>
          </p:nvSpPr>
          <p:spPr>
            <a:xfrm>
              <a:off x="8721090" y="1188720"/>
              <a:ext cx="3914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=1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73405587-8BE8-4872-8DFA-E71A4C7997CD}"/>
              </a:ext>
            </a:extLst>
          </p:cNvPr>
          <p:cNvSpPr/>
          <p:nvPr/>
        </p:nvSpPr>
        <p:spPr>
          <a:xfrm>
            <a:off x="6105525" y="4581524"/>
            <a:ext cx="358649" cy="153437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57C2DF-0225-4B5D-8A7F-638E3ED31E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3763" y="5924550"/>
            <a:ext cx="1285875" cy="15694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9214D90-D823-42C2-8F03-F599B8A9BA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7263" y="5920022"/>
            <a:ext cx="757237" cy="1629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FF03FC4-49E7-47E1-BE7B-D2072BA985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237" y="5933367"/>
            <a:ext cx="118326" cy="14485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86B4271-951D-428D-9686-27CE201FD7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4719639"/>
            <a:ext cx="767425" cy="17677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5BB5E56-D566-4F1F-BC61-F2AFCF841B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4138" y="4713837"/>
            <a:ext cx="800101" cy="16296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C90466F-DF57-495E-86D8-13000E7135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796" y="4572474"/>
            <a:ext cx="119317" cy="16748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E8D6CF4-0695-47B9-A314-93849A7E20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3801" y="4724874"/>
            <a:ext cx="119317" cy="16748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FD0DFFF-080A-4A5E-9B32-92DCEBB237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5912" y="5919265"/>
            <a:ext cx="119317" cy="16748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CDD6DD1-7595-46AD-9DB5-F7F83646D2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4567239"/>
            <a:ext cx="914400" cy="17677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66B210B-55DC-44F2-A432-6647F87DF5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9262" y="5924550"/>
            <a:ext cx="852488" cy="1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16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1621</Words>
  <Application>Microsoft Office PowerPoint</Application>
  <PresentationFormat>Widescreen</PresentationFormat>
  <Paragraphs>182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 Unicode MS</vt:lpstr>
      <vt:lpstr>Arial</vt:lpstr>
      <vt:lpstr>Calibri</vt:lpstr>
      <vt:lpstr>Calibri Light</vt:lpstr>
      <vt:lpstr>Times New Roman</vt:lpstr>
      <vt:lpstr>Office Theme</vt:lpstr>
      <vt:lpstr>Office Theme</vt:lpstr>
      <vt:lpstr>Office Theme</vt:lpstr>
      <vt:lpstr>Record Merge (book persona-record merge &amp; merged-persona-record/tree-persona-record merge)  </vt:lpstr>
      <vt:lpstr>Book Persona Record Merge Overview</vt:lpstr>
      <vt:lpstr>Curated Input Persona Record</vt:lpstr>
      <vt:lpstr>Shallow Match</vt:lpstr>
      <vt:lpstr>Shallow Match</vt:lpstr>
      <vt:lpstr>Persona Merge: Persona Integrity Check</vt:lpstr>
      <vt:lpstr>Persona Merge: Red-Flag Check</vt:lpstr>
      <vt:lpstr>Persona Merge: Temp-Merge Check</vt:lpstr>
      <vt:lpstr>Persona Merge: Sufficient-Evidence Check</vt:lpstr>
      <vt:lpstr>Book Persona Record Merge Overview</vt:lpstr>
      <vt:lpstr>Add to Tree</vt:lpstr>
      <vt:lpstr>Add to Tree</vt:lpstr>
      <vt:lpstr>Merge Book-Generated Family Trees with the FamilySearch Tree (Brainstorming Thoughts)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Merge (book persona-record merge &amp; persona-record/tree-record merge)  </dc:title>
  <dc:creator>David Wayne Embley</dc:creator>
  <cp:lastModifiedBy>David Wayne Embley</cp:lastModifiedBy>
  <cp:revision>59</cp:revision>
  <dcterms:created xsi:type="dcterms:W3CDTF">2020-09-22T16:47:19Z</dcterms:created>
  <dcterms:modified xsi:type="dcterms:W3CDTF">2020-09-28T15:40:39Z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3ef5274-90b8-4b3f-8a76-b4c36a43e904_Enabled">
    <vt:lpwstr>true</vt:lpwstr>
  </property>
  <property fmtid="{D5CDD505-2E9C-101B-9397-08002B2CF9AE}" pid="3" name="MSIP_Label_03ef5274-90b8-4b3f-8a76-b4c36a43e904_SetDate">
    <vt:lpwstr>2020-09-22T16:47:18Z</vt:lpwstr>
  </property>
  <property fmtid="{D5CDD505-2E9C-101B-9397-08002B2CF9AE}" pid="4" name="MSIP_Label_03ef5274-90b8-4b3f-8a76-b4c36a43e904_Method">
    <vt:lpwstr>Standard</vt:lpwstr>
  </property>
  <property fmtid="{D5CDD505-2E9C-101B-9397-08002B2CF9AE}" pid="5" name="MSIP_Label_03ef5274-90b8-4b3f-8a76-b4c36a43e904_Name">
    <vt:lpwstr>Not Protected_2</vt:lpwstr>
  </property>
  <property fmtid="{D5CDD505-2E9C-101B-9397-08002B2CF9AE}" pid="6" name="MSIP_Label_03ef5274-90b8-4b3f-8a76-b4c36a43e904_SiteId">
    <vt:lpwstr>61e6eeb3-5fd7-4aaa-ae3c-61e8deb09b79</vt:lpwstr>
  </property>
  <property fmtid="{D5CDD505-2E9C-101B-9397-08002B2CF9AE}" pid="7" name="MSIP_Label_03ef5274-90b8-4b3f-8a76-b4c36a43e904_ActionId">
    <vt:lpwstr>975443b1-ea01-4c2a-bfea-000043e91c96</vt:lpwstr>
  </property>
  <property fmtid="{D5CDD505-2E9C-101B-9397-08002B2CF9AE}" pid="8" name="MSIP_Label_03ef5274-90b8-4b3f-8a76-b4c36a43e904_ContentBits">
    <vt:lpwstr>0</vt:lpwstr>
  </property>
</Properties>
</file>