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Lst>
  <p:notesMasterIdLst>
    <p:notesMasterId r:id="rId33"/>
  </p:notesMasterIdLst>
  <p:sldIdLst>
    <p:sldId id="257" r:id="rId4"/>
    <p:sldId id="263" r:id="rId5"/>
    <p:sldId id="264" r:id="rId6"/>
    <p:sldId id="265" r:id="rId7"/>
    <p:sldId id="273" r:id="rId8"/>
    <p:sldId id="277" r:id="rId9"/>
    <p:sldId id="278" r:id="rId10"/>
    <p:sldId id="281" r:id="rId11"/>
    <p:sldId id="280" r:id="rId12"/>
    <p:sldId id="290" r:id="rId13"/>
    <p:sldId id="274" r:id="rId14"/>
    <p:sldId id="275" r:id="rId15"/>
    <p:sldId id="276" r:id="rId16"/>
    <p:sldId id="282" r:id="rId17"/>
    <p:sldId id="284" r:id="rId18"/>
    <p:sldId id="285" r:id="rId19"/>
    <p:sldId id="287" r:id="rId20"/>
    <p:sldId id="291" r:id="rId21"/>
    <p:sldId id="289" r:id="rId22"/>
    <p:sldId id="286" r:id="rId23"/>
    <p:sldId id="297" r:id="rId24"/>
    <p:sldId id="292" r:id="rId25"/>
    <p:sldId id="296" r:id="rId26"/>
    <p:sldId id="293" r:id="rId27"/>
    <p:sldId id="298" r:id="rId28"/>
    <p:sldId id="299" r:id="rId29"/>
    <p:sldId id="300" r:id="rId30"/>
    <p:sldId id="301"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yne Embley" initials="DWE" lastIdx="2" clrIdx="0">
    <p:extLst>
      <p:ext uri="{19B8F6BF-5375-455C-9EA6-DF929625EA0E}">
        <p15:presenceInfo xmlns:p15="http://schemas.microsoft.com/office/powerpoint/2012/main" userId="S::embley@churchofjesuschrist.org::2c8c88e7-ec6d-4507-8ea8-2d4d02f28e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F42C"/>
    <a:srgbClr val="35E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89307" autoAdjust="0"/>
  </p:normalViewPr>
  <p:slideViewPr>
    <p:cSldViewPr snapToGrid="0">
      <p:cViewPr varScale="1">
        <p:scale>
          <a:sx n="102" d="100"/>
          <a:sy n="102" d="100"/>
        </p:scale>
        <p:origin x="3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1DD6B-BE41-4AF5-B657-5C708C0A4D1A}"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9BB0D-910A-4C46-B55A-491378703FFB}" type="slidenum">
              <a:rPr lang="en-US" smtClean="0"/>
              <a:t>‹#›</a:t>
            </a:fld>
            <a:endParaRPr lang="en-US"/>
          </a:p>
        </p:txBody>
      </p:sp>
    </p:spTree>
    <p:extLst>
      <p:ext uri="{BB962C8B-B14F-4D97-AF65-F5344CB8AC3E}">
        <p14:creationId xmlns:p14="http://schemas.microsoft.com/office/powerpoint/2010/main" val="112083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5</a:t>
            </a:fld>
            <a:endParaRPr lang="en-US"/>
          </a:p>
        </p:txBody>
      </p:sp>
    </p:spTree>
    <p:extLst>
      <p:ext uri="{BB962C8B-B14F-4D97-AF65-F5344CB8AC3E}">
        <p14:creationId xmlns:p14="http://schemas.microsoft.com/office/powerpoint/2010/main" val="31096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15</a:t>
            </a:fld>
            <a:endParaRPr lang="en-US"/>
          </a:p>
        </p:txBody>
      </p:sp>
    </p:spTree>
    <p:extLst>
      <p:ext uri="{BB962C8B-B14F-4D97-AF65-F5344CB8AC3E}">
        <p14:creationId xmlns:p14="http://schemas.microsoft.com/office/powerpoint/2010/main" val="287019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add/replace</a:t>
            </a:r>
          </a:p>
          <a:p>
            <a:r>
              <a:rPr lang="en-US" dirty="0"/>
              <a:t>Yellow !: click on COMET and type in desired text</a:t>
            </a:r>
          </a:p>
        </p:txBody>
      </p:sp>
      <p:sp>
        <p:nvSpPr>
          <p:cNvPr id="4" name="Slide Number Placeholder 3"/>
          <p:cNvSpPr>
            <a:spLocks noGrp="1"/>
          </p:cNvSpPr>
          <p:nvPr>
            <p:ph type="sldNum" sz="quarter" idx="5"/>
          </p:nvPr>
        </p:nvSpPr>
        <p:spPr/>
        <p:txBody>
          <a:bodyPr/>
          <a:lstStyle/>
          <a:p>
            <a:fld id="{BDC9BB0D-910A-4C46-B55A-491378703FFB}" type="slidenum">
              <a:rPr lang="en-US" smtClean="0"/>
              <a:t>16</a:t>
            </a:fld>
            <a:endParaRPr lang="en-US"/>
          </a:p>
        </p:txBody>
      </p:sp>
    </p:spTree>
    <p:extLst>
      <p:ext uri="{BB962C8B-B14F-4D97-AF65-F5344CB8AC3E}">
        <p14:creationId xmlns:p14="http://schemas.microsoft.com/office/powerpoint/2010/main" val="16688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add/replace</a:t>
            </a:r>
          </a:p>
          <a:p>
            <a:r>
              <a:rPr lang="en-US" dirty="0"/>
              <a:t>Yellow !: click on COMET and type in desired text</a:t>
            </a:r>
          </a:p>
        </p:txBody>
      </p:sp>
      <p:sp>
        <p:nvSpPr>
          <p:cNvPr id="4" name="Slide Number Placeholder 3"/>
          <p:cNvSpPr>
            <a:spLocks noGrp="1"/>
          </p:cNvSpPr>
          <p:nvPr>
            <p:ph type="sldNum" sz="quarter" idx="5"/>
          </p:nvPr>
        </p:nvSpPr>
        <p:spPr/>
        <p:txBody>
          <a:bodyPr/>
          <a:lstStyle/>
          <a:p>
            <a:fld id="{BDC9BB0D-910A-4C46-B55A-491378703FFB}" type="slidenum">
              <a:rPr lang="en-US" smtClean="0"/>
              <a:t>17</a:t>
            </a:fld>
            <a:endParaRPr lang="en-US"/>
          </a:p>
        </p:txBody>
      </p:sp>
    </p:spTree>
    <p:extLst>
      <p:ext uri="{BB962C8B-B14F-4D97-AF65-F5344CB8AC3E}">
        <p14:creationId xmlns:p14="http://schemas.microsoft.com/office/powerpoint/2010/main" val="391230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add/replace</a:t>
            </a:r>
          </a:p>
          <a:p>
            <a:r>
              <a:rPr lang="en-US" dirty="0"/>
              <a:t>Yellow !: click on COMET and type in desired text</a:t>
            </a:r>
          </a:p>
        </p:txBody>
      </p:sp>
      <p:sp>
        <p:nvSpPr>
          <p:cNvPr id="4" name="Slide Number Placeholder 3"/>
          <p:cNvSpPr>
            <a:spLocks noGrp="1"/>
          </p:cNvSpPr>
          <p:nvPr>
            <p:ph type="sldNum" sz="quarter" idx="5"/>
          </p:nvPr>
        </p:nvSpPr>
        <p:spPr/>
        <p:txBody>
          <a:bodyPr/>
          <a:lstStyle/>
          <a:p>
            <a:fld id="{BDC9BB0D-910A-4C46-B55A-491378703FFB}" type="slidenum">
              <a:rPr lang="en-US" smtClean="0"/>
              <a:t>18</a:t>
            </a:fld>
            <a:endParaRPr lang="en-US"/>
          </a:p>
        </p:txBody>
      </p:sp>
    </p:spTree>
    <p:extLst>
      <p:ext uri="{BB962C8B-B14F-4D97-AF65-F5344CB8AC3E}">
        <p14:creationId xmlns:p14="http://schemas.microsoft.com/office/powerpoint/2010/main" val="96327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add/replace</a:t>
            </a:r>
          </a:p>
          <a:p>
            <a:r>
              <a:rPr lang="en-US" dirty="0"/>
              <a:t>Yellow !: click on COMET and type in desired text</a:t>
            </a:r>
          </a:p>
        </p:txBody>
      </p:sp>
      <p:sp>
        <p:nvSpPr>
          <p:cNvPr id="4" name="Slide Number Placeholder 3"/>
          <p:cNvSpPr>
            <a:spLocks noGrp="1"/>
          </p:cNvSpPr>
          <p:nvPr>
            <p:ph type="sldNum" sz="quarter" idx="5"/>
          </p:nvPr>
        </p:nvSpPr>
        <p:spPr/>
        <p:txBody>
          <a:bodyPr/>
          <a:lstStyle/>
          <a:p>
            <a:fld id="{BDC9BB0D-910A-4C46-B55A-491378703FFB}" type="slidenum">
              <a:rPr lang="en-US" smtClean="0"/>
              <a:t>19</a:t>
            </a:fld>
            <a:endParaRPr lang="en-US"/>
          </a:p>
        </p:txBody>
      </p:sp>
    </p:spTree>
    <p:extLst>
      <p:ext uri="{BB962C8B-B14F-4D97-AF65-F5344CB8AC3E}">
        <p14:creationId xmlns:p14="http://schemas.microsoft.com/office/powerpoint/2010/main" val="318316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add/replace</a:t>
            </a:r>
          </a:p>
          <a:p>
            <a:r>
              <a:rPr lang="en-US" dirty="0"/>
              <a:t>Yellow !: click on COMET and type in desired text</a:t>
            </a:r>
          </a:p>
        </p:txBody>
      </p:sp>
      <p:sp>
        <p:nvSpPr>
          <p:cNvPr id="4" name="Slide Number Placeholder 3"/>
          <p:cNvSpPr>
            <a:spLocks noGrp="1"/>
          </p:cNvSpPr>
          <p:nvPr>
            <p:ph type="sldNum" sz="quarter" idx="5"/>
          </p:nvPr>
        </p:nvSpPr>
        <p:spPr/>
        <p:txBody>
          <a:bodyPr/>
          <a:lstStyle/>
          <a:p>
            <a:fld id="{BDC9BB0D-910A-4C46-B55A-491378703FFB}" type="slidenum">
              <a:rPr lang="en-US" smtClean="0"/>
              <a:t>20</a:t>
            </a:fld>
            <a:endParaRPr lang="en-US"/>
          </a:p>
        </p:txBody>
      </p:sp>
    </p:spTree>
    <p:extLst>
      <p:ext uri="{BB962C8B-B14F-4D97-AF65-F5344CB8AC3E}">
        <p14:creationId xmlns:p14="http://schemas.microsoft.com/office/powerpoint/2010/main" val="145936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FS check for a possible match should be skipped altogether:</a:t>
            </a:r>
          </a:p>
          <a:p>
            <a:pPr marL="171450" indent="-171450">
              <a:buFont typeface="Arial" panose="020B0604020202020204" pitchFamily="34" charset="0"/>
              <a:buChar char="•"/>
            </a:pPr>
            <a:r>
              <a:rPr lang="en-US" dirty="0"/>
              <a:t>Not well aligned</a:t>
            </a:r>
          </a:p>
          <a:p>
            <a:pPr marL="171450" indent="-171450">
              <a:buFont typeface="Arial" panose="020B0604020202020204" pitchFamily="34" charset="0"/>
              <a:buChar char="•"/>
            </a:pPr>
            <a:r>
              <a:rPr lang="en-US" dirty="0"/>
              <a:t>Not editable</a:t>
            </a:r>
          </a:p>
        </p:txBody>
      </p:sp>
      <p:sp>
        <p:nvSpPr>
          <p:cNvPr id="4" name="Slide Number Placeholder 3"/>
          <p:cNvSpPr>
            <a:spLocks noGrp="1"/>
          </p:cNvSpPr>
          <p:nvPr>
            <p:ph type="sldNum" sz="quarter" idx="5"/>
          </p:nvPr>
        </p:nvSpPr>
        <p:spPr/>
        <p:txBody>
          <a:bodyPr/>
          <a:lstStyle/>
          <a:p>
            <a:fld id="{BDC9BB0D-910A-4C46-B55A-491378703FFB}" type="slidenum">
              <a:rPr lang="en-US" smtClean="0"/>
              <a:t>22</a:t>
            </a:fld>
            <a:endParaRPr lang="en-US"/>
          </a:p>
        </p:txBody>
      </p:sp>
    </p:spTree>
    <p:extLst>
      <p:ext uri="{BB962C8B-B14F-4D97-AF65-F5344CB8AC3E}">
        <p14:creationId xmlns:p14="http://schemas.microsoft.com/office/powerpoint/2010/main" val="24612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differences from this view last time: no exclamation-point directives. (only editing as needed; here the addition of “Esther R. Morris” as an alternate name)</a:t>
            </a:r>
          </a:p>
          <a:p>
            <a:pPr marL="171450" indent="-171450">
              <a:buFont typeface="Arial" panose="020B0604020202020204" pitchFamily="34" charset="0"/>
              <a:buChar char="•"/>
            </a:pPr>
            <a:endParaRPr lang="en-US" dirty="0"/>
          </a:p>
          <a:p>
            <a:r>
              <a:rPr lang="en-US" dirty="0"/>
              <a:t>Needed programming on COMET-side: add Merge Integrity comments, add Merge Confidence comments; alter button functionality.</a:t>
            </a:r>
          </a:p>
          <a:p>
            <a:r>
              <a:rPr lang="en-US" dirty="0"/>
              <a:t>Needed programming on FamilyTree-side: none.</a:t>
            </a:r>
          </a:p>
        </p:txBody>
      </p:sp>
      <p:sp>
        <p:nvSpPr>
          <p:cNvPr id="4" name="Slide Number Placeholder 3"/>
          <p:cNvSpPr>
            <a:spLocks noGrp="1"/>
          </p:cNvSpPr>
          <p:nvPr>
            <p:ph type="sldNum" sz="quarter" idx="5"/>
          </p:nvPr>
        </p:nvSpPr>
        <p:spPr/>
        <p:txBody>
          <a:bodyPr/>
          <a:lstStyle/>
          <a:p>
            <a:fld id="{BDC9BB0D-910A-4C46-B55A-491378703FFB}" type="slidenum">
              <a:rPr lang="en-US" smtClean="0"/>
              <a:t>23</a:t>
            </a:fld>
            <a:endParaRPr lang="en-US"/>
          </a:p>
        </p:txBody>
      </p:sp>
    </p:spTree>
    <p:extLst>
      <p:ext uri="{BB962C8B-B14F-4D97-AF65-F5344CB8AC3E}">
        <p14:creationId xmlns:p14="http://schemas.microsoft.com/office/powerpoint/2010/main" val="82879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and Undo as usual:</a:t>
            </a:r>
          </a:p>
          <a:p>
            <a:pPr marL="171450" indent="-171450">
              <a:buFont typeface="Arial" panose="020B0604020202020204" pitchFamily="34" charset="0"/>
              <a:buChar char="•"/>
            </a:pPr>
            <a:r>
              <a:rPr lang="en-US" dirty="0"/>
              <a:t>Replace Death info</a:t>
            </a:r>
          </a:p>
          <a:p>
            <a:pPr marL="171450" indent="-171450">
              <a:buFont typeface="Arial" panose="020B0604020202020204" pitchFamily="34" charset="0"/>
              <a:buChar char="•"/>
            </a:pPr>
            <a:r>
              <a:rPr lang="en-US" dirty="0"/>
              <a:t>But note that this will not work well for the Burial (but we can return to COMET and edit </a:t>
            </a:r>
            <a:r>
              <a:rPr lang="en-US" dirty="0" err="1"/>
              <a:t>Abbottsville</a:t>
            </a:r>
            <a:r>
              <a:rPr lang="en-US" dirty="0"/>
              <a:t> </a:t>
            </a:r>
            <a:r>
              <a:rPr lang="en-US" dirty="0" err="1"/>
              <a:t>Cem</a:t>
            </a:r>
            <a:r>
              <a:rPr lang="en-US" dirty="0"/>
              <a:t>, which BTW was marked with a “?”)</a:t>
            </a:r>
          </a:p>
        </p:txBody>
      </p:sp>
      <p:sp>
        <p:nvSpPr>
          <p:cNvPr id="4" name="Slide Number Placeholder 3"/>
          <p:cNvSpPr>
            <a:spLocks noGrp="1"/>
          </p:cNvSpPr>
          <p:nvPr>
            <p:ph type="sldNum" sz="quarter" idx="5"/>
          </p:nvPr>
        </p:nvSpPr>
        <p:spPr/>
        <p:txBody>
          <a:bodyPr/>
          <a:lstStyle/>
          <a:p>
            <a:fld id="{BDC9BB0D-910A-4C46-B55A-491378703FFB}" type="slidenum">
              <a:rPr lang="en-US" smtClean="0"/>
              <a:t>24</a:t>
            </a:fld>
            <a:endParaRPr lang="en-US"/>
          </a:p>
        </p:txBody>
      </p:sp>
    </p:spTree>
    <p:extLst>
      <p:ext uri="{BB962C8B-B14F-4D97-AF65-F5344CB8AC3E}">
        <p14:creationId xmlns:p14="http://schemas.microsoft.com/office/powerpoint/2010/main" val="29757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Replace and Undo as usual:</a:t>
            </a:r>
          </a:p>
          <a:p>
            <a:pPr marL="171450" indent="-171450">
              <a:buFont typeface="Arial" panose="020B0604020202020204" pitchFamily="34" charset="0"/>
              <a:buChar char="•"/>
            </a:pPr>
            <a:r>
              <a:rPr lang="en-US" dirty="0"/>
              <a:t>Replace Death info</a:t>
            </a:r>
          </a:p>
          <a:p>
            <a:pPr marL="171450" indent="-171450">
              <a:buFont typeface="Arial" panose="020B0604020202020204" pitchFamily="34" charset="0"/>
              <a:buChar char="•"/>
            </a:pPr>
            <a:r>
              <a:rPr lang="en-US" dirty="0"/>
              <a:t>Replace Burial</a:t>
            </a:r>
          </a:p>
          <a:p>
            <a:pPr marL="171450" indent="-171450">
              <a:buFont typeface="Arial" panose="020B0604020202020204" pitchFamily="34" charset="0"/>
              <a:buChar char="•"/>
            </a:pPr>
            <a:endParaRPr lang="en-US" dirty="0"/>
          </a:p>
          <a:p>
            <a:pPr marL="0" indent="0">
              <a:buFontTx/>
              <a:buNone/>
            </a:pPr>
            <a:r>
              <a:rPr lang="en-US" dirty="0"/>
              <a:t>Needed programming on COMET-side: none except to output the information in a form acceptable to the FamilyTree-side</a:t>
            </a:r>
          </a:p>
          <a:p>
            <a:pPr marL="0" indent="0">
              <a:buFontTx/>
              <a:buNone/>
            </a:pPr>
            <a:r>
              <a:rPr lang="en-US" dirty="0"/>
              <a:t>Needed programming on FamilyTree-side: from the output on the COMET-side, establish the standard Step 2 of 3 view (and let the user proceed as usual)</a:t>
            </a:r>
          </a:p>
        </p:txBody>
      </p:sp>
      <p:sp>
        <p:nvSpPr>
          <p:cNvPr id="4" name="Slide Number Placeholder 3"/>
          <p:cNvSpPr>
            <a:spLocks noGrp="1"/>
          </p:cNvSpPr>
          <p:nvPr>
            <p:ph type="sldNum" sz="quarter" idx="5"/>
          </p:nvPr>
        </p:nvSpPr>
        <p:spPr/>
        <p:txBody>
          <a:bodyPr/>
          <a:lstStyle/>
          <a:p>
            <a:fld id="{BDC9BB0D-910A-4C46-B55A-491378703FFB}" type="slidenum">
              <a:rPr lang="en-US" smtClean="0"/>
              <a:t>25</a:t>
            </a:fld>
            <a:endParaRPr lang="en-US"/>
          </a:p>
        </p:txBody>
      </p:sp>
    </p:spTree>
    <p:extLst>
      <p:ext uri="{BB962C8B-B14F-4D97-AF65-F5344CB8AC3E}">
        <p14:creationId xmlns:p14="http://schemas.microsoft.com/office/powerpoint/2010/main" val="9319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Note number of persona evaluated, number that were defective, and percent</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6</a:t>
            </a:fld>
            <a:endParaRPr lang="en-US"/>
          </a:p>
        </p:txBody>
      </p:sp>
    </p:spTree>
    <p:extLst>
      <p:ext uri="{BB962C8B-B14F-4D97-AF65-F5344CB8AC3E}">
        <p14:creationId xmlns:p14="http://schemas.microsoft.com/office/powerpoint/2010/main" val="2130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From this view, get the update on the following slide.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replacing the Burial Place with “</a:t>
            </a:r>
            <a:r>
              <a:rPr lang="en-US" dirty="0" err="1"/>
              <a:t>Abbottsville</a:t>
            </a:r>
            <a:r>
              <a:rPr lang="en-US" dirty="0"/>
              <a:t> </a:t>
            </a:r>
            <a:r>
              <a:rPr lang="en-US" dirty="0" err="1"/>
              <a:t>Cem</a:t>
            </a:r>
            <a:r>
              <a:rPr lang="en-US" dirty="0"/>
              <a:t> </a:t>
            </a:r>
            <a:r>
              <a:rPr lang="en-US" dirty="0" err="1"/>
              <a:t>Dke</a:t>
            </a:r>
            <a:r>
              <a:rPr lang="en-US" dirty="0"/>
              <a:t> Co OH”, the system could also standardize it (as shown). And then a green exclamation point can replace the green question mark, so that replace can be executed.</a:t>
            </a:r>
          </a:p>
        </p:txBody>
      </p:sp>
      <p:sp>
        <p:nvSpPr>
          <p:cNvPr id="4" name="Slide Number Placeholder 3"/>
          <p:cNvSpPr>
            <a:spLocks noGrp="1"/>
          </p:cNvSpPr>
          <p:nvPr>
            <p:ph type="sldNum" sz="quarter" idx="5"/>
          </p:nvPr>
        </p:nvSpPr>
        <p:spPr/>
        <p:txBody>
          <a:bodyPr/>
          <a:lstStyle/>
          <a:p>
            <a:fld id="{BDC9BB0D-910A-4C46-B55A-491378703FFB}" type="slidenum">
              <a:rPr lang="en-US" smtClean="0"/>
              <a:t>26</a:t>
            </a:fld>
            <a:endParaRPr lang="en-US"/>
          </a:p>
        </p:txBody>
      </p:sp>
    </p:spTree>
    <p:extLst>
      <p:ext uri="{BB962C8B-B14F-4D97-AF65-F5344CB8AC3E}">
        <p14:creationId xmlns:p14="http://schemas.microsoft.com/office/powerpoint/2010/main" val="1898143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Needed coding:</a:t>
            </a:r>
          </a:p>
          <a:p>
            <a:pPr marL="171450" indent="-171450">
              <a:buFont typeface="Arial" panose="020B0604020202020204" pitchFamily="34" charset="0"/>
              <a:buChar char="•"/>
            </a:pPr>
            <a:r>
              <a:rPr lang="en-US" dirty="0"/>
              <a:t>COMET side: add Merge Integrity and Merge Confidence; add (!) option; change buttons; and code the addition/merge (Joe Price’s student’s code). Must also decide what to do for various cases and alter the code to meet our needs for adding the full Gedcomx.</a:t>
            </a:r>
          </a:p>
          <a:p>
            <a:pPr marL="171450" indent="-171450">
              <a:buFont typeface="Arial" panose="020B0604020202020204" pitchFamily="34" charset="0"/>
              <a:buChar char="•"/>
            </a:pPr>
            <a:r>
              <a:rPr lang="en-US" dirty="0"/>
              <a:t>FamilyTree side: no coding.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Family members align exactly and need no replacement in this case (and are not shown in the slide). Moreover, although we can align other family members automatically, there is an issue when coming from COMET because the COMET persons may or may not be on the already on the FamilyTree. Indeed, the question of how we deal with these situations coming from the COMET-side Gedcomx-tree is another discussion, which we need to have.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Cases to consider (some initial thoughts – needs </a:t>
            </a:r>
            <a:r>
              <a:rPr lang="en-US"/>
              <a:t>more thought):</a:t>
            </a:r>
            <a:endParaRPr lang="en-US" dirty="0"/>
          </a:p>
          <a:p>
            <a:pPr marL="171450" indent="-171450">
              <a:buFont typeface="Arial" panose="020B0604020202020204" pitchFamily="34" charset="0"/>
              <a:buChar char="•"/>
            </a:pPr>
            <a:r>
              <a:rPr lang="en-US" dirty="0"/>
              <a:t>No potential duplicates: add</a:t>
            </a:r>
          </a:p>
          <a:p>
            <a:pPr marL="171450" indent="-171450">
              <a:buFont typeface="Arial" panose="020B0604020202020204" pitchFamily="34" charset="0"/>
              <a:buChar char="•"/>
            </a:pPr>
            <a:r>
              <a:rPr lang="en-US" dirty="0"/>
              <a:t>One or more duplicates on FamilyTree side: merge, or reject merge and add</a:t>
            </a:r>
          </a:p>
          <a:p>
            <a:pPr marL="171450" indent="-171450">
              <a:buFont typeface="Arial" panose="020B0604020202020204" pitchFamily="34" charset="0"/>
              <a:buChar char="•"/>
            </a:pPr>
            <a:r>
              <a:rPr lang="en-US" dirty="0"/>
              <a:t>An additional (not enough evidence to be confident) on COMET side: do a second, third, … merge (or not)</a:t>
            </a:r>
          </a:p>
          <a:p>
            <a:pPr marL="171450" indent="-171450">
              <a:buFont typeface="Arial" panose="020B0604020202020204" pitchFamily="34" charset="0"/>
              <a:buChar char="•"/>
            </a:pPr>
            <a:r>
              <a:rPr lang="en-US" dirty="0"/>
              <a:t>One hop relationships:</a:t>
            </a:r>
          </a:p>
          <a:p>
            <a:pPr marL="628650" lvl="1" indent="-171450">
              <a:buFont typeface="Arial" panose="020B0604020202020204" pitchFamily="34" charset="0"/>
              <a:buChar char="•"/>
            </a:pPr>
            <a:r>
              <a:rPr lang="en-US" dirty="0"/>
              <a:t>Already processed (by us as part of adding the Gedcomx to the tree): do nothing</a:t>
            </a:r>
          </a:p>
          <a:p>
            <a:pPr marL="628650" lvl="1" indent="-171450">
              <a:buFont typeface="Arial" panose="020B0604020202020204" pitchFamily="34" charset="0"/>
              <a:buChar char="•"/>
            </a:pPr>
            <a:r>
              <a:rPr lang="en-US" dirty="0"/>
              <a:t>Not already processed: check to see if the FamilyTree ID is already in some yet-to-be processed equivalence class; if so, do nothing; otherwise, add it to the equivalence class of the matching person. </a:t>
            </a:r>
          </a:p>
        </p:txBody>
      </p:sp>
      <p:sp>
        <p:nvSpPr>
          <p:cNvPr id="4" name="Slide Number Placeholder 3"/>
          <p:cNvSpPr>
            <a:spLocks noGrp="1"/>
          </p:cNvSpPr>
          <p:nvPr>
            <p:ph type="sldNum" sz="quarter" idx="5"/>
          </p:nvPr>
        </p:nvSpPr>
        <p:spPr/>
        <p:txBody>
          <a:bodyPr/>
          <a:lstStyle/>
          <a:p>
            <a:fld id="{BDC9BB0D-910A-4C46-B55A-491378703FFB}" type="slidenum">
              <a:rPr lang="en-US" smtClean="0"/>
              <a:t>27</a:t>
            </a:fld>
            <a:endParaRPr lang="en-US"/>
          </a:p>
        </p:txBody>
      </p:sp>
    </p:spTree>
    <p:extLst>
      <p:ext uri="{BB962C8B-B14F-4D97-AF65-F5344CB8AC3E}">
        <p14:creationId xmlns:p14="http://schemas.microsoft.com/office/powerpoint/2010/main" val="108304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Replace and Undo as usual:</a:t>
            </a:r>
          </a:p>
          <a:p>
            <a:pPr marL="171450" indent="-171450">
              <a:buFont typeface="Arial" panose="020B0604020202020204" pitchFamily="34" charset="0"/>
              <a:buChar char="•"/>
            </a:pPr>
            <a:r>
              <a:rPr lang="en-US" dirty="0"/>
              <a:t>Replace Death info</a:t>
            </a:r>
          </a:p>
          <a:p>
            <a:pPr marL="171450" indent="-171450">
              <a:buFont typeface="Arial" panose="020B0604020202020204" pitchFamily="34" charset="0"/>
              <a:buChar char="•"/>
            </a:pPr>
            <a:r>
              <a:rPr lang="en-US" dirty="0"/>
              <a:t>Replace Burial</a:t>
            </a:r>
          </a:p>
          <a:p>
            <a:pPr marL="171450" indent="-171450">
              <a:buFont typeface="Arial" panose="020B0604020202020204" pitchFamily="34" charset="0"/>
              <a:buChar char="•"/>
            </a:pPr>
            <a:endParaRPr lang="en-US" dirty="0"/>
          </a:p>
          <a:p>
            <a:pPr marL="0" indent="0">
              <a:buFontTx/>
              <a:buNone/>
            </a:pPr>
            <a:r>
              <a:rPr lang="en-US" dirty="0"/>
              <a:t>Needed programming on COMET-side: none except to output the information in a form acceptable to the FamilyTree-side</a:t>
            </a:r>
          </a:p>
          <a:p>
            <a:pPr marL="0" indent="0">
              <a:buFontTx/>
              <a:buNone/>
            </a:pPr>
            <a:r>
              <a:rPr lang="en-US" dirty="0"/>
              <a:t>Needed programming on FamilyTree-side: from the output on the COMET-side, establish the standard Step 2 of 3 view (and let the user proceed as usual)</a:t>
            </a:r>
          </a:p>
        </p:txBody>
      </p:sp>
      <p:sp>
        <p:nvSpPr>
          <p:cNvPr id="4" name="Slide Number Placeholder 3"/>
          <p:cNvSpPr>
            <a:spLocks noGrp="1"/>
          </p:cNvSpPr>
          <p:nvPr>
            <p:ph type="sldNum" sz="quarter" idx="5"/>
          </p:nvPr>
        </p:nvSpPr>
        <p:spPr/>
        <p:txBody>
          <a:bodyPr/>
          <a:lstStyle/>
          <a:p>
            <a:fld id="{BDC9BB0D-910A-4C46-B55A-491378703FFB}" type="slidenum">
              <a:rPr lang="en-US" smtClean="0"/>
              <a:t>28</a:t>
            </a:fld>
            <a:endParaRPr lang="en-US"/>
          </a:p>
        </p:txBody>
      </p:sp>
    </p:spTree>
    <p:extLst>
      <p:ext uri="{BB962C8B-B14F-4D97-AF65-F5344CB8AC3E}">
        <p14:creationId xmlns:p14="http://schemas.microsoft.com/office/powerpoint/2010/main" val="138481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Computer-assisted cases to consider:</a:t>
            </a:r>
          </a:p>
        </p:txBody>
      </p:sp>
      <p:sp>
        <p:nvSpPr>
          <p:cNvPr id="4" name="Slide Number Placeholder 3"/>
          <p:cNvSpPr>
            <a:spLocks noGrp="1"/>
          </p:cNvSpPr>
          <p:nvPr>
            <p:ph type="sldNum" sz="quarter" idx="5"/>
          </p:nvPr>
        </p:nvSpPr>
        <p:spPr/>
        <p:txBody>
          <a:bodyPr/>
          <a:lstStyle/>
          <a:p>
            <a:fld id="{BDC9BB0D-910A-4C46-B55A-491378703FFB}" type="slidenum">
              <a:rPr lang="en-US" smtClean="0"/>
              <a:t>29</a:t>
            </a:fld>
            <a:endParaRPr lang="en-US"/>
          </a:p>
        </p:txBody>
      </p:sp>
    </p:spTree>
    <p:extLst>
      <p:ext uri="{BB962C8B-B14F-4D97-AF65-F5344CB8AC3E}">
        <p14:creationId xmlns:p14="http://schemas.microsoft.com/office/powerpoint/2010/main" val="297674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7</a:t>
            </a:fld>
            <a:endParaRPr lang="en-US"/>
          </a:p>
        </p:txBody>
      </p:sp>
    </p:spTree>
    <p:extLst>
      <p:ext uri="{BB962C8B-B14F-4D97-AF65-F5344CB8AC3E}">
        <p14:creationId xmlns:p14="http://schemas.microsoft.com/office/powerpoint/2010/main" val="80925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constraints</a:t>
            </a:r>
          </a:p>
          <a:p>
            <a:endParaRPr lang="en-US" dirty="0"/>
          </a:p>
          <a:p>
            <a:r>
              <a:rPr lang="en-US" dirty="0"/>
              <a:t>This is a merge of Hans Jürgen </a:t>
            </a:r>
            <a:r>
              <a:rPr lang="en-US" dirty="0" err="1"/>
              <a:t>Ehlbeck</a:t>
            </a:r>
            <a:r>
              <a:rPr lang="en-US" dirty="0"/>
              <a:t> as a son in the household of Claus </a:t>
            </a:r>
            <a:r>
              <a:rPr lang="en-US" dirty="0" err="1"/>
              <a:t>Ehlbeck</a:t>
            </a:r>
            <a:r>
              <a:rPr lang="en-US" dirty="0"/>
              <a:t> with the Hans Jürgen </a:t>
            </a:r>
            <a:r>
              <a:rPr lang="en-US" dirty="0" err="1"/>
              <a:t>Ehlbeck</a:t>
            </a:r>
            <a:r>
              <a:rPr lang="en-US" dirty="0"/>
              <a:t> as the head of household in the next household (on the next page).  Somehow the head of house hold picked up </a:t>
            </a:r>
            <a:r>
              <a:rPr lang="en-US" dirty="0" err="1"/>
              <a:t>Gesche</a:t>
            </a:r>
            <a:r>
              <a:rPr lang="en-US" dirty="0"/>
              <a:t> Catharine </a:t>
            </a:r>
            <a:r>
              <a:rPr lang="en-US" dirty="0" err="1"/>
              <a:t>Ehlbeck</a:t>
            </a:r>
            <a:r>
              <a:rPr lang="en-US" dirty="0"/>
              <a:t> on the previous page.</a:t>
            </a:r>
          </a:p>
        </p:txBody>
      </p:sp>
      <p:sp>
        <p:nvSpPr>
          <p:cNvPr id="4" name="Slide Number Placeholder 3"/>
          <p:cNvSpPr>
            <a:spLocks noGrp="1"/>
          </p:cNvSpPr>
          <p:nvPr>
            <p:ph type="sldNum" sz="quarter" idx="5"/>
          </p:nvPr>
        </p:nvSpPr>
        <p:spPr/>
        <p:txBody>
          <a:bodyPr/>
          <a:lstStyle/>
          <a:p>
            <a:fld id="{BDC9BB0D-910A-4C46-B55A-491378703FFB}" type="slidenum">
              <a:rPr lang="en-US" smtClean="0"/>
              <a:t>8</a:t>
            </a:fld>
            <a:endParaRPr lang="en-US"/>
          </a:p>
        </p:txBody>
      </p:sp>
    </p:spTree>
    <p:extLst>
      <p:ext uri="{BB962C8B-B14F-4D97-AF65-F5344CB8AC3E}">
        <p14:creationId xmlns:p14="http://schemas.microsoft.com/office/powerpoint/2010/main" val="334494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surnames are identical, the given names are off by one letter (Catarina vs. Catharina), and the extracted married name was off by one letter (</a:t>
            </a:r>
            <a:r>
              <a:rPr lang="en-US" dirty="0" err="1"/>
              <a:t>Sensen</a:t>
            </a:r>
            <a:r>
              <a:rPr lang="en-US" dirty="0"/>
              <a:t> vs. Benson)</a:t>
            </a:r>
          </a:p>
          <a:p>
            <a:endParaRPr lang="en-US" dirty="0"/>
          </a:p>
          <a:p>
            <a:r>
              <a:rPr lang="en-US" dirty="0"/>
              <a:t>P(M|E1, …, </a:t>
            </a:r>
            <a:r>
              <a:rPr lang="en-US" dirty="0" err="1"/>
              <a:t>En</a:t>
            </a:r>
            <a:r>
              <a:rPr lang="en-US" dirty="0"/>
              <a:t>) is the probably of a match M given the evidence E1, …, </a:t>
            </a:r>
            <a:r>
              <a:rPr lang="en-US" dirty="0" err="1"/>
              <a:t>En</a:t>
            </a:r>
            <a:r>
              <a:rPr lang="en-US" dirty="0"/>
              <a:t>.</a:t>
            </a:r>
          </a:p>
          <a:p>
            <a:r>
              <a:rPr lang="en-US" dirty="0"/>
              <a:t>We obtain it with Bayes’ Law and then turn it into a summation of the evidence (as in a courtroom argument)</a:t>
            </a:r>
          </a:p>
          <a:p>
            <a:r>
              <a:rPr lang="en-US" dirty="0"/>
              <a:t>P(M) is just a constant value, an irrelevant offset for the summation of evidence.</a:t>
            </a:r>
          </a:p>
          <a:p>
            <a:r>
              <a:rPr lang="en-US" dirty="0"/>
              <a:t>P(</a:t>
            </a:r>
            <a:r>
              <a:rPr lang="en-US" dirty="0" err="1"/>
              <a:t>Ei|M</a:t>
            </a:r>
            <a:r>
              <a:rPr lang="en-US" dirty="0"/>
              <a:t>) = 1; i.e. given that the persona records match, in reality the evidence must match (e.g. the birth dates, mother’s given names, spouses’ and children’s information, … must all match)</a:t>
            </a:r>
          </a:p>
          <a:p>
            <a:r>
              <a:rPr lang="en-US" dirty="0"/>
              <a:t>(We note, however, that there may be recording “errors” – partial or abbreviated names in place of full names, OCR errors, one place when another is meant, e.g. Provo not Orem as a birthplace.)</a:t>
            </a:r>
          </a:p>
          <a:p>
            <a:endParaRPr lang="en-US" dirty="0"/>
          </a:p>
          <a:p>
            <a:r>
              <a:rPr lang="en-US" dirty="0"/>
              <a:t>Errors:</a:t>
            </a:r>
          </a:p>
          <a:p>
            <a:r>
              <a:rPr lang="en-US" dirty="0"/>
              <a:t>OCR error: “</a:t>
            </a:r>
            <a:r>
              <a:rPr lang="en-US" dirty="0" err="1"/>
              <a:t>Sensen</a:t>
            </a:r>
            <a:r>
              <a:rPr lang="en-US" dirty="0"/>
              <a:t>” in B007 and “</a:t>
            </a:r>
            <a:r>
              <a:rPr lang="en-US" dirty="0" err="1"/>
              <a:t>Bensen</a:t>
            </a:r>
            <a:r>
              <a:rPr lang="en-US" dirty="0"/>
              <a:t>” in F018</a:t>
            </a:r>
          </a:p>
          <a:p>
            <a:r>
              <a:rPr lang="en-US" dirty="0"/>
              <a:t>Extraction error: missing template for christening dates with christening places</a:t>
            </a:r>
          </a:p>
          <a:p>
            <a:r>
              <a:rPr lang="en-US" dirty="0"/>
              <a:t>Programming omission: failed to compare marriage dates</a:t>
            </a:r>
          </a:p>
          <a:p>
            <a:r>
              <a:rPr lang="en-US" dirty="0"/>
              <a:t>Author spelling error: “Catarina” in B007 but “Catharina” in F018</a:t>
            </a:r>
          </a:p>
        </p:txBody>
      </p:sp>
      <p:sp>
        <p:nvSpPr>
          <p:cNvPr id="4" name="Slide Number Placeholder 3"/>
          <p:cNvSpPr>
            <a:spLocks noGrp="1"/>
          </p:cNvSpPr>
          <p:nvPr>
            <p:ph type="sldNum" sz="quarter" idx="5"/>
          </p:nvPr>
        </p:nvSpPr>
        <p:spPr/>
        <p:txBody>
          <a:bodyPr/>
          <a:lstStyle/>
          <a:p>
            <a:fld id="{BDC9BB0D-910A-4C46-B55A-491378703FFB}" type="slidenum">
              <a:rPr lang="en-US" smtClean="0"/>
              <a:t>9</a:t>
            </a:fld>
            <a:endParaRPr lang="en-US"/>
          </a:p>
        </p:txBody>
      </p:sp>
    </p:spTree>
    <p:extLst>
      <p:ext uri="{BB962C8B-B14F-4D97-AF65-F5344CB8AC3E}">
        <p14:creationId xmlns:p14="http://schemas.microsoft.com/office/powerpoint/2010/main" val="48635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Tree Intersection</a:t>
            </a:r>
          </a:p>
          <a:p>
            <a:pPr lvl="1"/>
            <a:r>
              <a:rPr lang="en-US" dirty="0"/>
              <a:t>Convert json persona records associated with a generated tree to MOBs</a:t>
            </a:r>
          </a:p>
          <a:p>
            <a:pPr lvl="1"/>
            <a:r>
              <a:rPr lang="en-US" dirty="0"/>
              <a:t>Use MOBs to find intersecting nodes – all potential duplicates</a:t>
            </a:r>
          </a:p>
          <a:p>
            <a:r>
              <a:rPr lang="en-US" dirty="0"/>
              <a:t>Deep-Check Intersecting Nodes</a:t>
            </a:r>
          </a:p>
          <a:p>
            <a:pPr lvl="1"/>
            <a:r>
              <a:rPr lang="en-US" dirty="0"/>
              <a:t>Curate and Import intersection nodes </a:t>
            </a:r>
          </a:p>
          <a:p>
            <a:pPr lvl="1"/>
            <a:r>
              <a:rPr lang="en-US" dirty="0"/>
              <a:t>Run a deep check (yielding match confidence and explanations)</a:t>
            </a:r>
          </a:p>
          <a:p>
            <a:r>
              <a:rPr lang="en-US" dirty="0"/>
              <a:t>Add to Tree </a:t>
            </a:r>
            <a:r>
              <a:rPr lang="en-US" sz="2400" dirty="0"/>
              <a:t>(all new data, any corrected conflicting data, and documentation)</a:t>
            </a:r>
          </a:p>
          <a:p>
            <a:pPr lvl="1"/>
            <a:r>
              <a:rPr lang="en-US" dirty="0"/>
              <a:t>Auto-add (non-match nodes and conflict-free-match nodes) </a:t>
            </a:r>
          </a:p>
          <a:p>
            <a:pPr lvl="1"/>
            <a:r>
              <a:rPr lang="en-US" dirty="0"/>
              <a:t>Computer-assisted add (match nodes with conflicts)</a:t>
            </a:r>
          </a:p>
          <a:p>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11</a:t>
            </a:fld>
            <a:endParaRPr lang="en-US"/>
          </a:p>
        </p:txBody>
      </p:sp>
    </p:spTree>
    <p:extLst>
      <p:ext uri="{BB962C8B-B14F-4D97-AF65-F5344CB8AC3E}">
        <p14:creationId xmlns:p14="http://schemas.microsoft.com/office/powerpoint/2010/main" val="3848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variations in various sources:</a:t>
            </a:r>
          </a:p>
          <a:p>
            <a:pPr marL="171450" indent="-171450">
              <a:buFont typeface="Arial" panose="020B0604020202020204" pitchFamily="34" charset="0"/>
              <a:buChar char="•"/>
            </a:pPr>
            <a:r>
              <a:rPr lang="en-US" dirty="0"/>
              <a:t>Family Tree: Rosamond Esther Morris</a:t>
            </a:r>
          </a:p>
          <a:p>
            <a:pPr marL="171450" indent="-171450">
              <a:buFont typeface="Arial" panose="020B0604020202020204" pitchFamily="34" charset="0"/>
              <a:buChar char="•"/>
            </a:pPr>
            <a:r>
              <a:rPr lang="en-US" dirty="0"/>
              <a:t>Greenville Funeral Home Record: Esther R. Morris</a:t>
            </a:r>
          </a:p>
          <a:p>
            <a:pPr marL="171450" indent="-171450">
              <a:buFont typeface="Arial" panose="020B0604020202020204" pitchFamily="34" charset="0"/>
              <a:buChar char="•"/>
            </a:pPr>
            <a:r>
              <a:rPr lang="en-US" dirty="0"/>
              <a:t>1870 Census: Esther Morris</a:t>
            </a:r>
          </a:p>
          <a:p>
            <a:pPr marL="171450" indent="-171450">
              <a:buFont typeface="Arial" panose="020B0604020202020204" pitchFamily="34" charset="0"/>
              <a:buChar char="•"/>
            </a:pPr>
            <a:r>
              <a:rPr lang="en-US" dirty="0"/>
              <a:t>1880 Census: Rosman Morris</a:t>
            </a:r>
          </a:p>
          <a:p>
            <a:pPr marL="171450" indent="-171450">
              <a:buFont typeface="Arial" panose="020B0604020202020204" pitchFamily="34" charset="0"/>
              <a:buChar char="•"/>
            </a:pPr>
            <a:r>
              <a:rPr lang="en-US" dirty="0"/>
              <a:t>Ohio Marriages, 1800-1958: A. Esther Morris (as indexed) (It might be interesting to browse the referenced film to see the original handwritten name; there’s a good chance the “A” looks more like an “R”)</a:t>
            </a:r>
          </a:p>
          <a:p>
            <a:pPr marL="171450" indent="-171450">
              <a:buFont typeface="Arial" panose="020B0604020202020204" pitchFamily="34" charset="0"/>
              <a:buChar char="•"/>
            </a:pPr>
            <a:r>
              <a:rPr lang="en-US" dirty="0"/>
              <a:t>Ohio Deaths, 1908-1953: Esther M. Albright</a:t>
            </a:r>
          </a:p>
          <a:p>
            <a:pPr marL="171450" indent="-171450">
              <a:buFont typeface="Arial" panose="020B0604020202020204" pitchFamily="34" charset="0"/>
              <a:buChar char="•"/>
            </a:pPr>
            <a:r>
              <a:rPr lang="en-US" dirty="0"/>
              <a:t>“A History &amp; Biographical Cyclopedia of Butler, County Ohio”, page 468: Rosamond Esther Morris (reference and notes added by “</a:t>
            </a:r>
            <a:r>
              <a:rPr lang="en-US" dirty="0" err="1"/>
              <a:t>TamLenore</a:t>
            </a:r>
            <a:r>
              <a:rPr lang="en-US" dirty="0"/>
              <a:t>”)</a:t>
            </a:r>
          </a:p>
        </p:txBody>
      </p:sp>
      <p:sp>
        <p:nvSpPr>
          <p:cNvPr id="4" name="Slide Number Placeholder 3"/>
          <p:cNvSpPr>
            <a:spLocks noGrp="1"/>
          </p:cNvSpPr>
          <p:nvPr>
            <p:ph type="sldNum" sz="quarter" idx="5"/>
          </p:nvPr>
        </p:nvSpPr>
        <p:spPr/>
        <p:txBody>
          <a:bodyPr/>
          <a:lstStyle/>
          <a:p>
            <a:fld id="{BDC9BB0D-910A-4C46-B55A-491378703FFB}" type="slidenum">
              <a:rPr lang="en-US" smtClean="0"/>
              <a:t>12</a:t>
            </a:fld>
            <a:endParaRPr lang="en-US"/>
          </a:p>
        </p:txBody>
      </p:sp>
    </p:spTree>
    <p:extLst>
      <p:ext uri="{BB962C8B-B14F-4D97-AF65-F5344CB8AC3E}">
        <p14:creationId xmlns:p14="http://schemas.microsoft.com/office/powerpoint/2010/main" val="141643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Deryle suggests a visualization of the overlap of our Gedcomx family tree and FamilyTree – one to zoom in </a:t>
            </a:r>
            <a:r>
              <a:rPr lang="en-US"/>
              <a:t>and out of.</a:t>
            </a:r>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13</a:t>
            </a:fld>
            <a:endParaRPr lang="en-US"/>
          </a:p>
        </p:txBody>
      </p:sp>
    </p:spTree>
    <p:extLst>
      <p:ext uri="{BB962C8B-B14F-4D97-AF65-F5344CB8AC3E}">
        <p14:creationId xmlns:p14="http://schemas.microsoft.com/office/powerpoint/2010/main" val="217311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9BB0D-910A-4C46-B55A-491378703FFB}" type="slidenum">
              <a:rPr lang="en-US" smtClean="0"/>
              <a:t>14</a:t>
            </a:fld>
            <a:endParaRPr lang="en-US"/>
          </a:p>
        </p:txBody>
      </p:sp>
    </p:spTree>
    <p:extLst>
      <p:ext uri="{BB962C8B-B14F-4D97-AF65-F5344CB8AC3E}">
        <p14:creationId xmlns:p14="http://schemas.microsoft.com/office/powerpoint/2010/main" val="114707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15079-6424-4E39-9FCA-298D600C661F}"/>
              </a:ext>
            </a:extLst>
          </p:cNvPr>
          <p:cNvSpPr>
            <a:spLocks noGrp="1"/>
          </p:cNvSpPr>
          <p:nvPr>
            <p:ph type="dt" sz="half" idx="10"/>
          </p:nvPr>
        </p:nvSpPr>
        <p:spPr/>
        <p:txBody>
          <a:bodyPr/>
          <a:lstStyle/>
          <a:p>
            <a:fld id="{DA667309-147B-4774-A516-9475AF1B3E28}" type="datetimeFigureOut">
              <a:rPr lang="en-US" smtClean="0"/>
              <a:t>11/23/2020</a:t>
            </a:fld>
            <a:endParaRPr lang="en-US"/>
          </a:p>
        </p:txBody>
      </p:sp>
      <p:sp>
        <p:nvSpPr>
          <p:cNvPr id="3" name="Footer Placeholder 2">
            <a:extLst>
              <a:ext uri="{FF2B5EF4-FFF2-40B4-BE49-F238E27FC236}">
                <a16:creationId xmlns:a16="http://schemas.microsoft.com/office/drawing/2014/main" id="{C1F2AF7C-792B-4768-905A-D4742CD10B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4C88A-BFF7-4B3C-A675-C34C66C84D8A}"/>
              </a:ext>
            </a:extLst>
          </p:cNvPr>
          <p:cNvSpPr>
            <a:spLocks noGrp="1"/>
          </p:cNvSpPr>
          <p:nvPr>
            <p:ph type="sldNum" sz="quarter" idx="12"/>
          </p:nvPr>
        </p:nvSpPr>
        <p:spPr/>
        <p:txBody>
          <a:bodyPr/>
          <a:lstStyle/>
          <a:p>
            <a:fld id="{497C0F2D-3FBC-481D-BB3E-1C02FA5A8E76}" type="slidenum">
              <a:rPr lang="en-US" smtClean="0"/>
              <a:t>‹#›</a:t>
            </a:fld>
            <a:endParaRPr lang="en-US"/>
          </a:p>
        </p:txBody>
      </p:sp>
    </p:spTree>
    <p:extLst>
      <p:ext uri="{BB962C8B-B14F-4D97-AF65-F5344CB8AC3E}">
        <p14:creationId xmlns:p14="http://schemas.microsoft.com/office/powerpoint/2010/main" val="383512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213B-479E-4B5E-8972-97A55517F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3FAA2-9B54-41E2-9266-AB2134A6B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B8E486-DEAC-4919-B4E2-70485F665E80}"/>
              </a:ext>
            </a:extLst>
          </p:cNvPr>
          <p:cNvSpPr>
            <a:spLocks noGrp="1"/>
          </p:cNvSpPr>
          <p:nvPr>
            <p:ph type="dt" sz="half" idx="10"/>
          </p:nvPr>
        </p:nvSpPr>
        <p:spPr/>
        <p:txBody>
          <a:bodyPr/>
          <a:lstStyle/>
          <a:p>
            <a:fld id="{DA667309-147B-4774-A516-9475AF1B3E28}" type="datetimeFigureOut">
              <a:rPr lang="en-US" smtClean="0"/>
              <a:t>11/23/2020</a:t>
            </a:fld>
            <a:endParaRPr lang="en-US"/>
          </a:p>
        </p:txBody>
      </p:sp>
      <p:sp>
        <p:nvSpPr>
          <p:cNvPr id="5" name="Footer Placeholder 4">
            <a:extLst>
              <a:ext uri="{FF2B5EF4-FFF2-40B4-BE49-F238E27FC236}">
                <a16:creationId xmlns:a16="http://schemas.microsoft.com/office/drawing/2014/main" id="{CA59E23B-5181-4858-87AB-90B88ED6A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93C2A-8572-4F3B-810E-B4206637551F}"/>
              </a:ext>
            </a:extLst>
          </p:cNvPr>
          <p:cNvSpPr>
            <a:spLocks noGrp="1"/>
          </p:cNvSpPr>
          <p:nvPr>
            <p:ph type="sldNum" sz="quarter" idx="12"/>
          </p:nvPr>
        </p:nvSpPr>
        <p:spPr/>
        <p:txBody>
          <a:bodyPr/>
          <a:lstStyle/>
          <a:p>
            <a:fld id="{497C0F2D-3FBC-481D-BB3E-1C02FA5A8E76}" type="slidenum">
              <a:rPr lang="en-US" smtClean="0"/>
              <a:t>‹#›</a:t>
            </a:fld>
            <a:endParaRPr lang="en-US"/>
          </a:p>
        </p:txBody>
      </p:sp>
    </p:spTree>
    <p:extLst>
      <p:ext uri="{BB962C8B-B14F-4D97-AF65-F5344CB8AC3E}">
        <p14:creationId xmlns:p14="http://schemas.microsoft.com/office/powerpoint/2010/main" val="70072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6CD0-67A1-4F98-9F6E-EB5C66513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ECCDE-6DD9-4E2B-8E25-B756488CE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C6BEA-B802-4306-B8B7-BB4DA943B39E}"/>
              </a:ext>
            </a:extLst>
          </p:cNvPr>
          <p:cNvSpPr>
            <a:spLocks noGrp="1"/>
          </p:cNvSpPr>
          <p:nvPr>
            <p:ph type="dt" sz="half" idx="10"/>
          </p:nvPr>
        </p:nvSpPr>
        <p:spPr/>
        <p:txBody>
          <a:bodyPr/>
          <a:lstStyle/>
          <a:p>
            <a:fld id="{98E1411E-4D4E-4872-8877-B59BAFE819CC}" type="datetimeFigureOut">
              <a:rPr lang="en-US" smtClean="0"/>
              <a:t>11/23/2020</a:t>
            </a:fld>
            <a:endParaRPr lang="en-US"/>
          </a:p>
        </p:txBody>
      </p:sp>
      <p:sp>
        <p:nvSpPr>
          <p:cNvPr id="5" name="Footer Placeholder 4">
            <a:extLst>
              <a:ext uri="{FF2B5EF4-FFF2-40B4-BE49-F238E27FC236}">
                <a16:creationId xmlns:a16="http://schemas.microsoft.com/office/drawing/2014/main" id="{9EAF09B8-2034-4D1F-9E69-ADC229D1C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BC47-44BF-4111-8F94-6803BB505080}"/>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7723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2FD6DA-9914-4692-A1E9-1C27C08D8DE4}"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4974A-9E53-4D76-AD08-0517ED066461}" type="slidenum">
              <a:rPr lang="en-US" smtClean="0"/>
              <a:t>‹#›</a:t>
            </a:fld>
            <a:endParaRPr lang="en-US"/>
          </a:p>
        </p:txBody>
      </p:sp>
    </p:spTree>
    <p:extLst>
      <p:ext uri="{BB962C8B-B14F-4D97-AF65-F5344CB8AC3E}">
        <p14:creationId xmlns:p14="http://schemas.microsoft.com/office/powerpoint/2010/main" val="3945605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5D38A-989C-49F4-A318-F017F53AB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C5A9-F85F-4417-8C4C-DC8BCC22A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8DC07-B49E-4FCD-9471-9389956BFE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67309-147B-4774-A516-9475AF1B3E28}" type="datetimeFigureOut">
              <a:rPr lang="en-US" smtClean="0"/>
              <a:t>11/23/2020</a:t>
            </a:fld>
            <a:endParaRPr lang="en-US"/>
          </a:p>
        </p:txBody>
      </p:sp>
      <p:sp>
        <p:nvSpPr>
          <p:cNvPr id="5" name="Footer Placeholder 4">
            <a:extLst>
              <a:ext uri="{FF2B5EF4-FFF2-40B4-BE49-F238E27FC236}">
                <a16:creationId xmlns:a16="http://schemas.microsoft.com/office/drawing/2014/main" id="{6F71B4C6-A2EF-4D5F-8EE5-085AB1F3D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DC9611-7410-40D6-825B-E23F6AC6C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C0F2D-3FBC-481D-BB3E-1C02FA5A8E76}" type="slidenum">
              <a:rPr lang="en-US" smtClean="0"/>
              <a:t>‹#›</a:t>
            </a:fld>
            <a:endParaRPr lang="en-US"/>
          </a:p>
        </p:txBody>
      </p:sp>
    </p:spTree>
    <p:extLst>
      <p:ext uri="{BB962C8B-B14F-4D97-AF65-F5344CB8AC3E}">
        <p14:creationId xmlns:p14="http://schemas.microsoft.com/office/powerpoint/2010/main" val="1546518947"/>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D20DD-69DD-4A84-857A-8AF836146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CE541-2EC0-4199-8C93-0D1B13443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ABEFB-5851-4DCC-9519-75EF7397B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1411E-4D4E-4872-8877-B59BAFE819CC}" type="datetimeFigureOut">
              <a:rPr lang="en-US" smtClean="0"/>
              <a:t>11/23/2020</a:t>
            </a:fld>
            <a:endParaRPr lang="en-US"/>
          </a:p>
        </p:txBody>
      </p:sp>
      <p:sp>
        <p:nvSpPr>
          <p:cNvPr id="5" name="Footer Placeholder 4">
            <a:extLst>
              <a:ext uri="{FF2B5EF4-FFF2-40B4-BE49-F238E27FC236}">
                <a16:creationId xmlns:a16="http://schemas.microsoft.com/office/drawing/2014/main" id="{C47F5EF5-1F60-4E15-B5D5-835BB45F1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ED8F6C-7F57-4359-8D1A-4FD8A7D2F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15AD7-B877-45F8-B216-FDF1B22E8B2E}" type="slidenum">
              <a:rPr lang="en-US" smtClean="0"/>
              <a:t>‹#›</a:t>
            </a:fld>
            <a:endParaRPr lang="en-US"/>
          </a:p>
        </p:txBody>
      </p:sp>
    </p:spTree>
    <p:extLst>
      <p:ext uri="{BB962C8B-B14F-4D97-AF65-F5344CB8AC3E}">
        <p14:creationId xmlns:p14="http://schemas.microsoft.com/office/powerpoint/2010/main" val="2872674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D6DA-9914-4692-A1E9-1C27C08D8DE4}"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4974A-9E53-4D76-AD08-0517ED066461}" type="slidenum">
              <a:rPr lang="en-US" smtClean="0"/>
              <a:t>‹#›</a:t>
            </a:fld>
            <a:endParaRPr lang="en-US"/>
          </a:p>
        </p:txBody>
      </p:sp>
    </p:spTree>
    <p:extLst>
      <p:ext uri="{BB962C8B-B14F-4D97-AF65-F5344CB8AC3E}">
        <p14:creationId xmlns:p14="http://schemas.microsoft.com/office/powerpoint/2010/main" val="173157066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6.emf"/><Relationship Id="rId5" Type="http://schemas.openxmlformats.org/officeDocument/2006/relationships/image" Target="../media/image19.png"/><Relationship Id="rId10" Type="http://schemas.openxmlformats.org/officeDocument/2006/relationships/image" Target="../media/image25.emf"/><Relationship Id="rId4" Type="http://schemas.openxmlformats.org/officeDocument/2006/relationships/image" Target="../media/image18.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em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19.png"/><Relationship Id="rId15" Type="http://schemas.openxmlformats.org/officeDocument/2006/relationships/image" Target="../media/image33.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4.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4.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256A-188C-4535-B4D9-6EA5792CAF0A}"/>
              </a:ext>
            </a:extLst>
          </p:cNvPr>
          <p:cNvSpPr>
            <a:spLocks noGrp="1"/>
          </p:cNvSpPr>
          <p:nvPr>
            <p:ph type="ctrTitle"/>
          </p:nvPr>
        </p:nvSpPr>
        <p:spPr>
          <a:xfrm>
            <a:off x="698090" y="1122363"/>
            <a:ext cx="10815484" cy="2387600"/>
          </a:xfrm>
        </p:spPr>
        <p:txBody>
          <a:bodyPr>
            <a:normAutofit fontScale="90000"/>
          </a:bodyPr>
          <a:lstStyle/>
          <a:p>
            <a:r>
              <a:rPr lang="en-US" dirty="0"/>
              <a:t>Record Merge</a:t>
            </a:r>
            <a:br>
              <a:rPr lang="en-US" dirty="0"/>
            </a:br>
            <a:r>
              <a:rPr lang="en-US" sz="4000" dirty="0"/>
              <a:t>(book persona-record merge &amp;</a:t>
            </a:r>
            <a:br>
              <a:rPr lang="en-US" sz="4000" dirty="0"/>
            </a:br>
            <a:r>
              <a:rPr lang="en-US" sz="4000" dirty="0"/>
              <a:t>merged-persona-record/tree-persona-record merge)  </a:t>
            </a:r>
          </a:p>
        </p:txBody>
      </p:sp>
      <p:sp>
        <p:nvSpPr>
          <p:cNvPr id="3" name="Subtitle 2">
            <a:extLst>
              <a:ext uri="{FF2B5EF4-FFF2-40B4-BE49-F238E27FC236}">
                <a16:creationId xmlns:a16="http://schemas.microsoft.com/office/drawing/2014/main" id="{5AA6A90F-9949-4498-9716-260FA008FD93}"/>
              </a:ext>
            </a:extLst>
          </p:cNvPr>
          <p:cNvSpPr>
            <a:spLocks noGrp="1"/>
          </p:cNvSpPr>
          <p:nvPr>
            <p:ph type="subTitle" idx="1"/>
          </p:nvPr>
        </p:nvSpPr>
        <p:spPr>
          <a:xfrm>
            <a:off x="1524000" y="4037043"/>
            <a:ext cx="9144000" cy="1655762"/>
          </a:xfrm>
        </p:spPr>
        <p:txBody>
          <a:bodyPr>
            <a:normAutofit/>
          </a:bodyPr>
          <a:lstStyle/>
          <a:p>
            <a:r>
              <a:rPr lang="en-US" sz="2000" i="1" dirty="0"/>
              <a:t>Team Members</a:t>
            </a:r>
          </a:p>
          <a:p>
            <a:r>
              <a:rPr lang="en-US" sz="2000" i="1" dirty="0"/>
              <a:t>David W. Embley, Scott N. Woodfield, Gary James Norris</a:t>
            </a:r>
          </a:p>
          <a:p>
            <a:r>
              <a:rPr lang="en-US" sz="2000" i="1" u="sng" dirty="0"/>
              <a:t>Stephen W. Liddle</a:t>
            </a:r>
            <a:r>
              <a:rPr lang="en-US" sz="2000" i="1" dirty="0"/>
              <a:t>, </a:t>
            </a:r>
            <a:r>
              <a:rPr lang="en-US" sz="2000" i="1" u="sng" dirty="0"/>
              <a:t>Deryle W. Lonsdale</a:t>
            </a:r>
            <a:r>
              <a:rPr lang="en-US" sz="2000" i="1" dirty="0"/>
              <a:t>, </a:t>
            </a:r>
            <a:r>
              <a:rPr lang="en-US" sz="2000" i="1" u="sng" dirty="0"/>
              <a:t>George Nagy</a:t>
            </a:r>
            <a:r>
              <a:rPr lang="en-US" sz="2000" i="1" dirty="0"/>
              <a:t>, </a:t>
            </a:r>
          </a:p>
        </p:txBody>
      </p:sp>
    </p:spTree>
    <p:extLst>
      <p:ext uri="{BB962C8B-B14F-4D97-AF65-F5344CB8AC3E}">
        <p14:creationId xmlns:p14="http://schemas.microsoft.com/office/powerpoint/2010/main" val="279662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9B7078E-2EAE-42B0-9942-50639EFF8136}"/>
              </a:ext>
            </a:extLst>
          </p:cNvPr>
          <p:cNvGrpSpPr/>
          <p:nvPr/>
        </p:nvGrpSpPr>
        <p:grpSpPr>
          <a:xfrm>
            <a:off x="365973" y="4444312"/>
            <a:ext cx="11207960" cy="2333036"/>
            <a:chOff x="365973" y="4444312"/>
            <a:chExt cx="11207960" cy="2333036"/>
          </a:xfrm>
        </p:grpSpPr>
        <p:grpSp>
          <p:nvGrpSpPr>
            <p:cNvPr id="2" name="Group 1">
              <a:extLst>
                <a:ext uri="{FF2B5EF4-FFF2-40B4-BE49-F238E27FC236}">
                  <a16:creationId xmlns:a16="http://schemas.microsoft.com/office/drawing/2014/main" id="{3407879C-E8D7-42C8-B1D2-95AE087A675D}"/>
                </a:ext>
              </a:extLst>
            </p:cNvPr>
            <p:cNvGrpSpPr/>
            <p:nvPr/>
          </p:nvGrpSpPr>
          <p:grpSpPr>
            <a:xfrm>
              <a:off x="365973" y="4444312"/>
              <a:ext cx="11207960" cy="2333036"/>
              <a:chOff x="365973" y="4444312"/>
              <a:chExt cx="11207960" cy="2333036"/>
            </a:xfrm>
            <a:solidFill>
              <a:schemeClr val="bg1"/>
            </a:solidFill>
          </p:grpSpPr>
          <p:pic>
            <p:nvPicPr>
              <p:cNvPr id="3" name="Picture 2">
                <a:extLst>
                  <a:ext uri="{FF2B5EF4-FFF2-40B4-BE49-F238E27FC236}">
                    <a16:creationId xmlns:a16="http://schemas.microsoft.com/office/drawing/2014/main" id="{5E686A63-DB45-4370-8C6E-742FB371D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73" y="4444312"/>
                <a:ext cx="4685798" cy="1922622"/>
              </a:xfrm>
              <a:prstGeom prst="rect">
                <a:avLst/>
              </a:prstGeom>
              <a:grpFill/>
            </p:spPr>
          </p:pic>
          <p:pic>
            <p:nvPicPr>
              <p:cNvPr id="4" name="Picture 3">
                <a:extLst>
                  <a:ext uri="{FF2B5EF4-FFF2-40B4-BE49-F238E27FC236}">
                    <a16:creationId xmlns:a16="http://schemas.microsoft.com/office/drawing/2014/main" id="{D0B9B5F9-1F5A-4916-BF51-7E1ED282B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123" y="4444312"/>
                <a:ext cx="5874810" cy="2333036"/>
              </a:xfrm>
              <a:prstGeom prst="rect">
                <a:avLst/>
              </a:prstGeom>
              <a:grpFill/>
            </p:spPr>
          </p:pic>
        </p:grpSp>
        <p:sp>
          <p:nvSpPr>
            <p:cNvPr id="5" name="Rectangle 4">
              <a:extLst>
                <a:ext uri="{FF2B5EF4-FFF2-40B4-BE49-F238E27FC236}">
                  <a16:creationId xmlns:a16="http://schemas.microsoft.com/office/drawing/2014/main" id="{85E8D6D5-9CC8-4B32-9E6D-B7399C439182}"/>
                </a:ext>
              </a:extLst>
            </p:cNvPr>
            <p:cNvSpPr/>
            <p:nvPr/>
          </p:nvSpPr>
          <p:spPr>
            <a:xfrm>
              <a:off x="1154113" y="4732338"/>
              <a:ext cx="1419225" cy="153987"/>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6" name="Rectangle 5">
              <a:extLst>
                <a:ext uri="{FF2B5EF4-FFF2-40B4-BE49-F238E27FC236}">
                  <a16:creationId xmlns:a16="http://schemas.microsoft.com/office/drawing/2014/main" id="{F97E5BA6-F7DB-4244-AFEA-668514C27C46}"/>
                </a:ext>
              </a:extLst>
            </p:cNvPr>
            <p:cNvSpPr/>
            <p:nvPr/>
          </p:nvSpPr>
          <p:spPr>
            <a:xfrm>
              <a:off x="6165851" y="5934075"/>
              <a:ext cx="1081087" cy="14287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B31635-0607-44E9-911F-31B07220AF0F}"/>
                </a:ext>
              </a:extLst>
            </p:cNvPr>
            <p:cNvSpPr/>
            <p:nvPr/>
          </p:nvSpPr>
          <p:spPr>
            <a:xfrm>
              <a:off x="6105525" y="4581524"/>
              <a:ext cx="358649" cy="153437"/>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967BF77-C79F-49A1-9C74-5F0D094FE387}"/>
                </a:ext>
              </a:extLst>
            </p:cNvPr>
            <p:cNvPicPr>
              <a:picLocks noChangeAspect="1"/>
            </p:cNvPicPr>
            <p:nvPr/>
          </p:nvPicPr>
          <p:blipFill>
            <a:blip r:embed="rId4"/>
            <a:stretch>
              <a:fillRect/>
            </a:stretch>
          </p:blipFill>
          <p:spPr>
            <a:xfrm>
              <a:off x="9716237" y="5933367"/>
              <a:ext cx="118326" cy="144856"/>
            </a:xfrm>
            <a:prstGeom prst="rect">
              <a:avLst/>
            </a:prstGeom>
          </p:spPr>
        </p:pic>
        <p:pic>
          <p:nvPicPr>
            <p:cNvPr id="11" name="Picture 10">
              <a:extLst>
                <a:ext uri="{FF2B5EF4-FFF2-40B4-BE49-F238E27FC236}">
                  <a16:creationId xmlns:a16="http://schemas.microsoft.com/office/drawing/2014/main" id="{7EB660CF-0685-4A52-BDD8-89375495114A}"/>
                </a:ext>
              </a:extLst>
            </p:cNvPr>
            <p:cNvPicPr>
              <a:picLocks noChangeAspect="1"/>
            </p:cNvPicPr>
            <p:nvPr/>
          </p:nvPicPr>
          <p:blipFill>
            <a:blip r:embed="rId4"/>
            <a:stretch>
              <a:fillRect/>
            </a:stretch>
          </p:blipFill>
          <p:spPr>
            <a:xfrm>
              <a:off x="381000" y="4719639"/>
              <a:ext cx="767425" cy="176778"/>
            </a:xfrm>
            <a:prstGeom prst="rect">
              <a:avLst/>
            </a:prstGeom>
          </p:spPr>
        </p:pic>
        <p:pic>
          <p:nvPicPr>
            <p:cNvPr id="12" name="Picture 11">
              <a:extLst>
                <a:ext uri="{FF2B5EF4-FFF2-40B4-BE49-F238E27FC236}">
                  <a16:creationId xmlns:a16="http://schemas.microsoft.com/office/drawing/2014/main" id="{FEEF1B20-23BC-4124-A6B8-C35563B8A0A5}"/>
                </a:ext>
              </a:extLst>
            </p:cNvPr>
            <p:cNvPicPr>
              <a:picLocks noChangeAspect="1"/>
            </p:cNvPicPr>
            <p:nvPr/>
          </p:nvPicPr>
          <p:blipFill>
            <a:blip r:embed="rId4"/>
            <a:stretch>
              <a:fillRect/>
            </a:stretch>
          </p:blipFill>
          <p:spPr>
            <a:xfrm>
              <a:off x="2624138" y="4713837"/>
              <a:ext cx="800101" cy="162963"/>
            </a:xfrm>
            <a:prstGeom prst="rect">
              <a:avLst/>
            </a:prstGeom>
          </p:spPr>
        </p:pic>
        <p:pic>
          <p:nvPicPr>
            <p:cNvPr id="13" name="Picture 12">
              <a:extLst>
                <a:ext uri="{FF2B5EF4-FFF2-40B4-BE49-F238E27FC236}">
                  <a16:creationId xmlns:a16="http://schemas.microsoft.com/office/drawing/2014/main" id="{0E1A1D15-3AB1-4CBA-9D96-38D030522224}"/>
                </a:ext>
              </a:extLst>
            </p:cNvPr>
            <p:cNvPicPr>
              <a:picLocks noChangeAspect="1"/>
            </p:cNvPicPr>
            <p:nvPr/>
          </p:nvPicPr>
          <p:blipFill>
            <a:blip r:embed="rId4"/>
            <a:stretch>
              <a:fillRect/>
            </a:stretch>
          </p:blipFill>
          <p:spPr>
            <a:xfrm>
              <a:off x="780796" y="4572474"/>
              <a:ext cx="119317" cy="167488"/>
            </a:xfrm>
            <a:prstGeom prst="rect">
              <a:avLst/>
            </a:prstGeom>
          </p:spPr>
        </p:pic>
        <p:pic>
          <p:nvPicPr>
            <p:cNvPr id="14" name="Picture 13">
              <a:extLst>
                <a:ext uri="{FF2B5EF4-FFF2-40B4-BE49-F238E27FC236}">
                  <a16:creationId xmlns:a16="http://schemas.microsoft.com/office/drawing/2014/main" id="{1D884868-9E3C-487C-B0AD-B3E94B5836CA}"/>
                </a:ext>
              </a:extLst>
            </p:cNvPr>
            <p:cNvPicPr>
              <a:picLocks noChangeAspect="1"/>
            </p:cNvPicPr>
            <p:nvPr/>
          </p:nvPicPr>
          <p:blipFill>
            <a:blip r:embed="rId4"/>
            <a:stretch>
              <a:fillRect/>
            </a:stretch>
          </p:blipFill>
          <p:spPr>
            <a:xfrm>
              <a:off x="1783801" y="4724874"/>
              <a:ext cx="119317" cy="167488"/>
            </a:xfrm>
            <a:prstGeom prst="rect">
              <a:avLst/>
            </a:prstGeom>
          </p:spPr>
        </p:pic>
        <p:pic>
          <p:nvPicPr>
            <p:cNvPr id="15" name="Picture 14">
              <a:extLst>
                <a:ext uri="{FF2B5EF4-FFF2-40B4-BE49-F238E27FC236}">
                  <a16:creationId xmlns:a16="http://schemas.microsoft.com/office/drawing/2014/main" id="{574C815A-93DC-4615-8826-42BBC4D2B2A1}"/>
                </a:ext>
              </a:extLst>
            </p:cNvPr>
            <p:cNvPicPr>
              <a:picLocks noChangeAspect="1"/>
            </p:cNvPicPr>
            <p:nvPr/>
          </p:nvPicPr>
          <p:blipFill>
            <a:blip r:embed="rId4"/>
            <a:stretch>
              <a:fillRect/>
            </a:stretch>
          </p:blipFill>
          <p:spPr>
            <a:xfrm>
              <a:off x="6805912" y="5919265"/>
              <a:ext cx="119317" cy="167488"/>
            </a:xfrm>
            <a:prstGeom prst="rect">
              <a:avLst/>
            </a:prstGeom>
          </p:spPr>
        </p:pic>
        <p:pic>
          <p:nvPicPr>
            <p:cNvPr id="16" name="Picture 15">
              <a:extLst>
                <a:ext uri="{FF2B5EF4-FFF2-40B4-BE49-F238E27FC236}">
                  <a16:creationId xmlns:a16="http://schemas.microsoft.com/office/drawing/2014/main" id="{D403077E-8437-4227-99A2-7CAA135154F2}"/>
                </a:ext>
              </a:extLst>
            </p:cNvPr>
            <p:cNvPicPr>
              <a:picLocks noChangeAspect="1"/>
            </p:cNvPicPr>
            <p:nvPr/>
          </p:nvPicPr>
          <p:blipFill>
            <a:blip r:embed="rId4"/>
            <a:stretch>
              <a:fillRect/>
            </a:stretch>
          </p:blipFill>
          <p:spPr>
            <a:xfrm>
              <a:off x="381000" y="4567239"/>
              <a:ext cx="914400" cy="176778"/>
            </a:xfrm>
            <a:prstGeom prst="rect">
              <a:avLst/>
            </a:prstGeom>
          </p:spPr>
        </p:pic>
        <p:pic>
          <p:nvPicPr>
            <p:cNvPr id="17" name="Picture 16">
              <a:extLst>
                <a:ext uri="{FF2B5EF4-FFF2-40B4-BE49-F238E27FC236}">
                  <a16:creationId xmlns:a16="http://schemas.microsoft.com/office/drawing/2014/main" id="{12A9B959-8BEE-452B-814E-4B6C2A3EB051}"/>
                </a:ext>
              </a:extLst>
            </p:cNvPr>
            <p:cNvPicPr>
              <a:picLocks noChangeAspect="1"/>
            </p:cNvPicPr>
            <p:nvPr/>
          </p:nvPicPr>
          <p:blipFill>
            <a:blip r:embed="rId4"/>
            <a:stretch>
              <a:fillRect/>
            </a:stretch>
          </p:blipFill>
          <p:spPr>
            <a:xfrm>
              <a:off x="9339262" y="5924550"/>
              <a:ext cx="852488" cy="157162"/>
            </a:xfrm>
            <a:prstGeom prst="rect">
              <a:avLst/>
            </a:prstGeom>
          </p:spPr>
        </p:pic>
      </p:grpSp>
    </p:spTree>
    <p:extLst>
      <p:ext uri="{BB962C8B-B14F-4D97-AF65-F5344CB8AC3E}">
        <p14:creationId xmlns:p14="http://schemas.microsoft.com/office/powerpoint/2010/main" val="288911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7D6B73-3411-4115-AB80-2DB86E5B0B61}"/>
              </a:ext>
            </a:extLst>
          </p:cNvPr>
          <p:cNvGrpSpPr/>
          <p:nvPr/>
        </p:nvGrpSpPr>
        <p:grpSpPr>
          <a:xfrm>
            <a:off x="3906062" y="2140310"/>
            <a:ext cx="1529862" cy="1369804"/>
            <a:chOff x="808892" y="940777"/>
            <a:chExt cx="1529862" cy="1369804"/>
          </a:xfrm>
        </p:grpSpPr>
        <p:sp>
          <p:nvSpPr>
            <p:cNvPr id="4" name="Flowchart: Process 3">
              <a:extLst>
                <a:ext uri="{FF2B5EF4-FFF2-40B4-BE49-F238E27FC236}">
                  <a16:creationId xmlns:a16="http://schemas.microsoft.com/office/drawing/2014/main" id="{DC5F7360-6623-4308-8C44-559DD17C2249}"/>
                </a:ext>
              </a:extLst>
            </p:cNvPr>
            <p:cNvSpPr/>
            <p:nvPr/>
          </p:nvSpPr>
          <p:spPr>
            <a:xfrm>
              <a:off x="808892" y="940777"/>
              <a:ext cx="1529862" cy="136980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F81482-59A8-4CB9-9D83-D44C376921E2}"/>
                </a:ext>
              </a:extLst>
            </p:cNvPr>
            <p:cNvSpPr txBox="1"/>
            <p:nvPr/>
          </p:nvSpPr>
          <p:spPr>
            <a:xfrm>
              <a:off x="918795" y="1160557"/>
              <a:ext cx="1310055" cy="923330"/>
            </a:xfrm>
            <a:prstGeom prst="rect">
              <a:avLst/>
            </a:prstGeom>
            <a:noFill/>
          </p:spPr>
          <p:txBody>
            <a:bodyPr wrap="square" rtlCol="0">
              <a:spAutoFit/>
            </a:bodyPr>
            <a:lstStyle/>
            <a:p>
              <a:pPr algn="ctr"/>
              <a:r>
                <a:rPr lang="en-US" dirty="0"/>
                <a:t>Extract Persona Records</a:t>
              </a:r>
            </a:p>
          </p:txBody>
        </p:sp>
      </p:grpSp>
      <p:grpSp>
        <p:nvGrpSpPr>
          <p:cNvPr id="6" name="Group 5">
            <a:extLst>
              <a:ext uri="{FF2B5EF4-FFF2-40B4-BE49-F238E27FC236}">
                <a16:creationId xmlns:a16="http://schemas.microsoft.com/office/drawing/2014/main" id="{1B079C1D-16DA-4A86-8EF7-85B989C6650E}"/>
              </a:ext>
            </a:extLst>
          </p:cNvPr>
          <p:cNvGrpSpPr/>
          <p:nvPr/>
        </p:nvGrpSpPr>
        <p:grpSpPr>
          <a:xfrm>
            <a:off x="6098277" y="2140310"/>
            <a:ext cx="1529862" cy="1389468"/>
            <a:chOff x="808892" y="940777"/>
            <a:chExt cx="1529862" cy="1389468"/>
          </a:xfrm>
        </p:grpSpPr>
        <p:sp>
          <p:nvSpPr>
            <p:cNvPr id="7" name="Flowchart: Process 6">
              <a:extLst>
                <a:ext uri="{FF2B5EF4-FFF2-40B4-BE49-F238E27FC236}">
                  <a16:creationId xmlns:a16="http://schemas.microsoft.com/office/drawing/2014/main" id="{6E462B9A-651B-43B1-A0AA-04C55B0323E2}"/>
                </a:ext>
              </a:extLst>
            </p:cNvPr>
            <p:cNvSpPr/>
            <p:nvPr/>
          </p:nvSpPr>
          <p:spPr>
            <a:xfrm>
              <a:off x="808892" y="940777"/>
              <a:ext cx="1529862" cy="138946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4235E4-C379-4ED8-A1EF-AA4D32C37B99}"/>
                </a:ext>
              </a:extLst>
            </p:cNvPr>
            <p:cNvSpPr txBox="1"/>
            <p:nvPr/>
          </p:nvSpPr>
          <p:spPr>
            <a:xfrm>
              <a:off x="863843" y="1160529"/>
              <a:ext cx="1419959" cy="923330"/>
            </a:xfrm>
            <a:prstGeom prst="rect">
              <a:avLst/>
            </a:prstGeom>
            <a:noFill/>
          </p:spPr>
          <p:txBody>
            <a:bodyPr wrap="square" rtlCol="0">
              <a:spAutoFit/>
            </a:bodyPr>
            <a:lstStyle/>
            <a:p>
              <a:pPr algn="ctr"/>
              <a:r>
                <a:rPr lang="en-US" dirty="0"/>
                <a:t>Curate Persona Records</a:t>
              </a:r>
            </a:p>
          </p:txBody>
        </p:sp>
      </p:grpSp>
      <p:grpSp>
        <p:nvGrpSpPr>
          <p:cNvPr id="9" name="Group 8">
            <a:extLst>
              <a:ext uri="{FF2B5EF4-FFF2-40B4-BE49-F238E27FC236}">
                <a16:creationId xmlns:a16="http://schemas.microsoft.com/office/drawing/2014/main" id="{A3F59BCB-0EBF-4D09-BE75-E26FA04CFBB3}"/>
              </a:ext>
            </a:extLst>
          </p:cNvPr>
          <p:cNvGrpSpPr/>
          <p:nvPr/>
        </p:nvGrpSpPr>
        <p:grpSpPr>
          <a:xfrm>
            <a:off x="8294460" y="2140282"/>
            <a:ext cx="1529862" cy="1389496"/>
            <a:chOff x="808892" y="940777"/>
            <a:chExt cx="1529862" cy="1389496"/>
          </a:xfrm>
        </p:grpSpPr>
        <p:sp>
          <p:nvSpPr>
            <p:cNvPr id="10" name="Flowchart: Process 9">
              <a:extLst>
                <a:ext uri="{FF2B5EF4-FFF2-40B4-BE49-F238E27FC236}">
                  <a16:creationId xmlns:a16="http://schemas.microsoft.com/office/drawing/2014/main" id="{2C46E2CC-D7F6-4B9A-9DAB-00340F42F5B1}"/>
                </a:ext>
              </a:extLst>
            </p:cNvPr>
            <p:cNvSpPr/>
            <p:nvPr/>
          </p:nvSpPr>
          <p:spPr>
            <a:xfrm>
              <a:off x="808892" y="940777"/>
              <a:ext cx="1529862" cy="13894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7D9904-0DB5-4CE7-8BA8-130117936E9E}"/>
                </a:ext>
              </a:extLst>
            </p:cNvPr>
            <p:cNvSpPr txBox="1"/>
            <p:nvPr/>
          </p:nvSpPr>
          <p:spPr>
            <a:xfrm>
              <a:off x="863843" y="1160529"/>
              <a:ext cx="1419959" cy="923330"/>
            </a:xfrm>
            <a:prstGeom prst="rect">
              <a:avLst/>
            </a:prstGeom>
            <a:noFill/>
          </p:spPr>
          <p:txBody>
            <a:bodyPr wrap="square" rtlCol="0">
              <a:spAutoFit/>
            </a:bodyPr>
            <a:lstStyle/>
            <a:p>
              <a:pPr algn="ctr"/>
              <a:r>
                <a:rPr lang="en-US" dirty="0"/>
                <a:t>Merge Persona Records</a:t>
              </a:r>
            </a:p>
          </p:txBody>
        </p:sp>
      </p:grpSp>
      <p:sp>
        <p:nvSpPr>
          <p:cNvPr id="12" name="Right Arrow 17">
            <a:extLst>
              <a:ext uri="{FF2B5EF4-FFF2-40B4-BE49-F238E27FC236}">
                <a16:creationId xmlns:a16="http://schemas.microsoft.com/office/drawing/2014/main" id="{C2B1BC94-7F0D-4F41-BFB6-776C0B5F1B4D}"/>
              </a:ext>
            </a:extLst>
          </p:cNvPr>
          <p:cNvSpPr/>
          <p:nvPr/>
        </p:nvSpPr>
        <p:spPr>
          <a:xfrm>
            <a:off x="5633893" y="2772695"/>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8">
            <a:extLst>
              <a:ext uri="{FF2B5EF4-FFF2-40B4-BE49-F238E27FC236}">
                <a16:creationId xmlns:a16="http://schemas.microsoft.com/office/drawing/2014/main" id="{381B26A5-EF7F-4333-9DD0-B7A639E8B346}"/>
              </a:ext>
            </a:extLst>
          </p:cNvPr>
          <p:cNvSpPr/>
          <p:nvPr/>
        </p:nvSpPr>
        <p:spPr>
          <a:xfrm>
            <a:off x="7861547" y="2772695"/>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FF76CA7-DCAD-4BCA-AD96-F0A4512A3FBC}"/>
              </a:ext>
            </a:extLst>
          </p:cNvPr>
          <p:cNvSpPr txBox="1"/>
          <p:nvPr/>
        </p:nvSpPr>
        <p:spPr>
          <a:xfrm>
            <a:off x="3618276" y="4729316"/>
            <a:ext cx="4990016" cy="1477328"/>
          </a:xfrm>
          <a:prstGeom prst="rect">
            <a:avLst/>
          </a:prstGeom>
          <a:noFill/>
          <a:ln>
            <a:solidFill>
              <a:srgbClr val="0070C0"/>
            </a:solidFill>
          </a:ln>
        </p:spPr>
        <p:txBody>
          <a:bodyPr wrap="square" rtlCol="0">
            <a:spAutoFit/>
          </a:bodyPr>
          <a:lstStyle/>
          <a:p>
            <a:r>
              <a:rPr lang="en-US" dirty="0"/>
              <a:t>Persona Equivalence Classes (records to be merged)</a:t>
            </a:r>
          </a:p>
          <a:p>
            <a:r>
              <a:rPr lang="en-US" dirty="0"/>
              <a:t>Merged Personas pdf (documentation)</a:t>
            </a:r>
          </a:p>
          <a:p>
            <a:r>
              <a:rPr lang="en-US" dirty="0"/>
              <a:t>Merged Personas json (user check with COMET)</a:t>
            </a:r>
          </a:p>
          <a:p>
            <a:r>
              <a:rPr lang="en-US" dirty="0"/>
              <a:t>Merged Personas Tree Ready json (user check &amp; fix)</a:t>
            </a:r>
          </a:p>
          <a:p>
            <a:r>
              <a:rPr lang="en-US" dirty="0"/>
              <a:t>Family Trees Gedcomx (for export to …) </a:t>
            </a:r>
          </a:p>
        </p:txBody>
      </p:sp>
      <p:sp>
        <p:nvSpPr>
          <p:cNvPr id="16" name="Title 15">
            <a:extLst>
              <a:ext uri="{FF2B5EF4-FFF2-40B4-BE49-F238E27FC236}">
                <a16:creationId xmlns:a16="http://schemas.microsoft.com/office/drawing/2014/main" id="{38DBF556-977C-4CE6-ADC2-A3C57BB342E0}"/>
              </a:ext>
            </a:extLst>
          </p:cNvPr>
          <p:cNvSpPr>
            <a:spLocks noGrp="1"/>
          </p:cNvSpPr>
          <p:nvPr>
            <p:ph type="title"/>
          </p:nvPr>
        </p:nvSpPr>
        <p:spPr>
          <a:xfrm>
            <a:off x="838200" y="335635"/>
            <a:ext cx="10515600" cy="1325563"/>
          </a:xfrm>
        </p:spPr>
        <p:txBody>
          <a:bodyPr/>
          <a:lstStyle/>
          <a:p>
            <a:pPr algn="ctr"/>
            <a:r>
              <a:rPr lang="en-US" dirty="0"/>
              <a:t>Book Persona Record Merge Overview</a:t>
            </a:r>
          </a:p>
        </p:txBody>
      </p:sp>
      <p:sp>
        <p:nvSpPr>
          <p:cNvPr id="18" name="Right Arrow 17">
            <a:extLst>
              <a:ext uri="{FF2B5EF4-FFF2-40B4-BE49-F238E27FC236}">
                <a16:creationId xmlns:a16="http://schemas.microsoft.com/office/drawing/2014/main" id="{2FCDA6D2-79A9-4283-A541-CBA346253734}"/>
              </a:ext>
            </a:extLst>
          </p:cNvPr>
          <p:cNvSpPr/>
          <p:nvPr/>
        </p:nvSpPr>
        <p:spPr>
          <a:xfrm>
            <a:off x="3357725" y="2777611"/>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Ortsfamilienbuch Meschen 1554-2018: Fink, Horst-Siegfried: 9783752849998:  Amazon.com: Books">
            <a:extLst>
              <a:ext uri="{FF2B5EF4-FFF2-40B4-BE49-F238E27FC236}">
                <a16:creationId xmlns:a16="http://schemas.microsoft.com/office/drawing/2014/main" id="{EB0BE66F-1145-41DC-B03E-2F8883A7B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765" y="2147537"/>
            <a:ext cx="977626" cy="13769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AC281B5-72E8-49C3-A4AC-E6AA6AF4F144}"/>
              </a:ext>
            </a:extLst>
          </p:cNvPr>
          <p:cNvGrpSpPr/>
          <p:nvPr/>
        </p:nvGrpSpPr>
        <p:grpSpPr>
          <a:xfrm>
            <a:off x="9476669" y="4784163"/>
            <a:ext cx="1529862" cy="1389496"/>
            <a:chOff x="808892" y="940777"/>
            <a:chExt cx="1529862" cy="1389496"/>
          </a:xfrm>
        </p:grpSpPr>
        <p:sp>
          <p:nvSpPr>
            <p:cNvPr id="21" name="Flowchart: Process 20">
              <a:extLst>
                <a:ext uri="{FF2B5EF4-FFF2-40B4-BE49-F238E27FC236}">
                  <a16:creationId xmlns:a16="http://schemas.microsoft.com/office/drawing/2014/main" id="{3E27848C-14B5-4F9E-A6C5-C0F75C919131}"/>
                </a:ext>
              </a:extLst>
            </p:cNvPr>
            <p:cNvSpPr/>
            <p:nvPr/>
          </p:nvSpPr>
          <p:spPr>
            <a:xfrm>
              <a:off x="808892" y="940777"/>
              <a:ext cx="1529862" cy="13894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800D5CB-0344-4F3F-AD23-A758A36F0317}"/>
                </a:ext>
              </a:extLst>
            </p:cNvPr>
            <p:cNvSpPr txBox="1"/>
            <p:nvPr/>
          </p:nvSpPr>
          <p:spPr>
            <a:xfrm>
              <a:off x="863843" y="1160529"/>
              <a:ext cx="1419959" cy="923330"/>
            </a:xfrm>
            <a:prstGeom prst="rect">
              <a:avLst/>
            </a:prstGeom>
            <a:noFill/>
          </p:spPr>
          <p:txBody>
            <a:bodyPr wrap="square" rtlCol="0">
              <a:spAutoFit/>
            </a:bodyPr>
            <a:lstStyle/>
            <a:p>
              <a:pPr algn="ctr"/>
              <a:r>
                <a:rPr lang="en-US" dirty="0"/>
                <a:t>MOBs</a:t>
              </a:r>
            </a:p>
            <a:p>
              <a:pPr algn="ct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r>
                <a:rPr lang="en-US" dirty="0">
                  <a:latin typeface="Arial Unicode MS" panose="020B0604020202020204" pitchFamily="34" charset="-128"/>
                  <a:ea typeface="Arial Unicode MS" panose="020B0604020202020204" pitchFamily="34" charset="-128"/>
                  <a:cs typeface="Arial Unicode MS" panose="020B0604020202020204" pitchFamily="34" charset="-128"/>
                </a:rPr>
                <a:t>Duplicates</a:t>
              </a:r>
              <a:endParaRPr lang="en-US" dirty="0"/>
            </a:p>
          </p:txBody>
        </p:sp>
      </p:grpSp>
      <p:pic>
        <p:nvPicPr>
          <p:cNvPr id="17" name="Picture 16">
            <a:extLst>
              <a:ext uri="{FF2B5EF4-FFF2-40B4-BE49-F238E27FC236}">
                <a16:creationId xmlns:a16="http://schemas.microsoft.com/office/drawing/2014/main" id="{B6EBB133-4415-4ADF-A717-63FAC8329210}"/>
              </a:ext>
            </a:extLst>
          </p:cNvPr>
          <p:cNvPicPr>
            <a:picLocks noChangeAspect="1"/>
          </p:cNvPicPr>
          <p:nvPr/>
        </p:nvPicPr>
        <p:blipFill>
          <a:blip r:embed="rId4"/>
          <a:stretch>
            <a:fillRect/>
          </a:stretch>
        </p:blipFill>
        <p:spPr>
          <a:xfrm>
            <a:off x="548566" y="4247110"/>
            <a:ext cx="2415836" cy="2415836"/>
          </a:xfrm>
          <a:prstGeom prst="rect">
            <a:avLst/>
          </a:prstGeom>
        </p:spPr>
      </p:pic>
      <p:sp>
        <p:nvSpPr>
          <p:cNvPr id="24" name="Right Arrow 18">
            <a:extLst>
              <a:ext uri="{FF2B5EF4-FFF2-40B4-BE49-F238E27FC236}">
                <a16:creationId xmlns:a16="http://schemas.microsoft.com/office/drawing/2014/main" id="{3ED1D10F-C291-4A90-963B-5B8D0B2B1374}"/>
              </a:ext>
            </a:extLst>
          </p:cNvPr>
          <p:cNvSpPr/>
          <p:nvPr/>
        </p:nvSpPr>
        <p:spPr>
          <a:xfrm rot="13855258">
            <a:off x="9434374" y="3919394"/>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18">
            <a:extLst>
              <a:ext uri="{FF2B5EF4-FFF2-40B4-BE49-F238E27FC236}">
                <a16:creationId xmlns:a16="http://schemas.microsoft.com/office/drawing/2014/main" id="{B10A5AED-BB39-4DFB-BEBF-371729ECC8BB}"/>
              </a:ext>
            </a:extLst>
          </p:cNvPr>
          <p:cNvSpPr/>
          <p:nvPr/>
        </p:nvSpPr>
        <p:spPr>
          <a:xfrm rot="7164192">
            <a:off x="8006549" y="3929752"/>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18">
            <a:extLst>
              <a:ext uri="{FF2B5EF4-FFF2-40B4-BE49-F238E27FC236}">
                <a16:creationId xmlns:a16="http://schemas.microsoft.com/office/drawing/2014/main" id="{D07D1A87-FF92-4533-ADCB-1B58F43ADE90}"/>
              </a:ext>
            </a:extLst>
          </p:cNvPr>
          <p:cNvSpPr/>
          <p:nvPr/>
        </p:nvSpPr>
        <p:spPr>
          <a:xfrm>
            <a:off x="8901849" y="5392904"/>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18">
            <a:extLst>
              <a:ext uri="{FF2B5EF4-FFF2-40B4-BE49-F238E27FC236}">
                <a16:creationId xmlns:a16="http://schemas.microsoft.com/office/drawing/2014/main" id="{B30D5BCF-7784-428B-B4B6-E5CD11FC8863}"/>
              </a:ext>
            </a:extLst>
          </p:cNvPr>
          <p:cNvSpPr/>
          <p:nvPr/>
        </p:nvSpPr>
        <p:spPr>
          <a:xfrm rot="10800000">
            <a:off x="2873270" y="5367032"/>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18">
            <a:extLst>
              <a:ext uri="{FF2B5EF4-FFF2-40B4-BE49-F238E27FC236}">
                <a16:creationId xmlns:a16="http://schemas.microsoft.com/office/drawing/2014/main" id="{9001AF0A-9F47-4697-AEEF-AAD8550265F6}"/>
              </a:ext>
            </a:extLst>
          </p:cNvPr>
          <p:cNvSpPr/>
          <p:nvPr/>
        </p:nvSpPr>
        <p:spPr>
          <a:xfrm rot="10800000">
            <a:off x="2874750" y="5634841"/>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18">
            <a:extLst>
              <a:ext uri="{FF2B5EF4-FFF2-40B4-BE49-F238E27FC236}">
                <a16:creationId xmlns:a16="http://schemas.microsoft.com/office/drawing/2014/main" id="{EDBB7248-C421-47A7-88E2-72D88421CA3C}"/>
              </a:ext>
            </a:extLst>
          </p:cNvPr>
          <p:cNvSpPr/>
          <p:nvPr/>
        </p:nvSpPr>
        <p:spPr>
          <a:xfrm rot="10800000">
            <a:off x="2876229" y="5094784"/>
            <a:ext cx="304800" cy="186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724C9D50-B389-4097-9962-22B15534B603}"/>
              </a:ext>
            </a:extLst>
          </p:cNvPr>
          <p:cNvSpPr/>
          <p:nvPr/>
        </p:nvSpPr>
        <p:spPr>
          <a:xfrm>
            <a:off x="5830533" y="3942738"/>
            <a:ext cx="540774" cy="481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87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4" name="Picture 3">
            <a:extLst>
              <a:ext uri="{FF2B5EF4-FFF2-40B4-BE49-F238E27FC236}">
                <a16:creationId xmlns:a16="http://schemas.microsoft.com/office/drawing/2014/main" id="{BDBC342F-3EC4-4BC3-BF9E-D722A24E0658}"/>
              </a:ext>
            </a:extLst>
          </p:cNvPr>
          <p:cNvPicPr>
            <a:picLocks noChangeAspect="1"/>
          </p:cNvPicPr>
          <p:nvPr/>
        </p:nvPicPr>
        <p:blipFill>
          <a:blip r:embed="rId3"/>
          <a:stretch>
            <a:fillRect/>
          </a:stretch>
        </p:blipFill>
        <p:spPr>
          <a:xfrm>
            <a:off x="85101" y="798979"/>
            <a:ext cx="6918058" cy="4838331"/>
          </a:xfrm>
          <a:prstGeom prst="rect">
            <a:avLst/>
          </a:prstGeom>
        </p:spPr>
      </p:pic>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4"/>
          <a:stretch>
            <a:fillRect/>
          </a:stretch>
        </p:blipFill>
        <p:spPr>
          <a:xfrm>
            <a:off x="7114380" y="763480"/>
            <a:ext cx="4903218" cy="4864961"/>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5"/>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6"/>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7"/>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8"/>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9"/>
          <a:stretch>
            <a:fillRect/>
          </a:stretch>
        </p:blipFill>
        <p:spPr>
          <a:xfrm>
            <a:off x="4014583" y="5745019"/>
            <a:ext cx="773431" cy="1002744"/>
          </a:xfrm>
          <a:prstGeom prst="rect">
            <a:avLst/>
          </a:prstGeom>
        </p:spPr>
      </p:pic>
      <p:cxnSp>
        <p:nvCxnSpPr>
          <p:cNvPr id="13" name="Straight Connector 12">
            <a:extLst>
              <a:ext uri="{FF2B5EF4-FFF2-40B4-BE49-F238E27FC236}">
                <a16:creationId xmlns:a16="http://schemas.microsoft.com/office/drawing/2014/main" id="{EF37B98E-1CE7-4514-9B1C-6932705320F6}"/>
              </a:ext>
            </a:extLst>
          </p:cNvPr>
          <p:cNvCxnSpPr/>
          <p:nvPr/>
        </p:nvCxnSpPr>
        <p:spPr>
          <a:xfrm flipV="1">
            <a:off x="942109" y="3352800"/>
            <a:ext cx="6336146" cy="11083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93DF1E-12CD-4841-B990-BBE1C49325A9}"/>
              </a:ext>
            </a:extLst>
          </p:cNvPr>
          <p:cNvCxnSpPr>
            <a:cxnSpLocks/>
          </p:cNvCxnSpPr>
          <p:nvPr/>
        </p:nvCxnSpPr>
        <p:spPr>
          <a:xfrm>
            <a:off x="1874982" y="3980873"/>
            <a:ext cx="5458691" cy="104370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0879F5-F8E0-4204-9E13-DB8F45589052}"/>
              </a:ext>
            </a:extLst>
          </p:cNvPr>
          <p:cNvCxnSpPr/>
          <p:nvPr/>
        </p:nvCxnSpPr>
        <p:spPr>
          <a:xfrm>
            <a:off x="1136073" y="4193309"/>
            <a:ext cx="6160654" cy="11822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3AAC27-8C57-4613-9C33-70A97B018E72}"/>
              </a:ext>
            </a:extLst>
          </p:cNvPr>
          <p:cNvCxnSpPr>
            <a:cxnSpLocks/>
          </p:cNvCxnSpPr>
          <p:nvPr/>
        </p:nvCxnSpPr>
        <p:spPr>
          <a:xfrm>
            <a:off x="587141" y="3570973"/>
            <a:ext cx="6670307" cy="134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ED2E18-99BD-47B4-93D3-8E0DC76D0E7D}"/>
              </a:ext>
            </a:extLst>
          </p:cNvPr>
          <p:cNvCxnSpPr>
            <a:cxnSpLocks/>
          </p:cNvCxnSpPr>
          <p:nvPr/>
        </p:nvCxnSpPr>
        <p:spPr>
          <a:xfrm>
            <a:off x="943276" y="3676851"/>
            <a:ext cx="6352673" cy="365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DBDF2A-62AC-4569-96C7-D342C796CF6E}"/>
              </a:ext>
            </a:extLst>
          </p:cNvPr>
          <p:cNvCxnSpPr>
            <a:cxnSpLocks/>
          </p:cNvCxnSpPr>
          <p:nvPr/>
        </p:nvCxnSpPr>
        <p:spPr>
          <a:xfrm>
            <a:off x="1049154" y="3878981"/>
            <a:ext cx="6237170" cy="10299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88A9A2-DBAA-40E8-B6A6-5B1FA84C5476}"/>
              </a:ext>
            </a:extLst>
          </p:cNvPr>
          <p:cNvCxnSpPr>
            <a:cxnSpLocks/>
          </p:cNvCxnSpPr>
          <p:nvPr/>
        </p:nvCxnSpPr>
        <p:spPr>
          <a:xfrm>
            <a:off x="1029903" y="4090737"/>
            <a:ext cx="6266046" cy="117428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8E4F4D-B2D6-4479-8145-241E84BDC285}"/>
              </a:ext>
            </a:extLst>
          </p:cNvPr>
          <p:cNvCxnSpPr>
            <a:cxnSpLocks/>
          </p:cNvCxnSpPr>
          <p:nvPr/>
        </p:nvCxnSpPr>
        <p:spPr>
          <a:xfrm>
            <a:off x="1395663" y="3773103"/>
            <a:ext cx="5900286" cy="3946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40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4" name="Picture 3">
            <a:extLst>
              <a:ext uri="{FF2B5EF4-FFF2-40B4-BE49-F238E27FC236}">
                <a16:creationId xmlns:a16="http://schemas.microsoft.com/office/drawing/2014/main" id="{BDBC342F-3EC4-4BC3-BF9E-D722A24E0658}"/>
              </a:ext>
            </a:extLst>
          </p:cNvPr>
          <p:cNvPicPr>
            <a:picLocks noChangeAspect="1"/>
          </p:cNvPicPr>
          <p:nvPr/>
        </p:nvPicPr>
        <p:blipFill>
          <a:blip r:embed="rId3"/>
          <a:stretch>
            <a:fillRect/>
          </a:stretch>
        </p:blipFill>
        <p:spPr>
          <a:xfrm>
            <a:off x="85101" y="798979"/>
            <a:ext cx="6918058" cy="4838331"/>
          </a:xfrm>
          <a:prstGeom prst="rect">
            <a:avLst/>
          </a:prstGeom>
        </p:spPr>
      </p:pic>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4"/>
          <a:stretch>
            <a:fillRect/>
          </a:stretch>
        </p:blipFill>
        <p:spPr>
          <a:xfrm>
            <a:off x="7114380" y="763480"/>
            <a:ext cx="4903218" cy="4864961"/>
          </a:xfrm>
          <a:prstGeom prst="rect">
            <a:avLst/>
          </a:prstGeom>
        </p:spPr>
      </p:pic>
      <p:pic>
        <p:nvPicPr>
          <p:cNvPr id="6" name="Picture 5">
            <a:extLst>
              <a:ext uri="{FF2B5EF4-FFF2-40B4-BE49-F238E27FC236}">
                <a16:creationId xmlns:a16="http://schemas.microsoft.com/office/drawing/2014/main" id="{A00A9655-B5DC-472E-B725-038AE24DA992}"/>
              </a:ext>
            </a:extLst>
          </p:cNvPr>
          <p:cNvPicPr>
            <a:picLocks noChangeAspect="1"/>
          </p:cNvPicPr>
          <p:nvPr/>
        </p:nvPicPr>
        <p:blipFill>
          <a:blip r:embed="rId5"/>
          <a:stretch>
            <a:fillRect/>
          </a:stretch>
        </p:blipFill>
        <p:spPr>
          <a:xfrm>
            <a:off x="7115478" y="757380"/>
            <a:ext cx="4916815" cy="5773581"/>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6"/>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7"/>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8"/>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9"/>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10"/>
          <a:stretch>
            <a:fillRect/>
          </a:stretch>
        </p:blipFill>
        <p:spPr>
          <a:xfrm>
            <a:off x="4014583" y="5745019"/>
            <a:ext cx="773431" cy="1002744"/>
          </a:xfrm>
          <a:prstGeom prst="rect">
            <a:avLst/>
          </a:prstGeom>
        </p:spPr>
      </p:pic>
      <p:cxnSp>
        <p:nvCxnSpPr>
          <p:cNvPr id="12" name="Straight Connector 11">
            <a:extLst>
              <a:ext uri="{FF2B5EF4-FFF2-40B4-BE49-F238E27FC236}">
                <a16:creationId xmlns:a16="http://schemas.microsoft.com/office/drawing/2014/main" id="{4444B492-B601-434F-857E-831F0EE39818}"/>
              </a:ext>
            </a:extLst>
          </p:cNvPr>
          <p:cNvCxnSpPr/>
          <p:nvPr/>
        </p:nvCxnSpPr>
        <p:spPr>
          <a:xfrm flipV="1">
            <a:off x="1062182" y="2798618"/>
            <a:ext cx="6788727" cy="1893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66FB00-85AD-4338-9C0D-C0212E19E1E7}"/>
              </a:ext>
            </a:extLst>
          </p:cNvPr>
          <p:cNvCxnSpPr/>
          <p:nvPr/>
        </p:nvCxnSpPr>
        <p:spPr>
          <a:xfrm>
            <a:off x="692727" y="4802909"/>
            <a:ext cx="7121237"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D08B6E-0757-4D16-8F9D-C52E691F4661}"/>
              </a:ext>
            </a:extLst>
          </p:cNvPr>
          <p:cNvCxnSpPr/>
          <p:nvPr/>
        </p:nvCxnSpPr>
        <p:spPr>
          <a:xfrm flipV="1">
            <a:off x="1025236" y="3870036"/>
            <a:ext cx="6797964" cy="10344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7348F-CC44-4825-B22E-EB3FE4B5B28D}"/>
              </a:ext>
            </a:extLst>
          </p:cNvPr>
          <p:cNvCxnSpPr>
            <a:cxnSpLocks/>
          </p:cNvCxnSpPr>
          <p:nvPr/>
        </p:nvCxnSpPr>
        <p:spPr>
          <a:xfrm flipV="1">
            <a:off x="868218" y="4378036"/>
            <a:ext cx="6973455" cy="6280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C0040D-E98A-4694-B79D-DA79587D7259}"/>
              </a:ext>
            </a:extLst>
          </p:cNvPr>
          <p:cNvCxnSpPr>
            <a:cxnSpLocks/>
          </p:cNvCxnSpPr>
          <p:nvPr/>
        </p:nvCxnSpPr>
        <p:spPr>
          <a:xfrm flipV="1">
            <a:off x="803564" y="4895273"/>
            <a:ext cx="7038109" cy="221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C5089D-3D16-4759-8BAF-E101C0B32BB8}"/>
              </a:ext>
            </a:extLst>
          </p:cNvPr>
          <p:cNvCxnSpPr>
            <a:cxnSpLocks/>
          </p:cNvCxnSpPr>
          <p:nvPr/>
        </p:nvCxnSpPr>
        <p:spPr>
          <a:xfrm>
            <a:off x="858982" y="5218545"/>
            <a:ext cx="6964218" cy="7019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773513-E400-48EC-8E04-D6188A9CEAA2}"/>
              </a:ext>
            </a:extLst>
          </p:cNvPr>
          <p:cNvCxnSpPr>
            <a:cxnSpLocks/>
          </p:cNvCxnSpPr>
          <p:nvPr/>
        </p:nvCxnSpPr>
        <p:spPr>
          <a:xfrm flipV="1">
            <a:off x="1010653" y="3301465"/>
            <a:ext cx="9076623" cy="12897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F290A9-C23D-4841-B8EB-F2BD16C55D45}"/>
              </a:ext>
            </a:extLst>
          </p:cNvPr>
          <p:cNvCxnSpPr>
            <a:cxnSpLocks/>
          </p:cNvCxnSpPr>
          <p:nvPr/>
        </p:nvCxnSpPr>
        <p:spPr>
          <a:xfrm flipV="1">
            <a:off x="1145406" y="2781701"/>
            <a:ext cx="8989996" cy="17132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49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spTree>
    <p:extLst>
      <p:ext uri="{BB962C8B-B14F-4D97-AF65-F5344CB8AC3E}">
        <p14:creationId xmlns:p14="http://schemas.microsoft.com/office/powerpoint/2010/main" val="271111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pic>
        <p:nvPicPr>
          <p:cNvPr id="63" name="Picture 62">
            <a:extLst>
              <a:ext uri="{FF2B5EF4-FFF2-40B4-BE49-F238E27FC236}">
                <a16:creationId xmlns:a16="http://schemas.microsoft.com/office/drawing/2014/main" id="{7EE1AD59-D13E-4669-A98F-0A9F643320F4}"/>
              </a:ext>
            </a:extLst>
          </p:cNvPr>
          <p:cNvPicPr>
            <a:picLocks noChangeAspect="1"/>
          </p:cNvPicPr>
          <p:nvPr/>
        </p:nvPicPr>
        <p:blipFill>
          <a:blip r:embed="rId10"/>
          <a:stretch>
            <a:fillRect/>
          </a:stretch>
        </p:blipFill>
        <p:spPr>
          <a:xfrm>
            <a:off x="3284138" y="2637985"/>
            <a:ext cx="1987639" cy="635358"/>
          </a:xfrm>
          <a:prstGeom prst="rect">
            <a:avLst/>
          </a:prstGeom>
          <a:ln>
            <a:solidFill>
              <a:schemeClr val="tx1"/>
            </a:solidFill>
          </a:ln>
        </p:spPr>
      </p:pic>
      <p:pic>
        <p:nvPicPr>
          <p:cNvPr id="64" name="Picture 63">
            <a:extLst>
              <a:ext uri="{FF2B5EF4-FFF2-40B4-BE49-F238E27FC236}">
                <a16:creationId xmlns:a16="http://schemas.microsoft.com/office/drawing/2014/main" id="{6FE3C610-4525-4427-ACBE-6E3C1DC02390}"/>
              </a:ext>
            </a:extLst>
          </p:cNvPr>
          <p:cNvPicPr>
            <a:picLocks noChangeAspect="1"/>
          </p:cNvPicPr>
          <p:nvPr/>
        </p:nvPicPr>
        <p:blipFill>
          <a:blip r:embed="rId11"/>
          <a:stretch>
            <a:fillRect/>
          </a:stretch>
        </p:blipFill>
        <p:spPr>
          <a:xfrm>
            <a:off x="4882962" y="3050563"/>
            <a:ext cx="360608" cy="197476"/>
          </a:xfrm>
          <a:prstGeom prst="rect">
            <a:avLst/>
          </a:prstGeom>
          <a:ln>
            <a:solidFill>
              <a:schemeClr val="tx1"/>
            </a:solidFill>
          </a:ln>
        </p:spPr>
      </p:pic>
    </p:spTree>
    <p:extLst>
      <p:ext uri="{BB962C8B-B14F-4D97-AF65-F5344CB8AC3E}">
        <p14:creationId xmlns:p14="http://schemas.microsoft.com/office/powerpoint/2010/main" val="132705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57557" y="3440046"/>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46553" y="3438799"/>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13" name="Group 12">
            <a:extLst>
              <a:ext uri="{FF2B5EF4-FFF2-40B4-BE49-F238E27FC236}">
                <a16:creationId xmlns:a16="http://schemas.microsoft.com/office/drawing/2014/main" id="{7A528BB8-BB39-4442-AE2A-639C30C64624}"/>
              </a:ext>
            </a:extLst>
          </p:cNvPr>
          <p:cNvGrpSpPr/>
          <p:nvPr/>
        </p:nvGrpSpPr>
        <p:grpSpPr>
          <a:xfrm>
            <a:off x="1462548" y="2400524"/>
            <a:ext cx="218330" cy="215444"/>
            <a:chOff x="6104217" y="6136501"/>
            <a:chExt cx="218330" cy="215444"/>
          </a:xfrm>
        </p:grpSpPr>
        <p:sp>
          <p:nvSpPr>
            <p:cNvPr id="12" name="Oval 11">
              <a:extLst>
                <a:ext uri="{FF2B5EF4-FFF2-40B4-BE49-F238E27FC236}">
                  <a16:creationId xmlns:a16="http://schemas.microsoft.com/office/drawing/2014/main" id="{8211E975-1BD4-4DE6-BB23-3BE605ED1E56}"/>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0BE592-A6A3-4B92-B3B3-2DE292D727DD}"/>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7" name="Group 36">
            <a:extLst>
              <a:ext uri="{FF2B5EF4-FFF2-40B4-BE49-F238E27FC236}">
                <a16:creationId xmlns:a16="http://schemas.microsoft.com/office/drawing/2014/main" id="{203EFDDB-B161-4547-ADE4-C00EE8E4158F}"/>
              </a:ext>
            </a:extLst>
          </p:cNvPr>
          <p:cNvGrpSpPr/>
          <p:nvPr/>
        </p:nvGrpSpPr>
        <p:grpSpPr>
          <a:xfrm>
            <a:off x="2207131" y="2404878"/>
            <a:ext cx="218330" cy="215444"/>
            <a:chOff x="6104217" y="6136501"/>
            <a:chExt cx="218330" cy="215444"/>
          </a:xfrm>
        </p:grpSpPr>
        <p:sp>
          <p:nvSpPr>
            <p:cNvPr id="39" name="Oval 38">
              <a:extLst>
                <a:ext uri="{FF2B5EF4-FFF2-40B4-BE49-F238E27FC236}">
                  <a16:creationId xmlns:a16="http://schemas.microsoft.com/office/drawing/2014/main" id="{7CBCD360-DF5C-48A4-8E2D-BF6E44175D5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66DEB76-58AD-4D4B-A2CC-EE1B77322FF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54" name="Group 53">
            <a:extLst>
              <a:ext uri="{FF2B5EF4-FFF2-40B4-BE49-F238E27FC236}">
                <a16:creationId xmlns:a16="http://schemas.microsoft.com/office/drawing/2014/main" id="{DEF0663B-0CE3-4D31-8590-9769E9B45A56}"/>
              </a:ext>
            </a:extLst>
          </p:cNvPr>
          <p:cNvGrpSpPr/>
          <p:nvPr/>
        </p:nvGrpSpPr>
        <p:grpSpPr>
          <a:xfrm>
            <a:off x="2350907" y="3669575"/>
            <a:ext cx="232756" cy="215444"/>
            <a:chOff x="6396038" y="5981701"/>
            <a:chExt cx="232756" cy="215444"/>
          </a:xfrm>
        </p:grpSpPr>
        <p:sp>
          <p:nvSpPr>
            <p:cNvPr id="55" name="Oval 54">
              <a:extLst>
                <a:ext uri="{FF2B5EF4-FFF2-40B4-BE49-F238E27FC236}">
                  <a16:creationId xmlns:a16="http://schemas.microsoft.com/office/drawing/2014/main" id="{1EAEFE40-7A01-4D71-9F0E-10D24B2FDE4D}"/>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pic>
        <p:nvPicPr>
          <p:cNvPr id="17" name="Picture 16">
            <a:extLst>
              <a:ext uri="{FF2B5EF4-FFF2-40B4-BE49-F238E27FC236}">
                <a16:creationId xmlns:a16="http://schemas.microsoft.com/office/drawing/2014/main" id="{5985A90C-E775-4F55-A9F6-867DE3B24C2A}"/>
              </a:ext>
            </a:extLst>
          </p:cNvPr>
          <p:cNvPicPr>
            <a:picLocks noChangeAspect="1"/>
          </p:cNvPicPr>
          <p:nvPr/>
        </p:nvPicPr>
        <p:blipFill>
          <a:blip r:embed="rId10"/>
          <a:stretch>
            <a:fillRect/>
          </a:stretch>
        </p:blipFill>
        <p:spPr>
          <a:xfrm>
            <a:off x="4985707" y="5709940"/>
            <a:ext cx="804742" cy="1042506"/>
          </a:xfrm>
          <a:prstGeom prst="rect">
            <a:avLst/>
          </a:prstGeom>
        </p:spPr>
      </p:pic>
      <p:grpSp>
        <p:nvGrpSpPr>
          <p:cNvPr id="57" name="Group 56">
            <a:extLst>
              <a:ext uri="{FF2B5EF4-FFF2-40B4-BE49-F238E27FC236}">
                <a16:creationId xmlns:a16="http://schemas.microsoft.com/office/drawing/2014/main" id="{02B03B70-3BFD-486F-B490-E32E0FEB704A}"/>
              </a:ext>
            </a:extLst>
          </p:cNvPr>
          <p:cNvGrpSpPr/>
          <p:nvPr/>
        </p:nvGrpSpPr>
        <p:grpSpPr>
          <a:xfrm>
            <a:off x="5547851" y="5709079"/>
            <a:ext cx="218330" cy="215444"/>
            <a:chOff x="6104217" y="6136501"/>
            <a:chExt cx="218330" cy="215444"/>
          </a:xfrm>
        </p:grpSpPr>
        <p:sp>
          <p:nvSpPr>
            <p:cNvPr id="58" name="Oval 57">
              <a:extLst>
                <a:ext uri="{FF2B5EF4-FFF2-40B4-BE49-F238E27FC236}">
                  <a16:creationId xmlns:a16="http://schemas.microsoft.com/office/drawing/2014/main" id="{F5B44DCA-5459-4FA2-BEBA-AA8A8A4DBF2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1593ADA-72FD-42A6-A2B3-EA238323F256}"/>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pic>
        <p:nvPicPr>
          <p:cNvPr id="21" name="Picture 20">
            <a:extLst>
              <a:ext uri="{FF2B5EF4-FFF2-40B4-BE49-F238E27FC236}">
                <a16:creationId xmlns:a16="http://schemas.microsoft.com/office/drawing/2014/main" id="{26966898-522E-4A76-9065-3332E50EAE1B}"/>
              </a:ext>
            </a:extLst>
          </p:cNvPr>
          <p:cNvPicPr>
            <a:picLocks noChangeAspect="1"/>
          </p:cNvPicPr>
          <p:nvPr/>
        </p:nvPicPr>
        <p:blipFill>
          <a:blip r:embed="rId11"/>
          <a:stretch>
            <a:fillRect/>
          </a:stretch>
        </p:blipFill>
        <p:spPr>
          <a:xfrm>
            <a:off x="696508" y="2120414"/>
            <a:ext cx="219475" cy="237765"/>
          </a:xfrm>
          <a:prstGeom prst="rect">
            <a:avLst/>
          </a:prstGeom>
        </p:spPr>
      </p:pic>
      <p:grpSp>
        <p:nvGrpSpPr>
          <p:cNvPr id="60" name="Group 59">
            <a:extLst>
              <a:ext uri="{FF2B5EF4-FFF2-40B4-BE49-F238E27FC236}">
                <a16:creationId xmlns:a16="http://schemas.microsoft.com/office/drawing/2014/main" id="{1B8B4C9A-18E4-4A96-B2FB-64EC1986B52B}"/>
              </a:ext>
            </a:extLst>
          </p:cNvPr>
          <p:cNvGrpSpPr/>
          <p:nvPr/>
        </p:nvGrpSpPr>
        <p:grpSpPr>
          <a:xfrm>
            <a:off x="690716" y="2533259"/>
            <a:ext cx="218330" cy="215444"/>
            <a:chOff x="6104217" y="6136501"/>
            <a:chExt cx="218330" cy="215444"/>
          </a:xfrm>
        </p:grpSpPr>
        <p:sp>
          <p:nvSpPr>
            <p:cNvPr id="61" name="Oval 60">
              <a:extLst>
                <a:ext uri="{FF2B5EF4-FFF2-40B4-BE49-F238E27FC236}">
                  <a16:creationId xmlns:a16="http://schemas.microsoft.com/office/drawing/2014/main" id="{AA092BBD-607C-4BF0-9807-04D82AAFE4B1}"/>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813CA77-4C85-4F93-936C-5539DE12ECB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spTree>
    <p:extLst>
      <p:ext uri="{BB962C8B-B14F-4D97-AF65-F5344CB8AC3E}">
        <p14:creationId xmlns:p14="http://schemas.microsoft.com/office/powerpoint/2010/main" val="400189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57557" y="3440046"/>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46553" y="3438799"/>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13" name="Group 12">
            <a:extLst>
              <a:ext uri="{FF2B5EF4-FFF2-40B4-BE49-F238E27FC236}">
                <a16:creationId xmlns:a16="http://schemas.microsoft.com/office/drawing/2014/main" id="{7A528BB8-BB39-4442-AE2A-639C30C64624}"/>
              </a:ext>
            </a:extLst>
          </p:cNvPr>
          <p:cNvGrpSpPr/>
          <p:nvPr/>
        </p:nvGrpSpPr>
        <p:grpSpPr>
          <a:xfrm>
            <a:off x="1462548" y="2400524"/>
            <a:ext cx="218330" cy="215444"/>
            <a:chOff x="6104217" y="6136501"/>
            <a:chExt cx="218330" cy="215444"/>
          </a:xfrm>
        </p:grpSpPr>
        <p:sp>
          <p:nvSpPr>
            <p:cNvPr id="12" name="Oval 11">
              <a:extLst>
                <a:ext uri="{FF2B5EF4-FFF2-40B4-BE49-F238E27FC236}">
                  <a16:creationId xmlns:a16="http://schemas.microsoft.com/office/drawing/2014/main" id="{8211E975-1BD4-4DE6-BB23-3BE605ED1E56}"/>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0BE592-A6A3-4B92-B3B3-2DE292D727DD}"/>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7" name="Group 36">
            <a:extLst>
              <a:ext uri="{FF2B5EF4-FFF2-40B4-BE49-F238E27FC236}">
                <a16:creationId xmlns:a16="http://schemas.microsoft.com/office/drawing/2014/main" id="{203EFDDB-B161-4547-ADE4-C00EE8E4158F}"/>
              </a:ext>
            </a:extLst>
          </p:cNvPr>
          <p:cNvGrpSpPr/>
          <p:nvPr/>
        </p:nvGrpSpPr>
        <p:grpSpPr>
          <a:xfrm>
            <a:off x="2207131" y="2404878"/>
            <a:ext cx="218330" cy="215444"/>
            <a:chOff x="6104217" y="6136501"/>
            <a:chExt cx="218330" cy="215444"/>
          </a:xfrm>
        </p:grpSpPr>
        <p:sp>
          <p:nvSpPr>
            <p:cNvPr id="39" name="Oval 38">
              <a:extLst>
                <a:ext uri="{FF2B5EF4-FFF2-40B4-BE49-F238E27FC236}">
                  <a16:creationId xmlns:a16="http://schemas.microsoft.com/office/drawing/2014/main" id="{7CBCD360-DF5C-48A4-8E2D-BF6E44175D5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66DEB76-58AD-4D4B-A2CC-EE1B77322FF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pic>
        <p:nvPicPr>
          <p:cNvPr id="17" name="Picture 16">
            <a:extLst>
              <a:ext uri="{FF2B5EF4-FFF2-40B4-BE49-F238E27FC236}">
                <a16:creationId xmlns:a16="http://schemas.microsoft.com/office/drawing/2014/main" id="{5985A90C-E775-4F55-A9F6-867DE3B24C2A}"/>
              </a:ext>
            </a:extLst>
          </p:cNvPr>
          <p:cNvPicPr>
            <a:picLocks noChangeAspect="1"/>
          </p:cNvPicPr>
          <p:nvPr/>
        </p:nvPicPr>
        <p:blipFill>
          <a:blip r:embed="rId10"/>
          <a:stretch>
            <a:fillRect/>
          </a:stretch>
        </p:blipFill>
        <p:spPr>
          <a:xfrm>
            <a:off x="4985707" y="5709940"/>
            <a:ext cx="804742" cy="1042506"/>
          </a:xfrm>
          <a:prstGeom prst="rect">
            <a:avLst/>
          </a:prstGeom>
        </p:spPr>
      </p:pic>
      <p:pic>
        <p:nvPicPr>
          <p:cNvPr id="21" name="Picture 20">
            <a:extLst>
              <a:ext uri="{FF2B5EF4-FFF2-40B4-BE49-F238E27FC236}">
                <a16:creationId xmlns:a16="http://schemas.microsoft.com/office/drawing/2014/main" id="{26966898-522E-4A76-9065-3332E50EAE1B}"/>
              </a:ext>
            </a:extLst>
          </p:cNvPr>
          <p:cNvPicPr>
            <a:picLocks noChangeAspect="1"/>
          </p:cNvPicPr>
          <p:nvPr/>
        </p:nvPicPr>
        <p:blipFill>
          <a:blip r:embed="rId11"/>
          <a:stretch>
            <a:fillRect/>
          </a:stretch>
        </p:blipFill>
        <p:spPr>
          <a:xfrm>
            <a:off x="696508" y="2120414"/>
            <a:ext cx="219475" cy="237765"/>
          </a:xfrm>
          <a:prstGeom prst="rect">
            <a:avLst/>
          </a:prstGeom>
        </p:spPr>
      </p:pic>
      <p:grpSp>
        <p:nvGrpSpPr>
          <p:cNvPr id="60" name="Group 59">
            <a:extLst>
              <a:ext uri="{FF2B5EF4-FFF2-40B4-BE49-F238E27FC236}">
                <a16:creationId xmlns:a16="http://schemas.microsoft.com/office/drawing/2014/main" id="{1B8B4C9A-18E4-4A96-B2FB-64EC1986B52B}"/>
              </a:ext>
            </a:extLst>
          </p:cNvPr>
          <p:cNvGrpSpPr/>
          <p:nvPr/>
        </p:nvGrpSpPr>
        <p:grpSpPr>
          <a:xfrm>
            <a:off x="690716" y="2533259"/>
            <a:ext cx="218330" cy="215444"/>
            <a:chOff x="6104217" y="6136501"/>
            <a:chExt cx="218330" cy="215444"/>
          </a:xfrm>
        </p:grpSpPr>
        <p:sp>
          <p:nvSpPr>
            <p:cNvPr id="61" name="Oval 60">
              <a:extLst>
                <a:ext uri="{FF2B5EF4-FFF2-40B4-BE49-F238E27FC236}">
                  <a16:creationId xmlns:a16="http://schemas.microsoft.com/office/drawing/2014/main" id="{AA092BBD-607C-4BF0-9807-04D82AAFE4B1}"/>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813CA77-4C85-4F93-936C-5539DE12ECB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sp>
        <p:nvSpPr>
          <p:cNvPr id="14" name="Oval 13">
            <a:extLst>
              <a:ext uri="{FF2B5EF4-FFF2-40B4-BE49-F238E27FC236}">
                <a16:creationId xmlns:a16="http://schemas.microsoft.com/office/drawing/2014/main" id="{E2F263EB-C633-4DCB-BDDE-1A3FCEC8A71A}"/>
              </a:ext>
            </a:extLst>
          </p:cNvPr>
          <p:cNvSpPr/>
          <p:nvPr/>
        </p:nvSpPr>
        <p:spPr>
          <a:xfrm>
            <a:off x="2384465" y="3734585"/>
            <a:ext cx="132490" cy="130404"/>
          </a:xfrm>
          <a:prstGeom prst="ellipse">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2341479" y="3701188"/>
            <a:ext cx="191768" cy="215444"/>
          </a:xfrm>
          <a:prstGeom prst="rect">
            <a:avLst/>
          </a:prstGeom>
          <a:noFill/>
          <a:ln w="12700">
            <a:noFill/>
          </a:ln>
        </p:spPr>
        <p:txBody>
          <a:bodyPr wrap="square" rtlCol="0">
            <a:spAutoFit/>
          </a:bodyPr>
          <a:lstStyle/>
          <a:p>
            <a:r>
              <a:rPr lang="en-US" sz="800" dirty="0"/>
              <a:t>?</a:t>
            </a:r>
          </a:p>
        </p:txBody>
      </p:sp>
    </p:spTree>
    <p:extLst>
      <p:ext uri="{BB962C8B-B14F-4D97-AF65-F5344CB8AC3E}">
        <p14:creationId xmlns:p14="http://schemas.microsoft.com/office/powerpoint/2010/main" val="21139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57557" y="3440046"/>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46553" y="3438799"/>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13" name="Group 12">
            <a:extLst>
              <a:ext uri="{FF2B5EF4-FFF2-40B4-BE49-F238E27FC236}">
                <a16:creationId xmlns:a16="http://schemas.microsoft.com/office/drawing/2014/main" id="{7A528BB8-BB39-4442-AE2A-639C30C64624}"/>
              </a:ext>
            </a:extLst>
          </p:cNvPr>
          <p:cNvGrpSpPr/>
          <p:nvPr/>
        </p:nvGrpSpPr>
        <p:grpSpPr>
          <a:xfrm>
            <a:off x="1462548" y="2400524"/>
            <a:ext cx="218330" cy="215444"/>
            <a:chOff x="6104217" y="6136501"/>
            <a:chExt cx="218330" cy="215444"/>
          </a:xfrm>
        </p:grpSpPr>
        <p:sp>
          <p:nvSpPr>
            <p:cNvPr id="12" name="Oval 11">
              <a:extLst>
                <a:ext uri="{FF2B5EF4-FFF2-40B4-BE49-F238E27FC236}">
                  <a16:creationId xmlns:a16="http://schemas.microsoft.com/office/drawing/2014/main" id="{8211E975-1BD4-4DE6-BB23-3BE605ED1E56}"/>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0BE592-A6A3-4B92-B3B3-2DE292D727DD}"/>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7" name="Group 36">
            <a:extLst>
              <a:ext uri="{FF2B5EF4-FFF2-40B4-BE49-F238E27FC236}">
                <a16:creationId xmlns:a16="http://schemas.microsoft.com/office/drawing/2014/main" id="{203EFDDB-B161-4547-ADE4-C00EE8E4158F}"/>
              </a:ext>
            </a:extLst>
          </p:cNvPr>
          <p:cNvGrpSpPr/>
          <p:nvPr/>
        </p:nvGrpSpPr>
        <p:grpSpPr>
          <a:xfrm>
            <a:off x="2207131" y="2404878"/>
            <a:ext cx="218330" cy="215444"/>
            <a:chOff x="6104217" y="6136501"/>
            <a:chExt cx="218330" cy="215444"/>
          </a:xfrm>
        </p:grpSpPr>
        <p:sp>
          <p:nvSpPr>
            <p:cNvPr id="39" name="Oval 38">
              <a:extLst>
                <a:ext uri="{FF2B5EF4-FFF2-40B4-BE49-F238E27FC236}">
                  <a16:creationId xmlns:a16="http://schemas.microsoft.com/office/drawing/2014/main" id="{7CBCD360-DF5C-48A4-8E2D-BF6E44175D5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66DEB76-58AD-4D4B-A2CC-EE1B77322FF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pic>
        <p:nvPicPr>
          <p:cNvPr id="17" name="Picture 16">
            <a:extLst>
              <a:ext uri="{FF2B5EF4-FFF2-40B4-BE49-F238E27FC236}">
                <a16:creationId xmlns:a16="http://schemas.microsoft.com/office/drawing/2014/main" id="{5985A90C-E775-4F55-A9F6-867DE3B24C2A}"/>
              </a:ext>
            </a:extLst>
          </p:cNvPr>
          <p:cNvPicPr>
            <a:picLocks noChangeAspect="1"/>
          </p:cNvPicPr>
          <p:nvPr/>
        </p:nvPicPr>
        <p:blipFill>
          <a:blip r:embed="rId10"/>
          <a:stretch>
            <a:fillRect/>
          </a:stretch>
        </p:blipFill>
        <p:spPr>
          <a:xfrm>
            <a:off x="4985707" y="5709940"/>
            <a:ext cx="804742" cy="1042506"/>
          </a:xfrm>
          <a:prstGeom prst="rect">
            <a:avLst/>
          </a:prstGeom>
        </p:spPr>
      </p:pic>
      <p:pic>
        <p:nvPicPr>
          <p:cNvPr id="21" name="Picture 20">
            <a:extLst>
              <a:ext uri="{FF2B5EF4-FFF2-40B4-BE49-F238E27FC236}">
                <a16:creationId xmlns:a16="http://schemas.microsoft.com/office/drawing/2014/main" id="{26966898-522E-4A76-9065-3332E50EAE1B}"/>
              </a:ext>
            </a:extLst>
          </p:cNvPr>
          <p:cNvPicPr>
            <a:picLocks noChangeAspect="1"/>
          </p:cNvPicPr>
          <p:nvPr/>
        </p:nvPicPr>
        <p:blipFill>
          <a:blip r:embed="rId11"/>
          <a:stretch>
            <a:fillRect/>
          </a:stretch>
        </p:blipFill>
        <p:spPr>
          <a:xfrm>
            <a:off x="696508" y="2120414"/>
            <a:ext cx="219475" cy="237765"/>
          </a:xfrm>
          <a:prstGeom prst="rect">
            <a:avLst/>
          </a:prstGeom>
        </p:spPr>
      </p:pic>
      <p:grpSp>
        <p:nvGrpSpPr>
          <p:cNvPr id="60" name="Group 59">
            <a:extLst>
              <a:ext uri="{FF2B5EF4-FFF2-40B4-BE49-F238E27FC236}">
                <a16:creationId xmlns:a16="http://schemas.microsoft.com/office/drawing/2014/main" id="{1B8B4C9A-18E4-4A96-B2FB-64EC1986B52B}"/>
              </a:ext>
            </a:extLst>
          </p:cNvPr>
          <p:cNvGrpSpPr/>
          <p:nvPr/>
        </p:nvGrpSpPr>
        <p:grpSpPr>
          <a:xfrm>
            <a:off x="690716" y="2533259"/>
            <a:ext cx="218330" cy="215444"/>
            <a:chOff x="6104217" y="6136501"/>
            <a:chExt cx="218330" cy="215444"/>
          </a:xfrm>
        </p:grpSpPr>
        <p:sp>
          <p:nvSpPr>
            <p:cNvPr id="61" name="Oval 60">
              <a:extLst>
                <a:ext uri="{FF2B5EF4-FFF2-40B4-BE49-F238E27FC236}">
                  <a16:creationId xmlns:a16="http://schemas.microsoft.com/office/drawing/2014/main" id="{AA092BBD-607C-4BF0-9807-04D82AAFE4B1}"/>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813CA77-4C85-4F93-936C-5539DE12ECB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sp>
        <p:nvSpPr>
          <p:cNvPr id="14" name="Oval 13">
            <a:extLst>
              <a:ext uri="{FF2B5EF4-FFF2-40B4-BE49-F238E27FC236}">
                <a16:creationId xmlns:a16="http://schemas.microsoft.com/office/drawing/2014/main" id="{E2F263EB-C633-4DCB-BDDE-1A3FCEC8A71A}"/>
              </a:ext>
            </a:extLst>
          </p:cNvPr>
          <p:cNvSpPr/>
          <p:nvPr/>
        </p:nvSpPr>
        <p:spPr>
          <a:xfrm>
            <a:off x="2384465" y="3734585"/>
            <a:ext cx="132490" cy="130404"/>
          </a:xfrm>
          <a:prstGeom prst="ellipse">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2341479" y="3701188"/>
            <a:ext cx="191768" cy="215444"/>
          </a:xfrm>
          <a:prstGeom prst="rect">
            <a:avLst/>
          </a:prstGeom>
          <a:noFill/>
          <a:ln w="12700">
            <a:noFill/>
          </a:ln>
        </p:spPr>
        <p:txBody>
          <a:bodyPr wrap="square" rtlCol="0">
            <a:spAutoFit/>
          </a:bodyPr>
          <a:lstStyle/>
          <a:p>
            <a:r>
              <a:rPr lang="en-US" sz="800" dirty="0"/>
              <a:t>?</a:t>
            </a:r>
          </a:p>
        </p:txBody>
      </p:sp>
      <p:pic>
        <p:nvPicPr>
          <p:cNvPr id="6" name="Picture 5">
            <a:extLst>
              <a:ext uri="{FF2B5EF4-FFF2-40B4-BE49-F238E27FC236}">
                <a16:creationId xmlns:a16="http://schemas.microsoft.com/office/drawing/2014/main" id="{28B53E7C-457D-48D0-9463-49522131FE10}"/>
              </a:ext>
            </a:extLst>
          </p:cNvPr>
          <p:cNvPicPr>
            <a:picLocks noChangeAspect="1"/>
          </p:cNvPicPr>
          <p:nvPr/>
        </p:nvPicPr>
        <p:blipFill>
          <a:blip r:embed="rId12"/>
          <a:stretch>
            <a:fillRect/>
          </a:stretch>
        </p:blipFill>
        <p:spPr>
          <a:xfrm>
            <a:off x="1866508" y="1875304"/>
            <a:ext cx="8323868" cy="1733573"/>
          </a:xfrm>
          <a:prstGeom prst="rect">
            <a:avLst/>
          </a:prstGeom>
          <a:solidFill>
            <a:schemeClr val="bg1"/>
          </a:solidFill>
          <a:ln>
            <a:solidFill>
              <a:schemeClr val="tx1"/>
            </a:solidFill>
          </a:ln>
        </p:spPr>
      </p:pic>
    </p:spTree>
    <p:extLst>
      <p:ext uri="{BB962C8B-B14F-4D97-AF65-F5344CB8AC3E}">
        <p14:creationId xmlns:p14="http://schemas.microsoft.com/office/powerpoint/2010/main" val="33756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3"/>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4"/>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5"/>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6"/>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7"/>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8"/>
          <a:stretch>
            <a:fillRect/>
          </a:stretch>
        </p:blipFill>
        <p:spPr>
          <a:xfrm>
            <a:off x="4014583" y="5745019"/>
            <a:ext cx="773431" cy="1002744"/>
          </a:xfrm>
          <a:prstGeom prst="rect">
            <a:avLst/>
          </a:prstGeom>
        </p:spPr>
      </p:pic>
      <p:pic>
        <p:nvPicPr>
          <p:cNvPr id="62" name="Picture 61">
            <a:extLst>
              <a:ext uri="{FF2B5EF4-FFF2-40B4-BE49-F238E27FC236}">
                <a16:creationId xmlns:a16="http://schemas.microsoft.com/office/drawing/2014/main" id="{2FC993AB-64DF-4E0F-AA70-ED1CC5AA4215}"/>
              </a:ext>
            </a:extLst>
          </p:cNvPr>
          <p:cNvPicPr>
            <a:picLocks noChangeAspect="1"/>
          </p:cNvPicPr>
          <p:nvPr/>
        </p:nvPicPr>
        <p:blipFill>
          <a:blip r:embed="rId9"/>
          <a:stretch>
            <a:fillRect/>
          </a:stretch>
        </p:blipFill>
        <p:spPr>
          <a:xfrm>
            <a:off x="90424" y="796066"/>
            <a:ext cx="7142138" cy="4701092"/>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57557" y="3440046"/>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46553" y="3438799"/>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13" name="Group 12">
            <a:extLst>
              <a:ext uri="{FF2B5EF4-FFF2-40B4-BE49-F238E27FC236}">
                <a16:creationId xmlns:a16="http://schemas.microsoft.com/office/drawing/2014/main" id="{7A528BB8-BB39-4442-AE2A-639C30C64624}"/>
              </a:ext>
            </a:extLst>
          </p:cNvPr>
          <p:cNvGrpSpPr/>
          <p:nvPr/>
        </p:nvGrpSpPr>
        <p:grpSpPr>
          <a:xfrm>
            <a:off x="1462548" y="2400524"/>
            <a:ext cx="218330" cy="215444"/>
            <a:chOff x="6104217" y="6136501"/>
            <a:chExt cx="218330" cy="215444"/>
          </a:xfrm>
        </p:grpSpPr>
        <p:sp>
          <p:nvSpPr>
            <p:cNvPr id="12" name="Oval 11">
              <a:extLst>
                <a:ext uri="{FF2B5EF4-FFF2-40B4-BE49-F238E27FC236}">
                  <a16:creationId xmlns:a16="http://schemas.microsoft.com/office/drawing/2014/main" id="{8211E975-1BD4-4DE6-BB23-3BE605ED1E56}"/>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0BE592-A6A3-4B92-B3B3-2DE292D727DD}"/>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7" name="Group 36">
            <a:extLst>
              <a:ext uri="{FF2B5EF4-FFF2-40B4-BE49-F238E27FC236}">
                <a16:creationId xmlns:a16="http://schemas.microsoft.com/office/drawing/2014/main" id="{203EFDDB-B161-4547-ADE4-C00EE8E4158F}"/>
              </a:ext>
            </a:extLst>
          </p:cNvPr>
          <p:cNvGrpSpPr/>
          <p:nvPr/>
        </p:nvGrpSpPr>
        <p:grpSpPr>
          <a:xfrm>
            <a:off x="2207131" y="2404878"/>
            <a:ext cx="218330" cy="215444"/>
            <a:chOff x="6104217" y="6136501"/>
            <a:chExt cx="218330" cy="215444"/>
          </a:xfrm>
        </p:grpSpPr>
        <p:sp>
          <p:nvSpPr>
            <p:cNvPr id="39" name="Oval 38">
              <a:extLst>
                <a:ext uri="{FF2B5EF4-FFF2-40B4-BE49-F238E27FC236}">
                  <a16:creationId xmlns:a16="http://schemas.microsoft.com/office/drawing/2014/main" id="{7CBCD360-DF5C-48A4-8E2D-BF6E44175D5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66DEB76-58AD-4D4B-A2CC-EE1B77322FF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54" name="Group 53">
            <a:extLst>
              <a:ext uri="{FF2B5EF4-FFF2-40B4-BE49-F238E27FC236}">
                <a16:creationId xmlns:a16="http://schemas.microsoft.com/office/drawing/2014/main" id="{DEF0663B-0CE3-4D31-8590-9769E9B45A56}"/>
              </a:ext>
            </a:extLst>
          </p:cNvPr>
          <p:cNvGrpSpPr/>
          <p:nvPr/>
        </p:nvGrpSpPr>
        <p:grpSpPr>
          <a:xfrm>
            <a:off x="2350907" y="3679002"/>
            <a:ext cx="232756" cy="215444"/>
            <a:chOff x="6396038" y="5981701"/>
            <a:chExt cx="232756" cy="215444"/>
          </a:xfrm>
        </p:grpSpPr>
        <p:sp>
          <p:nvSpPr>
            <p:cNvPr id="55" name="Oval 54">
              <a:extLst>
                <a:ext uri="{FF2B5EF4-FFF2-40B4-BE49-F238E27FC236}">
                  <a16:creationId xmlns:a16="http://schemas.microsoft.com/office/drawing/2014/main" id="{1EAEFE40-7A01-4D71-9F0E-10D24B2FDE4D}"/>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pic>
        <p:nvPicPr>
          <p:cNvPr id="17" name="Picture 16">
            <a:extLst>
              <a:ext uri="{FF2B5EF4-FFF2-40B4-BE49-F238E27FC236}">
                <a16:creationId xmlns:a16="http://schemas.microsoft.com/office/drawing/2014/main" id="{5985A90C-E775-4F55-A9F6-867DE3B24C2A}"/>
              </a:ext>
            </a:extLst>
          </p:cNvPr>
          <p:cNvPicPr>
            <a:picLocks noChangeAspect="1"/>
          </p:cNvPicPr>
          <p:nvPr/>
        </p:nvPicPr>
        <p:blipFill>
          <a:blip r:embed="rId10"/>
          <a:stretch>
            <a:fillRect/>
          </a:stretch>
        </p:blipFill>
        <p:spPr>
          <a:xfrm>
            <a:off x="4985707" y="5709940"/>
            <a:ext cx="804742" cy="1042506"/>
          </a:xfrm>
          <a:prstGeom prst="rect">
            <a:avLst/>
          </a:prstGeom>
        </p:spPr>
      </p:pic>
      <p:grpSp>
        <p:nvGrpSpPr>
          <p:cNvPr id="57" name="Group 56">
            <a:extLst>
              <a:ext uri="{FF2B5EF4-FFF2-40B4-BE49-F238E27FC236}">
                <a16:creationId xmlns:a16="http://schemas.microsoft.com/office/drawing/2014/main" id="{02B03B70-3BFD-486F-B490-E32E0FEB704A}"/>
              </a:ext>
            </a:extLst>
          </p:cNvPr>
          <p:cNvGrpSpPr/>
          <p:nvPr/>
        </p:nvGrpSpPr>
        <p:grpSpPr>
          <a:xfrm>
            <a:off x="5547851" y="5709079"/>
            <a:ext cx="218330" cy="215444"/>
            <a:chOff x="6104217" y="6136501"/>
            <a:chExt cx="218330" cy="215444"/>
          </a:xfrm>
        </p:grpSpPr>
        <p:sp>
          <p:nvSpPr>
            <p:cNvPr id="58" name="Oval 57">
              <a:extLst>
                <a:ext uri="{FF2B5EF4-FFF2-40B4-BE49-F238E27FC236}">
                  <a16:creationId xmlns:a16="http://schemas.microsoft.com/office/drawing/2014/main" id="{F5B44DCA-5459-4FA2-BEBA-AA8A8A4DBF2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1593ADA-72FD-42A6-A2B3-EA238323F256}"/>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pic>
        <p:nvPicPr>
          <p:cNvPr id="21" name="Picture 20">
            <a:extLst>
              <a:ext uri="{FF2B5EF4-FFF2-40B4-BE49-F238E27FC236}">
                <a16:creationId xmlns:a16="http://schemas.microsoft.com/office/drawing/2014/main" id="{26966898-522E-4A76-9065-3332E50EAE1B}"/>
              </a:ext>
            </a:extLst>
          </p:cNvPr>
          <p:cNvPicPr>
            <a:picLocks noChangeAspect="1"/>
          </p:cNvPicPr>
          <p:nvPr/>
        </p:nvPicPr>
        <p:blipFill>
          <a:blip r:embed="rId11"/>
          <a:stretch>
            <a:fillRect/>
          </a:stretch>
        </p:blipFill>
        <p:spPr>
          <a:xfrm>
            <a:off x="696508" y="2120414"/>
            <a:ext cx="219475" cy="237765"/>
          </a:xfrm>
          <a:prstGeom prst="rect">
            <a:avLst/>
          </a:prstGeom>
        </p:spPr>
      </p:pic>
      <p:grpSp>
        <p:nvGrpSpPr>
          <p:cNvPr id="60" name="Group 59">
            <a:extLst>
              <a:ext uri="{FF2B5EF4-FFF2-40B4-BE49-F238E27FC236}">
                <a16:creationId xmlns:a16="http://schemas.microsoft.com/office/drawing/2014/main" id="{1B8B4C9A-18E4-4A96-B2FB-64EC1986B52B}"/>
              </a:ext>
            </a:extLst>
          </p:cNvPr>
          <p:cNvGrpSpPr/>
          <p:nvPr/>
        </p:nvGrpSpPr>
        <p:grpSpPr>
          <a:xfrm>
            <a:off x="690716" y="2533259"/>
            <a:ext cx="218330" cy="215444"/>
            <a:chOff x="6104217" y="6136501"/>
            <a:chExt cx="218330" cy="215444"/>
          </a:xfrm>
        </p:grpSpPr>
        <p:sp>
          <p:nvSpPr>
            <p:cNvPr id="61" name="Oval 60">
              <a:extLst>
                <a:ext uri="{FF2B5EF4-FFF2-40B4-BE49-F238E27FC236}">
                  <a16:creationId xmlns:a16="http://schemas.microsoft.com/office/drawing/2014/main" id="{AA092BBD-607C-4BF0-9807-04D82AAFE4B1}"/>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813CA77-4C85-4F93-936C-5539DE12ECB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sp>
        <p:nvSpPr>
          <p:cNvPr id="3" name="Rectangle 2">
            <a:extLst>
              <a:ext uri="{FF2B5EF4-FFF2-40B4-BE49-F238E27FC236}">
                <a16:creationId xmlns:a16="http://schemas.microsoft.com/office/drawing/2014/main" id="{51D617AD-ED85-4B44-9D31-F3265C7CC93E}"/>
              </a:ext>
            </a:extLst>
          </p:cNvPr>
          <p:cNvSpPr/>
          <p:nvPr/>
        </p:nvSpPr>
        <p:spPr>
          <a:xfrm>
            <a:off x="3930977" y="914399"/>
            <a:ext cx="2875176" cy="4062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5CDBEA-13F8-4941-B05D-D73F190F730D}"/>
              </a:ext>
            </a:extLst>
          </p:cNvPr>
          <p:cNvPicPr>
            <a:picLocks noChangeAspect="1"/>
          </p:cNvPicPr>
          <p:nvPr/>
        </p:nvPicPr>
        <p:blipFill>
          <a:blip r:embed="rId12"/>
          <a:stretch>
            <a:fillRect/>
          </a:stretch>
        </p:blipFill>
        <p:spPr>
          <a:xfrm>
            <a:off x="4485698" y="1621841"/>
            <a:ext cx="1863144" cy="1596980"/>
          </a:xfrm>
          <a:prstGeom prst="rect">
            <a:avLst/>
          </a:prstGeom>
        </p:spPr>
      </p:pic>
      <p:pic>
        <p:nvPicPr>
          <p:cNvPr id="14" name="Picture 13">
            <a:extLst>
              <a:ext uri="{FF2B5EF4-FFF2-40B4-BE49-F238E27FC236}">
                <a16:creationId xmlns:a16="http://schemas.microsoft.com/office/drawing/2014/main" id="{4ED6B9DF-D82B-430D-8073-0F35E63150C0}"/>
              </a:ext>
            </a:extLst>
          </p:cNvPr>
          <p:cNvPicPr>
            <a:picLocks noChangeAspect="1"/>
          </p:cNvPicPr>
          <p:nvPr/>
        </p:nvPicPr>
        <p:blipFill>
          <a:blip r:embed="rId13"/>
          <a:stretch>
            <a:fillRect/>
          </a:stretch>
        </p:blipFill>
        <p:spPr>
          <a:xfrm>
            <a:off x="4506322" y="3375868"/>
            <a:ext cx="1860307" cy="1412948"/>
          </a:xfrm>
          <a:prstGeom prst="rect">
            <a:avLst/>
          </a:prstGeom>
        </p:spPr>
      </p:pic>
      <p:pic>
        <p:nvPicPr>
          <p:cNvPr id="18" name="Picture 17">
            <a:extLst>
              <a:ext uri="{FF2B5EF4-FFF2-40B4-BE49-F238E27FC236}">
                <a16:creationId xmlns:a16="http://schemas.microsoft.com/office/drawing/2014/main" id="{749EBDE3-768B-4E95-B7C9-2514B5863C04}"/>
              </a:ext>
            </a:extLst>
          </p:cNvPr>
          <p:cNvPicPr>
            <a:picLocks noChangeAspect="1"/>
          </p:cNvPicPr>
          <p:nvPr/>
        </p:nvPicPr>
        <p:blipFill>
          <a:blip r:embed="rId14"/>
          <a:stretch>
            <a:fillRect/>
          </a:stretch>
        </p:blipFill>
        <p:spPr>
          <a:xfrm>
            <a:off x="5404848" y="1085391"/>
            <a:ext cx="402063" cy="448015"/>
          </a:xfrm>
          <a:prstGeom prst="rect">
            <a:avLst/>
          </a:prstGeom>
        </p:spPr>
      </p:pic>
      <p:pic>
        <p:nvPicPr>
          <p:cNvPr id="20" name="Picture 19">
            <a:extLst>
              <a:ext uri="{FF2B5EF4-FFF2-40B4-BE49-F238E27FC236}">
                <a16:creationId xmlns:a16="http://schemas.microsoft.com/office/drawing/2014/main" id="{5B0AF45E-6B66-4FF3-B109-03354B9DABAD}"/>
              </a:ext>
            </a:extLst>
          </p:cNvPr>
          <p:cNvPicPr>
            <a:picLocks noChangeAspect="1"/>
          </p:cNvPicPr>
          <p:nvPr/>
        </p:nvPicPr>
        <p:blipFill>
          <a:blip r:embed="rId15"/>
          <a:stretch>
            <a:fillRect/>
          </a:stretch>
        </p:blipFill>
        <p:spPr>
          <a:xfrm>
            <a:off x="4864473" y="1075966"/>
            <a:ext cx="433874" cy="470031"/>
          </a:xfrm>
          <a:prstGeom prst="rect">
            <a:avLst/>
          </a:prstGeom>
        </p:spPr>
      </p:pic>
    </p:spTree>
    <p:extLst>
      <p:ext uri="{BB962C8B-B14F-4D97-AF65-F5344CB8AC3E}">
        <p14:creationId xmlns:p14="http://schemas.microsoft.com/office/powerpoint/2010/main" val="377549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7D6B73-3411-4115-AB80-2DB86E5B0B61}"/>
              </a:ext>
            </a:extLst>
          </p:cNvPr>
          <p:cNvGrpSpPr/>
          <p:nvPr/>
        </p:nvGrpSpPr>
        <p:grpSpPr>
          <a:xfrm>
            <a:off x="3906062" y="2140310"/>
            <a:ext cx="1529862" cy="1369804"/>
            <a:chOff x="808892" y="940777"/>
            <a:chExt cx="1529862" cy="1369804"/>
          </a:xfrm>
        </p:grpSpPr>
        <p:sp>
          <p:nvSpPr>
            <p:cNvPr id="4" name="Flowchart: Process 3">
              <a:extLst>
                <a:ext uri="{FF2B5EF4-FFF2-40B4-BE49-F238E27FC236}">
                  <a16:creationId xmlns:a16="http://schemas.microsoft.com/office/drawing/2014/main" id="{DC5F7360-6623-4308-8C44-559DD17C2249}"/>
                </a:ext>
              </a:extLst>
            </p:cNvPr>
            <p:cNvSpPr/>
            <p:nvPr/>
          </p:nvSpPr>
          <p:spPr>
            <a:xfrm>
              <a:off x="808892" y="940777"/>
              <a:ext cx="1529862" cy="136980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F81482-59A8-4CB9-9D83-D44C376921E2}"/>
                </a:ext>
              </a:extLst>
            </p:cNvPr>
            <p:cNvSpPr txBox="1"/>
            <p:nvPr/>
          </p:nvSpPr>
          <p:spPr>
            <a:xfrm>
              <a:off x="918795" y="1160557"/>
              <a:ext cx="1310055" cy="923330"/>
            </a:xfrm>
            <a:prstGeom prst="rect">
              <a:avLst/>
            </a:prstGeom>
            <a:noFill/>
          </p:spPr>
          <p:txBody>
            <a:bodyPr wrap="square" rtlCol="0">
              <a:spAutoFit/>
            </a:bodyPr>
            <a:lstStyle/>
            <a:p>
              <a:pPr algn="ctr"/>
              <a:r>
                <a:rPr lang="en-US" dirty="0"/>
                <a:t>Extract Persona Records</a:t>
              </a:r>
            </a:p>
          </p:txBody>
        </p:sp>
      </p:grpSp>
      <p:grpSp>
        <p:nvGrpSpPr>
          <p:cNvPr id="6" name="Group 5">
            <a:extLst>
              <a:ext uri="{FF2B5EF4-FFF2-40B4-BE49-F238E27FC236}">
                <a16:creationId xmlns:a16="http://schemas.microsoft.com/office/drawing/2014/main" id="{1B079C1D-16DA-4A86-8EF7-85B989C6650E}"/>
              </a:ext>
            </a:extLst>
          </p:cNvPr>
          <p:cNvGrpSpPr/>
          <p:nvPr/>
        </p:nvGrpSpPr>
        <p:grpSpPr>
          <a:xfrm>
            <a:off x="6098277" y="2140310"/>
            <a:ext cx="1529862" cy="1389468"/>
            <a:chOff x="808892" y="940777"/>
            <a:chExt cx="1529862" cy="1389468"/>
          </a:xfrm>
        </p:grpSpPr>
        <p:sp>
          <p:nvSpPr>
            <p:cNvPr id="7" name="Flowchart: Process 6">
              <a:extLst>
                <a:ext uri="{FF2B5EF4-FFF2-40B4-BE49-F238E27FC236}">
                  <a16:creationId xmlns:a16="http://schemas.microsoft.com/office/drawing/2014/main" id="{6E462B9A-651B-43B1-A0AA-04C55B0323E2}"/>
                </a:ext>
              </a:extLst>
            </p:cNvPr>
            <p:cNvSpPr/>
            <p:nvPr/>
          </p:nvSpPr>
          <p:spPr>
            <a:xfrm>
              <a:off x="808892" y="940777"/>
              <a:ext cx="1529862" cy="138946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4235E4-C379-4ED8-A1EF-AA4D32C37B99}"/>
                </a:ext>
              </a:extLst>
            </p:cNvPr>
            <p:cNvSpPr txBox="1"/>
            <p:nvPr/>
          </p:nvSpPr>
          <p:spPr>
            <a:xfrm>
              <a:off x="863843" y="1160529"/>
              <a:ext cx="1419959" cy="923330"/>
            </a:xfrm>
            <a:prstGeom prst="rect">
              <a:avLst/>
            </a:prstGeom>
            <a:noFill/>
          </p:spPr>
          <p:txBody>
            <a:bodyPr wrap="square" rtlCol="0">
              <a:spAutoFit/>
            </a:bodyPr>
            <a:lstStyle/>
            <a:p>
              <a:pPr algn="ctr"/>
              <a:r>
                <a:rPr lang="en-US" dirty="0"/>
                <a:t>Curate Persona Records</a:t>
              </a:r>
            </a:p>
          </p:txBody>
        </p:sp>
      </p:grpSp>
      <p:grpSp>
        <p:nvGrpSpPr>
          <p:cNvPr id="9" name="Group 8">
            <a:extLst>
              <a:ext uri="{FF2B5EF4-FFF2-40B4-BE49-F238E27FC236}">
                <a16:creationId xmlns:a16="http://schemas.microsoft.com/office/drawing/2014/main" id="{A3F59BCB-0EBF-4D09-BE75-E26FA04CFBB3}"/>
              </a:ext>
            </a:extLst>
          </p:cNvPr>
          <p:cNvGrpSpPr/>
          <p:nvPr/>
        </p:nvGrpSpPr>
        <p:grpSpPr>
          <a:xfrm>
            <a:off x="8294460" y="2140282"/>
            <a:ext cx="1529862" cy="1389496"/>
            <a:chOff x="808892" y="940777"/>
            <a:chExt cx="1529862" cy="1389496"/>
          </a:xfrm>
        </p:grpSpPr>
        <p:sp>
          <p:nvSpPr>
            <p:cNvPr id="10" name="Flowchart: Process 9">
              <a:extLst>
                <a:ext uri="{FF2B5EF4-FFF2-40B4-BE49-F238E27FC236}">
                  <a16:creationId xmlns:a16="http://schemas.microsoft.com/office/drawing/2014/main" id="{2C46E2CC-D7F6-4B9A-9DAB-00340F42F5B1}"/>
                </a:ext>
              </a:extLst>
            </p:cNvPr>
            <p:cNvSpPr/>
            <p:nvPr/>
          </p:nvSpPr>
          <p:spPr>
            <a:xfrm>
              <a:off x="808892" y="940777"/>
              <a:ext cx="1529862" cy="13894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7D9904-0DB5-4CE7-8BA8-130117936E9E}"/>
                </a:ext>
              </a:extLst>
            </p:cNvPr>
            <p:cNvSpPr txBox="1"/>
            <p:nvPr/>
          </p:nvSpPr>
          <p:spPr>
            <a:xfrm>
              <a:off x="863843" y="1160529"/>
              <a:ext cx="1419959" cy="923330"/>
            </a:xfrm>
            <a:prstGeom prst="rect">
              <a:avLst/>
            </a:prstGeom>
            <a:noFill/>
          </p:spPr>
          <p:txBody>
            <a:bodyPr wrap="square" rtlCol="0">
              <a:spAutoFit/>
            </a:bodyPr>
            <a:lstStyle/>
            <a:p>
              <a:pPr algn="ctr"/>
              <a:r>
                <a:rPr lang="en-US" dirty="0"/>
                <a:t>Merge Persona Records</a:t>
              </a:r>
            </a:p>
          </p:txBody>
        </p:sp>
      </p:grpSp>
      <p:sp>
        <p:nvSpPr>
          <p:cNvPr id="12" name="Right Arrow 17">
            <a:extLst>
              <a:ext uri="{FF2B5EF4-FFF2-40B4-BE49-F238E27FC236}">
                <a16:creationId xmlns:a16="http://schemas.microsoft.com/office/drawing/2014/main" id="{C2B1BC94-7F0D-4F41-BFB6-776C0B5F1B4D}"/>
              </a:ext>
            </a:extLst>
          </p:cNvPr>
          <p:cNvSpPr/>
          <p:nvPr/>
        </p:nvSpPr>
        <p:spPr>
          <a:xfrm>
            <a:off x="5633893" y="2772695"/>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8">
            <a:extLst>
              <a:ext uri="{FF2B5EF4-FFF2-40B4-BE49-F238E27FC236}">
                <a16:creationId xmlns:a16="http://schemas.microsoft.com/office/drawing/2014/main" id="{381B26A5-EF7F-4333-9DD0-B7A639E8B346}"/>
              </a:ext>
            </a:extLst>
          </p:cNvPr>
          <p:cNvSpPr/>
          <p:nvPr/>
        </p:nvSpPr>
        <p:spPr>
          <a:xfrm>
            <a:off x="7861547" y="2772695"/>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29704E2-EC18-47B5-8A3F-1084F3E245E4}"/>
              </a:ext>
            </a:extLst>
          </p:cNvPr>
          <p:cNvSpPr/>
          <p:nvPr/>
        </p:nvSpPr>
        <p:spPr>
          <a:xfrm>
            <a:off x="5830533" y="3942738"/>
            <a:ext cx="540774" cy="481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38DBF556-977C-4CE6-ADC2-A3C57BB342E0}"/>
              </a:ext>
            </a:extLst>
          </p:cNvPr>
          <p:cNvSpPr>
            <a:spLocks noGrp="1"/>
          </p:cNvSpPr>
          <p:nvPr>
            <p:ph type="title"/>
          </p:nvPr>
        </p:nvSpPr>
        <p:spPr>
          <a:xfrm>
            <a:off x="838200" y="335635"/>
            <a:ext cx="10515600" cy="1325563"/>
          </a:xfrm>
        </p:spPr>
        <p:txBody>
          <a:bodyPr/>
          <a:lstStyle/>
          <a:p>
            <a:pPr algn="ctr"/>
            <a:r>
              <a:rPr lang="en-US" dirty="0"/>
              <a:t>Book Persona Record Merge Overview</a:t>
            </a:r>
          </a:p>
        </p:txBody>
      </p:sp>
      <p:sp>
        <p:nvSpPr>
          <p:cNvPr id="18" name="Right Arrow 17">
            <a:extLst>
              <a:ext uri="{FF2B5EF4-FFF2-40B4-BE49-F238E27FC236}">
                <a16:creationId xmlns:a16="http://schemas.microsoft.com/office/drawing/2014/main" id="{2FCDA6D2-79A9-4283-A541-CBA346253734}"/>
              </a:ext>
            </a:extLst>
          </p:cNvPr>
          <p:cNvSpPr/>
          <p:nvPr/>
        </p:nvSpPr>
        <p:spPr>
          <a:xfrm>
            <a:off x="3357725" y="2777611"/>
            <a:ext cx="304800"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Ortsfamilienbuch Meschen 1554-2018: Fink, Horst-Siegfried: 9783752849998:  Amazon.com: Books">
            <a:extLst>
              <a:ext uri="{FF2B5EF4-FFF2-40B4-BE49-F238E27FC236}">
                <a16:creationId xmlns:a16="http://schemas.microsoft.com/office/drawing/2014/main" id="{EB0BE66F-1145-41DC-B03E-2F8883A7B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765" y="2147537"/>
            <a:ext cx="977626" cy="1376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A8BAF4-2220-4232-990C-E43C694FFB58}"/>
              </a:ext>
            </a:extLst>
          </p:cNvPr>
          <p:cNvSpPr txBox="1"/>
          <p:nvPr/>
        </p:nvSpPr>
        <p:spPr>
          <a:xfrm>
            <a:off x="3618276" y="4729316"/>
            <a:ext cx="4990016" cy="1477328"/>
          </a:xfrm>
          <a:prstGeom prst="rect">
            <a:avLst/>
          </a:prstGeom>
          <a:noFill/>
          <a:ln>
            <a:solidFill>
              <a:srgbClr val="0070C0"/>
            </a:solidFill>
          </a:ln>
        </p:spPr>
        <p:txBody>
          <a:bodyPr wrap="square" rtlCol="0">
            <a:spAutoFit/>
          </a:bodyPr>
          <a:lstStyle/>
          <a:p>
            <a:r>
              <a:rPr lang="en-US" dirty="0"/>
              <a:t>Persona Equivalence Classes (records to be merged)</a:t>
            </a:r>
          </a:p>
          <a:p>
            <a:r>
              <a:rPr lang="en-US" dirty="0"/>
              <a:t>Merged Personas pdf (documentation)</a:t>
            </a:r>
          </a:p>
          <a:p>
            <a:r>
              <a:rPr lang="en-US" dirty="0"/>
              <a:t>Merged Personas json (user check with COMET)</a:t>
            </a:r>
          </a:p>
          <a:p>
            <a:r>
              <a:rPr lang="en-US" dirty="0"/>
              <a:t>Merged Personas Tree Ready json (user check &amp; fix)</a:t>
            </a:r>
          </a:p>
          <a:p>
            <a:r>
              <a:rPr lang="en-US" dirty="0"/>
              <a:t>Family Trees Gedcomx (for export to …) </a:t>
            </a:r>
          </a:p>
        </p:txBody>
      </p:sp>
    </p:spTree>
    <p:extLst>
      <p:ext uri="{BB962C8B-B14F-4D97-AF65-F5344CB8AC3E}">
        <p14:creationId xmlns:p14="http://schemas.microsoft.com/office/powerpoint/2010/main" val="314737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5BC40-FAFA-490C-8BF8-E546219C4B12}"/>
              </a:ext>
            </a:extLst>
          </p:cNvPr>
          <p:cNvPicPr>
            <a:picLocks noChangeAspect="1"/>
          </p:cNvPicPr>
          <p:nvPr/>
        </p:nvPicPr>
        <p:blipFill>
          <a:blip r:embed="rId3"/>
          <a:stretch>
            <a:fillRect/>
          </a:stretch>
        </p:blipFill>
        <p:spPr>
          <a:xfrm>
            <a:off x="90076" y="801066"/>
            <a:ext cx="7133133" cy="4695165"/>
          </a:xfrm>
          <a:prstGeom prst="rect">
            <a:avLst/>
          </a:prstGeom>
        </p:spPr>
      </p:pic>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4"/>
          <a:stretch>
            <a:fillRect/>
          </a:stretch>
        </p:blipFill>
        <p:spPr>
          <a:xfrm>
            <a:off x="7337284" y="796065"/>
            <a:ext cx="4744861" cy="4707839"/>
          </a:xfrm>
          <a:prstGeom prst="rect">
            <a:avLst/>
          </a:prstGeom>
        </p:spPr>
      </p:pic>
      <p:pic>
        <p:nvPicPr>
          <p:cNvPr id="7" name="Picture 6">
            <a:extLst>
              <a:ext uri="{FF2B5EF4-FFF2-40B4-BE49-F238E27FC236}">
                <a16:creationId xmlns:a16="http://schemas.microsoft.com/office/drawing/2014/main" id="{2FD8E0EA-C2B4-4368-9E1C-8355CF582C1E}"/>
              </a:ext>
            </a:extLst>
          </p:cNvPr>
          <p:cNvPicPr>
            <a:picLocks noChangeAspect="1"/>
          </p:cNvPicPr>
          <p:nvPr/>
        </p:nvPicPr>
        <p:blipFill>
          <a:blip r:embed="rId5"/>
          <a:stretch>
            <a:fillRect/>
          </a:stretch>
        </p:blipFill>
        <p:spPr>
          <a:xfrm flipH="1">
            <a:off x="382994" y="5746455"/>
            <a:ext cx="778985" cy="1009945"/>
          </a:xfrm>
          <a:prstGeom prst="rect">
            <a:avLst/>
          </a:prstGeom>
        </p:spPr>
      </p:pic>
      <p:pic>
        <p:nvPicPr>
          <p:cNvPr id="8" name="Picture 7">
            <a:extLst>
              <a:ext uri="{FF2B5EF4-FFF2-40B4-BE49-F238E27FC236}">
                <a16:creationId xmlns:a16="http://schemas.microsoft.com/office/drawing/2014/main" id="{088EEF5C-731F-4DA4-A285-CE5F8E6D6DD5}"/>
              </a:ext>
            </a:extLst>
          </p:cNvPr>
          <p:cNvPicPr>
            <a:picLocks noChangeAspect="1"/>
          </p:cNvPicPr>
          <p:nvPr/>
        </p:nvPicPr>
        <p:blipFill>
          <a:blip r:embed="rId6"/>
          <a:stretch>
            <a:fillRect/>
          </a:stretch>
        </p:blipFill>
        <p:spPr>
          <a:xfrm>
            <a:off x="1297658" y="5745018"/>
            <a:ext cx="775459" cy="1005374"/>
          </a:xfrm>
          <a:prstGeom prst="rect">
            <a:avLst/>
          </a:prstGeom>
        </p:spPr>
      </p:pic>
      <p:pic>
        <p:nvPicPr>
          <p:cNvPr id="9" name="Picture 8">
            <a:extLst>
              <a:ext uri="{FF2B5EF4-FFF2-40B4-BE49-F238E27FC236}">
                <a16:creationId xmlns:a16="http://schemas.microsoft.com/office/drawing/2014/main" id="{A4770F89-3F68-4DF2-86E3-983BF1B53FC4}"/>
              </a:ext>
            </a:extLst>
          </p:cNvPr>
          <p:cNvPicPr>
            <a:picLocks noChangeAspect="1"/>
          </p:cNvPicPr>
          <p:nvPr/>
        </p:nvPicPr>
        <p:blipFill>
          <a:blip r:embed="rId7"/>
          <a:stretch>
            <a:fillRect/>
          </a:stretch>
        </p:blipFill>
        <p:spPr>
          <a:xfrm>
            <a:off x="2198518" y="5745018"/>
            <a:ext cx="786368" cy="1019518"/>
          </a:xfrm>
          <a:prstGeom prst="rect">
            <a:avLst/>
          </a:prstGeom>
        </p:spPr>
      </p:pic>
      <p:pic>
        <p:nvPicPr>
          <p:cNvPr id="10" name="Picture 9">
            <a:extLst>
              <a:ext uri="{FF2B5EF4-FFF2-40B4-BE49-F238E27FC236}">
                <a16:creationId xmlns:a16="http://schemas.microsoft.com/office/drawing/2014/main" id="{DCD62A91-AD60-4F39-A927-C32543F7591C}"/>
              </a:ext>
            </a:extLst>
          </p:cNvPr>
          <p:cNvPicPr>
            <a:picLocks noChangeAspect="1"/>
          </p:cNvPicPr>
          <p:nvPr/>
        </p:nvPicPr>
        <p:blipFill>
          <a:blip r:embed="rId8"/>
          <a:stretch>
            <a:fillRect/>
          </a:stretch>
        </p:blipFill>
        <p:spPr>
          <a:xfrm>
            <a:off x="3109419" y="5745018"/>
            <a:ext cx="780093" cy="1011381"/>
          </a:xfrm>
          <a:prstGeom prst="rect">
            <a:avLst/>
          </a:prstGeom>
        </p:spPr>
      </p:pic>
      <p:pic>
        <p:nvPicPr>
          <p:cNvPr id="11" name="Picture 10">
            <a:extLst>
              <a:ext uri="{FF2B5EF4-FFF2-40B4-BE49-F238E27FC236}">
                <a16:creationId xmlns:a16="http://schemas.microsoft.com/office/drawing/2014/main" id="{134BC638-44CD-42B4-98EE-F046AB152D86}"/>
              </a:ext>
            </a:extLst>
          </p:cNvPr>
          <p:cNvPicPr>
            <a:picLocks noChangeAspect="1"/>
          </p:cNvPicPr>
          <p:nvPr/>
        </p:nvPicPr>
        <p:blipFill>
          <a:blip r:embed="rId9"/>
          <a:stretch>
            <a:fillRect/>
          </a:stretch>
        </p:blipFill>
        <p:spPr>
          <a:xfrm>
            <a:off x="4014583" y="5745019"/>
            <a:ext cx="773431" cy="1002744"/>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57557" y="3577694"/>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46553" y="3576447"/>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13" name="Group 12">
            <a:extLst>
              <a:ext uri="{FF2B5EF4-FFF2-40B4-BE49-F238E27FC236}">
                <a16:creationId xmlns:a16="http://schemas.microsoft.com/office/drawing/2014/main" id="{7A528BB8-BB39-4442-AE2A-639C30C64624}"/>
              </a:ext>
            </a:extLst>
          </p:cNvPr>
          <p:cNvGrpSpPr/>
          <p:nvPr/>
        </p:nvGrpSpPr>
        <p:grpSpPr>
          <a:xfrm>
            <a:off x="1462548" y="2400524"/>
            <a:ext cx="218330" cy="215444"/>
            <a:chOff x="6104217" y="6136501"/>
            <a:chExt cx="218330" cy="215444"/>
          </a:xfrm>
        </p:grpSpPr>
        <p:sp>
          <p:nvSpPr>
            <p:cNvPr id="12" name="Oval 11">
              <a:extLst>
                <a:ext uri="{FF2B5EF4-FFF2-40B4-BE49-F238E27FC236}">
                  <a16:creationId xmlns:a16="http://schemas.microsoft.com/office/drawing/2014/main" id="{8211E975-1BD4-4DE6-BB23-3BE605ED1E56}"/>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0BE592-A6A3-4B92-B3B3-2DE292D727DD}"/>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7" name="Group 36">
            <a:extLst>
              <a:ext uri="{FF2B5EF4-FFF2-40B4-BE49-F238E27FC236}">
                <a16:creationId xmlns:a16="http://schemas.microsoft.com/office/drawing/2014/main" id="{203EFDDB-B161-4547-ADE4-C00EE8E4158F}"/>
              </a:ext>
            </a:extLst>
          </p:cNvPr>
          <p:cNvGrpSpPr/>
          <p:nvPr/>
        </p:nvGrpSpPr>
        <p:grpSpPr>
          <a:xfrm>
            <a:off x="2207131" y="2404878"/>
            <a:ext cx="218330" cy="215444"/>
            <a:chOff x="6104217" y="6136501"/>
            <a:chExt cx="218330" cy="215444"/>
          </a:xfrm>
        </p:grpSpPr>
        <p:sp>
          <p:nvSpPr>
            <p:cNvPr id="39" name="Oval 38">
              <a:extLst>
                <a:ext uri="{FF2B5EF4-FFF2-40B4-BE49-F238E27FC236}">
                  <a16:creationId xmlns:a16="http://schemas.microsoft.com/office/drawing/2014/main" id="{7CBCD360-DF5C-48A4-8E2D-BF6E44175D5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66DEB76-58AD-4D4B-A2CC-EE1B77322FFB}"/>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54" name="Group 53">
            <a:extLst>
              <a:ext uri="{FF2B5EF4-FFF2-40B4-BE49-F238E27FC236}">
                <a16:creationId xmlns:a16="http://schemas.microsoft.com/office/drawing/2014/main" id="{DEF0663B-0CE3-4D31-8590-9769E9B45A56}"/>
              </a:ext>
            </a:extLst>
          </p:cNvPr>
          <p:cNvGrpSpPr/>
          <p:nvPr/>
        </p:nvGrpSpPr>
        <p:grpSpPr>
          <a:xfrm>
            <a:off x="2350907" y="3807223"/>
            <a:ext cx="232756" cy="215444"/>
            <a:chOff x="6396038" y="5981701"/>
            <a:chExt cx="232756" cy="215444"/>
          </a:xfrm>
        </p:grpSpPr>
        <p:sp>
          <p:nvSpPr>
            <p:cNvPr id="55" name="Oval 54">
              <a:extLst>
                <a:ext uri="{FF2B5EF4-FFF2-40B4-BE49-F238E27FC236}">
                  <a16:creationId xmlns:a16="http://schemas.microsoft.com/office/drawing/2014/main" id="{1EAEFE40-7A01-4D71-9F0E-10D24B2FDE4D}"/>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pic>
        <p:nvPicPr>
          <p:cNvPr id="17" name="Picture 16">
            <a:extLst>
              <a:ext uri="{FF2B5EF4-FFF2-40B4-BE49-F238E27FC236}">
                <a16:creationId xmlns:a16="http://schemas.microsoft.com/office/drawing/2014/main" id="{5985A90C-E775-4F55-A9F6-867DE3B24C2A}"/>
              </a:ext>
            </a:extLst>
          </p:cNvPr>
          <p:cNvPicPr>
            <a:picLocks noChangeAspect="1"/>
          </p:cNvPicPr>
          <p:nvPr/>
        </p:nvPicPr>
        <p:blipFill>
          <a:blip r:embed="rId10"/>
          <a:stretch>
            <a:fillRect/>
          </a:stretch>
        </p:blipFill>
        <p:spPr>
          <a:xfrm>
            <a:off x="4985707" y="5709940"/>
            <a:ext cx="804742" cy="1042506"/>
          </a:xfrm>
          <a:prstGeom prst="rect">
            <a:avLst/>
          </a:prstGeom>
        </p:spPr>
      </p:pic>
      <p:grpSp>
        <p:nvGrpSpPr>
          <p:cNvPr id="57" name="Group 56">
            <a:extLst>
              <a:ext uri="{FF2B5EF4-FFF2-40B4-BE49-F238E27FC236}">
                <a16:creationId xmlns:a16="http://schemas.microsoft.com/office/drawing/2014/main" id="{02B03B70-3BFD-486F-B490-E32E0FEB704A}"/>
              </a:ext>
            </a:extLst>
          </p:cNvPr>
          <p:cNvGrpSpPr/>
          <p:nvPr/>
        </p:nvGrpSpPr>
        <p:grpSpPr>
          <a:xfrm>
            <a:off x="5547851" y="5709079"/>
            <a:ext cx="218330" cy="215444"/>
            <a:chOff x="6104217" y="6136501"/>
            <a:chExt cx="218330" cy="215444"/>
          </a:xfrm>
        </p:grpSpPr>
        <p:sp>
          <p:nvSpPr>
            <p:cNvPr id="58" name="Oval 57">
              <a:extLst>
                <a:ext uri="{FF2B5EF4-FFF2-40B4-BE49-F238E27FC236}">
                  <a16:creationId xmlns:a16="http://schemas.microsoft.com/office/drawing/2014/main" id="{F5B44DCA-5459-4FA2-BEBA-AA8A8A4DBF2E}"/>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1593ADA-72FD-42A6-A2B3-EA238323F256}"/>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31" name="Group 30">
            <a:extLst>
              <a:ext uri="{FF2B5EF4-FFF2-40B4-BE49-F238E27FC236}">
                <a16:creationId xmlns:a16="http://schemas.microsoft.com/office/drawing/2014/main" id="{03E39D37-3A52-45A3-8CF0-6B86268A0DC7}"/>
              </a:ext>
            </a:extLst>
          </p:cNvPr>
          <p:cNvGrpSpPr/>
          <p:nvPr/>
        </p:nvGrpSpPr>
        <p:grpSpPr>
          <a:xfrm>
            <a:off x="700548" y="2680743"/>
            <a:ext cx="218330" cy="215444"/>
            <a:chOff x="6104217" y="6136501"/>
            <a:chExt cx="218330" cy="215444"/>
          </a:xfrm>
        </p:grpSpPr>
        <p:sp>
          <p:nvSpPr>
            <p:cNvPr id="32" name="Oval 31">
              <a:extLst>
                <a:ext uri="{FF2B5EF4-FFF2-40B4-BE49-F238E27FC236}">
                  <a16:creationId xmlns:a16="http://schemas.microsoft.com/office/drawing/2014/main" id="{E5AF3E45-F1BD-4BB9-8B21-EE21003200DA}"/>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8C0C9DB-044B-4663-A7B6-1BF8AD2114C4}"/>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grpSp>
        <p:nvGrpSpPr>
          <p:cNvPr id="6" name="Group 5">
            <a:extLst>
              <a:ext uri="{FF2B5EF4-FFF2-40B4-BE49-F238E27FC236}">
                <a16:creationId xmlns:a16="http://schemas.microsoft.com/office/drawing/2014/main" id="{BE779063-52C2-4570-80E3-A80CBAC95B75}"/>
              </a:ext>
            </a:extLst>
          </p:cNvPr>
          <p:cNvGrpSpPr/>
          <p:nvPr/>
        </p:nvGrpSpPr>
        <p:grpSpPr>
          <a:xfrm>
            <a:off x="698012" y="2125220"/>
            <a:ext cx="218330" cy="215444"/>
            <a:chOff x="7000490" y="6018794"/>
            <a:chExt cx="218330" cy="215444"/>
          </a:xfrm>
        </p:grpSpPr>
        <p:sp>
          <p:nvSpPr>
            <p:cNvPr id="35" name="Oval 34">
              <a:extLst>
                <a:ext uri="{FF2B5EF4-FFF2-40B4-BE49-F238E27FC236}">
                  <a16:creationId xmlns:a16="http://schemas.microsoft.com/office/drawing/2014/main" id="{4C1819EA-5218-4B10-A352-7C46C067B8EF}"/>
                </a:ext>
              </a:extLst>
            </p:cNvPr>
            <p:cNvSpPr/>
            <p:nvPr/>
          </p:nvSpPr>
          <p:spPr>
            <a:xfrm>
              <a:off x="7054923" y="6074535"/>
              <a:ext cx="105508" cy="1031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45DC51E-0036-4E57-99D7-C045CE86AEE3}"/>
                </a:ext>
              </a:extLst>
            </p:cNvPr>
            <p:cNvSpPr txBox="1"/>
            <p:nvPr/>
          </p:nvSpPr>
          <p:spPr>
            <a:xfrm>
              <a:off x="7000490" y="6018794"/>
              <a:ext cx="218330" cy="215444"/>
            </a:xfrm>
            <a:prstGeom prst="rect">
              <a:avLst/>
            </a:prstGeom>
            <a:noFill/>
          </p:spPr>
          <p:txBody>
            <a:bodyPr wrap="none" rtlCol="0">
              <a:spAutoFit/>
            </a:bodyPr>
            <a:lstStyle/>
            <a:p>
              <a:r>
                <a:rPr lang="en-US" sz="800" dirty="0"/>
                <a:t>!</a:t>
              </a:r>
            </a:p>
          </p:txBody>
        </p:sp>
      </p:grpSp>
      <p:sp>
        <p:nvSpPr>
          <p:cNvPr id="14" name="TextBox 13">
            <a:extLst>
              <a:ext uri="{FF2B5EF4-FFF2-40B4-BE49-F238E27FC236}">
                <a16:creationId xmlns:a16="http://schemas.microsoft.com/office/drawing/2014/main" id="{522212A4-7CEC-4321-8CBC-72D6DEC35717}"/>
              </a:ext>
            </a:extLst>
          </p:cNvPr>
          <p:cNvSpPr txBox="1"/>
          <p:nvPr/>
        </p:nvSpPr>
        <p:spPr>
          <a:xfrm>
            <a:off x="10884309" y="6194322"/>
            <a:ext cx="625492" cy="276999"/>
          </a:xfrm>
          <a:prstGeom prst="rect">
            <a:avLst/>
          </a:prstGeom>
          <a:solidFill>
            <a:srgbClr val="8BF42C"/>
          </a:solidFill>
        </p:spPr>
        <p:txBody>
          <a:bodyPr wrap="none" rtlCol="0">
            <a:spAutoFit/>
          </a:bodyPr>
          <a:lstStyle/>
          <a:p>
            <a:r>
              <a:rPr lang="en-US" sz="1200" dirty="0"/>
              <a:t>Submit</a:t>
            </a:r>
          </a:p>
        </p:txBody>
      </p:sp>
      <p:grpSp>
        <p:nvGrpSpPr>
          <p:cNvPr id="38" name="Group 37">
            <a:extLst>
              <a:ext uri="{FF2B5EF4-FFF2-40B4-BE49-F238E27FC236}">
                <a16:creationId xmlns:a16="http://schemas.microsoft.com/office/drawing/2014/main" id="{95D985C9-D7EC-4305-9519-D3BBE2C5DEB5}"/>
              </a:ext>
            </a:extLst>
          </p:cNvPr>
          <p:cNvGrpSpPr/>
          <p:nvPr/>
        </p:nvGrpSpPr>
        <p:grpSpPr>
          <a:xfrm>
            <a:off x="695632" y="2538175"/>
            <a:ext cx="218330" cy="215444"/>
            <a:chOff x="6104217" y="6136501"/>
            <a:chExt cx="218330" cy="215444"/>
          </a:xfrm>
        </p:grpSpPr>
        <p:sp>
          <p:nvSpPr>
            <p:cNvPr id="40" name="Oval 39">
              <a:extLst>
                <a:ext uri="{FF2B5EF4-FFF2-40B4-BE49-F238E27FC236}">
                  <a16:creationId xmlns:a16="http://schemas.microsoft.com/office/drawing/2014/main" id="{4466CE8B-6144-44E9-8E74-25AE6E18B875}"/>
                </a:ext>
              </a:extLst>
            </p:cNvPr>
            <p:cNvSpPr/>
            <p:nvPr/>
          </p:nvSpPr>
          <p:spPr>
            <a:xfrm>
              <a:off x="6161031" y="61922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31D94B6-4674-4822-8ADE-1D2BC55AF189}"/>
                </a:ext>
              </a:extLst>
            </p:cNvPr>
            <p:cNvSpPr txBox="1"/>
            <p:nvPr/>
          </p:nvSpPr>
          <p:spPr>
            <a:xfrm>
              <a:off x="6104217" y="6136501"/>
              <a:ext cx="218330" cy="215444"/>
            </a:xfrm>
            <a:prstGeom prst="rect">
              <a:avLst/>
            </a:prstGeom>
            <a:noFill/>
          </p:spPr>
          <p:txBody>
            <a:bodyPr wrap="none" rtlCol="0">
              <a:spAutoFit/>
            </a:bodyPr>
            <a:lstStyle/>
            <a:p>
              <a:r>
                <a:rPr lang="en-US" sz="800" dirty="0"/>
                <a:t>!</a:t>
              </a:r>
            </a:p>
          </p:txBody>
        </p:sp>
      </p:grpSp>
    </p:spTree>
    <p:extLst>
      <p:ext uri="{BB962C8B-B14F-4D97-AF65-F5344CB8AC3E}">
        <p14:creationId xmlns:p14="http://schemas.microsoft.com/office/powerpoint/2010/main" val="332759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A42C2-AC24-48F7-972D-6BA6CC7DF547}"/>
              </a:ext>
            </a:extLst>
          </p:cNvPr>
          <p:cNvSpPr>
            <a:spLocks noGrp="1"/>
          </p:cNvSpPr>
          <p:nvPr>
            <p:ph idx="1"/>
          </p:nvPr>
        </p:nvSpPr>
        <p:spPr>
          <a:xfrm>
            <a:off x="782782" y="1086715"/>
            <a:ext cx="10515600" cy="5489575"/>
          </a:xfrm>
        </p:spPr>
        <p:txBody>
          <a:bodyPr/>
          <a:lstStyle/>
          <a:p>
            <a:r>
              <a:rPr lang="en-US" dirty="0"/>
              <a:t>Brainstorming objective</a:t>
            </a:r>
          </a:p>
          <a:p>
            <a:pPr lvl="1"/>
            <a:r>
              <a:rPr lang="en-US" dirty="0"/>
              <a:t>Minimize coding both for COMET-side and FamilyTree-side</a:t>
            </a:r>
          </a:p>
          <a:p>
            <a:pPr lvl="1"/>
            <a:r>
              <a:rPr lang="en-US" dirty="0"/>
              <a:t>Learn from experience how to create a better UI</a:t>
            </a:r>
          </a:p>
          <a:p>
            <a:r>
              <a:rPr lang="en-US" dirty="0">
                <a:solidFill>
                  <a:schemeClr val="bg1">
                    <a:lumMod val="85000"/>
                  </a:schemeClr>
                </a:solidFill>
              </a:rPr>
              <a:t>COMET-side</a:t>
            </a:r>
          </a:p>
          <a:p>
            <a:pPr lvl="1"/>
            <a:r>
              <a:rPr lang="en-US" dirty="0">
                <a:solidFill>
                  <a:schemeClr val="bg1">
                    <a:lumMod val="85000"/>
                  </a:schemeClr>
                </a:solidFill>
              </a:rPr>
              <a:t>Warning and confirming messages</a:t>
            </a:r>
          </a:p>
          <a:p>
            <a:pPr lvl="1"/>
            <a:r>
              <a:rPr lang="en-US" dirty="0">
                <a:solidFill>
                  <a:schemeClr val="bg1">
                    <a:lumMod val="85000"/>
                  </a:schemeClr>
                </a:solidFill>
              </a:rPr>
              <a:t>Editable fields in preparation for merge</a:t>
            </a:r>
          </a:p>
          <a:p>
            <a:r>
              <a:rPr lang="en-US" dirty="0">
                <a:solidFill>
                  <a:schemeClr val="bg1">
                    <a:lumMod val="85000"/>
                  </a:schemeClr>
                </a:solidFill>
              </a:rPr>
              <a:t>FamilyTree-side</a:t>
            </a:r>
          </a:p>
          <a:p>
            <a:pPr lvl="1"/>
            <a:r>
              <a:rPr lang="en-US" dirty="0">
                <a:solidFill>
                  <a:schemeClr val="bg1">
                    <a:lumMod val="85000"/>
                  </a:schemeClr>
                </a:solidFill>
              </a:rPr>
              <a:t>Alignment with edited COMET-side</a:t>
            </a:r>
          </a:p>
          <a:p>
            <a:pPr lvl="1"/>
            <a:r>
              <a:rPr lang="en-US" dirty="0">
                <a:solidFill>
                  <a:schemeClr val="bg1">
                    <a:lumMod val="85000"/>
                  </a:schemeClr>
                </a:solidFill>
              </a:rPr>
              <a:t>Replace, add, and undo options</a:t>
            </a:r>
          </a:p>
        </p:txBody>
      </p:sp>
      <p:sp>
        <p:nvSpPr>
          <p:cNvPr id="6" name="Title 1">
            <a:extLst>
              <a:ext uri="{FF2B5EF4-FFF2-40B4-BE49-F238E27FC236}">
                <a16:creationId xmlns:a16="http://schemas.microsoft.com/office/drawing/2014/main" id="{1DA1E7D1-A260-4D9F-8CDB-418E46454A87}"/>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Add to Tree</a:t>
            </a:r>
            <a:endParaRPr lang="en-US" dirty="0"/>
          </a:p>
        </p:txBody>
      </p:sp>
    </p:spTree>
    <p:extLst>
      <p:ext uri="{BB962C8B-B14F-4D97-AF65-F5344CB8AC3E}">
        <p14:creationId xmlns:p14="http://schemas.microsoft.com/office/powerpoint/2010/main" val="321138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B5E73DF-9288-4876-BC3B-4A3CD079967A}"/>
              </a:ext>
            </a:extLst>
          </p:cNvPr>
          <p:cNvPicPr>
            <a:picLocks noChangeAspect="1"/>
          </p:cNvPicPr>
          <p:nvPr/>
        </p:nvPicPr>
        <p:blipFill>
          <a:blip r:embed="rId3"/>
          <a:stretch>
            <a:fillRect/>
          </a:stretch>
        </p:blipFill>
        <p:spPr>
          <a:xfrm>
            <a:off x="3279089" y="775856"/>
            <a:ext cx="3675893" cy="3073602"/>
          </a:xfrm>
          <a:prstGeom prst="rect">
            <a:avLst/>
          </a:prstGeom>
        </p:spPr>
      </p:pic>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22" name="Picture 21">
            <a:extLst>
              <a:ext uri="{FF2B5EF4-FFF2-40B4-BE49-F238E27FC236}">
                <a16:creationId xmlns:a16="http://schemas.microsoft.com/office/drawing/2014/main" id="{88E886F2-2480-4225-9F7C-8297C22DFA92}"/>
              </a:ext>
            </a:extLst>
          </p:cNvPr>
          <p:cNvPicPr>
            <a:picLocks noChangeAspect="1"/>
          </p:cNvPicPr>
          <p:nvPr/>
        </p:nvPicPr>
        <p:blipFill>
          <a:blip r:embed="rId4"/>
          <a:stretch>
            <a:fillRect/>
          </a:stretch>
        </p:blipFill>
        <p:spPr>
          <a:xfrm>
            <a:off x="8248081" y="3205017"/>
            <a:ext cx="3768110" cy="3532909"/>
          </a:xfrm>
          <a:prstGeom prst="rect">
            <a:avLst/>
          </a:prstGeom>
        </p:spPr>
      </p:pic>
      <p:pic>
        <p:nvPicPr>
          <p:cNvPr id="21" name="Picture 20">
            <a:extLst>
              <a:ext uri="{FF2B5EF4-FFF2-40B4-BE49-F238E27FC236}">
                <a16:creationId xmlns:a16="http://schemas.microsoft.com/office/drawing/2014/main" id="{99F8F1B8-3EC4-464C-A20E-507210AEAEA3}"/>
              </a:ext>
            </a:extLst>
          </p:cNvPr>
          <p:cNvPicPr>
            <a:picLocks noChangeAspect="1"/>
          </p:cNvPicPr>
          <p:nvPr/>
        </p:nvPicPr>
        <p:blipFill>
          <a:blip r:embed="rId5"/>
          <a:stretch>
            <a:fillRect/>
          </a:stretch>
        </p:blipFill>
        <p:spPr>
          <a:xfrm>
            <a:off x="8104203" y="1884217"/>
            <a:ext cx="3578939" cy="4798291"/>
          </a:xfrm>
          <a:prstGeom prst="rect">
            <a:avLst/>
          </a:prstGeom>
        </p:spPr>
      </p:pic>
      <p:pic>
        <p:nvPicPr>
          <p:cNvPr id="20" name="Picture 19">
            <a:extLst>
              <a:ext uri="{FF2B5EF4-FFF2-40B4-BE49-F238E27FC236}">
                <a16:creationId xmlns:a16="http://schemas.microsoft.com/office/drawing/2014/main" id="{443ACAB1-9E70-416A-96B6-10C7E55AA46F}"/>
              </a:ext>
            </a:extLst>
          </p:cNvPr>
          <p:cNvPicPr>
            <a:picLocks noChangeAspect="1"/>
          </p:cNvPicPr>
          <p:nvPr/>
        </p:nvPicPr>
        <p:blipFill>
          <a:blip r:embed="rId6"/>
          <a:stretch>
            <a:fillRect/>
          </a:stretch>
        </p:blipFill>
        <p:spPr>
          <a:xfrm>
            <a:off x="7699434" y="1717964"/>
            <a:ext cx="3665053" cy="4913744"/>
          </a:xfrm>
          <a:prstGeom prst="rect">
            <a:avLst/>
          </a:prstGeom>
        </p:spPr>
      </p:pic>
      <p:pic>
        <p:nvPicPr>
          <p:cNvPr id="19" name="Picture 18">
            <a:extLst>
              <a:ext uri="{FF2B5EF4-FFF2-40B4-BE49-F238E27FC236}">
                <a16:creationId xmlns:a16="http://schemas.microsoft.com/office/drawing/2014/main" id="{BFD41C4E-74D9-4AD6-951B-23D79F686849}"/>
              </a:ext>
            </a:extLst>
          </p:cNvPr>
          <p:cNvPicPr>
            <a:picLocks noChangeAspect="1"/>
          </p:cNvPicPr>
          <p:nvPr/>
        </p:nvPicPr>
        <p:blipFill>
          <a:blip r:embed="rId7"/>
          <a:stretch>
            <a:fillRect/>
          </a:stretch>
        </p:blipFill>
        <p:spPr>
          <a:xfrm>
            <a:off x="7296727" y="1539148"/>
            <a:ext cx="3739870" cy="5014052"/>
          </a:xfrm>
          <a:prstGeom prst="rect">
            <a:avLst/>
          </a:prstGeom>
        </p:spPr>
      </p:pic>
      <p:pic>
        <p:nvPicPr>
          <p:cNvPr id="16" name="Picture 15">
            <a:extLst>
              <a:ext uri="{FF2B5EF4-FFF2-40B4-BE49-F238E27FC236}">
                <a16:creationId xmlns:a16="http://schemas.microsoft.com/office/drawing/2014/main" id="{4EC6CC13-F3D2-4FC8-9719-C8AA4E50E67E}"/>
              </a:ext>
            </a:extLst>
          </p:cNvPr>
          <p:cNvPicPr>
            <a:picLocks noChangeAspect="1"/>
          </p:cNvPicPr>
          <p:nvPr/>
        </p:nvPicPr>
        <p:blipFill>
          <a:blip r:embed="rId8"/>
          <a:stretch>
            <a:fillRect/>
          </a:stretch>
        </p:blipFill>
        <p:spPr>
          <a:xfrm>
            <a:off x="923459" y="1625600"/>
            <a:ext cx="3818349" cy="5019962"/>
          </a:xfrm>
          <a:prstGeom prst="rect">
            <a:avLst/>
          </a:prstGeom>
        </p:spPr>
      </p:pic>
      <p:sp>
        <p:nvSpPr>
          <p:cNvPr id="3" name="TextBox 2">
            <a:extLst>
              <a:ext uri="{FF2B5EF4-FFF2-40B4-BE49-F238E27FC236}">
                <a16:creationId xmlns:a16="http://schemas.microsoft.com/office/drawing/2014/main" id="{86606D26-7B09-41BE-9B4D-0899F3214391}"/>
              </a:ext>
            </a:extLst>
          </p:cNvPr>
          <p:cNvSpPr txBox="1"/>
          <p:nvPr/>
        </p:nvSpPr>
        <p:spPr>
          <a:xfrm>
            <a:off x="0" y="0"/>
            <a:ext cx="3558795" cy="1200329"/>
          </a:xfrm>
          <a:prstGeom prst="rect">
            <a:avLst/>
          </a:prstGeom>
          <a:noFill/>
        </p:spPr>
        <p:txBody>
          <a:bodyPr wrap="none" rtlCol="0">
            <a:spAutoFit/>
          </a:bodyPr>
          <a:lstStyle/>
          <a:p>
            <a:r>
              <a:rPr lang="en-US" dirty="0"/>
              <a:t>Skip this check for a possible match:</a:t>
            </a:r>
          </a:p>
          <a:p>
            <a:pPr marL="285750" indent="-285750">
              <a:buFont typeface="Arial" panose="020B0604020202020204" pitchFamily="34" charset="0"/>
              <a:buChar char="•"/>
            </a:pPr>
            <a:r>
              <a:rPr lang="en-US" dirty="0"/>
              <a:t>Not well aligned</a:t>
            </a:r>
          </a:p>
          <a:p>
            <a:pPr marL="285750" indent="-285750">
              <a:buFont typeface="Arial" panose="020B0604020202020204" pitchFamily="34" charset="0"/>
              <a:buChar char="•"/>
            </a:pPr>
            <a:r>
              <a:rPr lang="en-US" dirty="0"/>
              <a:t>Not editable</a:t>
            </a:r>
          </a:p>
          <a:p>
            <a:pPr marL="285750" indent="-285750">
              <a:buFont typeface="Arial" panose="020B0604020202020204" pitchFamily="34" charset="0"/>
              <a:buChar char="•"/>
            </a:pPr>
            <a:r>
              <a:rPr lang="en-US" dirty="0"/>
              <a:t>No explanatory messages</a:t>
            </a:r>
          </a:p>
        </p:txBody>
      </p:sp>
    </p:spTree>
    <p:extLst>
      <p:ext uri="{BB962C8B-B14F-4D97-AF65-F5344CB8AC3E}">
        <p14:creationId xmlns:p14="http://schemas.microsoft.com/office/powerpoint/2010/main" val="186491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5BC40-FAFA-490C-8BF8-E546219C4B12}"/>
              </a:ext>
            </a:extLst>
          </p:cNvPr>
          <p:cNvPicPr>
            <a:picLocks noChangeAspect="1"/>
          </p:cNvPicPr>
          <p:nvPr/>
        </p:nvPicPr>
        <p:blipFill>
          <a:blip r:embed="rId3"/>
          <a:stretch>
            <a:fillRect/>
          </a:stretch>
        </p:blipFill>
        <p:spPr>
          <a:xfrm>
            <a:off x="80839" y="1364485"/>
            <a:ext cx="7133133" cy="4695165"/>
          </a:xfrm>
          <a:prstGeom prst="rect">
            <a:avLst/>
          </a:prstGeom>
        </p:spPr>
      </p:pic>
      <p:sp>
        <p:nvSpPr>
          <p:cNvPr id="2" name="Title 1">
            <a:extLst>
              <a:ext uri="{FF2B5EF4-FFF2-40B4-BE49-F238E27FC236}">
                <a16:creationId xmlns:a16="http://schemas.microsoft.com/office/drawing/2014/main" id="{ADE4DBB6-DD4D-4583-8A45-707FD89E90B9}"/>
              </a:ext>
            </a:extLst>
          </p:cNvPr>
          <p:cNvSpPr>
            <a:spLocks noGrp="1"/>
          </p:cNvSpPr>
          <p:nvPr>
            <p:ph type="title"/>
          </p:nvPr>
        </p:nvSpPr>
        <p:spPr>
          <a:xfrm>
            <a:off x="838200" y="-248579"/>
            <a:ext cx="10515600" cy="1325563"/>
          </a:xfrm>
        </p:spPr>
        <p:txBody>
          <a:bodyPr/>
          <a:lstStyle/>
          <a:p>
            <a:pPr algn="ctr"/>
            <a:r>
              <a:rPr lang="en-US" dirty="0"/>
              <a:t>Add to Tree</a:t>
            </a:r>
          </a:p>
        </p:txBody>
      </p:sp>
      <p:pic>
        <p:nvPicPr>
          <p:cNvPr id="5" name="Picture 4">
            <a:extLst>
              <a:ext uri="{FF2B5EF4-FFF2-40B4-BE49-F238E27FC236}">
                <a16:creationId xmlns:a16="http://schemas.microsoft.com/office/drawing/2014/main" id="{29B6AF8B-5B3C-45C3-88E4-3C51ED159560}"/>
              </a:ext>
            </a:extLst>
          </p:cNvPr>
          <p:cNvPicPr>
            <a:picLocks noChangeAspect="1"/>
          </p:cNvPicPr>
          <p:nvPr/>
        </p:nvPicPr>
        <p:blipFill>
          <a:blip r:embed="rId4"/>
          <a:stretch>
            <a:fillRect/>
          </a:stretch>
        </p:blipFill>
        <p:spPr>
          <a:xfrm>
            <a:off x="7328047" y="1359484"/>
            <a:ext cx="4744861" cy="4707839"/>
          </a:xfrm>
          <a:prstGeom prst="rect">
            <a:avLst/>
          </a:prstGeom>
        </p:spPr>
      </p:pic>
      <p:sp>
        <p:nvSpPr>
          <p:cNvPr id="45" name="TextBox 44">
            <a:extLst>
              <a:ext uri="{FF2B5EF4-FFF2-40B4-BE49-F238E27FC236}">
                <a16:creationId xmlns:a16="http://schemas.microsoft.com/office/drawing/2014/main" id="{A8F18BDF-DDA1-4F1F-A50E-877DBAC2F7AA}"/>
              </a:ext>
            </a:extLst>
          </p:cNvPr>
          <p:cNvSpPr txBox="1"/>
          <p:nvPr/>
        </p:nvSpPr>
        <p:spPr>
          <a:xfrm>
            <a:off x="2448320" y="4141113"/>
            <a:ext cx="955711" cy="461665"/>
          </a:xfrm>
          <a:prstGeom prst="rect">
            <a:avLst/>
          </a:prstGeom>
          <a:noFill/>
        </p:spPr>
        <p:txBody>
          <a:bodyPr wrap="none" rtlCol="0">
            <a:spAutoFit/>
          </a:bodyPr>
          <a:lstStyle/>
          <a:p>
            <a:r>
              <a:rPr lang="en-US" sz="800" dirty="0"/>
              <a:t>Merge Integrity</a:t>
            </a:r>
          </a:p>
          <a:p>
            <a:endParaRPr lang="en-US" sz="800" dirty="0"/>
          </a:p>
          <a:p>
            <a:r>
              <a:rPr lang="en-US" sz="800" dirty="0"/>
              <a:t>Merge Confidence</a:t>
            </a:r>
          </a:p>
        </p:txBody>
      </p:sp>
      <p:grpSp>
        <p:nvGrpSpPr>
          <p:cNvPr id="15" name="Group 14">
            <a:extLst>
              <a:ext uri="{FF2B5EF4-FFF2-40B4-BE49-F238E27FC236}">
                <a16:creationId xmlns:a16="http://schemas.microsoft.com/office/drawing/2014/main" id="{B98FABDA-93FD-4699-9FED-ACDFC03C25D0}"/>
              </a:ext>
            </a:extLst>
          </p:cNvPr>
          <p:cNvGrpSpPr/>
          <p:nvPr/>
        </p:nvGrpSpPr>
        <p:grpSpPr>
          <a:xfrm>
            <a:off x="2337316" y="4139866"/>
            <a:ext cx="232756" cy="215444"/>
            <a:chOff x="6396038" y="5981701"/>
            <a:chExt cx="232756" cy="215444"/>
          </a:xfrm>
        </p:grpSpPr>
        <p:sp>
          <p:nvSpPr>
            <p:cNvPr id="29" name="Oval 28">
              <a:extLst>
                <a:ext uri="{FF2B5EF4-FFF2-40B4-BE49-F238E27FC236}">
                  <a16:creationId xmlns:a16="http://schemas.microsoft.com/office/drawing/2014/main" id="{7847ECDB-7524-4B74-B351-598E8FE0FCD3}"/>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CFD2-06E0-4B74-A37B-8B92047A65AD}"/>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grpSp>
        <p:nvGrpSpPr>
          <p:cNvPr id="54" name="Group 53">
            <a:extLst>
              <a:ext uri="{FF2B5EF4-FFF2-40B4-BE49-F238E27FC236}">
                <a16:creationId xmlns:a16="http://schemas.microsoft.com/office/drawing/2014/main" id="{DEF0663B-0CE3-4D31-8590-9769E9B45A56}"/>
              </a:ext>
            </a:extLst>
          </p:cNvPr>
          <p:cNvGrpSpPr/>
          <p:nvPr/>
        </p:nvGrpSpPr>
        <p:grpSpPr>
          <a:xfrm>
            <a:off x="2341670" y="4370642"/>
            <a:ext cx="232756" cy="215444"/>
            <a:chOff x="6396038" y="5981701"/>
            <a:chExt cx="232756" cy="215444"/>
          </a:xfrm>
        </p:grpSpPr>
        <p:sp>
          <p:nvSpPr>
            <p:cNvPr id="55" name="Oval 54">
              <a:extLst>
                <a:ext uri="{FF2B5EF4-FFF2-40B4-BE49-F238E27FC236}">
                  <a16:creationId xmlns:a16="http://schemas.microsoft.com/office/drawing/2014/main" id="{1EAEFE40-7A01-4D71-9F0E-10D24B2FDE4D}"/>
                </a:ext>
              </a:extLst>
            </p:cNvPr>
            <p:cNvSpPr/>
            <p:nvPr/>
          </p:nvSpPr>
          <p:spPr>
            <a:xfrm>
              <a:off x="6456306" y="6039842"/>
              <a:ext cx="105508" cy="103101"/>
            </a:xfrm>
            <a:prstGeom prst="ellipse">
              <a:avLst/>
            </a:prstGeom>
            <a:solidFill>
              <a:srgbClr val="35E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57906F1-2848-4FBE-A057-93A189EF0149}"/>
                </a:ext>
              </a:extLst>
            </p:cNvPr>
            <p:cNvSpPr txBox="1"/>
            <p:nvPr/>
          </p:nvSpPr>
          <p:spPr>
            <a:xfrm>
              <a:off x="6396038" y="5981701"/>
              <a:ext cx="232756" cy="215444"/>
            </a:xfrm>
            <a:prstGeom prst="rect">
              <a:avLst/>
            </a:prstGeom>
            <a:noFill/>
          </p:spPr>
          <p:txBody>
            <a:bodyPr wrap="none" rtlCol="0">
              <a:spAutoFit/>
            </a:bodyPr>
            <a:lstStyle/>
            <a:p>
              <a:r>
                <a:rPr lang="en-US" sz="800" dirty="0"/>
                <a:t>?</a:t>
              </a:r>
            </a:p>
          </p:txBody>
        </p:sp>
      </p:grpSp>
    </p:spTree>
    <p:extLst>
      <p:ext uri="{BB962C8B-B14F-4D97-AF65-F5344CB8AC3E}">
        <p14:creationId xmlns:p14="http://schemas.microsoft.com/office/powerpoint/2010/main" val="226833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A9C9C-1E20-4428-8BA1-9BA60497CDFC}"/>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Add to Tree</a:t>
            </a:r>
          </a:p>
        </p:txBody>
      </p:sp>
      <p:sp>
        <p:nvSpPr>
          <p:cNvPr id="3" name="TextBox 2">
            <a:extLst>
              <a:ext uri="{FF2B5EF4-FFF2-40B4-BE49-F238E27FC236}">
                <a16:creationId xmlns:a16="http://schemas.microsoft.com/office/drawing/2014/main" id="{18E1E068-1B93-49F9-8363-2CCC60D4631A}"/>
              </a:ext>
            </a:extLst>
          </p:cNvPr>
          <p:cNvSpPr txBox="1"/>
          <p:nvPr/>
        </p:nvSpPr>
        <p:spPr>
          <a:xfrm>
            <a:off x="2558473" y="2272146"/>
            <a:ext cx="3555999" cy="4154984"/>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Esther 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Dayton, Montgomery, Ohio, United States</a:t>
            </a:r>
          </a:p>
          <a:p>
            <a:endParaRPr lang="en-US" sz="1400" dirty="0"/>
          </a:p>
          <a:p>
            <a:r>
              <a:rPr lang="en-US" sz="1400" dirty="0"/>
              <a:t>Burial</a:t>
            </a:r>
          </a:p>
          <a:p>
            <a:r>
              <a:rPr lang="en-US" sz="1400" dirty="0"/>
              <a:t>3 January 1946</a:t>
            </a:r>
          </a:p>
          <a:p>
            <a:r>
              <a:rPr lang="en-US" sz="1400" dirty="0" err="1"/>
              <a:t>Abbottsville</a:t>
            </a:r>
            <a:r>
              <a:rPr lang="en-US" sz="1400" dirty="0"/>
              <a:t> </a:t>
            </a:r>
            <a:r>
              <a:rPr lang="en-US" sz="1400" dirty="0" err="1"/>
              <a:t>Cem</a:t>
            </a:r>
            <a:endParaRPr lang="en-US" sz="1400" dirty="0"/>
          </a:p>
        </p:txBody>
      </p:sp>
      <p:pic>
        <p:nvPicPr>
          <p:cNvPr id="5" name="Picture 4">
            <a:extLst>
              <a:ext uri="{FF2B5EF4-FFF2-40B4-BE49-F238E27FC236}">
                <a16:creationId xmlns:a16="http://schemas.microsoft.com/office/drawing/2014/main" id="{0BC9DBB1-A162-4267-9100-EA6FB787B13B}"/>
              </a:ext>
            </a:extLst>
          </p:cNvPr>
          <p:cNvPicPr>
            <a:picLocks noChangeAspect="1"/>
          </p:cNvPicPr>
          <p:nvPr/>
        </p:nvPicPr>
        <p:blipFill>
          <a:blip r:embed="rId3"/>
          <a:stretch>
            <a:fillRect/>
          </a:stretch>
        </p:blipFill>
        <p:spPr>
          <a:xfrm>
            <a:off x="2556261" y="858696"/>
            <a:ext cx="7134896" cy="1150513"/>
          </a:xfrm>
          <a:prstGeom prst="rect">
            <a:avLst/>
          </a:prstGeom>
          <a:ln>
            <a:solidFill>
              <a:schemeClr val="tx1"/>
            </a:solidFill>
          </a:ln>
        </p:spPr>
      </p:pic>
      <p:sp>
        <p:nvSpPr>
          <p:cNvPr id="7" name="TextBox 6">
            <a:extLst>
              <a:ext uri="{FF2B5EF4-FFF2-40B4-BE49-F238E27FC236}">
                <a16:creationId xmlns:a16="http://schemas.microsoft.com/office/drawing/2014/main" id="{7F58407B-0044-42AF-A8B6-5A128475740A}"/>
              </a:ext>
            </a:extLst>
          </p:cNvPr>
          <p:cNvSpPr txBox="1"/>
          <p:nvPr/>
        </p:nvSpPr>
        <p:spPr>
          <a:xfrm>
            <a:off x="6109855" y="2267527"/>
            <a:ext cx="3588327" cy="4154984"/>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Rosamond Esther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 Darke, Ohio</a:t>
            </a:r>
          </a:p>
          <a:p>
            <a:endParaRPr lang="en-US" sz="1400" dirty="0"/>
          </a:p>
          <a:p>
            <a:r>
              <a:rPr lang="en-US" sz="1400" dirty="0"/>
              <a:t>Burial</a:t>
            </a:r>
          </a:p>
          <a:p>
            <a:endParaRPr lang="en-US" sz="1400" dirty="0"/>
          </a:p>
          <a:p>
            <a:r>
              <a:rPr lang="en-US" sz="1400" dirty="0" err="1"/>
              <a:t>Abbottsville</a:t>
            </a:r>
            <a:r>
              <a:rPr lang="en-US" sz="1400" dirty="0"/>
              <a:t> </a:t>
            </a:r>
            <a:r>
              <a:rPr lang="en-US" sz="1400" dirty="0" err="1"/>
              <a:t>Cem</a:t>
            </a:r>
            <a:r>
              <a:rPr lang="en-US" sz="1400" dirty="0"/>
              <a:t>, Van Buren Twp., Darke, Ohio</a:t>
            </a:r>
          </a:p>
        </p:txBody>
      </p:sp>
    </p:spTree>
    <p:extLst>
      <p:ext uri="{BB962C8B-B14F-4D97-AF65-F5344CB8AC3E}">
        <p14:creationId xmlns:p14="http://schemas.microsoft.com/office/powerpoint/2010/main" val="249145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A9C9C-1E20-4428-8BA1-9BA60497CDFC}"/>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Add to Tree</a:t>
            </a:r>
          </a:p>
        </p:txBody>
      </p:sp>
      <p:sp>
        <p:nvSpPr>
          <p:cNvPr id="3" name="TextBox 2">
            <a:extLst>
              <a:ext uri="{FF2B5EF4-FFF2-40B4-BE49-F238E27FC236}">
                <a16:creationId xmlns:a16="http://schemas.microsoft.com/office/drawing/2014/main" id="{18E1E068-1B93-49F9-8363-2CCC60D4631A}"/>
              </a:ext>
            </a:extLst>
          </p:cNvPr>
          <p:cNvSpPr txBox="1"/>
          <p:nvPr/>
        </p:nvSpPr>
        <p:spPr>
          <a:xfrm>
            <a:off x="2558473" y="2272146"/>
            <a:ext cx="3555999" cy="4370427"/>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Esther 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Dayton, Montgomery, Ohio, United States</a:t>
            </a:r>
          </a:p>
          <a:p>
            <a:endParaRPr lang="en-US" sz="1400" dirty="0"/>
          </a:p>
          <a:p>
            <a:r>
              <a:rPr lang="en-US" sz="1400" dirty="0"/>
              <a:t>Burial</a:t>
            </a:r>
          </a:p>
          <a:p>
            <a:r>
              <a:rPr lang="en-US" sz="1400" dirty="0"/>
              <a:t>3 January 1946</a:t>
            </a:r>
          </a:p>
          <a:p>
            <a:r>
              <a:rPr lang="en-US" sz="1400" dirty="0" err="1"/>
              <a:t>Abbottsville</a:t>
            </a:r>
            <a:r>
              <a:rPr lang="en-US" sz="1400" dirty="0"/>
              <a:t> Cemetery, </a:t>
            </a:r>
            <a:r>
              <a:rPr lang="en-US" sz="1400" dirty="0" err="1"/>
              <a:t>Abbotsville</a:t>
            </a:r>
            <a:r>
              <a:rPr lang="en-US" sz="1400" dirty="0"/>
              <a:t>, Darke, Ohio, United States</a:t>
            </a:r>
          </a:p>
        </p:txBody>
      </p:sp>
      <p:pic>
        <p:nvPicPr>
          <p:cNvPr id="5" name="Picture 4">
            <a:extLst>
              <a:ext uri="{FF2B5EF4-FFF2-40B4-BE49-F238E27FC236}">
                <a16:creationId xmlns:a16="http://schemas.microsoft.com/office/drawing/2014/main" id="{0BC9DBB1-A162-4267-9100-EA6FB787B13B}"/>
              </a:ext>
            </a:extLst>
          </p:cNvPr>
          <p:cNvPicPr>
            <a:picLocks noChangeAspect="1"/>
          </p:cNvPicPr>
          <p:nvPr/>
        </p:nvPicPr>
        <p:blipFill>
          <a:blip r:embed="rId3"/>
          <a:stretch>
            <a:fillRect/>
          </a:stretch>
        </p:blipFill>
        <p:spPr>
          <a:xfrm>
            <a:off x="2556261" y="858696"/>
            <a:ext cx="7134896" cy="1150513"/>
          </a:xfrm>
          <a:prstGeom prst="rect">
            <a:avLst/>
          </a:prstGeom>
          <a:ln>
            <a:solidFill>
              <a:schemeClr val="tx1"/>
            </a:solidFill>
          </a:ln>
        </p:spPr>
      </p:pic>
      <p:sp>
        <p:nvSpPr>
          <p:cNvPr id="7" name="TextBox 6">
            <a:extLst>
              <a:ext uri="{FF2B5EF4-FFF2-40B4-BE49-F238E27FC236}">
                <a16:creationId xmlns:a16="http://schemas.microsoft.com/office/drawing/2014/main" id="{7F58407B-0044-42AF-A8B6-5A128475740A}"/>
              </a:ext>
            </a:extLst>
          </p:cNvPr>
          <p:cNvSpPr txBox="1"/>
          <p:nvPr/>
        </p:nvSpPr>
        <p:spPr>
          <a:xfrm>
            <a:off x="6109855" y="2276763"/>
            <a:ext cx="3588327" cy="4370427"/>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Rosamond Esther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 Darke, Ohio</a:t>
            </a:r>
          </a:p>
          <a:p>
            <a:endParaRPr lang="en-US" sz="1400" dirty="0"/>
          </a:p>
          <a:p>
            <a:r>
              <a:rPr lang="en-US" sz="1400" dirty="0"/>
              <a:t>Burial</a:t>
            </a:r>
          </a:p>
          <a:p>
            <a:endParaRPr lang="en-US" sz="1400" dirty="0"/>
          </a:p>
          <a:p>
            <a:r>
              <a:rPr lang="en-US" sz="1400" dirty="0" err="1"/>
              <a:t>Abbottsville</a:t>
            </a:r>
            <a:r>
              <a:rPr lang="en-US" sz="1400" dirty="0"/>
              <a:t> </a:t>
            </a:r>
            <a:r>
              <a:rPr lang="en-US" sz="1400" dirty="0" err="1"/>
              <a:t>Cem</a:t>
            </a:r>
            <a:r>
              <a:rPr lang="en-US" sz="1400" dirty="0"/>
              <a:t>, Van Buren Twp., Darke, Ohio</a:t>
            </a:r>
          </a:p>
          <a:p>
            <a:endParaRPr lang="en-US" sz="1400" dirty="0"/>
          </a:p>
        </p:txBody>
      </p:sp>
    </p:spTree>
    <p:extLst>
      <p:ext uri="{BB962C8B-B14F-4D97-AF65-F5344CB8AC3E}">
        <p14:creationId xmlns:p14="http://schemas.microsoft.com/office/powerpoint/2010/main" val="303705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A9C9C-1E20-4428-8BA1-9BA60497CDFC}"/>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Add to Tree</a:t>
            </a:r>
          </a:p>
        </p:txBody>
      </p:sp>
      <p:sp>
        <p:nvSpPr>
          <p:cNvPr id="2" name="TextBox 1">
            <a:extLst>
              <a:ext uri="{FF2B5EF4-FFF2-40B4-BE49-F238E27FC236}">
                <a16:creationId xmlns:a16="http://schemas.microsoft.com/office/drawing/2014/main" id="{5C481762-1E45-4124-9168-323EA3840888}"/>
              </a:ext>
            </a:extLst>
          </p:cNvPr>
          <p:cNvSpPr txBox="1"/>
          <p:nvPr/>
        </p:nvSpPr>
        <p:spPr>
          <a:xfrm>
            <a:off x="0" y="0"/>
            <a:ext cx="4326890" cy="1200329"/>
          </a:xfrm>
          <a:prstGeom prst="rect">
            <a:avLst/>
          </a:prstGeom>
          <a:noFill/>
        </p:spPr>
        <p:txBody>
          <a:bodyPr wrap="none" rtlCol="0">
            <a:spAutoFit/>
          </a:bodyPr>
          <a:lstStyle/>
          <a:p>
            <a:r>
              <a:rPr lang="en-US" dirty="0"/>
              <a:t>Can also skip the second step:</a:t>
            </a:r>
          </a:p>
          <a:p>
            <a:pPr marL="342900" indent="-342900">
              <a:buFont typeface="+mj-lt"/>
              <a:buAutoNum type="arabicPeriod"/>
            </a:pPr>
            <a:r>
              <a:rPr lang="en-US" dirty="0"/>
              <a:t>Check visually with COMET &amp; FamilyTree</a:t>
            </a:r>
          </a:p>
          <a:p>
            <a:pPr marL="342900" indent="-342900">
              <a:buFont typeface="+mj-lt"/>
              <a:buAutoNum type="arabicPeriod"/>
            </a:pPr>
            <a:r>
              <a:rPr lang="en-US" dirty="0"/>
              <a:t>Replace can be dictated with (!)</a:t>
            </a:r>
          </a:p>
          <a:p>
            <a:pPr marL="342900" indent="-342900">
              <a:buFont typeface="+mj-lt"/>
              <a:buAutoNum type="arabicPeriod"/>
            </a:pPr>
            <a:r>
              <a:rPr lang="en-US" dirty="0"/>
              <a:t>Finish by hand in FamilyTree if needed.</a:t>
            </a:r>
          </a:p>
        </p:txBody>
      </p:sp>
      <p:pic>
        <p:nvPicPr>
          <p:cNvPr id="11" name="Picture 10">
            <a:extLst>
              <a:ext uri="{FF2B5EF4-FFF2-40B4-BE49-F238E27FC236}">
                <a16:creationId xmlns:a16="http://schemas.microsoft.com/office/drawing/2014/main" id="{0CF6F0E7-8761-40F5-AAA9-E854F1FE3671}"/>
              </a:ext>
            </a:extLst>
          </p:cNvPr>
          <p:cNvPicPr>
            <a:picLocks noChangeAspect="1"/>
          </p:cNvPicPr>
          <p:nvPr/>
        </p:nvPicPr>
        <p:blipFill>
          <a:blip r:embed="rId3"/>
          <a:stretch>
            <a:fillRect/>
          </a:stretch>
        </p:blipFill>
        <p:spPr>
          <a:xfrm>
            <a:off x="2252440" y="1512897"/>
            <a:ext cx="7132938" cy="4700423"/>
          </a:xfrm>
          <a:prstGeom prst="rect">
            <a:avLst/>
          </a:prstGeom>
        </p:spPr>
      </p:pic>
      <p:sp>
        <p:nvSpPr>
          <p:cNvPr id="6" name="TextBox 5">
            <a:extLst>
              <a:ext uri="{FF2B5EF4-FFF2-40B4-BE49-F238E27FC236}">
                <a16:creationId xmlns:a16="http://schemas.microsoft.com/office/drawing/2014/main" id="{34EF8FD6-3A2C-49EF-86BA-366202433D3E}"/>
              </a:ext>
            </a:extLst>
          </p:cNvPr>
          <p:cNvSpPr txBox="1"/>
          <p:nvPr/>
        </p:nvSpPr>
        <p:spPr>
          <a:xfrm>
            <a:off x="2692401" y="5070762"/>
            <a:ext cx="2803236" cy="215444"/>
          </a:xfrm>
          <a:prstGeom prst="rect">
            <a:avLst/>
          </a:prstGeom>
          <a:solidFill>
            <a:schemeClr val="bg1"/>
          </a:solidFill>
        </p:spPr>
        <p:txBody>
          <a:bodyPr wrap="square">
            <a:spAutoFit/>
          </a:bodyPr>
          <a:lstStyle/>
          <a:p>
            <a:r>
              <a:rPr lang="en-US" sz="800" dirty="0" err="1"/>
              <a:t>Abbottsville</a:t>
            </a:r>
            <a:r>
              <a:rPr lang="en-US" sz="800" dirty="0"/>
              <a:t> Cemetery, </a:t>
            </a:r>
            <a:r>
              <a:rPr lang="en-US" sz="800" dirty="0" err="1"/>
              <a:t>Abbotsville</a:t>
            </a:r>
            <a:r>
              <a:rPr lang="en-US" sz="800" dirty="0"/>
              <a:t>, Darke, Ohio, United States</a:t>
            </a:r>
          </a:p>
        </p:txBody>
      </p:sp>
      <p:pic>
        <p:nvPicPr>
          <p:cNvPr id="7" name="Picture 6">
            <a:extLst>
              <a:ext uri="{FF2B5EF4-FFF2-40B4-BE49-F238E27FC236}">
                <a16:creationId xmlns:a16="http://schemas.microsoft.com/office/drawing/2014/main" id="{AE6B8CFC-50E3-4C34-9DC7-D2394535FC79}"/>
              </a:ext>
            </a:extLst>
          </p:cNvPr>
          <p:cNvPicPr>
            <a:picLocks noChangeAspect="1"/>
          </p:cNvPicPr>
          <p:nvPr/>
        </p:nvPicPr>
        <p:blipFill>
          <a:blip r:embed="rId4"/>
          <a:stretch>
            <a:fillRect/>
          </a:stretch>
        </p:blipFill>
        <p:spPr>
          <a:xfrm>
            <a:off x="5136517" y="3116153"/>
            <a:ext cx="219475" cy="237765"/>
          </a:xfrm>
          <a:prstGeom prst="rect">
            <a:avLst/>
          </a:prstGeom>
        </p:spPr>
      </p:pic>
    </p:spTree>
    <p:extLst>
      <p:ext uri="{BB962C8B-B14F-4D97-AF65-F5344CB8AC3E}">
        <p14:creationId xmlns:p14="http://schemas.microsoft.com/office/powerpoint/2010/main" val="319969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A9C9C-1E20-4428-8BA1-9BA60497CDFC}"/>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Add to Tree</a:t>
            </a:r>
          </a:p>
        </p:txBody>
      </p:sp>
      <p:sp>
        <p:nvSpPr>
          <p:cNvPr id="2" name="TextBox 1">
            <a:extLst>
              <a:ext uri="{FF2B5EF4-FFF2-40B4-BE49-F238E27FC236}">
                <a16:creationId xmlns:a16="http://schemas.microsoft.com/office/drawing/2014/main" id="{5C481762-1E45-4124-9168-323EA3840888}"/>
              </a:ext>
            </a:extLst>
          </p:cNvPr>
          <p:cNvSpPr txBox="1"/>
          <p:nvPr/>
        </p:nvSpPr>
        <p:spPr>
          <a:xfrm>
            <a:off x="0" y="0"/>
            <a:ext cx="4326890" cy="1200329"/>
          </a:xfrm>
          <a:prstGeom prst="rect">
            <a:avLst/>
          </a:prstGeom>
          <a:noFill/>
        </p:spPr>
        <p:txBody>
          <a:bodyPr wrap="none" rtlCol="0">
            <a:spAutoFit/>
          </a:bodyPr>
          <a:lstStyle/>
          <a:p>
            <a:r>
              <a:rPr lang="en-US" dirty="0"/>
              <a:t>Can also skip the second step:</a:t>
            </a:r>
          </a:p>
          <a:p>
            <a:pPr marL="342900" indent="-342900">
              <a:buFont typeface="+mj-lt"/>
              <a:buAutoNum type="arabicPeriod"/>
            </a:pPr>
            <a:r>
              <a:rPr lang="en-US" dirty="0"/>
              <a:t>Check visually with COMET &amp; FamilyTree</a:t>
            </a:r>
          </a:p>
          <a:p>
            <a:pPr marL="342900" indent="-342900">
              <a:buFont typeface="+mj-lt"/>
              <a:buAutoNum type="arabicPeriod"/>
            </a:pPr>
            <a:r>
              <a:rPr lang="en-US" dirty="0"/>
              <a:t>Replace dictated with (!)</a:t>
            </a:r>
          </a:p>
          <a:p>
            <a:pPr marL="342900" indent="-342900">
              <a:buFont typeface="+mj-lt"/>
              <a:buAutoNum type="arabicPeriod"/>
            </a:pPr>
            <a:r>
              <a:rPr lang="en-US" dirty="0"/>
              <a:t>Finish by hand in FamilyTree if needed.</a:t>
            </a:r>
          </a:p>
        </p:txBody>
      </p:sp>
      <p:pic>
        <p:nvPicPr>
          <p:cNvPr id="3" name="Picture 2">
            <a:extLst>
              <a:ext uri="{FF2B5EF4-FFF2-40B4-BE49-F238E27FC236}">
                <a16:creationId xmlns:a16="http://schemas.microsoft.com/office/drawing/2014/main" id="{09E07D05-CFAA-434A-920D-FB8F50BCE59E}"/>
              </a:ext>
            </a:extLst>
          </p:cNvPr>
          <p:cNvPicPr>
            <a:picLocks noChangeAspect="1"/>
          </p:cNvPicPr>
          <p:nvPr/>
        </p:nvPicPr>
        <p:blipFill>
          <a:blip r:embed="rId3"/>
          <a:stretch>
            <a:fillRect/>
          </a:stretch>
        </p:blipFill>
        <p:spPr>
          <a:xfrm>
            <a:off x="560148" y="1394691"/>
            <a:ext cx="4353941" cy="5334000"/>
          </a:xfrm>
          <a:prstGeom prst="rect">
            <a:avLst/>
          </a:prstGeom>
        </p:spPr>
      </p:pic>
      <p:pic>
        <p:nvPicPr>
          <p:cNvPr id="5" name="Picture 4">
            <a:extLst>
              <a:ext uri="{FF2B5EF4-FFF2-40B4-BE49-F238E27FC236}">
                <a16:creationId xmlns:a16="http://schemas.microsoft.com/office/drawing/2014/main" id="{3C61D191-162E-4512-8162-2279B07144FD}"/>
              </a:ext>
            </a:extLst>
          </p:cNvPr>
          <p:cNvPicPr>
            <a:picLocks noChangeAspect="1"/>
          </p:cNvPicPr>
          <p:nvPr/>
        </p:nvPicPr>
        <p:blipFill>
          <a:blip r:embed="rId4"/>
          <a:stretch>
            <a:fillRect/>
          </a:stretch>
        </p:blipFill>
        <p:spPr>
          <a:xfrm>
            <a:off x="5188430" y="1402594"/>
            <a:ext cx="2849782" cy="4536388"/>
          </a:xfrm>
          <a:prstGeom prst="rect">
            <a:avLst/>
          </a:prstGeom>
        </p:spPr>
      </p:pic>
      <p:pic>
        <p:nvPicPr>
          <p:cNvPr id="6" name="Picture 5">
            <a:extLst>
              <a:ext uri="{FF2B5EF4-FFF2-40B4-BE49-F238E27FC236}">
                <a16:creationId xmlns:a16="http://schemas.microsoft.com/office/drawing/2014/main" id="{25DBA4AC-6222-4264-A3C9-CCACE77D6C92}"/>
              </a:ext>
            </a:extLst>
          </p:cNvPr>
          <p:cNvPicPr>
            <a:picLocks noChangeAspect="1"/>
          </p:cNvPicPr>
          <p:nvPr/>
        </p:nvPicPr>
        <p:blipFill>
          <a:blip r:embed="rId5"/>
          <a:stretch>
            <a:fillRect/>
          </a:stretch>
        </p:blipFill>
        <p:spPr>
          <a:xfrm>
            <a:off x="8370617" y="2988451"/>
            <a:ext cx="3357093" cy="3060879"/>
          </a:xfrm>
          <a:prstGeom prst="rect">
            <a:avLst/>
          </a:prstGeom>
        </p:spPr>
      </p:pic>
      <p:pic>
        <p:nvPicPr>
          <p:cNvPr id="8" name="Picture 7">
            <a:extLst>
              <a:ext uri="{FF2B5EF4-FFF2-40B4-BE49-F238E27FC236}">
                <a16:creationId xmlns:a16="http://schemas.microsoft.com/office/drawing/2014/main" id="{A6323D92-AEEB-451E-83FF-D9A098D5FC97}"/>
              </a:ext>
            </a:extLst>
          </p:cNvPr>
          <p:cNvPicPr>
            <a:picLocks noChangeAspect="1"/>
          </p:cNvPicPr>
          <p:nvPr/>
        </p:nvPicPr>
        <p:blipFill>
          <a:blip r:embed="rId6"/>
          <a:stretch>
            <a:fillRect/>
          </a:stretch>
        </p:blipFill>
        <p:spPr>
          <a:xfrm>
            <a:off x="8118764" y="185712"/>
            <a:ext cx="3940444" cy="2594433"/>
          </a:xfrm>
          <a:prstGeom prst="rect">
            <a:avLst/>
          </a:prstGeom>
        </p:spPr>
      </p:pic>
    </p:spTree>
    <p:extLst>
      <p:ext uri="{BB962C8B-B14F-4D97-AF65-F5344CB8AC3E}">
        <p14:creationId xmlns:p14="http://schemas.microsoft.com/office/powerpoint/2010/main" val="268032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A9C9C-1E20-4428-8BA1-9BA60497CDFC}"/>
              </a:ext>
            </a:extLst>
          </p:cNvPr>
          <p:cNvSpPr txBox="1">
            <a:spLocks/>
          </p:cNvSpPr>
          <p:nvPr/>
        </p:nvSpPr>
        <p:spPr>
          <a:xfrm>
            <a:off x="838200" y="-248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Add to Tree</a:t>
            </a:r>
          </a:p>
        </p:txBody>
      </p:sp>
      <p:sp>
        <p:nvSpPr>
          <p:cNvPr id="3" name="TextBox 2">
            <a:extLst>
              <a:ext uri="{FF2B5EF4-FFF2-40B4-BE49-F238E27FC236}">
                <a16:creationId xmlns:a16="http://schemas.microsoft.com/office/drawing/2014/main" id="{18E1E068-1B93-49F9-8363-2CCC60D4631A}"/>
              </a:ext>
            </a:extLst>
          </p:cNvPr>
          <p:cNvSpPr txBox="1"/>
          <p:nvPr/>
        </p:nvSpPr>
        <p:spPr>
          <a:xfrm>
            <a:off x="2558473" y="2272146"/>
            <a:ext cx="3555999" cy="4370427"/>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Esther 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Dayton, Montgomery, Ohio, United States</a:t>
            </a:r>
          </a:p>
          <a:p>
            <a:endParaRPr lang="en-US" sz="1400" dirty="0"/>
          </a:p>
          <a:p>
            <a:r>
              <a:rPr lang="en-US" sz="1400" dirty="0"/>
              <a:t>Burial</a:t>
            </a:r>
          </a:p>
          <a:p>
            <a:r>
              <a:rPr lang="en-US" sz="1400" dirty="0"/>
              <a:t>3 January 1946</a:t>
            </a:r>
          </a:p>
          <a:p>
            <a:r>
              <a:rPr lang="en-US" sz="1400" dirty="0" err="1"/>
              <a:t>Abbottsville</a:t>
            </a:r>
            <a:r>
              <a:rPr lang="en-US" sz="1400" dirty="0"/>
              <a:t> Cemetery, </a:t>
            </a:r>
            <a:r>
              <a:rPr lang="en-US" sz="1400" dirty="0" err="1"/>
              <a:t>Abbotsville</a:t>
            </a:r>
            <a:r>
              <a:rPr lang="en-US" sz="1400" dirty="0"/>
              <a:t>, Darke, Ohio, United States</a:t>
            </a:r>
          </a:p>
        </p:txBody>
      </p:sp>
      <p:pic>
        <p:nvPicPr>
          <p:cNvPr id="5" name="Picture 4">
            <a:extLst>
              <a:ext uri="{FF2B5EF4-FFF2-40B4-BE49-F238E27FC236}">
                <a16:creationId xmlns:a16="http://schemas.microsoft.com/office/drawing/2014/main" id="{0BC9DBB1-A162-4267-9100-EA6FB787B13B}"/>
              </a:ext>
            </a:extLst>
          </p:cNvPr>
          <p:cNvPicPr>
            <a:picLocks noChangeAspect="1"/>
          </p:cNvPicPr>
          <p:nvPr/>
        </p:nvPicPr>
        <p:blipFill>
          <a:blip r:embed="rId3"/>
          <a:stretch>
            <a:fillRect/>
          </a:stretch>
        </p:blipFill>
        <p:spPr>
          <a:xfrm>
            <a:off x="2556261" y="858696"/>
            <a:ext cx="7134896" cy="1150513"/>
          </a:xfrm>
          <a:prstGeom prst="rect">
            <a:avLst/>
          </a:prstGeom>
          <a:ln>
            <a:solidFill>
              <a:schemeClr val="tx1"/>
            </a:solidFill>
          </a:ln>
        </p:spPr>
      </p:pic>
      <p:sp>
        <p:nvSpPr>
          <p:cNvPr id="7" name="TextBox 6">
            <a:extLst>
              <a:ext uri="{FF2B5EF4-FFF2-40B4-BE49-F238E27FC236}">
                <a16:creationId xmlns:a16="http://schemas.microsoft.com/office/drawing/2014/main" id="{7F58407B-0044-42AF-A8B6-5A128475740A}"/>
              </a:ext>
            </a:extLst>
          </p:cNvPr>
          <p:cNvSpPr txBox="1"/>
          <p:nvPr/>
        </p:nvSpPr>
        <p:spPr>
          <a:xfrm>
            <a:off x="6109855" y="2276763"/>
            <a:ext cx="3588327" cy="4370427"/>
          </a:xfrm>
          <a:prstGeom prst="rect">
            <a:avLst/>
          </a:prstGeom>
          <a:noFill/>
          <a:ln>
            <a:solidFill>
              <a:schemeClr val="tx1"/>
            </a:solidFill>
          </a:ln>
        </p:spPr>
        <p:txBody>
          <a:bodyPr wrap="square" rtlCol="0">
            <a:spAutoFit/>
          </a:bodyPr>
          <a:lstStyle/>
          <a:p>
            <a:r>
              <a:rPr lang="en-US" sz="1200" dirty="0"/>
              <a:t>Vitals</a:t>
            </a:r>
          </a:p>
          <a:p>
            <a:endParaRPr lang="en-US" sz="1200" dirty="0"/>
          </a:p>
          <a:p>
            <a:r>
              <a:rPr lang="en-US" sz="1200" dirty="0"/>
              <a:t>Name</a:t>
            </a:r>
          </a:p>
          <a:p>
            <a:r>
              <a:rPr lang="en-US" sz="1200" dirty="0"/>
              <a:t>Rosamond Esther Morris</a:t>
            </a:r>
          </a:p>
          <a:p>
            <a:endParaRPr lang="en-US" sz="1200" dirty="0"/>
          </a:p>
          <a:p>
            <a:r>
              <a:rPr lang="en-US" sz="1200" dirty="0"/>
              <a:t>Sex</a:t>
            </a:r>
          </a:p>
          <a:p>
            <a:r>
              <a:rPr lang="en-US" sz="1200" dirty="0"/>
              <a:t>Female</a:t>
            </a:r>
          </a:p>
          <a:p>
            <a:endParaRPr lang="en-US" sz="1200" dirty="0"/>
          </a:p>
          <a:p>
            <a:r>
              <a:rPr lang="en-US" sz="1200" dirty="0"/>
              <a:t>Birth</a:t>
            </a:r>
          </a:p>
          <a:p>
            <a:r>
              <a:rPr lang="en-US" sz="1200" dirty="0"/>
              <a:t>22 July 1863</a:t>
            </a:r>
          </a:p>
          <a:p>
            <a:r>
              <a:rPr lang="en-US" sz="1200" dirty="0"/>
              <a:t>Butler, Ohio, United States</a:t>
            </a:r>
          </a:p>
          <a:p>
            <a:endParaRPr lang="en-US" sz="1200" dirty="0"/>
          </a:p>
          <a:p>
            <a:r>
              <a:rPr lang="en-US" sz="1200" dirty="0"/>
              <a:t>Christening</a:t>
            </a:r>
          </a:p>
          <a:p>
            <a:endParaRPr lang="en-US" sz="1200" dirty="0"/>
          </a:p>
          <a:p>
            <a:r>
              <a:rPr lang="en-US" sz="1200" dirty="0"/>
              <a:t>Death</a:t>
            </a:r>
          </a:p>
          <a:p>
            <a:r>
              <a:rPr lang="en-US" sz="1400" dirty="0"/>
              <a:t>1 January 1946</a:t>
            </a:r>
          </a:p>
          <a:p>
            <a:r>
              <a:rPr lang="en-US" sz="1400" dirty="0"/>
              <a:t>, Darke, Ohio</a:t>
            </a:r>
          </a:p>
          <a:p>
            <a:endParaRPr lang="en-US" sz="1400" dirty="0"/>
          </a:p>
          <a:p>
            <a:r>
              <a:rPr lang="en-US" sz="1400" dirty="0"/>
              <a:t>Burial</a:t>
            </a:r>
          </a:p>
          <a:p>
            <a:endParaRPr lang="en-US" sz="1400" dirty="0"/>
          </a:p>
          <a:p>
            <a:r>
              <a:rPr lang="en-US" sz="1400" dirty="0" err="1"/>
              <a:t>Abbottsville</a:t>
            </a:r>
            <a:r>
              <a:rPr lang="en-US" sz="1400" dirty="0"/>
              <a:t> </a:t>
            </a:r>
            <a:r>
              <a:rPr lang="en-US" sz="1400" dirty="0" err="1"/>
              <a:t>Cem</a:t>
            </a:r>
            <a:r>
              <a:rPr lang="en-US" sz="1400" dirty="0"/>
              <a:t>, Van Buren Twp., Darke, Ohio</a:t>
            </a:r>
          </a:p>
          <a:p>
            <a:endParaRPr lang="en-US" sz="1400" dirty="0"/>
          </a:p>
        </p:txBody>
      </p:sp>
    </p:spTree>
    <p:extLst>
      <p:ext uri="{BB962C8B-B14F-4D97-AF65-F5344CB8AC3E}">
        <p14:creationId xmlns:p14="http://schemas.microsoft.com/office/powerpoint/2010/main" val="1313423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EC0A-6182-4EE3-AA8D-CDBC11B45391}"/>
              </a:ext>
            </a:extLst>
          </p:cNvPr>
          <p:cNvSpPr>
            <a:spLocks noGrp="1"/>
          </p:cNvSpPr>
          <p:nvPr>
            <p:ph type="title"/>
          </p:nvPr>
        </p:nvSpPr>
        <p:spPr/>
        <p:txBody>
          <a:bodyPr>
            <a:normAutofit fontScale="90000"/>
          </a:bodyPr>
          <a:lstStyle/>
          <a:p>
            <a:pPr algn="ctr"/>
            <a:r>
              <a:rPr lang="en-US" dirty="0"/>
              <a:t>Merge Book-Generated Family Trees</a:t>
            </a:r>
            <a:br>
              <a:rPr lang="en-US" dirty="0"/>
            </a:br>
            <a:r>
              <a:rPr lang="en-US" dirty="0"/>
              <a:t>with the FamilySearch Tree</a:t>
            </a:r>
            <a:br>
              <a:rPr lang="en-US" dirty="0"/>
            </a:br>
            <a:endParaRPr lang="en-US" sz="2700" dirty="0"/>
          </a:p>
        </p:txBody>
      </p:sp>
      <p:sp>
        <p:nvSpPr>
          <p:cNvPr id="3" name="Content Placeholder 2">
            <a:extLst>
              <a:ext uri="{FF2B5EF4-FFF2-40B4-BE49-F238E27FC236}">
                <a16:creationId xmlns:a16="http://schemas.microsoft.com/office/drawing/2014/main" id="{FAF592FC-D7FF-4EC4-84E1-44955D2F59B8}"/>
              </a:ext>
            </a:extLst>
          </p:cNvPr>
          <p:cNvSpPr>
            <a:spLocks noGrp="1"/>
          </p:cNvSpPr>
          <p:nvPr>
            <p:ph idx="1"/>
          </p:nvPr>
        </p:nvSpPr>
        <p:spPr>
          <a:xfrm>
            <a:off x="861420" y="1998279"/>
            <a:ext cx="10795368" cy="4103227"/>
          </a:xfrm>
        </p:spPr>
        <p:txBody>
          <a:bodyPr>
            <a:normAutofit/>
          </a:bodyPr>
          <a:lstStyle/>
          <a:p>
            <a:r>
              <a:rPr lang="en-US" dirty="0"/>
              <a:t>Find Tree Intersection</a:t>
            </a:r>
          </a:p>
          <a:p>
            <a:pPr lvl="1"/>
            <a:r>
              <a:rPr lang="en-US" dirty="0"/>
              <a:t>Convert merged persona json records associated with a generated tree to MOBs</a:t>
            </a:r>
          </a:p>
          <a:p>
            <a:pPr lvl="1"/>
            <a:r>
              <a:rPr lang="en-US" dirty="0"/>
              <a:t>Use MOBs to find intersecting nodes – all potential duplicates</a:t>
            </a:r>
          </a:p>
          <a:p>
            <a:r>
              <a:rPr lang="en-US" dirty="0"/>
              <a:t>Deep-Check Intersecting Nodes</a:t>
            </a:r>
          </a:p>
          <a:p>
            <a:pPr lvl="1"/>
            <a:r>
              <a:rPr lang="en-US" dirty="0"/>
              <a:t>Curate and Import intersection nodes </a:t>
            </a:r>
          </a:p>
          <a:p>
            <a:pPr lvl="1"/>
            <a:r>
              <a:rPr lang="en-US" dirty="0"/>
              <a:t>Run a deep check (yielding match confidence and explanations)</a:t>
            </a:r>
          </a:p>
          <a:p>
            <a:r>
              <a:rPr lang="en-US" dirty="0"/>
              <a:t>Add to Tree </a:t>
            </a:r>
            <a:r>
              <a:rPr lang="en-US" sz="2400" dirty="0"/>
              <a:t>(</a:t>
            </a:r>
            <a:r>
              <a:rPr lang="en-US" sz="2400" dirty="0">
                <a:solidFill>
                  <a:srgbClr val="00B050"/>
                </a:solidFill>
              </a:rPr>
              <a:t>new data</a:t>
            </a:r>
            <a:r>
              <a:rPr lang="en-US" sz="2400" dirty="0"/>
              <a:t>, </a:t>
            </a:r>
            <a:r>
              <a:rPr lang="en-US" sz="2400" dirty="0">
                <a:solidFill>
                  <a:srgbClr val="FFC000"/>
                </a:solidFill>
              </a:rPr>
              <a:t>resolved conflicting data</a:t>
            </a:r>
            <a:r>
              <a:rPr lang="en-US" sz="2400" dirty="0"/>
              <a:t>, and </a:t>
            </a:r>
            <a:r>
              <a:rPr lang="en-US" sz="2400" dirty="0">
                <a:solidFill>
                  <a:srgbClr val="00B050"/>
                </a:solidFill>
              </a:rPr>
              <a:t>documentation</a:t>
            </a:r>
            <a:r>
              <a:rPr lang="en-US" sz="2400" dirty="0"/>
              <a:t>)</a:t>
            </a:r>
          </a:p>
          <a:p>
            <a:pPr lvl="1"/>
            <a:r>
              <a:rPr lang="en-US" dirty="0"/>
              <a:t>Auto-add (non-match nodes and conflict-free match nodes) </a:t>
            </a:r>
          </a:p>
          <a:p>
            <a:pPr lvl="1"/>
            <a:r>
              <a:rPr lang="en-US" dirty="0"/>
              <a:t>Computer-assisted add (match nodes with conflicts)</a:t>
            </a:r>
          </a:p>
        </p:txBody>
      </p:sp>
    </p:spTree>
    <p:extLst>
      <p:ext uri="{BB962C8B-B14F-4D97-AF65-F5344CB8AC3E}">
        <p14:creationId xmlns:p14="http://schemas.microsoft.com/office/powerpoint/2010/main" val="190554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2A6-1051-425E-9609-389183A4D04C}"/>
              </a:ext>
            </a:extLst>
          </p:cNvPr>
          <p:cNvSpPr>
            <a:spLocks noGrp="1"/>
          </p:cNvSpPr>
          <p:nvPr>
            <p:ph type="title"/>
          </p:nvPr>
        </p:nvSpPr>
        <p:spPr>
          <a:xfrm>
            <a:off x="838200" y="148818"/>
            <a:ext cx="10515600" cy="1325563"/>
          </a:xfrm>
        </p:spPr>
        <p:txBody>
          <a:bodyPr/>
          <a:lstStyle/>
          <a:p>
            <a:pPr algn="ctr"/>
            <a:r>
              <a:rPr lang="en-US" dirty="0"/>
              <a:t>Curated Input Persona Record</a:t>
            </a:r>
          </a:p>
        </p:txBody>
      </p:sp>
      <p:pic>
        <p:nvPicPr>
          <p:cNvPr id="3" name="Picture 2">
            <a:extLst>
              <a:ext uri="{FF2B5EF4-FFF2-40B4-BE49-F238E27FC236}">
                <a16:creationId xmlns:a16="http://schemas.microsoft.com/office/drawing/2014/main" id="{C20DFE31-17F7-468D-9F77-C45D3826E663}"/>
              </a:ext>
            </a:extLst>
          </p:cNvPr>
          <p:cNvPicPr>
            <a:picLocks noChangeAspect="1"/>
          </p:cNvPicPr>
          <p:nvPr/>
        </p:nvPicPr>
        <p:blipFill>
          <a:blip r:embed="rId2"/>
          <a:stretch>
            <a:fillRect/>
          </a:stretch>
        </p:blipFill>
        <p:spPr>
          <a:xfrm>
            <a:off x="2165563" y="1278193"/>
            <a:ext cx="7824011" cy="5477331"/>
          </a:xfrm>
          <a:prstGeom prst="rect">
            <a:avLst/>
          </a:prstGeom>
        </p:spPr>
      </p:pic>
    </p:spTree>
    <p:extLst>
      <p:ext uri="{BB962C8B-B14F-4D97-AF65-F5344CB8AC3E}">
        <p14:creationId xmlns:p14="http://schemas.microsoft.com/office/powerpoint/2010/main" val="117660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2C29-2E58-4979-A361-B3C4673707BA}"/>
              </a:ext>
            </a:extLst>
          </p:cNvPr>
          <p:cNvSpPr>
            <a:spLocks noGrp="1"/>
          </p:cNvSpPr>
          <p:nvPr>
            <p:ph type="title"/>
          </p:nvPr>
        </p:nvSpPr>
        <p:spPr>
          <a:xfrm>
            <a:off x="838200" y="178313"/>
            <a:ext cx="10515600" cy="1325563"/>
          </a:xfrm>
        </p:spPr>
        <p:txBody>
          <a:bodyPr/>
          <a:lstStyle/>
          <a:p>
            <a:pPr algn="ctr"/>
            <a:r>
              <a:rPr lang="en-US" dirty="0"/>
              <a:t>Shallow Match</a:t>
            </a:r>
          </a:p>
        </p:txBody>
      </p:sp>
      <p:pic>
        <p:nvPicPr>
          <p:cNvPr id="3" name="Picture 2">
            <a:extLst>
              <a:ext uri="{FF2B5EF4-FFF2-40B4-BE49-F238E27FC236}">
                <a16:creationId xmlns:a16="http://schemas.microsoft.com/office/drawing/2014/main" id="{85EC9384-20FC-45DB-A816-6B7EEB30042A}"/>
              </a:ext>
            </a:extLst>
          </p:cNvPr>
          <p:cNvPicPr>
            <a:picLocks noChangeAspect="1"/>
          </p:cNvPicPr>
          <p:nvPr/>
        </p:nvPicPr>
        <p:blipFill>
          <a:blip r:embed="rId2"/>
          <a:stretch>
            <a:fillRect/>
          </a:stretch>
        </p:blipFill>
        <p:spPr>
          <a:xfrm>
            <a:off x="6734402" y="1691988"/>
            <a:ext cx="3420152" cy="2408129"/>
          </a:xfrm>
          <a:prstGeom prst="rect">
            <a:avLst/>
          </a:prstGeom>
        </p:spPr>
      </p:pic>
      <p:pic>
        <p:nvPicPr>
          <p:cNvPr id="4" name="Picture 3">
            <a:extLst>
              <a:ext uri="{FF2B5EF4-FFF2-40B4-BE49-F238E27FC236}">
                <a16:creationId xmlns:a16="http://schemas.microsoft.com/office/drawing/2014/main" id="{999E0146-ECAB-4DE9-A057-E6B5BAFE94A7}"/>
              </a:ext>
            </a:extLst>
          </p:cNvPr>
          <p:cNvPicPr>
            <a:picLocks noChangeAspect="1"/>
          </p:cNvPicPr>
          <p:nvPr/>
        </p:nvPicPr>
        <p:blipFill>
          <a:blip r:embed="rId3"/>
          <a:stretch>
            <a:fillRect/>
          </a:stretch>
        </p:blipFill>
        <p:spPr>
          <a:xfrm>
            <a:off x="1434203" y="1737308"/>
            <a:ext cx="4044790" cy="1857862"/>
          </a:xfrm>
          <a:prstGeom prst="rect">
            <a:avLst/>
          </a:prstGeom>
        </p:spPr>
      </p:pic>
      <p:sp>
        <p:nvSpPr>
          <p:cNvPr id="5" name="Rectangle: Rounded Corners 4">
            <a:extLst>
              <a:ext uri="{FF2B5EF4-FFF2-40B4-BE49-F238E27FC236}">
                <a16:creationId xmlns:a16="http://schemas.microsoft.com/office/drawing/2014/main" id="{1F6F1D95-49E2-4616-9D46-69B7AB8F5740}"/>
              </a:ext>
            </a:extLst>
          </p:cNvPr>
          <p:cNvSpPr/>
          <p:nvPr/>
        </p:nvSpPr>
        <p:spPr>
          <a:xfrm>
            <a:off x="3115091" y="5395249"/>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6" name="Arrow: Right 5">
            <a:extLst>
              <a:ext uri="{FF2B5EF4-FFF2-40B4-BE49-F238E27FC236}">
                <a16:creationId xmlns:a16="http://schemas.microsoft.com/office/drawing/2014/main" id="{948A239E-B766-4C20-B65E-8568AE9F9774}"/>
              </a:ext>
            </a:extLst>
          </p:cNvPr>
          <p:cNvSpPr/>
          <p:nvPr/>
        </p:nvSpPr>
        <p:spPr>
          <a:xfrm>
            <a:off x="4040250" y="5631918"/>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F5742B2-35DB-4C3E-A168-3D5D4BDE24D3}"/>
              </a:ext>
            </a:extLst>
          </p:cNvPr>
          <p:cNvSpPr/>
          <p:nvPr/>
        </p:nvSpPr>
        <p:spPr>
          <a:xfrm>
            <a:off x="1696874" y="5386284"/>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8" name="Arrow: Right 7">
            <a:extLst>
              <a:ext uri="{FF2B5EF4-FFF2-40B4-BE49-F238E27FC236}">
                <a16:creationId xmlns:a16="http://schemas.microsoft.com/office/drawing/2014/main" id="{64E76F32-5B5D-4D74-9A56-1D61FFDE5107}"/>
              </a:ext>
            </a:extLst>
          </p:cNvPr>
          <p:cNvSpPr/>
          <p:nvPr/>
        </p:nvSpPr>
        <p:spPr>
          <a:xfrm>
            <a:off x="2622033" y="5622953"/>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D945676-0863-4A80-9B3F-C08DCC670645}"/>
              </a:ext>
            </a:extLst>
          </p:cNvPr>
          <p:cNvSpPr/>
          <p:nvPr/>
        </p:nvSpPr>
        <p:spPr>
          <a:xfrm>
            <a:off x="4506412" y="5398833"/>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0" name="Arrow: Right 9">
            <a:extLst>
              <a:ext uri="{FF2B5EF4-FFF2-40B4-BE49-F238E27FC236}">
                <a16:creationId xmlns:a16="http://schemas.microsoft.com/office/drawing/2014/main" id="{6067AD68-B626-4BDF-8DB5-E4D77D0AEAC9}"/>
              </a:ext>
            </a:extLst>
          </p:cNvPr>
          <p:cNvSpPr/>
          <p:nvPr/>
        </p:nvSpPr>
        <p:spPr>
          <a:xfrm>
            <a:off x="5431571" y="5635502"/>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D7C1CE-32DD-4DD3-9C8A-56B38BB3A0AC}"/>
              </a:ext>
            </a:extLst>
          </p:cNvPr>
          <p:cNvSpPr txBox="1"/>
          <p:nvPr/>
        </p:nvSpPr>
        <p:spPr>
          <a:xfrm>
            <a:off x="10225896" y="5083277"/>
            <a:ext cx="662361" cy="923330"/>
          </a:xfrm>
          <a:prstGeom prst="rect">
            <a:avLst/>
          </a:prstGeom>
          <a:noFill/>
        </p:spPr>
        <p:txBody>
          <a:bodyPr wrap="none" rtlCol="0">
            <a:spAutoFit/>
          </a:bodyPr>
          <a:lstStyle/>
          <a:p>
            <a:r>
              <a:rPr lang="en-US" sz="5400" dirty="0"/>
              <a:t>…</a:t>
            </a:r>
          </a:p>
        </p:txBody>
      </p:sp>
      <p:sp>
        <p:nvSpPr>
          <p:cNvPr id="12" name="Rectangle: Rounded Corners 11">
            <a:extLst>
              <a:ext uri="{FF2B5EF4-FFF2-40B4-BE49-F238E27FC236}">
                <a16:creationId xmlns:a16="http://schemas.microsoft.com/office/drawing/2014/main" id="{F8F0D938-0E0A-421F-8F5F-6FA4145A7853}"/>
              </a:ext>
            </a:extLst>
          </p:cNvPr>
          <p:cNvSpPr/>
          <p:nvPr/>
        </p:nvSpPr>
        <p:spPr>
          <a:xfrm>
            <a:off x="5874426" y="5400626"/>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Arrow: Right 12">
            <a:extLst>
              <a:ext uri="{FF2B5EF4-FFF2-40B4-BE49-F238E27FC236}">
                <a16:creationId xmlns:a16="http://schemas.microsoft.com/office/drawing/2014/main" id="{3EAF0CB3-701C-45FB-AD97-DB7BCE351B58}"/>
              </a:ext>
            </a:extLst>
          </p:cNvPr>
          <p:cNvSpPr/>
          <p:nvPr/>
        </p:nvSpPr>
        <p:spPr>
          <a:xfrm>
            <a:off x="6799585" y="5637295"/>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C62CFFE-9359-4CFB-922A-7E3ACE47F775}"/>
              </a:ext>
            </a:extLst>
          </p:cNvPr>
          <p:cNvSpPr/>
          <p:nvPr/>
        </p:nvSpPr>
        <p:spPr>
          <a:xfrm>
            <a:off x="7242440" y="5402418"/>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5" name="Arrow: Right 14">
            <a:extLst>
              <a:ext uri="{FF2B5EF4-FFF2-40B4-BE49-F238E27FC236}">
                <a16:creationId xmlns:a16="http://schemas.microsoft.com/office/drawing/2014/main" id="{FFAF27AF-D309-4823-A7F3-A28819C682FC}"/>
              </a:ext>
            </a:extLst>
          </p:cNvPr>
          <p:cNvSpPr/>
          <p:nvPr/>
        </p:nvSpPr>
        <p:spPr>
          <a:xfrm>
            <a:off x="8167599" y="5639087"/>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1FDC1DD-8338-4CC7-A9B9-6AC3702B6A95}"/>
              </a:ext>
            </a:extLst>
          </p:cNvPr>
          <p:cNvSpPr/>
          <p:nvPr/>
        </p:nvSpPr>
        <p:spPr>
          <a:xfrm>
            <a:off x="8631970" y="5404211"/>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7" name="Arrow: Right 16">
            <a:extLst>
              <a:ext uri="{FF2B5EF4-FFF2-40B4-BE49-F238E27FC236}">
                <a16:creationId xmlns:a16="http://schemas.microsoft.com/office/drawing/2014/main" id="{55C9F31C-FA9C-4A0D-B38B-3200FF1502FF}"/>
              </a:ext>
            </a:extLst>
          </p:cNvPr>
          <p:cNvSpPr/>
          <p:nvPr/>
        </p:nvSpPr>
        <p:spPr>
          <a:xfrm>
            <a:off x="9557129" y="5640880"/>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3B5FBB-85A5-40B1-95CF-DBF2ED1E487B}"/>
              </a:ext>
            </a:extLst>
          </p:cNvPr>
          <p:cNvSpPr/>
          <p:nvPr/>
        </p:nvSpPr>
        <p:spPr>
          <a:xfrm>
            <a:off x="4333486" y="1764726"/>
            <a:ext cx="1181528" cy="4109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8CDBE9F-2D8E-4910-9EB6-424DF4DB6210}"/>
              </a:ext>
            </a:extLst>
          </p:cNvPr>
          <p:cNvSpPr/>
          <p:nvPr/>
        </p:nvSpPr>
        <p:spPr>
          <a:xfrm>
            <a:off x="2299203" y="2751044"/>
            <a:ext cx="2815119" cy="43151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79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2C29-2E58-4979-A361-B3C4673707BA}"/>
              </a:ext>
            </a:extLst>
          </p:cNvPr>
          <p:cNvSpPr>
            <a:spLocks noGrp="1"/>
          </p:cNvSpPr>
          <p:nvPr>
            <p:ph type="title"/>
          </p:nvPr>
        </p:nvSpPr>
        <p:spPr>
          <a:xfrm>
            <a:off x="838200" y="178313"/>
            <a:ext cx="10515600" cy="1325563"/>
          </a:xfrm>
        </p:spPr>
        <p:txBody>
          <a:bodyPr/>
          <a:lstStyle/>
          <a:p>
            <a:pPr algn="ctr"/>
            <a:r>
              <a:rPr lang="en-US" dirty="0"/>
              <a:t>Shallow Match</a:t>
            </a:r>
          </a:p>
        </p:txBody>
      </p:sp>
      <p:pic>
        <p:nvPicPr>
          <p:cNvPr id="3" name="Picture 2">
            <a:extLst>
              <a:ext uri="{FF2B5EF4-FFF2-40B4-BE49-F238E27FC236}">
                <a16:creationId xmlns:a16="http://schemas.microsoft.com/office/drawing/2014/main" id="{85EC9384-20FC-45DB-A816-6B7EEB30042A}"/>
              </a:ext>
            </a:extLst>
          </p:cNvPr>
          <p:cNvPicPr>
            <a:picLocks noChangeAspect="1"/>
          </p:cNvPicPr>
          <p:nvPr/>
        </p:nvPicPr>
        <p:blipFill>
          <a:blip r:embed="rId3"/>
          <a:stretch>
            <a:fillRect/>
          </a:stretch>
        </p:blipFill>
        <p:spPr>
          <a:xfrm>
            <a:off x="6734402" y="1691988"/>
            <a:ext cx="3420152" cy="2408129"/>
          </a:xfrm>
          <a:prstGeom prst="rect">
            <a:avLst/>
          </a:prstGeom>
        </p:spPr>
      </p:pic>
      <p:pic>
        <p:nvPicPr>
          <p:cNvPr id="4" name="Picture 3">
            <a:extLst>
              <a:ext uri="{FF2B5EF4-FFF2-40B4-BE49-F238E27FC236}">
                <a16:creationId xmlns:a16="http://schemas.microsoft.com/office/drawing/2014/main" id="{999E0146-ECAB-4DE9-A057-E6B5BAFE94A7}"/>
              </a:ext>
            </a:extLst>
          </p:cNvPr>
          <p:cNvPicPr>
            <a:picLocks noChangeAspect="1"/>
          </p:cNvPicPr>
          <p:nvPr/>
        </p:nvPicPr>
        <p:blipFill>
          <a:blip r:embed="rId4"/>
          <a:stretch>
            <a:fillRect/>
          </a:stretch>
        </p:blipFill>
        <p:spPr>
          <a:xfrm>
            <a:off x="1434203" y="1737308"/>
            <a:ext cx="4044790" cy="1857862"/>
          </a:xfrm>
          <a:prstGeom prst="rect">
            <a:avLst/>
          </a:prstGeom>
        </p:spPr>
      </p:pic>
      <p:sp>
        <p:nvSpPr>
          <p:cNvPr id="5" name="Rectangle: Rounded Corners 4">
            <a:extLst>
              <a:ext uri="{FF2B5EF4-FFF2-40B4-BE49-F238E27FC236}">
                <a16:creationId xmlns:a16="http://schemas.microsoft.com/office/drawing/2014/main" id="{1F6F1D95-49E2-4616-9D46-69B7AB8F5740}"/>
              </a:ext>
            </a:extLst>
          </p:cNvPr>
          <p:cNvSpPr/>
          <p:nvPr/>
        </p:nvSpPr>
        <p:spPr>
          <a:xfrm>
            <a:off x="3115091" y="5395249"/>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6" name="Arrow: Right 5">
            <a:extLst>
              <a:ext uri="{FF2B5EF4-FFF2-40B4-BE49-F238E27FC236}">
                <a16:creationId xmlns:a16="http://schemas.microsoft.com/office/drawing/2014/main" id="{948A239E-B766-4C20-B65E-8568AE9F9774}"/>
              </a:ext>
            </a:extLst>
          </p:cNvPr>
          <p:cNvSpPr/>
          <p:nvPr/>
        </p:nvSpPr>
        <p:spPr>
          <a:xfrm>
            <a:off x="4040250" y="5631918"/>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F5742B2-35DB-4C3E-A168-3D5D4BDE24D3}"/>
              </a:ext>
            </a:extLst>
          </p:cNvPr>
          <p:cNvSpPr/>
          <p:nvPr/>
        </p:nvSpPr>
        <p:spPr>
          <a:xfrm>
            <a:off x="1696874" y="5386284"/>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8" name="Arrow: Right 7">
            <a:extLst>
              <a:ext uri="{FF2B5EF4-FFF2-40B4-BE49-F238E27FC236}">
                <a16:creationId xmlns:a16="http://schemas.microsoft.com/office/drawing/2014/main" id="{64E76F32-5B5D-4D74-9A56-1D61FFDE5107}"/>
              </a:ext>
            </a:extLst>
          </p:cNvPr>
          <p:cNvSpPr/>
          <p:nvPr/>
        </p:nvSpPr>
        <p:spPr>
          <a:xfrm>
            <a:off x="2622033" y="5622953"/>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D945676-0863-4A80-9B3F-C08DCC670645}"/>
              </a:ext>
            </a:extLst>
          </p:cNvPr>
          <p:cNvSpPr/>
          <p:nvPr/>
        </p:nvSpPr>
        <p:spPr>
          <a:xfrm>
            <a:off x="4506412" y="5398833"/>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0" name="Arrow: Right 9">
            <a:extLst>
              <a:ext uri="{FF2B5EF4-FFF2-40B4-BE49-F238E27FC236}">
                <a16:creationId xmlns:a16="http://schemas.microsoft.com/office/drawing/2014/main" id="{6067AD68-B626-4BDF-8DB5-E4D77D0AEAC9}"/>
              </a:ext>
            </a:extLst>
          </p:cNvPr>
          <p:cNvSpPr/>
          <p:nvPr/>
        </p:nvSpPr>
        <p:spPr>
          <a:xfrm>
            <a:off x="5431571" y="5635502"/>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D7C1CE-32DD-4DD3-9C8A-56B38BB3A0AC}"/>
              </a:ext>
            </a:extLst>
          </p:cNvPr>
          <p:cNvSpPr txBox="1"/>
          <p:nvPr/>
        </p:nvSpPr>
        <p:spPr>
          <a:xfrm>
            <a:off x="10225896" y="5083277"/>
            <a:ext cx="662361" cy="923330"/>
          </a:xfrm>
          <a:prstGeom prst="rect">
            <a:avLst/>
          </a:prstGeom>
          <a:noFill/>
        </p:spPr>
        <p:txBody>
          <a:bodyPr wrap="none" rtlCol="0">
            <a:spAutoFit/>
          </a:bodyPr>
          <a:lstStyle/>
          <a:p>
            <a:r>
              <a:rPr lang="en-US" sz="5400" dirty="0"/>
              <a:t>…</a:t>
            </a:r>
          </a:p>
        </p:txBody>
      </p:sp>
      <p:sp>
        <p:nvSpPr>
          <p:cNvPr id="12" name="Rectangle: Rounded Corners 11">
            <a:extLst>
              <a:ext uri="{FF2B5EF4-FFF2-40B4-BE49-F238E27FC236}">
                <a16:creationId xmlns:a16="http://schemas.microsoft.com/office/drawing/2014/main" id="{F8F0D938-0E0A-421F-8F5F-6FA4145A7853}"/>
              </a:ext>
            </a:extLst>
          </p:cNvPr>
          <p:cNvSpPr/>
          <p:nvPr/>
        </p:nvSpPr>
        <p:spPr>
          <a:xfrm>
            <a:off x="5874426" y="5400626"/>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Arrow: Right 12">
            <a:extLst>
              <a:ext uri="{FF2B5EF4-FFF2-40B4-BE49-F238E27FC236}">
                <a16:creationId xmlns:a16="http://schemas.microsoft.com/office/drawing/2014/main" id="{3EAF0CB3-701C-45FB-AD97-DB7BCE351B58}"/>
              </a:ext>
            </a:extLst>
          </p:cNvPr>
          <p:cNvSpPr/>
          <p:nvPr/>
        </p:nvSpPr>
        <p:spPr>
          <a:xfrm>
            <a:off x="6799585" y="5637295"/>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C62CFFE-9359-4CFB-922A-7E3ACE47F775}"/>
              </a:ext>
            </a:extLst>
          </p:cNvPr>
          <p:cNvSpPr/>
          <p:nvPr/>
        </p:nvSpPr>
        <p:spPr>
          <a:xfrm>
            <a:off x="7242440" y="5402418"/>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5" name="Arrow: Right 14">
            <a:extLst>
              <a:ext uri="{FF2B5EF4-FFF2-40B4-BE49-F238E27FC236}">
                <a16:creationId xmlns:a16="http://schemas.microsoft.com/office/drawing/2014/main" id="{FFAF27AF-D309-4823-A7F3-A28819C682FC}"/>
              </a:ext>
            </a:extLst>
          </p:cNvPr>
          <p:cNvSpPr/>
          <p:nvPr/>
        </p:nvSpPr>
        <p:spPr>
          <a:xfrm>
            <a:off x="8167599" y="5639087"/>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1FDC1DD-8338-4CC7-A9B9-6AC3702B6A95}"/>
              </a:ext>
            </a:extLst>
          </p:cNvPr>
          <p:cNvSpPr/>
          <p:nvPr/>
        </p:nvSpPr>
        <p:spPr>
          <a:xfrm>
            <a:off x="8631970" y="5404211"/>
            <a:ext cx="839097" cy="645459"/>
          </a:xfrm>
          <a:prstGeom prst="round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7" name="Arrow: Right 16">
            <a:extLst>
              <a:ext uri="{FF2B5EF4-FFF2-40B4-BE49-F238E27FC236}">
                <a16:creationId xmlns:a16="http://schemas.microsoft.com/office/drawing/2014/main" id="{55C9F31C-FA9C-4A0D-B38B-3200FF1502FF}"/>
              </a:ext>
            </a:extLst>
          </p:cNvPr>
          <p:cNvSpPr/>
          <p:nvPr/>
        </p:nvSpPr>
        <p:spPr>
          <a:xfrm>
            <a:off x="9557129" y="5640880"/>
            <a:ext cx="322729" cy="172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3B5FBB-85A5-40B1-95CF-DBF2ED1E487B}"/>
              </a:ext>
            </a:extLst>
          </p:cNvPr>
          <p:cNvSpPr/>
          <p:nvPr/>
        </p:nvSpPr>
        <p:spPr>
          <a:xfrm>
            <a:off x="4333486" y="1764726"/>
            <a:ext cx="1181528" cy="4109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8CDBE9F-2D8E-4910-9EB6-424DF4DB6210}"/>
              </a:ext>
            </a:extLst>
          </p:cNvPr>
          <p:cNvSpPr/>
          <p:nvPr/>
        </p:nvSpPr>
        <p:spPr>
          <a:xfrm>
            <a:off x="2299203" y="2751044"/>
            <a:ext cx="2815119" cy="43151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urved Down 19">
            <a:extLst>
              <a:ext uri="{FF2B5EF4-FFF2-40B4-BE49-F238E27FC236}">
                <a16:creationId xmlns:a16="http://schemas.microsoft.com/office/drawing/2014/main" id="{1CC9C667-27F8-4CD7-B423-355FC72D9664}"/>
              </a:ext>
            </a:extLst>
          </p:cNvPr>
          <p:cNvSpPr/>
          <p:nvPr/>
        </p:nvSpPr>
        <p:spPr>
          <a:xfrm>
            <a:off x="4857135" y="4719484"/>
            <a:ext cx="2762865" cy="501445"/>
          </a:xfrm>
          <a:prstGeom prst="curved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608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1AEE-F68F-4991-B6D2-CF67ACBC8CF5}"/>
              </a:ext>
            </a:extLst>
          </p:cNvPr>
          <p:cNvSpPr>
            <a:spLocks noGrp="1"/>
          </p:cNvSpPr>
          <p:nvPr>
            <p:ph type="title"/>
          </p:nvPr>
        </p:nvSpPr>
        <p:spPr>
          <a:xfrm>
            <a:off x="837477" y="-147344"/>
            <a:ext cx="10515600" cy="1325563"/>
          </a:xfrm>
        </p:spPr>
        <p:txBody>
          <a:bodyPr/>
          <a:lstStyle/>
          <a:p>
            <a:pPr algn="ctr"/>
            <a:r>
              <a:rPr lang="en-US" dirty="0"/>
              <a:t>Persona Merge: Persona Integrity Check</a:t>
            </a:r>
          </a:p>
        </p:txBody>
      </p:sp>
      <p:sp>
        <p:nvSpPr>
          <p:cNvPr id="14" name="TextBox 13">
            <a:extLst>
              <a:ext uri="{FF2B5EF4-FFF2-40B4-BE49-F238E27FC236}">
                <a16:creationId xmlns:a16="http://schemas.microsoft.com/office/drawing/2014/main" id="{6550353D-97E8-411C-804F-B97F6DB1A6D7}"/>
              </a:ext>
            </a:extLst>
          </p:cNvPr>
          <p:cNvSpPr txBox="1"/>
          <p:nvPr/>
        </p:nvSpPr>
        <p:spPr>
          <a:xfrm>
            <a:off x="3047639" y="20178503"/>
            <a:ext cx="6095276" cy="9510296"/>
          </a:xfrm>
          <a:prstGeom prst="rect">
            <a:avLst/>
          </a:prstGeom>
          <a:noFill/>
        </p:spPr>
        <p:txBody>
          <a:bodyPr wrap="square">
            <a:spAutoFit/>
          </a:bodyPr>
          <a:lstStyle/>
          <a:p>
            <a:r>
              <a:rPr lang="en-US" dirty="0"/>
              <a:t>Number of persona: 4583</a:t>
            </a:r>
          </a:p>
          <a:p>
            <a:r>
              <a:rPr lang="en-US" dirty="0"/>
              <a:t>Number of persona checked: 4291</a:t>
            </a:r>
          </a:p>
          <a:p>
            <a:endParaRPr lang="en-US" dirty="0"/>
          </a:p>
          <a:p>
            <a:r>
              <a:rPr lang="en-US" dirty="0"/>
              <a:t>Total number of unique defective persona found by all constraints: 101</a:t>
            </a:r>
          </a:p>
          <a:p>
            <a:r>
              <a:rPr lang="en-US" dirty="0"/>
              <a:t>Percent of unique persona who were defective =   2.2%</a:t>
            </a:r>
          </a:p>
          <a:p>
            <a:r>
              <a:rPr lang="en-US" dirty="0"/>
              <a:t>Percent persona checked who were defective =   2.4%</a:t>
            </a:r>
          </a:p>
          <a:p>
            <a:endParaRPr lang="en-US" dirty="0"/>
          </a:p>
          <a:p>
            <a:r>
              <a:rPr lang="en-US" dirty="0"/>
              <a:t>Total number of persona tested by all constraints: 16834</a:t>
            </a:r>
          </a:p>
          <a:p>
            <a:r>
              <a:rPr lang="en-US" dirty="0"/>
              <a:t>Total number of defective persona found by all constraints: 130</a:t>
            </a:r>
          </a:p>
          <a:p>
            <a:r>
              <a:rPr lang="en-US" dirty="0"/>
              <a:t>Percent of persona who were defective =   0.8%</a:t>
            </a:r>
          </a:p>
          <a:p>
            <a:r>
              <a:rPr lang="en-US" dirty="0"/>
              <a:t>HISTOGRAM OF NUMBER OF UNIQUE PERSONA(BY CONSTRAINT) -- 1.0 test cases per X</a:t>
            </a:r>
          </a:p>
          <a:p>
            <a:r>
              <a:rPr lang="en-US" dirty="0" err="1"/>
              <a:t>ChildBeingBornYearsAfterMarriageEventDat</a:t>
            </a:r>
            <a:r>
              <a:rPr lang="en-US" dirty="0"/>
              <a:t> XXXXXXXXXXXXXXXXXXXXXXXXXXXXX(29/1803 failed   1.6%)</a:t>
            </a:r>
          </a:p>
          <a:p>
            <a:r>
              <a:rPr lang="en-US" dirty="0" err="1"/>
              <a:t>ChildBeingChristenedYearsAfterMarriageEv</a:t>
            </a:r>
            <a:r>
              <a:rPr lang="en-US" dirty="0"/>
              <a:t> XXXXXX(6/196 failed   3.1%)</a:t>
            </a:r>
          </a:p>
          <a:p>
            <a:r>
              <a:rPr lang="en-US" dirty="0" err="1"/>
              <a:t>FatherHasAgeAtBirthOfChild</a:t>
            </a:r>
            <a:r>
              <a:rPr lang="en-US" dirty="0"/>
              <a:t>               XXXXXXXXXXXXXXXXXXX(19/362 failed   5.2%)</a:t>
            </a:r>
          </a:p>
          <a:p>
            <a:r>
              <a:rPr lang="en-US" dirty="0" err="1"/>
              <a:t>MarriedCoupleCannotHaveSameGenderConstra</a:t>
            </a:r>
            <a:r>
              <a:rPr lang="en-US" dirty="0"/>
              <a:t> XXXXXXXXXXXXXXXXXXXXXXXX(24/1869 failed   1.3%)</a:t>
            </a:r>
          </a:p>
          <a:p>
            <a:r>
              <a:rPr lang="en-US" dirty="0" err="1"/>
              <a:t>MotherDiedBeforeChildWasBorn</a:t>
            </a:r>
            <a:r>
              <a:rPr lang="en-US" dirty="0"/>
              <a:t>             XXXXXXX(7/257 failed   2.7%)</a:t>
            </a:r>
          </a:p>
          <a:p>
            <a:r>
              <a:rPr lang="en-US" dirty="0" err="1"/>
              <a:t>MotherDiedBeforeChildWasChristened</a:t>
            </a:r>
            <a:r>
              <a:rPr lang="en-US" dirty="0"/>
              <a:t>       All Passed(92 tested)</a:t>
            </a:r>
          </a:p>
          <a:p>
            <a:r>
              <a:rPr lang="en-US" dirty="0" err="1"/>
              <a:t>MotherHasAgeAtBirthOfChild</a:t>
            </a:r>
            <a:r>
              <a:rPr lang="en-US" dirty="0"/>
              <a:t>               XXXXXXXXXXXX(12/384 failed   3.1%)</a:t>
            </a:r>
          </a:p>
          <a:p>
            <a:r>
              <a:rPr lang="en-US" dirty="0" err="1"/>
              <a:t>PersonDyingBeforeOrToLongAfterBirth</a:t>
            </a:r>
            <a:r>
              <a:rPr lang="en-US" dirty="0"/>
              <a:t>      All Passed(1044 tested)</a:t>
            </a:r>
          </a:p>
          <a:p>
            <a:r>
              <a:rPr lang="en-US" dirty="0" err="1"/>
              <a:t>PersonDyingBeforeOrToLongAfterChristenin</a:t>
            </a:r>
            <a:r>
              <a:rPr lang="en-US" dirty="0"/>
              <a:t> All Passed(116 tested)</a:t>
            </a:r>
          </a:p>
          <a:p>
            <a:r>
              <a:rPr lang="en-US" dirty="0" err="1"/>
              <a:t>PersonMarriedAfterDeath</a:t>
            </a:r>
            <a:r>
              <a:rPr lang="en-US" dirty="0"/>
              <a:t>                  XXXX(4/528 failed   0.8%)</a:t>
            </a:r>
          </a:p>
          <a:p>
            <a:r>
              <a:rPr lang="en-US" dirty="0" err="1"/>
              <a:t>PersonNotOwnAncestorConstraint</a:t>
            </a:r>
            <a:r>
              <a:rPr lang="en-US" dirty="0"/>
              <a:t>           All Passed(3609 tested)</a:t>
            </a:r>
          </a:p>
          <a:p>
            <a:r>
              <a:rPr lang="en-US" dirty="0" err="1"/>
              <a:t>PersonNotOwnSpouseConstraint</a:t>
            </a:r>
            <a:r>
              <a:rPr lang="en-US" dirty="0"/>
              <a:t>             All Passed(1894 tested)</a:t>
            </a:r>
          </a:p>
        </p:txBody>
      </p:sp>
      <p:sp>
        <p:nvSpPr>
          <p:cNvPr id="16" name="TextBox 15">
            <a:extLst>
              <a:ext uri="{FF2B5EF4-FFF2-40B4-BE49-F238E27FC236}">
                <a16:creationId xmlns:a16="http://schemas.microsoft.com/office/drawing/2014/main" id="{4E3C4A54-CB5D-4B58-81B6-8908701E1396}"/>
              </a:ext>
            </a:extLst>
          </p:cNvPr>
          <p:cNvSpPr txBox="1"/>
          <p:nvPr/>
        </p:nvSpPr>
        <p:spPr>
          <a:xfrm>
            <a:off x="940402" y="882588"/>
            <a:ext cx="11059473" cy="3262432"/>
          </a:xfrm>
          <a:prstGeom prst="rect">
            <a:avLst/>
          </a:prstGeom>
          <a:noFill/>
          <a:ln>
            <a:noFill/>
          </a:ln>
        </p:spPr>
        <p:txBody>
          <a:bodyPr wrap="square" rtlCol="0">
            <a:spAutoFit/>
          </a:bodyPr>
          <a:lstStyle/>
          <a:p>
            <a:r>
              <a:rPr lang="en-US" sz="1400" b="1" dirty="0" err="1">
                <a:latin typeface="Times New Roman" panose="02020603050405020304" pitchFamily="18" charset="0"/>
                <a:cs typeface="Times New Roman" panose="02020603050405020304" pitchFamily="18" charset="0"/>
              </a:rPr>
              <a:t>Flögeln</a:t>
            </a:r>
            <a:r>
              <a:rPr lang="en-US" sz="1400" b="1" dirty="0">
                <a:latin typeface="Times New Roman" panose="02020603050405020304" pitchFamily="18" charset="0"/>
                <a:cs typeface="Times New Roman" panose="02020603050405020304" pitchFamily="18" charset="0"/>
              </a:rPr>
              <a:t> Example:</a:t>
            </a:r>
          </a:p>
          <a:p>
            <a:r>
              <a:rPr lang="en-US" sz="1200" dirty="0">
                <a:latin typeface="Times New Roman" panose="02020603050405020304" pitchFamily="18" charset="0"/>
                <a:cs typeface="Times New Roman" panose="02020603050405020304" pitchFamily="18" charset="0"/>
              </a:rPr>
              <a:t>Number of persona: 4,583</a:t>
            </a:r>
          </a:p>
          <a:p>
            <a:r>
              <a:rPr lang="en-US" sz="1200" dirty="0">
                <a:latin typeface="Times New Roman" panose="02020603050405020304" pitchFamily="18" charset="0"/>
                <a:cs typeface="Times New Roman" panose="02020603050405020304" pitchFamily="18" charset="0"/>
              </a:rPr>
              <a:t>Total number of unique defective persona found by all constraints: 101(2.2%)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HISTOGRAM OF NUMBER OF UNIQUE PERSONA(BY CONSTRAINT)</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ChildBeingBornYearsAfterMarriageEventDat</a:t>
            </a:r>
            <a:r>
              <a:rPr lang="en-US" sz="1200" dirty="0">
                <a:latin typeface="Times New Roman" panose="02020603050405020304" pitchFamily="18" charset="0"/>
                <a:cs typeface="Times New Roman" panose="02020603050405020304" pitchFamily="18" charset="0"/>
              </a:rPr>
              <a:t>	XXXXXXXXXXXXXXXXXXXXXXXXXXXXX(29/1803 failed   1.6%)</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ChildBeingChristenedYearsAfterMarriageEv</a:t>
            </a:r>
            <a:r>
              <a:rPr lang="en-US" sz="1200" dirty="0">
                <a:latin typeface="Times New Roman" panose="02020603050405020304" pitchFamily="18" charset="0"/>
                <a:cs typeface="Times New Roman" panose="02020603050405020304" pitchFamily="18" charset="0"/>
              </a:rPr>
              <a:t>	XXXXXX(6/196 failed   3.1%)</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FatherHasAgeAtBirthOfChild</a:t>
            </a:r>
            <a:r>
              <a:rPr lang="en-US" sz="1200" dirty="0">
                <a:latin typeface="Times New Roman" panose="02020603050405020304" pitchFamily="18" charset="0"/>
                <a:cs typeface="Times New Roman" panose="02020603050405020304" pitchFamily="18" charset="0"/>
              </a:rPr>
              <a:t>		XXXXXXXXXXXXXXXXXXX(19/362 failed   5.2%)</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MarriedCoupleCannotHaveSameGenderConstra</a:t>
            </a:r>
            <a:r>
              <a:rPr lang="en-US" sz="1200" dirty="0">
                <a:latin typeface="Times New Roman" panose="02020603050405020304" pitchFamily="18" charset="0"/>
                <a:cs typeface="Times New Roman" panose="02020603050405020304" pitchFamily="18" charset="0"/>
              </a:rPr>
              <a:t>	XXXXXXXXXXXXXXXXXXXXXXXX(24/1869 failed   1.3%)</a:t>
            </a:r>
          </a:p>
          <a:p>
            <a:r>
              <a:rPr lang="en-US" sz="1200" dirty="0">
                <a:latin typeface="Times New Roman" panose="02020603050405020304" pitchFamily="18" charset="0"/>
                <a:cs typeface="Times New Roman" panose="02020603050405020304" pitchFamily="18" charset="0"/>
              </a:rPr>
              <a:t>  </a:t>
            </a:r>
            <a:r>
              <a:rPr lang="en-US" sz="1200" dirty="0" err="1">
                <a:highlight>
                  <a:srgbClr val="FFFF00"/>
                </a:highlight>
                <a:latin typeface="Times New Roman" panose="02020603050405020304" pitchFamily="18" charset="0"/>
                <a:cs typeface="Times New Roman" panose="02020603050405020304" pitchFamily="18" charset="0"/>
              </a:rPr>
              <a:t>MotherDiedBeforeChildWasBorn</a:t>
            </a:r>
            <a:r>
              <a:rPr lang="en-US" sz="1200" dirty="0">
                <a:latin typeface="Times New Roman" panose="02020603050405020304" pitchFamily="18" charset="0"/>
                <a:cs typeface="Times New Roman" panose="02020603050405020304" pitchFamily="18" charset="0"/>
              </a:rPr>
              <a:t>		XXXXXXX(7/257 failed   2.7%)</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MotherDiedBeforeChildWasChristened</a:t>
            </a:r>
            <a:r>
              <a:rPr lang="en-US" sz="1200" dirty="0">
                <a:latin typeface="Times New Roman" panose="02020603050405020304" pitchFamily="18" charset="0"/>
                <a:cs typeface="Times New Roman" panose="02020603050405020304" pitchFamily="18" charset="0"/>
              </a:rPr>
              <a:t>		All Passed(92 tested)</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MotherHasAgeAtBirthOfChild</a:t>
            </a:r>
            <a:r>
              <a:rPr lang="en-US" sz="1200" dirty="0">
                <a:latin typeface="Times New Roman" panose="02020603050405020304" pitchFamily="18" charset="0"/>
                <a:cs typeface="Times New Roman" panose="02020603050405020304" pitchFamily="18" charset="0"/>
              </a:rPr>
              <a:t>		XXXXXXXXXXXX(12/384 failed   3.1%)</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PersonDyingBeforeOrToLongAfterBirth</a:t>
            </a:r>
            <a:r>
              <a:rPr lang="en-US" sz="1200" dirty="0">
                <a:latin typeface="Times New Roman" panose="02020603050405020304" pitchFamily="18" charset="0"/>
                <a:cs typeface="Times New Roman" panose="02020603050405020304" pitchFamily="18" charset="0"/>
              </a:rPr>
              <a:t>		All Passed(1044 tested)</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PersonDyingBeforeOrToLongAfterChristenin</a:t>
            </a:r>
            <a:r>
              <a:rPr lang="en-US" sz="1200" dirty="0">
                <a:latin typeface="Times New Roman" panose="02020603050405020304" pitchFamily="18" charset="0"/>
                <a:cs typeface="Times New Roman" panose="02020603050405020304" pitchFamily="18" charset="0"/>
              </a:rPr>
              <a:t>	All Passed(116 tested)</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PersonMarriedAfterDeath</a:t>
            </a:r>
            <a:r>
              <a:rPr lang="en-US" sz="1200" dirty="0">
                <a:latin typeface="Times New Roman" panose="02020603050405020304" pitchFamily="18" charset="0"/>
                <a:cs typeface="Times New Roman" panose="02020603050405020304" pitchFamily="18" charset="0"/>
              </a:rPr>
              <a:t>			XXXX(4/528 failed   0.8%)</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PersonNotOwnAncestorConstraint</a:t>
            </a:r>
            <a:r>
              <a:rPr lang="en-US" sz="1200" dirty="0">
                <a:latin typeface="Times New Roman" panose="02020603050405020304" pitchFamily="18" charset="0"/>
                <a:cs typeface="Times New Roman" panose="02020603050405020304" pitchFamily="18" charset="0"/>
              </a:rPr>
              <a:t>		All Passed(3609 tested)</a:t>
            </a:r>
          </a:p>
          <a:p>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PersonNotOwnSpouseConstraint</a:t>
            </a:r>
            <a:r>
              <a:rPr lang="en-US" sz="1200" dirty="0">
                <a:latin typeface="Times New Roman" panose="02020603050405020304" pitchFamily="18" charset="0"/>
                <a:cs typeface="Times New Roman" panose="02020603050405020304" pitchFamily="18" charset="0"/>
              </a:rPr>
              <a:t> 		All Passed(1894 tested)</a:t>
            </a:r>
          </a:p>
        </p:txBody>
      </p:sp>
      <p:grpSp>
        <p:nvGrpSpPr>
          <p:cNvPr id="25" name="Group 24">
            <a:extLst>
              <a:ext uri="{FF2B5EF4-FFF2-40B4-BE49-F238E27FC236}">
                <a16:creationId xmlns:a16="http://schemas.microsoft.com/office/drawing/2014/main" id="{69E39FC2-3D21-4D7C-8600-25713037263D}"/>
              </a:ext>
            </a:extLst>
          </p:cNvPr>
          <p:cNvGrpSpPr/>
          <p:nvPr/>
        </p:nvGrpSpPr>
        <p:grpSpPr>
          <a:xfrm>
            <a:off x="1568899" y="4386506"/>
            <a:ext cx="5754969" cy="1971499"/>
            <a:chOff x="905850" y="4886501"/>
            <a:chExt cx="9513570" cy="3116580"/>
          </a:xfrm>
          <a:solidFill>
            <a:srgbClr val="FF0000"/>
          </a:solidFill>
        </p:grpSpPr>
        <p:pic>
          <p:nvPicPr>
            <p:cNvPr id="22" name="Picture 21">
              <a:extLst>
                <a:ext uri="{FF2B5EF4-FFF2-40B4-BE49-F238E27FC236}">
                  <a16:creationId xmlns:a16="http://schemas.microsoft.com/office/drawing/2014/main" id="{EB398D4C-8C36-4F19-969E-13A5D3F57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03" y="4886501"/>
              <a:ext cx="8656320" cy="1329690"/>
            </a:xfrm>
            <a:prstGeom prst="rect">
              <a:avLst/>
            </a:prstGeom>
            <a:grpFill/>
          </p:spPr>
        </p:pic>
        <p:pic>
          <p:nvPicPr>
            <p:cNvPr id="24" name="Picture 23">
              <a:extLst>
                <a:ext uri="{FF2B5EF4-FFF2-40B4-BE49-F238E27FC236}">
                  <a16:creationId xmlns:a16="http://schemas.microsoft.com/office/drawing/2014/main" id="{7313BD21-1488-482D-A352-62BCD51B4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50" y="6216191"/>
              <a:ext cx="9513570" cy="1786890"/>
            </a:xfrm>
            <a:prstGeom prst="rect">
              <a:avLst/>
            </a:prstGeom>
            <a:grpFill/>
          </p:spPr>
        </p:pic>
      </p:grpSp>
      <p:sp>
        <p:nvSpPr>
          <p:cNvPr id="35" name="Rectangle 34">
            <a:extLst>
              <a:ext uri="{FF2B5EF4-FFF2-40B4-BE49-F238E27FC236}">
                <a16:creationId xmlns:a16="http://schemas.microsoft.com/office/drawing/2014/main" id="{71B49592-F344-4C63-88AC-F1C9816165F0}"/>
              </a:ext>
            </a:extLst>
          </p:cNvPr>
          <p:cNvSpPr/>
          <p:nvPr/>
        </p:nvSpPr>
        <p:spPr>
          <a:xfrm>
            <a:off x="2414588" y="4672013"/>
            <a:ext cx="1516062" cy="131085"/>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FFA307-8D25-4DC8-968A-1F2B2C557249}"/>
              </a:ext>
            </a:extLst>
          </p:cNvPr>
          <p:cNvSpPr/>
          <p:nvPr/>
        </p:nvSpPr>
        <p:spPr>
          <a:xfrm>
            <a:off x="3165476" y="4806859"/>
            <a:ext cx="765174" cy="123834"/>
          </a:xfrm>
          <a:prstGeom prst="rect">
            <a:avLst/>
          </a:prstGeom>
          <a:solidFill>
            <a:schemeClr val="accent2">
              <a:lumMod val="75000"/>
              <a:alpha val="3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F211ED2-D641-43E0-89CF-8171B25EDEFC}"/>
              </a:ext>
            </a:extLst>
          </p:cNvPr>
          <p:cNvSpPr/>
          <p:nvPr/>
        </p:nvSpPr>
        <p:spPr>
          <a:xfrm>
            <a:off x="2089149" y="5502551"/>
            <a:ext cx="473075" cy="130175"/>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698D6EA-7FA4-40C8-A315-EA7CFE39D203}"/>
              </a:ext>
            </a:extLst>
          </p:cNvPr>
          <p:cNvSpPr/>
          <p:nvPr/>
        </p:nvSpPr>
        <p:spPr>
          <a:xfrm>
            <a:off x="2574926" y="5502298"/>
            <a:ext cx="609599" cy="130427"/>
          </a:xfrm>
          <a:prstGeom prst="rect">
            <a:avLst/>
          </a:prstGeom>
          <a:solidFill>
            <a:schemeClr val="accent2">
              <a:lumMod val="75000"/>
              <a:alpha val="3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C012B80-8325-4309-87D0-637FD004DEFA}"/>
              </a:ext>
            </a:extLst>
          </p:cNvPr>
          <p:cNvSpPr/>
          <p:nvPr/>
        </p:nvSpPr>
        <p:spPr>
          <a:xfrm>
            <a:off x="1597664" y="5238102"/>
            <a:ext cx="242249" cy="13017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62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1AEE-F68F-4991-B6D2-CF67ACBC8CF5}"/>
              </a:ext>
            </a:extLst>
          </p:cNvPr>
          <p:cNvSpPr>
            <a:spLocks noGrp="1"/>
          </p:cNvSpPr>
          <p:nvPr>
            <p:ph type="title"/>
          </p:nvPr>
        </p:nvSpPr>
        <p:spPr>
          <a:xfrm>
            <a:off x="838200" y="0"/>
            <a:ext cx="10515600" cy="1325563"/>
          </a:xfrm>
        </p:spPr>
        <p:txBody>
          <a:bodyPr/>
          <a:lstStyle/>
          <a:p>
            <a:pPr algn="ctr"/>
            <a:r>
              <a:rPr lang="en-US" dirty="0"/>
              <a:t>Persona Merge: Red-Flag Check</a:t>
            </a:r>
          </a:p>
        </p:txBody>
      </p:sp>
      <p:sp>
        <p:nvSpPr>
          <p:cNvPr id="4" name="TextBox 3">
            <a:extLst>
              <a:ext uri="{FF2B5EF4-FFF2-40B4-BE49-F238E27FC236}">
                <a16:creationId xmlns:a16="http://schemas.microsoft.com/office/drawing/2014/main" id="{CB4BED6A-8A10-4BE7-AFF3-3ED47580D2A3}"/>
              </a:ext>
            </a:extLst>
          </p:cNvPr>
          <p:cNvSpPr txBox="1"/>
          <p:nvPr/>
        </p:nvSpPr>
        <p:spPr>
          <a:xfrm>
            <a:off x="541867" y="1352553"/>
            <a:ext cx="11489267" cy="2154436"/>
          </a:xfrm>
          <a:prstGeom prst="rect">
            <a:avLst/>
          </a:prstGeom>
          <a:noFill/>
        </p:spPr>
        <p:txBody>
          <a:bodyPr wrap="square">
            <a:spAutoFit/>
          </a:bodyPr>
          <a:lstStyle/>
          <a:p>
            <a:r>
              <a:rPr lang="en-US" sz="1400" b="1" dirty="0" err="1">
                <a:latin typeface="Times New Roman" panose="02020603050405020304" pitchFamily="18" charset="0"/>
                <a:cs typeface="Times New Roman" panose="02020603050405020304" pitchFamily="18" charset="0"/>
              </a:rPr>
              <a:t>Flögeln</a:t>
            </a:r>
            <a:r>
              <a:rPr lang="en-US" sz="1400" b="1" dirty="0">
                <a:latin typeface="Times New Roman" panose="02020603050405020304" pitchFamily="18" charset="0"/>
                <a:cs typeface="Times New Roman" panose="02020603050405020304" pitchFamily="18" charset="0"/>
              </a:rPr>
              <a:t> Example:</a:t>
            </a:r>
          </a:p>
          <a:p>
            <a:r>
              <a:rPr lang="en-US" sz="1200" dirty="0"/>
              <a:t>Total number of persona pairwise constraints tested: 4,640</a:t>
            </a:r>
          </a:p>
          <a:p>
            <a:r>
              <a:rPr lang="en-US" sz="1200" dirty="0"/>
              <a:t>Total number of persona pairs red flagged: 969 (20.9%)</a:t>
            </a:r>
          </a:p>
          <a:p>
            <a:endParaRPr lang="en-US" sz="1200" dirty="0"/>
          </a:p>
          <a:p>
            <a:r>
              <a:rPr lang="en-US" sz="1200" dirty="0"/>
              <a:t>HISTOGRAM OF NUMBER OF RED FLAGGED PAIRS(BY CONSTRAINT)</a:t>
            </a:r>
          </a:p>
          <a:p>
            <a:r>
              <a:rPr lang="en-US" sz="1200" dirty="0"/>
              <a:t>    </a:t>
            </a:r>
            <a:r>
              <a:rPr lang="en-US" sz="1200" dirty="0" err="1"/>
              <a:t>TwoPeopleHaveTheSameBirthDate</a:t>
            </a:r>
            <a:r>
              <a:rPr lang="en-US" sz="1200" dirty="0"/>
              <a:t>            	XXXXXXXXXXXXXXXXXXXXXXXXXXXXXXXXXXXXXXXXXXXXXXXXXXXXXXXXXXX(302/659 failed  45.8%)</a:t>
            </a:r>
          </a:p>
          <a:p>
            <a:r>
              <a:rPr lang="en-US" sz="1200" dirty="0"/>
              <a:t>    </a:t>
            </a:r>
            <a:r>
              <a:rPr lang="en-US" sz="1200" dirty="0" err="1"/>
              <a:t>TwoPeopleHaveTheSameBurialDate</a:t>
            </a:r>
            <a:r>
              <a:rPr lang="en-US" sz="1200" dirty="0"/>
              <a:t>           XXXXXXXXXXXXXX(74/84 failed  88.1%)</a:t>
            </a:r>
          </a:p>
          <a:p>
            <a:r>
              <a:rPr lang="en-US" sz="1200" dirty="0"/>
              <a:t>    </a:t>
            </a:r>
            <a:r>
              <a:rPr lang="en-US" sz="1200" dirty="0" err="1"/>
              <a:t>TwoPeopleHaveTheSameChristeningDate</a:t>
            </a:r>
            <a:r>
              <a:rPr lang="en-US" sz="1200" dirty="0"/>
              <a:t>	XXXXXXXXXX(51/110 failed  46.4%)</a:t>
            </a:r>
          </a:p>
          <a:p>
            <a:r>
              <a:rPr lang="en-US" sz="1200" dirty="0"/>
              <a:t>    </a:t>
            </a:r>
            <a:r>
              <a:rPr lang="en-US" sz="1200" dirty="0" err="1"/>
              <a:t>TwoPeopleHaveTheSameDeathDate</a:t>
            </a:r>
            <a:r>
              <a:rPr lang="en-US" sz="1200" dirty="0"/>
              <a:t>	XXXXXXXXXXXXXXXXXXXX(105/105 failed 100.0%)</a:t>
            </a:r>
          </a:p>
          <a:p>
            <a:r>
              <a:rPr lang="en-US" sz="1200" dirty="0"/>
              <a:t>    </a:t>
            </a:r>
            <a:r>
              <a:rPr lang="en-US" sz="1200" dirty="0" err="1">
                <a:highlight>
                  <a:srgbClr val="FFFF00"/>
                </a:highlight>
              </a:rPr>
              <a:t>TwoPeopleHaveTheSameGender</a:t>
            </a:r>
            <a:r>
              <a:rPr lang="en-US" sz="1200" dirty="0"/>
              <a:t>	XXXXX(26/1804 failed   1.4%)</a:t>
            </a:r>
          </a:p>
          <a:p>
            <a:r>
              <a:rPr lang="en-US" sz="1200" dirty="0"/>
              <a:t>    </a:t>
            </a:r>
            <a:r>
              <a:rPr lang="en-US" sz="1200" dirty="0" err="1"/>
              <a:t>TwoPeopleHaveTheSameName</a:t>
            </a:r>
            <a:r>
              <a:rPr lang="en-US" sz="1200" dirty="0"/>
              <a:t>	XXXXXXXXXXXXXXXXXXXXXXXXXXXXXXXXXXXXXXXXXXXXXXXXXXXXXXXXXXXXXXXXXXXXXXXXXXXXXXXX(411/1878 failed  21.9%)</a:t>
            </a:r>
          </a:p>
        </p:txBody>
      </p:sp>
      <p:grpSp>
        <p:nvGrpSpPr>
          <p:cNvPr id="9" name="Group 8">
            <a:extLst>
              <a:ext uri="{FF2B5EF4-FFF2-40B4-BE49-F238E27FC236}">
                <a16:creationId xmlns:a16="http://schemas.microsoft.com/office/drawing/2014/main" id="{C1316DDF-29EC-4506-BA7E-C509CDA18E17}"/>
              </a:ext>
            </a:extLst>
          </p:cNvPr>
          <p:cNvGrpSpPr/>
          <p:nvPr/>
        </p:nvGrpSpPr>
        <p:grpSpPr>
          <a:xfrm>
            <a:off x="638690" y="3726179"/>
            <a:ext cx="11295620" cy="2417233"/>
            <a:chOff x="217354" y="3429000"/>
            <a:chExt cx="11295620" cy="2417233"/>
          </a:xfrm>
        </p:grpSpPr>
        <p:pic>
          <p:nvPicPr>
            <p:cNvPr id="6" name="Picture 5">
              <a:extLst>
                <a:ext uri="{FF2B5EF4-FFF2-40B4-BE49-F238E27FC236}">
                  <a16:creationId xmlns:a16="http://schemas.microsoft.com/office/drawing/2014/main" id="{8721D2FC-E336-48BB-8644-24EF6403C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54" y="3429000"/>
              <a:ext cx="5894612" cy="2417233"/>
            </a:xfrm>
            <a:prstGeom prst="rect">
              <a:avLst/>
            </a:prstGeom>
          </p:spPr>
        </p:pic>
        <p:pic>
          <p:nvPicPr>
            <p:cNvPr id="8" name="Picture 7">
              <a:extLst>
                <a:ext uri="{FF2B5EF4-FFF2-40B4-BE49-F238E27FC236}">
                  <a16:creationId xmlns:a16="http://schemas.microsoft.com/office/drawing/2014/main" id="{C500FAD8-B914-440F-89B4-65A9A0438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3429000"/>
              <a:ext cx="5226474" cy="1029384"/>
            </a:xfrm>
            <a:prstGeom prst="rect">
              <a:avLst/>
            </a:prstGeom>
          </p:spPr>
        </p:pic>
      </p:grpSp>
      <p:sp>
        <p:nvSpPr>
          <p:cNvPr id="10" name="Rectangle 9">
            <a:extLst>
              <a:ext uri="{FF2B5EF4-FFF2-40B4-BE49-F238E27FC236}">
                <a16:creationId xmlns:a16="http://schemas.microsoft.com/office/drawing/2014/main" id="{4327852D-E724-493D-851D-9633E8AA2085}"/>
              </a:ext>
            </a:extLst>
          </p:cNvPr>
          <p:cNvSpPr/>
          <p:nvPr/>
        </p:nvSpPr>
        <p:spPr>
          <a:xfrm>
            <a:off x="1133990" y="5698913"/>
            <a:ext cx="753533" cy="15663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729BF3-02D7-4A97-868D-7D79CA31B611}"/>
              </a:ext>
            </a:extLst>
          </p:cNvPr>
          <p:cNvSpPr/>
          <p:nvPr/>
        </p:nvSpPr>
        <p:spPr>
          <a:xfrm>
            <a:off x="7225757" y="4278247"/>
            <a:ext cx="1024466" cy="15663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BA3099-4A37-407E-8E59-A23A21E62647}"/>
              </a:ext>
            </a:extLst>
          </p:cNvPr>
          <p:cNvSpPr/>
          <p:nvPr/>
        </p:nvSpPr>
        <p:spPr>
          <a:xfrm>
            <a:off x="2336592" y="3868604"/>
            <a:ext cx="623891" cy="16924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5F408E-558A-4B10-BC76-29384BBF2869}"/>
              </a:ext>
            </a:extLst>
          </p:cNvPr>
          <p:cNvSpPr/>
          <p:nvPr/>
        </p:nvSpPr>
        <p:spPr>
          <a:xfrm>
            <a:off x="7024779" y="3858041"/>
            <a:ext cx="598240" cy="16169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D4DA806-37DA-4D33-9685-975B92B9A750}"/>
              </a:ext>
            </a:extLst>
          </p:cNvPr>
          <p:cNvPicPr>
            <a:picLocks noChangeAspect="1"/>
          </p:cNvPicPr>
          <p:nvPr/>
        </p:nvPicPr>
        <p:blipFill>
          <a:blip r:embed="rId5"/>
          <a:stretch>
            <a:fillRect/>
          </a:stretch>
        </p:blipFill>
        <p:spPr>
          <a:xfrm>
            <a:off x="8259934" y="4278247"/>
            <a:ext cx="636416" cy="162784"/>
          </a:xfrm>
          <a:prstGeom prst="rect">
            <a:avLst/>
          </a:prstGeom>
        </p:spPr>
      </p:pic>
      <p:pic>
        <p:nvPicPr>
          <p:cNvPr id="16" name="Picture 15">
            <a:extLst>
              <a:ext uri="{FF2B5EF4-FFF2-40B4-BE49-F238E27FC236}">
                <a16:creationId xmlns:a16="http://schemas.microsoft.com/office/drawing/2014/main" id="{824F1D2B-098F-4644-B9EE-CB7926095202}"/>
              </a:ext>
            </a:extLst>
          </p:cNvPr>
          <p:cNvPicPr>
            <a:picLocks noChangeAspect="1"/>
          </p:cNvPicPr>
          <p:nvPr/>
        </p:nvPicPr>
        <p:blipFill>
          <a:blip r:embed="rId5"/>
          <a:stretch>
            <a:fillRect/>
          </a:stretch>
        </p:blipFill>
        <p:spPr>
          <a:xfrm>
            <a:off x="1892895" y="5696222"/>
            <a:ext cx="660364" cy="170424"/>
          </a:xfrm>
          <a:prstGeom prst="rect">
            <a:avLst/>
          </a:prstGeom>
        </p:spPr>
      </p:pic>
    </p:spTree>
    <p:extLst>
      <p:ext uri="{BB962C8B-B14F-4D97-AF65-F5344CB8AC3E}">
        <p14:creationId xmlns:p14="http://schemas.microsoft.com/office/powerpoint/2010/main" val="399063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1AEE-F68F-4991-B6D2-CF67ACBC8CF5}"/>
              </a:ext>
            </a:extLst>
          </p:cNvPr>
          <p:cNvSpPr>
            <a:spLocks noGrp="1"/>
          </p:cNvSpPr>
          <p:nvPr>
            <p:ph type="title"/>
          </p:nvPr>
        </p:nvSpPr>
        <p:spPr>
          <a:xfrm>
            <a:off x="838200" y="0"/>
            <a:ext cx="10515600" cy="1325563"/>
          </a:xfrm>
        </p:spPr>
        <p:txBody>
          <a:bodyPr/>
          <a:lstStyle/>
          <a:p>
            <a:pPr algn="ctr"/>
            <a:r>
              <a:rPr lang="en-US" dirty="0"/>
              <a:t>Persona Merge: Temp-Merge Check</a:t>
            </a:r>
          </a:p>
        </p:txBody>
      </p:sp>
      <p:sp>
        <p:nvSpPr>
          <p:cNvPr id="4" name="TextBox 3">
            <a:extLst>
              <a:ext uri="{FF2B5EF4-FFF2-40B4-BE49-F238E27FC236}">
                <a16:creationId xmlns:a16="http://schemas.microsoft.com/office/drawing/2014/main" id="{355A9023-FC90-4493-881B-5F06D4158062}"/>
              </a:ext>
            </a:extLst>
          </p:cNvPr>
          <p:cNvSpPr txBox="1"/>
          <p:nvPr/>
        </p:nvSpPr>
        <p:spPr>
          <a:xfrm>
            <a:off x="554567" y="952079"/>
            <a:ext cx="11489267" cy="3385542"/>
          </a:xfrm>
          <a:prstGeom prst="rect">
            <a:avLst/>
          </a:prstGeom>
          <a:noFill/>
        </p:spPr>
        <p:txBody>
          <a:bodyPr wrap="square">
            <a:spAutoFit/>
          </a:bodyPr>
          <a:lstStyle/>
          <a:p>
            <a:r>
              <a:rPr lang="en-US" sz="1400" b="1" dirty="0" err="1">
                <a:latin typeface="Times New Roman" panose="02020603050405020304" pitchFamily="18" charset="0"/>
                <a:cs typeface="Times New Roman" panose="02020603050405020304" pitchFamily="18" charset="0"/>
              </a:rPr>
              <a:t>Flögeln</a:t>
            </a:r>
            <a:r>
              <a:rPr lang="en-US" sz="1400" b="1" dirty="0">
                <a:latin typeface="Times New Roman" panose="02020603050405020304" pitchFamily="18" charset="0"/>
                <a:cs typeface="Times New Roman" panose="02020603050405020304" pitchFamily="18" charset="0"/>
              </a:rPr>
              <a:t> Example:</a:t>
            </a:r>
          </a:p>
          <a:p>
            <a:r>
              <a:rPr lang="en-US" sz="1000" b="1" dirty="0">
                <a:latin typeface="Times New Roman" panose="02020603050405020304" pitchFamily="18" charset="0"/>
                <a:cs typeface="Times New Roman" panose="02020603050405020304" pitchFamily="18" charset="0"/>
              </a:rPr>
              <a:t>Total number of merged persona tested by all constraints: 3,011,818</a:t>
            </a:r>
          </a:p>
          <a:p>
            <a:r>
              <a:rPr lang="en-US" sz="1000" b="1" dirty="0">
                <a:latin typeface="Times New Roman" panose="02020603050405020304" pitchFamily="18" charset="0"/>
                <a:cs typeface="Times New Roman" panose="02020603050405020304" pitchFamily="18" charset="0"/>
              </a:rPr>
              <a:t>Total number of defective merged persona found by all constraints: 30,684 (1.0%)</a:t>
            </a:r>
          </a:p>
          <a:p>
            <a:endParaRPr lang="en-US" sz="10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HISTOGRAM OF NUMBER OF DEFECTIVE MERGED PERSONA(BY CONSTRAINT)</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ChildBeingBornYearsAfterMarriageEventDat</a:t>
            </a:r>
            <a:r>
              <a:rPr lang="en-US" sz="1000" b="1" dirty="0">
                <a:latin typeface="Times New Roman" panose="02020603050405020304" pitchFamily="18" charset="0"/>
                <a:cs typeface="Times New Roman" panose="02020603050405020304" pitchFamily="18" charset="0"/>
              </a:rPr>
              <a:t> 		X(194/564 failed  34.4%)</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ChildBeingChristenedYearsAfterMarriageEv</a:t>
            </a:r>
            <a:r>
              <a:rPr lang="en-US" sz="1000" b="1" dirty="0">
                <a:latin typeface="Times New Roman" panose="02020603050405020304" pitchFamily="18" charset="0"/>
                <a:cs typeface="Times New Roman" panose="02020603050405020304" pitchFamily="18" charset="0"/>
              </a:rPr>
              <a:t> 		(29/113 failed  25.7%)</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FatherHasAgeAtBirthOfChild</a:t>
            </a:r>
            <a:r>
              <a:rPr lang="en-US" sz="1000" b="1" dirty="0">
                <a:latin typeface="Times New Roman" panose="02020603050405020304" pitchFamily="18" charset="0"/>
                <a:cs typeface="Times New Roman" panose="02020603050405020304" pitchFamily="18" charset="0"/>
              </a:rPr>
              <a:t>               		XXXXXXXXXXXXXXXXXXXXXXXXXXXXXXXXXXXXXXXX(16900/1653644 failed   1.0%)</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MarriedCoupleCannotHaveSameGenderConstra</a:t>
            </a:r>
            <a:r>
              <a:rPr lang="en-US" sz="1000" b="1" dirty="0">
                <a:latin typeface="Times New Roman" panose="02020603050405020304" pitchFamily="18" charset="0"/>
                <a:cs typeface="Times New Roman" panose="02020603050405020304" pitchFamily="18" charset="0"/>
              </a:rPr>
              <a:t> 	All Passed(1505 tested)</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MotherDiedBeforeChildWasBorn</a:t>
            </a:r>
            <a:r>
              <a:rPr lang="en-US" sz="1000" b="1" dirty="0">
                <a:latin typeface="Times New Roman" panose="02020603050405020304" pitchFamily="18" charset="0"/>
                <a:cs typeface="Times New Roman" panose="02020603050405020304" pitchFamily="18" charset="0"/>
              </a:rPr>
              <a:t>             		(8/450 failed   1.8%)</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MotherDiedBeforeChildWasChristened</a:t>
            </a:r>
            <a:r>
              <a:rPr lang="en-US" sz="1000" b="1" dirty="0">
                <a:latin typeface="Times New Roman" panose="02020603050405020304" pitchFamily="18" charset="0"/>
                <a:cs typeface="Times New Roman" panose="02020603050405020304" pitchFamily="18" charset="0"/>
              </a:rPr>
              <a:t>       		All Passed(76 tested)</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MotherHasAgeAtBirthOfChild</a:t>
            </a:r>
            <a:r>
              <a:rPr lang="en-US" sz="1000" b="1" dirty="0">
                <a:latin typeface="Times New Roman" panose="02020603050405020304" pitchFamily="18" charset="0"/>
                <a:cs typeface="Times New Roman" panose="02020603050405020304" pitchFamily="18" charset="0"/>
              </a:rPr>
              <a:t>               		XXXXXXXXXXXXXXXXXXXXXXXXXXXXXXXX(13520/1352404 failed   1.0%)</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ParentsChildrenSpacedFarEnoughApart</a:t>
            </a:r>
            <a:r>
              <a:rPr lang="en-US" sz="1000" b="1" dirty="0">
                <a:latin typeface="Times New Roman" panose="02020603050405020304" pitchFamily="18" charset="0"/>
                <a:cs typeface="Times New Roman" panose="02020603050405020304" pitchFamily="18" charset="0"/>
              </a:rPr>
              <a:t>      		(14/661 failed   2.1%)</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ParentsOfChildMeetMustMeetParentalConstr</a:t>
            </a:r>
            <a:r>
              <a:rPr lang="en-US" sz="1000" b="1" dirty="0">
                <a:latin typeface="Times New Roman" panose="02020603050405020304" pitchFamily="18" charset="0"/>
                <a:cs typeface="Times New Roman" panose="02020603050405020304" pitchFamily="18" charset="0"/>
              </a:rPr>
              <a:t> 		All Passed(894 tested)</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PersonCantHaveOverlappingSpouses</a:t>
            </a:r>
            <a:r>
              <a:rPr lang="en-US" sz="1000" b="1" dirty="0">
                <a:latin typeface="Times New Roman" panose="02020603050405020304" pitchFamily="18" charset="0"/>
                <a:cs typeface="Times New Roman" panose="02020603050405020304" pitchFamily="18" charset="0"/>
              </a:rPr>
              <a:t>         		All Passed(113 tested)</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PersonDyingBeforeOrToLongAfterBirth</a:t>
            </a:r>
            <a:r>
              <a:rPr lang="en-US" sz="1000" b="1" dirty="0">
                <a:latin typeface="Times New Roman" panose="02020603050405020304" pitchFamily="18" charset="0"/>
                <a:cs typeface="Times New Roman" panose="02020603050405020304" pitchFamily="18" charset="0"/>
              </a:rPr>
              <a:t>      		(2/533 failed   0.4%)</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PersonDyingBeforeOrToLongAfterChristenin</a:t>
            </a:r>
            <a:r>
              <a:rPr lang="en-US" sz="1000" b="1" dirty="0">
                <a:latin typeface="Times New Roman" panose="02020603050405020304" pitchFamily="18" charset="0"/>
                <a:cs typeface="Times New Roman" panose="02020603050405020304" pitchFamily="18" charset="0"/>
              </a:rPr>
              <a:t> 		All Passed(126 tested)</a:t>
            </a:r>
          </a:p>
          <a:p>
            <a:r>
              <a:rPr lang="en-US" sz="1000" b="1" dirty="0">
                <a:latin typeface="Times New Roman" panose="02020603050405020304" pitchFamily="18" charset="0"/>
                <a:cs typeface="Times New Roman" panose="02020603050405020304" pitchFamily="18" charset="0"/>
              </a:rPr>
              <a:t>    </a:t>
            </a:r>
            <a:r>
              <a:rPr lang="en-US" sz="1000" b="1" dirty="0" err="1">
                <a:highlight>
                  <a:srgbClr val="FFFF00"/>
                </a:highlight>
                <a:latin typeface="Times New Roman" panose="02020603050405020304" pitchFamily="18" charset="0"/>
                <a:cs typeface="Times New Roman" panose="02020603050405020304" pitchFamily="18" charset="0"/>
              </a:rPr>
              <a:t>PersonMarriedAfterDeath</a:t>
            </a:r>
            <a:r>
              <a:rPr lang="en-US" sz="1000" b="1" dirty="0">
                <a:latin typeface="Times New Roman" panose="02020603050405020304" pitchFamily="18" charset="0"/>
                <a:cs typeface="Times New Roman" panose="02020603050405020304" pitchFamily="18" charset="0"/>
              </a:rPr>
              <a:t>                  		(17/735 failed   2.3%)</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PersonNotOwnAncestorConstraint</a:t>
            </a:r>
            <a:r>
              <a:rPr lang="en-US" sz="1000" b="1" dirty="0">
                <a:latin typeface="Times New Roman" panose="02020603050405020304" pitchFamily="18" charset="0"/>
                <a:cs typeface="Times New Roman" panose="02020603050405020304" pitchFamily="18" charset="0"/>
              </a:rPr>
              <a:t>           		None Tested</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PersonNotOwnSpouseConstraint</a:t>
            </a:r>
            <a:r>
              <a:rPr lang="en-US" sz="1000" b="1" dirty="0">
                <a:latin typeface="Times New Roman" panose="02020603050405020304" pitchFamily="18" charset="0"/>
                <a:cs typeface="Times New Roman" panose="02020603050405020304" pitchFamily="18" charset="0"/>
              </a:rPr>
              <a:t>             		None Tested</a:t>
            </a:r>
          </a:p>
        </p:txBody>
      </p:sp>
      <p:grpSp>
        <p:nvGrpSpPr>
          <p:cNvPr id="18" name="Group 17">
            <a:extLst>
              <a:ext uri="{FF2B5EF4-FFF2-40B4-BE49-F238E27FC236}">
                <a16:creationId xmlns:a16="http://schemas.microsoft.com/office/drawing/2014/main" id="{90C2F713-AAC7-4527-B0D1-A9ADC451608F}"/>
              </a:ext>
            </a:extLst>
          </p:cNvPr>
          <p:cNvGrpSpPr/>
          <p:nvPr/>
        </p:nvGrpSpPr>
        <p:grpSpPr>
          <a:xfrm>
            <a:off x="554567" y="4788430"/>
            <a:ext cx="11151929" cy="1354665"/>
            <a:chOff x="615737" y="4800599"/>
            <a:chExt cx="11151929" cy="1354665"/>
          </a:xfrm>
          <a:solidFill>
            <a:srgbClr val="FF0000"/>
          </a:solidFill>
        </p:grpSpPr>
        <p:pic>
          <p:nvPicPr>
            <p:cNvPr id="13" name="Picture 12">
              <a:extLst>
                <a:ext uri="{FF2B5EF4-FFF2-40B4-BE49-F238E27FC236}">
                  <a16:creationId xmlns:a16="http://schemas.microsoft.com/office/drawing/2014/main" id="{B802D026-6863-4293-A556-B09B20836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37" y="4800599"/>
              <a:ext cx="5790025" cy="1354665"/>
            </a:xfrm>
            <a:prstGeom prst="rect">
              <a:avLst/>
            </a:prstGeom>
            <a:grpFill/>
          </p:spPr>
        </p:pic>
        <p:pic>
          <p:nvPicPr>
            <p:cNvPr id="17" name="Picture 16">
              <a:extLst>
                <a:ext uri="{FF2B5EF4-FFF2-40B4-BE49-F238E27FC236}">
                  <a16:creationId xmlns:a16="http://schemas.microsoft.com/office/drawing/2014/main" id="{2F9CEF6D-4028-4F60-8A2F-66DCB3513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387" y="4800599"/>
              <a:ext cx="5033279" cy="1354665"/>
            </a:xfrm>
            <a:prstGeom prst="rect">
              <a:avLst/>
            </a:prstGeom>
            <a:grpFill/>
          </p:spPr>
        </p:pic>
      </p:grpSp>
      <p:sp>
        <p:nvSpPr>
          <p:cNvPr id="9" name="Rectangle 8">
            <a:extLst>
              <a:ext uri="{FF2B5EF4-FFF2-40B4-BE49-F238E27FC236}">
                <a16:creationId xmlns:a16="http://schemas.microsoft.com/office/drawing/2014/main" id="{7FD4F3EF-21FF-461E-B9D8-9816B5AC4EFE}"/>
              </a:ext>
            </a:extLst>
          </p:cNvPr>
          <p:cNvSpPr/>
          <p:nvPr/>
        </p:nvSpPr>
        <p:spPr>
          <a:xfrm>
            <a:off x="1056216" y="5202767"/>
            <a:ext cx="485248" cy="12488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CEA24-ACFE-4B0F-8757-FC033A3D6FB1}"/>
              </a:ext>
            </a:extLst>
          </p:cNvPr>
          <p:cNvSpPr/>
          <p:nvPr/>
        </p:nvSpPr>
        <p:spPr>
          <a:xfrm>
            <a:off x="6673217" y="4924425"/>
            <a:ext cx="1061083" cy="1375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B67D8F5-6B39-4309-9167-47CDCFA90EAF}"/>
              </a:ext>
            </a:extLst>
          </p:cNvPr>
          <p:cNvSpPr/>
          <p:nvPr/>
        </p:nvSpPr>
        <p:spPr>
          <a:xfrm>
            <a:off x="1561042" y="5202767"/>
            <a:ext cx="1393296" cy="122240"/>
          </a:xfrm>
          <a:prstGeom prst="rect">
            <a:avLst/>
          </a:prstGeom>
          <a:solidFill>
            <a:srgbClr val="00B050">
              <a:alpha val="3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6E997D-0444-4BFA-99FC-62E23AD30CE4}"/>
              </a:ext>
            </a:extLst>
          </p:cNvPr>
          <p:cNvSpPr/>
          <p:nvPr/>
        </p:nvSpPr>
        <p:spPr>
          <a:xfrm>
            <a:off x="2291292" y="5324475"/>
            <a:ext cx="756708" cy="13864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E33CF7-2DAD-4CBA-80A1-D33D9EB10970}"/>
              </a:ext>
            </a:extLst>
          </p:cNvPr>
          <p:cNvSpPr/>
          <p:nvPr/>
        </p:nvSpPr>
        <p:spPr>
          <a:xfrm>
            <a:off x="9238191" y="4919279"/>
            <a:ext cx="623359" cy="140756"/>
          </a:xfrm>
          <a:prstGeom prst="rect">
            <a:avLst/>
          </a:prstGeom>
          <a:solidFill>
            <a:srgbClr val="00B050">
              <a:alpha val="3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D2437A-2528-48C0-9046-C099270CB6C1}"/>
              </a:ext>
            </a:extLst>
          </p:cNvPr>
          <p:cNvSpPr/>
          <p:nvPr/>
        </p:nvSpPr>
        <p:spPr>
          <a:xfrm>
            <a:off x="6673217" y="5062538"/>
            <a:ext cx="751521" cy="140229"/>
          </a:xfrm>
          <a:prstGeom prst="rect">
            <a:avLst/>
          </a:prstGeom>
          <a:solidFill>
            <a:srgbClr val="00B050">
              <a:alpha val="3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FC61E-D231-432B-8337-47A34EB10633}"/>
              </a:ext>
            </a:extLst>
          </p:cNvPr>
          <p:cNvSpPr/>
          <p:nvPr/>
        </p:nvSpPr>
        <p:spPr>
          <a:xfrm>
            <a:off x="1319213" y="4929654"/>
            <a:ext cx="510452" cy="12335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44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1AEE-F68F-4991-B6D2-CF67ACBC8CF5}"/>
              </a:ext>
            </a:extLst>
          </p:cNvPr>
          <p:cNvSpPr>
            <a:spLocks noGrp="1"/>
          </p:cNvSpPr>
          <p:nvPr>
            <p:ph type="title"/>
          </p:nvPr>
        </p:nvSpPr>
        <p:spPr>
          <a:xfrm>
            <a:off x="838200" y="-160867"/>
            <a:ext cx="10515600" cy="1325563"/>
          </a:xfrm>
        </p:spPr>
        <p:txBody>
          <a:bodyPr/>
          <a:lstStyle/>
          <a:p>
            <a:pPr algn="ctr"/>
            <a:r>
              <a:rPr lang="en-US" dirty="0"/>
              <a:t>Persona Merge: Sufficient-Evidence Check</a:t>
            </a:r>
          </a:p>
        </p:txBody>
      </p:sp>
      <p:sp>
        <p:nvSpPr>
          <p:cNvPr id="6" name="TextBox 5">
            <a:extLst>
              <a:ext uri="{FF2B5EF4-FFF2-40B4-BE49-F238E27FC236}">
                <a16:creationId xmlns:a16="http://schemas.microsoft.com/office/drawing/2014/main" id="{2B4F34E2-4043-4FAF-81B9-2BA87551CA13}"/>
              </a:ext>
            </a:extLst>
          </p:cNvPr>
          <p:cNvSpPr txBox="1"/>
          <p:nvPr/>
        </p:nvSpPr>
        <p:spPr>
          <a:xfrm>
            <a:off x="300566" y="974239"/>
            <a:ext cx="11529483" cy="3077766"/>
          </a:xfrm>
          <a:prstGeom prst="rect">
            <a:avLst/>
          </a:prstGeom>
          <a:noFill/>
        </p:spPr>
        <p:txBody>
          <a:bodyPr wrap="square">
            <a:spAutoFit/>
          </a:bodyPr>
          <a:lstStyle/>
          <a:p>
            <a:r>
              <a:rPr lang="en-US" sz="1400" b="1" dirty="0" err="1">
                <a:latin typeface="Times New Roman" panose="02020603050405020304" pitchFamily="18" charset="0"/>
                <a:cs typeface="Times New Roman" panose="02020603050405020304" pitchFamily="18" charset="0"/>
              </a:rPr>
              <a:t>Flögeln</a:t>
            </a:r>
            <a:r>
              <a:rPr lang="en-US" sz="1400" b="1" dirty="0">
                <a:latin typeface="Times New Roman" panose="02020603050405020304" pitchFamily="18" charset="0"/>
                <a:cs typeface="Times New Roman" panose="02020603050405020304" pitchFamily="18" charset="0"/>
              </a:rPr>
              <a:t> Example:</a:t>
            </a:r>
          </a:p>
          <a:p>
            <a:r>
              <a:rPr lang="en-US" sz="1200" dirty="0"/>
              <a:t>HISTOGRAM OF EQIVALENT PAIR SIMILARITY VALUES </a:t>
            </a:r>
          </a:p>
          <a:p>
            <a:endParaRPr lang="en-US" sz="1200" dirty="0"/>
          </a:p>
          <a:p>
            <a:endParaRPr lang="en-US" sz="1200" dirty="0"/>
          </a:p>
          <a:p>
            <a:r>
              <a:rPr lang="en-US" sz="1200" dirty="0"/>
              <a:t>0.00 &lt;= value &lt;=  1.00  (0)</a:t>
            </a:r>
          </a:p>
          <a:p>
            <a:r>
              <a:rPr lang="en-US" sz="1200" dirty="0"/>
              <a:t> 1.00 &lt;  value &lt;=  2.00  XXXXXXXXXXXX(115)</a:t>
            </a:r>
          </a:p>
          <a:p>
            <a:r>
              <a:rPr lang="en-US" sz="1200" dirty="0"/>
              <a:t> 2.00 &lt;  value &lt;=  3.00  X(6)</a:t>
            </a:r>
          </a:p>
          <a:p>
            <a:r>
              <a:rPr lang="en-US" sz="1200" dirty="0"/>
              <a:t> 3.00 &lt;  value &lt;=  4.00  XXXXXXXXXXXXXXXXXXXXXXXXXXXXXXXXXXXXXXXXXXXXXXXXXXXXXXXXXXXXXXXXXXXXXXXXXXXXXXXX(753)</a:t>
            </a:r>
          </a:p>
          <a:p>
            <a:r>
              <a:rPr lang="en-US" sz="1200" dirty="0"/>
              <a:t> 4.00 &lt;  value &lt;=  5.00  (0)</a:t>
            </a:r>
          </a:p>
          <a:p>
            <a:r>
              <a:rPr lang="en-US" sz="1200" dirty="0"/>
              <a:t> 5.00 &lt;  value &lt;=  5.46  (0)</a:t>
            </a:r>
          </a:p>
          <a:p>
            <a:r>
              <a:rPr lang="en-US" sz="1200" dirty="0"/>
              <a:t>---------------------------------------------------------------------------------------------------- Threshold =  5.46 (</a:t>
            </a:r>
            <a:r>
              <a:rPr lang="en-US" sz="1200" dirty="0" err="1"/>
              <a:t>MinNumberOfAttributesRequiredConstant</a:t>
            </a:r>
            <a:r>
              <a:rPr lang="en-US" sz="1200" dirty="0"/>
              <a:t> * </a:t>
            </a:r>
            <a:r>
              <a:rPr lang="en-US" sz="1200" dirty="0" err="1"/>
              <a:t>AverageConstraintResolutionPower</a:t>
            </a:r>
            <a:r>
              <a:rPr lang="en-US" sz="1200" dirty="0"/>
              <a:t>)</a:t>
            </a:r>
          </a:p>
          <a:p>
            <a:r>
              <a:rPr lang="en-US" sz="1200" dirty="0"/>
              <a:t> 5.46 &lt;  value &lt;=  6.00  (1)</a:t>
            </a:r>
          </a:p>
          <a:p>
            <a:r>
              <a:rPr lang="en-US" sz="1200" dirty="0"/>
              <a:t> 6.00 &lt;  value &lt;=  7.00  XX(22)</a:t>
            </a:r>
          </a:p>
          <a:p>
            <a:r>
              <a:rPr lang="en-US" sz="1200" dirty="0"/>
              <a:t> 7.00 &lt;  value &lt;=  8.00  XXXXXXXXXXXXXXXXXXXXXXXXXXXXXXXXXXXX(339)</a:t>
            </a:r>
          </a:p>
          <a:p>
            <a:endParaRPr lang="en-US" sz="1200" dirty="0"/>
          </a:p>
          <a:p>
            <a:r>
              <a:rPr lang="en-US" sz="1200" dirty="0"/>
              <a:t>Number of compatible merge candidates = 362, Number of incompatible merge candidates = 874, percent with sufficient information(29.29%)</a:t>
            </a:r>
          </a:p>
        </p:txBody>
      </p:sp>
      <p:grpSp>
        <p:nvGrpSpPr>
          <p:cNvPr id="11" name="Group 10">
            <a:extLst>
              <a:ext uri="{FF2B5EF4-FFF2-40B4-BE49-F238E27FC236}">
                <a16:creationId xmlns:a16="http://schemas.microsoft.com/office/drawing/2014/main" id="{1CFC4B5E-AFC3-4EC9-A93D-281444258315}"/>
              </a:ext>
            </a:extLst>
          </p:cNvPr>
          <p:cNvGrpSpPr/>
          <p:nvPr/>
        </p:nvGrpSpPr>
        <p:grpSpPr>
          <a:xfrm>
            <a:off x="365973" y="4444312"/>
            <a:ext cx="11207960" cy="2333036"/>
            <a:chOff x="365973" y="4444312"/>
            <a:chExt cx="11207960" cy="2333036"/>
          </a:xfrm>
        </p:grpSpPr>
        <p:pic>
          <p:nvPicPr>
            <p:cNvPr id="8" name="Picture 7">
              <a:extLst>
                <a:ext uri="{FF2B5EF4-FFF2-40B4-BE49-F238E27FC236}">
                  <a16:creationId xmlns:a16="http://schemas.microsoft.com/office/drawing/2014/main" id="{96628996-2470-4153-8BFC-A49DE6F64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73" y="4444312"/>
              <a:ext cx="4685798" cy="1922622"/>
            </a:xfrm>
            <a:prstGeom prst="rect">
              <a:avLst/>
            </a:prstGeom>
          </p:spPr>
        </p:pic>
        <p:pic>
          <p:nvPicPr>
            <p:cNvPr id="10" name="Picture 9">
              <a:extLst>
                <a:ext uri="{FF2B5EF4-FFF2-40B4-BE49-F238E27FC236}">
                  <a16:creationId xmlns:a16="http://schemas.microsoft.com/office/drawing/2014/main" id="{A6A41CC8-70C2-4902-8378-B369078E6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123" y="4444312"/>
              <a:ext cx="5874810" cy="2333036"/>
            </a:xfrm>
            <a:prstGeom prst="rect">
              <a:avLst/>
            </a:prstGeom>
          </p:spPr>
        </p:pic>
      </p:grpSp>
      <p:sp>
        <p:nvSpPr>
          <p:cNvPr id="12" name="Rectangle 11">
            <a:extLst>
              <a:ext uri="{FF2B5EF4-FFF2-40B4-BE49-F238E27FC236}">
                <a16:creationId xmlns:a16="http://schemas.microsoft.com/office/drawing/2014/main" id="{0309D341-25C7-4E3A-89C7-37719046B900}"/>
              </a:ext>
            </a:extLst>
          </p:cNvPr>
          <p:cNvSpPr/>
          <p:nvPr/>
        </p:nvSpPr>
        <p:spPr>
          <a:xfrm>
            <a:off x="1154113" y="4732338"/>
            <a:ext cx="1419225" cy="153987"/>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4" name="Rectangle 13">
            <a:extLst>
              <a:ext uri="{FF2B5EF4-FFF2-40B4-BE49-F238E27FC236}">
                <a16:creationId xmlns:a16="http://schemas.microsoft.com/office/drawing/2014/main" id="{2AAFCD0D-239D-4158-93E5-CDA43C933927}"/>
              </a:ext>
            </a:extLst>
          </p:cNvPr>
          <p:cNvSpPr/>
          <p:nvPr/>
        </p:nvSpPr>
        <p:spPr>
          <a:xfrm>
            <a:off x="6165851" y="5934075"/>
            <a:ext cx="1081087" cy="14287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96FE465-D623-40BD-9879-797976FD6F55}"/>
              </a:ext>
            </a:extLst>
          </p:cNvPr>
          <p:cNvGrpSpPr/>
          <p:nvPr/>
        </p:nvGrpSpPr>
        <p:grpSpPr>
          <a:xfrm>
            <a:off x="4297681" y="1155602"/>
            <a:ext cx="7418069" cy="830997"/>
            <a:chOff x="4297681" y="1155602"/>
            <a:chExt cx="7418069" cy="830997"/>
          </a:xfrm>
        </p:grpSpPr>
        <p:sp>
          <p:nvSpPr>
            <p:cNvPr id="3" name="TextBox 2">
              <a:extLst>
                <a:ext uri="{FF2B5EF4-FFF2-40B4-BE49-F238E27FC236}">
                  <a16:creationId xmlns:a16="http://schemas.microsoft.com/office/drawing/2014/main" id="{258CF5E3-41F7-485C-9A34-3330505D9C73}"/>
                </a:ext>
              </a:extLst>
            </p:cNvPr>
            <p:cNvSpPr txBox="1"/>
            <p:nvPr/>
          </p:nvSpPr>
          <p:spPr>
            <a:xfrm>
              <a:off x="4297681" y="1155602"/>
              <a:ext cx="7418069" cy="830997"/>
            </a:xfrm>
            <a:prstGeom prst="rect">
              <a:avLst/>
            </a:prstGeom>
            <a:noFill/>
            <a:ln>
              <a:solidFill>
                <a:srgbClr val="00B050"/>
              </a:solidFill>
            </a:ln>
          </p:spPr>
          <p:txBody>
            <a:bodyPr wrap="square" rtlCol="0">
              <a:spAutoFit/>
            </a:bodyPr>
            <a:lstStyle/>
            <a:p>
              <a:r>
                <a:rPr lang="en-US" sz="1600" dirty="0"/>
                <a:t>P(M|E</a:t>
              </a:r>
              <a:r>
                <a:rPr lang="en-US" sz="1600" baseline="-25000" dirty="0"/>
                <a:t>1</a:t>
              </a:r>
              <a:r>
                <a:rPr lang="en-US" sz="1600" dirty="0"/>
                <a:t>, …, </a:t>
              </a:r>
              <a:r>
                <a:rPr lang="en-US" sz="1600" dirty="0" err="1"/>
                <a:t>E</a:t>
              </a:r>
              <a:r>
                <a:rPr lang="en-US" sz="1600" baseline="-25000" dirty="0" err="1"/>
                <a:t>n</a:t>
              </a:r>
              <a:r>
                <a:rPr lang="en-US" sz="1600" dirty="0"/>
                <a:t>) = P(E</a:t>
              </a:r>
              <a:r>
                <a:rPr lang="en-US" sz="1600" baseline="-25000" dirty="0"/>
                <a:t>1</a:t>
              </a:r>
              <a:r>
                <a:rPr lang="en-US" sz="1600" dirty="0"/>
                <a:t>, …, </a:t>
              </a:r>
              <a:r>
                <a:rPr lang="en-US" sz="1600" dirty="0" err="1"/>
                <a:t>E</a:t>
              </a:r>
              <a:r>
                <a:rPr lang="en-US" sz="1600" baseline="-25000" dirty="0" err="1"/>
                <a:t>n</a:t>
              </a:r>
              <a:r>
                <a:rPr lang="en-US" sz="1600" dirty="0" err="1"/>
                <a:t>|M</a:t>
              </a:r>
              <a:r>
                <a:rPr lang="en-US" sz="1600" dirty="0"/>
                <a:t>) P(M)/P(E</a:t>
              </a:r>
              <a:r>
                <a:rPr lang="en-US" sz="1600" baseline="-25000" dirty="0"/>
                <a:t>1</a:t>
              </a:r>
              <a:r>
                <a:rPr lang="en-US" sz="1600" dirty="0"/>
                <a:t>, …, </a:t>
              </a:r>
              <a:r>
                <a:rPr lang="en-US" sz="1600" dirty="0" err="1"/>
                <a:t>E</a:t>
              </a:r>
              <a:r>
                <a:rPr lang="en-US" sz="1600" baseline="-25000" dirty="0" err="1"/>
                <a:t>n</a:t>
              </a:r>
              <a:r>
                <a:rPr lang="en-US" sz="1600" dirty="0"/>
                <a:t>)</a:t>
              </a:r>
            </a:p>
            <a:p>
              <a:r>
                <a:rPr lang="en-US" sz="1600" dirty="0"/>
                <a:t>log P(E</a:t>
              </a:r>
              <a:r>
                <a:rPr lang="en-US" sz="1600" baseline="-25000" dirty="0"/>
                <a:t>1</a:t>
              </a:r>
              <a:r>
                <a:rPr lang="en-US" sz="1600" dirty="0"/>
                <a:t>, …, </a:t>
              </a:r>
              <a:r>
                <a:rPr lang="en-US" sz="1600" dirty="0" err="1"/>
                <a:t>E</a:t>
              </a:r>
              <a:r>
                <a:rPr lang="en-US" sz="1600" baseline="-25000" dirty="0" err="1"/>
                <a:t>n</a:t>
              </a:r>
              <a:r>
                <a:rPr lang="en-US" sz="1600" dirty="0" err="1"/>
                <a:t>|M</a:t>
              </a:r>
              <a:r>
                <a:rPr lang="en-US" sz="1600" dirty="0"/>
                <a:t>) P(M)/P(E</a:t>
              </a:r>
              <a:r>
                <a:rPr lang="en-US" sz="1600" baseline="-25000" dirty="0"/>
                <a:t>1</a:t>
              </a:r>
              <a:r>
                <a:rPr lang="en-US" sz="1600" dirty="0"/>
                <a:t>, …, </a:t>
              </a:r>
              <a:r>
                <a:rPr lang="en-US" sz="1600" dirty="0" err="1"/>
                <a:t>E</a:t>
              </a:r>
              <a:r>
                <a:rPr lang="en-US" sz="1600" baseline="-25000" dirty="0" err="1"/>
                <a:t>n</a:t>
              </a:r>
              <a:r>
                <a:rPr lang="en-US" sz="1600" dirty="0"/>
                <a:t>) = P(M) + ∑</a:t>
              </a:r>
              <a:r>
                <a:rPr lang="en-US" sz="1600" baseline="30000" dirty="0" err="1"/>
                <a:t>n</a:t>
              </a:r>
              <a:r>
                <a:rPr lang="en-US" sz="1600" baseline="-25000" dirty="0" err="1"/>
                <a:t>i</a:t>
              </a:r>
              <a:r>
                <a:rPr lang="en-US" sz="1600" baseline="-25000" dirty="0"/>
                <a:t>=1</a:t>
              </a:r>
              <a:r>
                <a:rPr lang="en-US" sz="1600" dirty="0"/>
                <a:t>P(</a:t>
              </a:r>
              <a:r>
                <a:rPr lang="en-US" sz="1600" dirty="0" err="1"/>
                <a:t>E</a:t>
              </a:r>
              <a:r>
                <a:rPr lang="en-US" sz="1600" baseline="-25000" dirty="0" err="1"/>
                <a:t>i</a:t>
              </a:r>
              <a:r>
                <a:rPr lang="en-US" sz="1600" dirty="0" err="1"/>
                <a:t>|M</a:t>
              </a:r>
              <a:r>
                <a:rPr lang="en-US" sz="1600" dirty="0"/>
                <a:t>)/P(</a:t>
              </a:r>
              <a:r>
                <a:rPr lang="en-US" sz="1600" dirty="0" err="1"/>
                <a:t>E</a:t>
              </a:r>
              <a:r>
                <a:rPr lang="en-US" sz="1600" baseline="-25000" dirty="0" err="1"/>
                <a:t>i</a:t>
              </a:r>
              <a:r>
                <a:rPr lang="en-US" sz="1600" dirty="0"/>
                <a:t>)  yielding ∑</a:t>
              </a:r>
              <a:r>
                <a:rPr lang="en-US" sz="1600" baseline="30000" dirty="0" err="1"/>
                <a:t>n</a:t>
              </a:r>
              <a:r>
                <a:rPr lang="en-US" sz="1600" baseline="-25000" dirty="0" err="1"/>
                <a:t>i</a:t>
              </a:r>
              <a:r>
                <a:rPr lang="en-US" sz="1600" baseline="-25000" dirty="0"/>
                <a:t>=1</a:t>
              </a:r>
              <a:r>
                <a:rPr lang="en-US" sz="1600" dirty="0"/>
                <a:t>1/P(</a:t>
              </a:r>
              <a:r>
                <a:rPr lang="en-US" sz="1600" dirty="0" err="1"/>
                <a:t>E</a:t>
              </a:r>
              <a:r>
                <a:rPr lang="en-US" sz="1600" baseline="-25000" dirty="0" err="1"/>
                <a:t>i</a:t>
              </a:r>
              <a:r>
                <a:rPr lang="en-US" sz="1600" dirty="0"/>
                <a:t>)</a:t>
              </a:r>
            </a:p>
            <a:p>
              <a:r>
                <a:rPr lang="en-US" sz="1600" dirty="0"/>
                <a:t>Weight, 1/P(</a:t>
              </a:r>
              <a:r>
                <a:rPr lang="en-US" sz="1600" dirty="0" err="1"/>
                <a:t>E</a:t>
              </a:r>
              <a:r>
                <a:rPr lang="en-US" sz="1600" baseline="-25000" dirty="0" err="1"/>
                <a:t>i</a:t>
              </a:r>
              <a:r>
                <a:rPr lang="en-US" sz="1600" dirty="0"/>
                <a:t>), tempered by probability of a match, </a:t>
              </a:r>
              <a:r>
                <a:rPr lang="en-US" sz="1600" dirty="0">
                  <a:solidFill>
                    <a:srgbClr val="FF0000"/>
                  </a:solidFill>
                </a:rPr>
                <a:t>e.g. P(“Waddington” ≈ “Clitheroe”)</a:t>
              </a:r>
            </a:p>
          </p:txBody>
        </p:sp>
        <p:cxnSp>
          <p:nvCxnSpPr>
            <p:cNvPr id="9" name="Straight Connector 8">
              <a:extLst>
                <a:ext uri="{FF2B5EF4-FFF2-40B4-BE49-F238E27FC236}">
                  <a16:creationId xmlns:a16="http://schemas.microsoft.com/office/drawing/2014/main" id="{4F542826-965B-4AA3-969C-0F667B22DF5E}"/>
                </a:ext>
              </a:extLst>
            </p:cNvPr>
            <p:cNvCxnSpPr/>
            <p:nvPr/>
          </p:nvCxnSpPr>
          <p:spPr>
            <a:xfrm flipV="1">
              <a:off x="7520940" y="1451610"/>
              <a:ext cx="240030" cy="2628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A61E36-2EA5-440D-8F7C-F398DB7CF966}"/>
                </a:ext>
              </a:extLst>
            </p:cNvPr>
            <p:cNvCxnSpPr/>
            <p:nvPr/>
          </p:nvCxnSpPr>
          <p:spPr>
            <a:xfrm flipV="1">
              <a:off x="8644890" y="1455420"/>
              <a:ext cx="240030" cy="2628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319AB1-470F-4B37-A521-7079C8FDC518}"/>
                </a:ext>
              </a:extLst>
            </p:cNvPr>
            <p:cNvSpPr txBox="1"/>
            <p:nvPr/>
          </p:nvSpPr>
          <p:spPr>
            <a:xfrm>
              <a:off x="8721090" y="1188720"/>
              <a:ext cx="391454" cy="338554"/>
            </a:xfrm>
            <a:prstGeom prst="rect">
              <a:avLst/>
            </a:prstGeom>
            <a:noFill/>
          </p:spPr>
          <p:txBody>
            <a:bodyPr wrap="none" rtlCol="0">
              <a:spAutoFit/>
            </a:bodyPr>
            <a:lstStyle/>
            <a:p>
              <a:r>
                <a:rPr lang="en-US" sz="1600" dirty="0">
                  <a:solidFill>
                    <a:srgbClr val="FF0000"/>
                  </a:solidFill>
                </a:rPr>
                <a:t>=1</a:t>
              </a:r>
            </a:p>
          </p:txBody>
        </p:sp>
      </p:grpSp>
      <p:sp>
        <p:nvSpPr>
          <p:cNvPr id="4" name="Rectangle 3">
            <a:extLst>
              <a:ext uri="{FF2B5EF4-FFF2-40B4-BE49-F238E27FC236}">
                <a16:creationId xmlns:a16="http://schemas.microsoft.com/office/drawing/2014/main" id="{73405587-8BE8-4872-8DFA-E71A4C7997CD}"/>
              </a:ext>
            </a:extLst>
          </p:cNvPr>
          <p:cNvSpPr/>
          <p:nvPr/>
        </p:nvSpPr>
        <p:spPr>
          <a:xfrm>
            <a:off x="6105525" y="4581524"/>
            <a:ext cx="358649" cy="153437"/>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F57C2DF-0225-4B5D-8A7F-638E3ED31EB7}"/>
              </a:ext>
            </a:extLst>
          </p:cNvPr>
          <p:cNvPicPr>
            <a:picLocks noChangeAspect="1"/>
          </p:cNvPicPr>
          <p:nvPr/>
        </p:nvPicPr>
        <p:blipFill>
          <a:blip r:embed="rId5"/>
          <a:stretch>
            <a:fillRect/>
          </a:stretch>
        </p:blipFill>
        <p:spPr>
          <a:xfrm>
            <a:off x="7243763" y="5924550"/>
            <a:ext cx="1285875" cy="156941"/>
          </a:xfrm>
          <a:prstGeom prst="rect">
            <a:avLst/>
          </a:prstGeom>
        </p:spPr>
      </p:pic>
      <p:pic>
        <p:nvPicPr>
          <p:cNvPr id="22" name="Picture 21">
            <a:extLst>
              <a:ext uri="{FF2B5EF4-FFF2-40B4-BE49-F238E27FC236}">
                <a16:creationId xmlns:a16="http://schemas.microsoft.com/office/drawing/2014/main" id="{D9214D90-D823-42C2-8F03-F599B8A9BADE}"/>
              </a:ext>
            </a:extLst>
          </p:cNvPr>
          <p:cNvPicPr>
            <a:picLocks noChangeAspect="1"/>
          </p:cNvPicPr>
          <p:nvPr/>
        </p:nvPicPr>
        <p:blipFill>
          <a:blip r:embed="rId5"/>
          <a:stretch>
            <a:fillRect/>
          </a:stretch>
        </p:blipFill>
        <p:spPr>
          <a:xfrm>
            <a:off x="8577263" y="5920022"/>
            <a:ext cx="757237" cy="162963"/>
          </a:xfrm>
          <a:prstGeom prst="rect">
            <a:avLst/>
          </a:prstGeom>
        </p:spPr>
      </p:pic>
      <p:pic>
        <p:nvPicPr>
          <p:cNvPr id="24" name="Picture 23">
            <a:extLst>
              <a:ext uri="{FF2B5EF4-FFF2-40B4-BE49-F238E27FC236}">
                <a16:creationId xmlns:a16="http://schemas.microsoft.com/office/drawing/2014/main" id="{5FF03FC4-49E7-47E1-BE7B-D2072BA985AD}"/>
              </a:ext>
            </a:extLst>
          </p:cNvPr>
          <p:cNvPicPr>
            <a:picLocks noChangeAspect="1"/>
          </p:cNvPicPr>
          <p:nvPr/>
        </p:nvPicPr>
        <p:blipFill>
          <a:blip r:embed="rId5"/>
          <a:stretch>
            <a:fillRect/>
          </a:stretch>
        </p:blipFill>
        <p:spPr>
          <a:xfrm>
            <a:off x="9716237" y="5933367"/>
            <a:ext cx="118326" cy="144856"/>
          </a:xfrm>
          <a:prstGeom prst="rect">
            <a:avLst/>
          </a:prstGeom>
        </p:spPr>
      </p:pic>
      <p:pic>
        <p:nvPicPr>
          <p:cNvPr id="26" name="Picture 25">
            <a:extLst>
              <a:ext uri="{FF2B5EF4-FFF2-40B4-BE49-F238E27FC236}">
                <a16:creationId xmlns:a16="http://schemas.microsoft.com/office/drawing/2014/main" id="{286B4271-951D-428D-9686-27CE201FD7B7}"/>
              </a:ext>
            </a:extLst>
          </p:cNvPr>
          <p:cNvPicPr>
            <a:picLocks noChangeAspect="1"/>
          </p:cNvPicPr>
          <p:nvPr/>
        </p:nvPicPr>
        <p:blipFill>
          <a:blip r:embed="rId5"/>
          <a:stretch>
            <a:fillRect/>
          </a:stretch>
        </p:blipFill>
        <p:spPr>
          <a:xfrm>
            <a:off x="381000" y="4719639"/>
            <a:ext cx="767425" cy="176778"/>
          </a:xfrm>
          <a:prstGeom prst="rect">
            <a:avLst/>
          </a:prstGeom>
        </p:spPr>
      </p:pic>
      <p:pic>
        <p:nvPicPr>
          <p:cNvPr id="28" name="Picture 27">
            <a:extLst>
              <a:ext uri="{FF2B5EF4-FFF2-40B4-BE49-F238E27FC236}">
                <a16:creationId xmlns:a16="http://schemas.microsoft.com/office/drawing/2014/main" id="{45BB5E56-D566-4F1F-BC61-F2AFCF841BAC}"/>
              </a:ext>
            </a:extLst>
          </p:cNvPr>
          <p:cNvPicPr>
            <a:picLocks noChangeAspect="1"/>
          </p:cNvPicPr>
          <p:nvPr/>
        </p:nvPicPr>
        <p:blipFill>
          <a:blip r:embed="rId5"/>
          <a:stretch>
            <a:fillRect/>
          </a:stretch>
        </p:blipFill>
        <p:spPr>
          <a:xfrm>
            <a:off x="2624138" y="4713837"/>
            <a:ext cx="800101" cy="162963"/>
          </a:xfrm>
          <a:prstGeom prst="rect">
            <a:avLst/>
          </a:prstGeom>
        </p:spPr>
      </p:pic>
      <p:pic>
        <p:nvPicPr>
          <p:cNvPr id="30" name="Picture 29">
            <a:extLst>
              <a:ext uri="{FF2B5EF4-FFF2-40B4-BE49-F238E27FC236}">
                <a16:creationId xmlns:a16="http://schemas.microsoft.com/office/drawing/2014/main" id="{1C90466F-DF57-495E-86D8-13000E713547}"/>
              </a:ext>
            </a:extLst>
          </p:cNvPr>
          <p:cNvPicPr>
            <a:picLocks noChangeAspect="1"/>
          </p:cNvPicPr>
          <p:nvPr/>
        </p:nvPicPr>
        <p:blipFill>
          <a:blip r:embed="rId5"/>
          <a:stretch>
            <a:fillRect/>
          </a:stretch>
        </p:blipFill>
        <p:spPr>
          <a:xfrm>
            <a:off x="780796" y="4572474"/>
            <a:ext cx="119317" cy="167488"/>
          </a:xfrm>
          <a:prstGeom prst="rect">
            <a:avLst/>
          </a:prstGeom>
        </p:spPr>
      </p:pic>
      <p:pic>
        <p:nvPicPr>
          <p:cNvPr id="32" name="Picture 31">
            <a:extLst>
              <a:ext uri="{FF2B5EF4-FFF2-40B4-BE49-F238E27FC236}">
                <a16:creationId xmlns:a16="http://schemas.microsoft.com/office/drawing/2014/main" id="{7E8D6CF4-0695-47B9-A314-93849A7E2068}"/>
              </a:ext>
            </a:extLst>
          </p:cNvPr>
          <p:cNvPicPr>
            <a:picLocks noChangeAspect="1"/>
          </p:cNvPicPr>
          <p:nvPr/>
        </p:nvPicPr>
        <p:blipFill>
          <a:blip r:embed="rId5"/>
          <a:stretch>
            <a:fillRect/>
          </a:stretch>
        </p:blipFill>
        <p:spPr>
          <a:xfrm>
            <a:off x="1783801" y="4724874"/>
            <a:ext cx="119317" cy="167488"/>
          </a:xfrm>
          <a:prstGeom prst="rect">
            <a:avLst/>
          </a:prstGeom>
        </p:spPr>
      </p:pic>
      <p:pic>
        <p:nvPicPr>
          <p:cNvPr id="34" name="Picture 33">
            <a:extLst>
              <a:ext uri="{FF2B5EF4-FFF2-40B4-BE49-F238E27FC236}">
                <a16:creationId xmlns:a16="http://schemas.microsoft.com/office/drawing/2014/main" id="{EFD0DFFF-080A-4A5E-9B32-92DCEBB23780}"/>
              </a:ext>
            </a:extLst>
          </p:cNvPr>
          <p:cNvPicPr>
            <a:picLocks noChangeAspect="1"/>
          </p:cNvPicPr>
          <p:nvPr/>
        </p:nvPicPr>
        <p:blipFill>
          <a:blip r:embed="rId5"/>
          <a:stretch>
            <a:fillRect/>
          </a:stretch>
        </p:blipFill>
        <p:spPr>
          <a:xfrm>
            <a:off x="6805912" y="5919265"/>
            <a:ext cx="119317" cy="167488"/>
          </a:xfrm>
          <a:prstGeom prst="rect">
            <a:avLst/>
          </a:prstGeom>
        </p:spPr>
      </p:pic>
      <p:pic>
        <p:nvPicPr>
          <p:cNvPr id="36" name="Picture 35">
            <a:extLst>
              <a:ext uri="{FF2B5EF4-FFF2-40B4-BE49-F238E27FC236}">
                <a16:creationId xmlns:a16="http://schemas.microsoft.com/office/drawing/2014/main" id="{ACDD6DD1-7595-46AD-9DB5-F7F83646D22F}"/>
              </a:ext>
            </a:extLst>
          </p:cNvPr>
          <p:cNvPicPr>
            <a:picLocks noChangeAspect="1"/>
          </p:cNvPicPr>
          <p:nvPr/>
        </p:nvPicPr>
        <p:blipFill>
          <a:blip r:embed="rId5"/>
          <a:stretch>
            <a:fillRect/>
          </a:stretch>
        </p:blipFill>
        <p:spPr>
          <a:xfrm>
            <a:off x="381000" y="4567239"/>
            <a:ext cx="914400" cy="176778"/>
          </a:xfrm>
          <a:prstGeom prst="rect">
            <a:avLst/>
          </a:prstGeom>
        </p:spPr>
      </p:pic>
      <p:pic>
        <p:nvPicPr>
          <p:cNvPr id="38" name="Picture 37">
            <a:extLst>
              <a:ext uri="{FF2B5EF4-FFF2-40B4-BE49-F238E27FC236}">
                <a16:creationId xmlns:a16="http://schemas.microsoft.com/office/drawing/2014/main" id="{166B210B-55DC-44F2-A432-6647F87DF50E}"/>
              </a:ext>
            </a:extLst>
          </p:cNvPr>
          <p:cNvPicPr>
            <a:picLocks noChangeAspect="1"/>
          </p:cNvPicPr>
          <p:nvPr/>
        </p:nvPicPr>
        <p:blipFill>
          <a:blip r:embed="rId5"/>
          <a:stretch>
            <a:fillRect/>
          </a:stretch>
        </p:blipFill>
        <p:spPr>
          <a:xfrm>
            <a:off x="9339262" y="5924550"/>
            <a:ext cx="852488" cy="157162"/>
          </a:xfrm>
          <a:prstGeom prst="rect">
            <a:avLst/>
          </a:prstGeom>
        </p:spPr>
      </p:pic>
    </p:spTree>
    <p:extLst>
      <p:ext uri="{BB962C8B-B14F-4D97-AF65-F5344CB8AC3E}">
        <p14:creationId xmlns:p14="http://schemas.microsoft.com/office/powerpoint/2010/main" val="3528616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TotalTime>
  <Words>2741</Words>
  <Application>Microsoft Office PowerPoint</Application>
  <PresentationFormat>Widescreen</PresentationFormat>
  <Paragraphs>459</Paragraphs>
  <Slides>29</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 Unicode MS</vt:lpstr>
      <vt:lpstr>Arial</vt:lpstr>
      <vt:lpstr>Calibri</vt:lpstr>
      <vt:lpstr>Calibri Light</vt:lpstr>
      <vt:lpstr>Times New Roman</vt:lpstr>
      <vt:lpstr>Office Theme</vt:lpstr>
      <vt:lpstr>Office Theme</vt:lpstr>
      <vt:lpstr>Office Theme</vt:lpstr>
      <vt:lpstr>Record Merge (book persona-record merge &amp; merged-persona-record/tree-persona-record merge)  </vt:lpstr>
      <vt:lpstr>Book Persona Record Merge Overview</vt:lpstr>
      <vt:lpstr>Curated Input Persona Record</vt:lpstr>
      <vt:lpstr>Shallow Match</vt:lpstr>
      <vt:lpstr>Shallow Match</vt:lpstr>
      <vt:lpstr>Persona Merge: Persona Integrity Check</vt:lpstr>
      <vt:lpstr>Persona Merge: Red-Flag Check</vt:lpstr>
      <vt:lpstr>Persona Merge: Temp-Merge Check</vt:lpstr>
      <vt:lpstr>Persona Merge: Sufficient-Evidence Check</vt:lpstr>
      <vt:lpstr>PowerPoint Presentation</vt:lpstr>
      <vt:lpstr>Book Persona Record Merge Overview</vt:lpstr>
      <vt:lpstr>Add to Tree</vt:lpstr>
      <vt:lpstr>Add to Tree</vt:lpstr>
      <vt:lpstr>Add to Tree</vt:lpstr>
      <vt:lpstr>Add to Tree</vt:lpstr>
      <vt:lpstr>Add to Tree</vt:lpstr>
      <vt:lpstr>Add to Tree</vt:lpstr>
      <vt:lpstr>Add to Tree</vt:lpstr>
      <vt:lpstr>Add to Tree</vt:lpstr>
      <vt:lpstr>Add to Tree</vt:lpstr>
      <vt:lpstr>PowerPoint Presentation</vt:lpstr>
      <vt:lpstr>Add to Tree</vt:lpstr>
      <vt:lpstr>Add to Tree</vt:lpstr>
      <vt:lpstr>PowerPoint Presentation</vt:lpstr>
      <vt:lpstr>PowerPoint Presentation</vt:lpstr>
      <vt:lpstr>PowerPoint Presentation</vt:lpstr>
      <vt:lpstr>PowerPoint Presentation</vt:lpstr>
      <vt:lpstr>PowerPoint Presentation</vt:lpstr>
      <vt:lpstr>Merge Book-Generated Family Trees with the FamilySearch Tree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Merge (book persona-record merge &amp; persona-record/tree-record merge)  </dc:title>
  <dc:creator>David Wayne Embley</dc:creator>
  <cp:lastModifiedBy>David Wayne Embley</cp:lastModifiedBy>
  <cp:revision>112</cp:revision>
  <dcterms:created xsi:type="dcterms:W3CDTF">2020-09-22T16:47:19Z</dcterms:created>
  <dcterms:modified xsi:type="dcterms:W3CDTF">2020-11-24T00:07:06Z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ef5274-90b8-4b3f-8a76-b4c36a43e904_Enabled">
    <vt:lpwstr>true</vt:lpwstr>
  </property>
  <property fmtid="{D5CDD505-2E9C-101B-9397-08002B2CF9AE}" pid="3" name="MSIP_Label_03ef5274-90b8-4b3f-8a76-b4c36a43e904_SetDate">
    <vt:lpwstr>2020-09-22T16:47:18Z</vt:lpwstr>
  </property>
  <property fmtid="{D5CDD505-2E9C-101B-9397-08002B2CF9AE}" pid="4" name="MSIP_Label_03ef5274-90b8-4b3f-8a76-b4c36a43e904_Method">
    <vt:lpwstr>Standard</vt:lpwstr>
  </property>
  <property fmtid="{D5CDD505-2E9C-101B-9397-08002B2CF9AE}" pid="5" name="MSIP_Label_03ef5274-90b8-4b3f-8a76-b4c36a43e904_Name">
    <vt:lpwstr>Not Protected_2</vt:lpwstr>
  </property>
  <property fmtid="{D5CDD505-2E9C-101B-9397-08002B2CF9AE}" pid="6" name="MSIP_Label_03ef5274-90b8-4b3f-8a76-b4c36a43e904_SiteId">
    <vt:lpwstr>61e6eeb3-5fd7-4aaa-ae3c-61e8deb09b79</vt:lpwstr>
  </property>
  <property fmtid="{D5CDD505-2E9C-101B-9397-08002B2CF9AE}" pid="7" name="MSIP_Label_03ef5274-90b8-4b3f-8a76-b4c36a43e904_ActionId">
    <vt:lpwstr>975443b1-ea01-4c2a-bfea-000043e91c96</vt:lpwstr>
  </property>
  <property fmtid="{D5CDD505-2E9C-101B-9397-08002B2CF9AE}" pid="8" name="MSIP_Label_03ef5274-90b8-4b3f-8a76-b4c36a43e904_ContentBits">
    <vt:lpwstr>0</vt:lpwstr>
  </property>
</Properties>
</file>