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80" r:id="rId2"/>
    <p:sldMasterId id="2147483648" r:id="rId3"/>
  </p:sldMasterIdLst>
  <p:notesMasterIdLst>
    <p:notesMasterId r:id="rId20"/>
  </p:notesMasterIdLst>
  <p:sldIdLst>
    <p:sldId id="257" r:id="rId4"/>
    <p:sldId id="273" r:id="rId5"/>
    <p:sldId id="258" r:id="rId6"/>
    <p:sldId id="261" r:id="rId7"/>
    <p:sldId id="262" r:id="rId8"/>
    <p:sldId id="265" r:id="rId9"/>
    <p:sldId id="259" r:id="rId10"/>
    <p:sldId id="274" r:id="rId11"/>
    <p:sldId id="266" r:id="rId12"/>
    <p:sldId id="276" r:id="rId13"/>
    <p:sldId id="260" r:id="rId14"/>
    <p:sldId id="269" r:id="rId15"/>
    <p:sldId id="275"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82609" autoAdjust="0"/>
  </p:normalViewPr>
  <p:slideViewPr>
    <p:cSldViewPr snapToGrid="0">
      <p:cViewPr varScale="1">
        <p:scale>
          <a:sx n="94" d="100"/>
          <a:sy n="94" d="100"/>
        </p:scale>
        <p:origin x="912" y="84"/>
      </p:cViewPr>
      <p:guideLst/>
    </p:cSldViewPr>
  </p:slideViewPr>
  <p:notesTextViewPr>
    <p:cViewPr>
      <p:scale>
        <a:sx n="1" d="1"/>
        <a:sy n="1" d="1"/>
      </p:scale>
      <p:origin x="0" y="-54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49FDA-57FB-4BE4-9503-A001F2B0E210}" type="datetimeFigureOut">
              <a:rPr lang="en-US" smtClean="0"/>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0CF4C-4C3F-446A-A9D5-3FF9459602F0}" type="slidenum">
              <a:rPr lang="en-US" smtClean="0"/>
              <a:t>‹#›</a:t>
            </a:fld>
            <a:endParaRPr lang="en-US"/>
          </a:p>
        </p:txBody>
      </p:sp>
    </p:spTree>
    <p:extLst>
      <p:ext uri="{BB962C8B-B14F-4D97-AF65-F5344CB8AC3E}">
        <p14:creationId xmlns:p14="http://schemas.microsoft.com/office/powerpoint/2010/main" val="348616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the “final” specs for interfaces and for using them here.</a:t>
            </a:r>
          </a:p>
        </p:txBody>
      </p:sp>
      <p:sp>
        <p:nvSpPr>
          <p:cNvPr id="4" name="Slide Number Placeholder 3"/>
          <p:cNvSpPr>
            <a:spLocks noGrp="1"/>
          </p:cNvSpPr>
          <p:nvPr>
            <p:ph type="sldNum" sz="quarter" idx="5"/>
          </p:nvPr>
        </p:nvSpPr>
        <p:spPr/>
        <p:txBody>
          <a:bodyPr/>
          <a:lstStyle/>
          <a:p>
            <a:fld id="{8130CF4C-4C3F-446A-A9D5-3FF9459602F0}" type="slidenum">
              <a:rPr lang="en-US" smtClean="0"/>
              <a:t>1</a:t>
            </a:fld>
            <a:endParaRPr lang="en-US"/>
          </a:p>
        </p:txBody>
      </p:sp>
    </p:spTree>
    <p:extLst>
      <p:ext uri="{BB962C8B-B14F-4D97-AF65-F5344CB8AC3E}">
        <p14:creationId xmlns:p14="http://schemas.microsoft.com/office/powerpoint/2010/main" val="1845485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0CF4C-4C3F-446A-A9D5-3FF9459602F0}" type="slidenum">
              <a:rPr lang="en-US" smtClean="0"/>
              <a:t>12</a:t>
            </a:fld>
            <a:endParaRPr lang="en-US"/>
          </a:p>
        </p:txBody>
      </p:sp>
    </p:spTree>
    <p:extLst>
      <p:ext uri="{BB962C8B-B14F-4D97-AF65-F5344CB8AC3E}">
        <p14:creationId xmlns:p14="http://schemas.microsoft.com/office/powerpoint/2010/main" val="313245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Is a match (Not sure why the other persona record for Felicia didn’t merge; it included the two children and the death date.)</a:t>
            </a:r>
          </a:p>
          <a:p>
            <a:pPr marL="228600" indent="-228600">
              <a:buFont typeface="+mj-lt"/>
              <a:buAutoNum type="arabicPeriod"/>
            </a:pPr>
            <a:r>
              <a:rPr lang="en-US" dirty="0"/>
              <a:t>Edit in COMET fields so that the following update rules for corresponding fields result in what we want:</a:t>
            </a:r>
          </a:p>
          <a:p>
            <a:pPr marL="685800" lvl="1" indent="-228600">
              <a:buFont typeface="Arial" panose="020B0604020202020204" pitchFamily="34" charset="0"/>
              <a:buChar char="•"/>
            </a:pPr>
            <a:r>
              <a:rPr lang="en-US" dirty="0"/>
              <a:t>If </a:t>
            </a:r>
            <a:r>
              <a:rPr lang="en-US" dirty="0" err="1"/>
              <a:t>personaField</a:t>
            </a:r>
            <a:r>
              <a:rPr lang="en-US" dirty="0"/>
              <a:t> and </a:t>
            </a:r>
            <a:r>
              <a:rPr lang="en-US" dirty="0" err="1"/>
              <a:t>personField</a:t>
            </a:r>
            <a:r>
              <a:rPr lang="en-US" dirty="0"/>
              <a:t> are identical, no update.</a:t>
            </a:r>
          </a:p>
          <a:p>
            <a:pPr marL="685800" lvl="1" indent="-228600">
              <a:buFont typeface="Arial" panose="020B0604020202020204" pitchFamily="34" charset="0"/>
              <a:buChar char="•"/>
            </a:pPr>
            <a:r>
              <a:rPr lang="en-US" dirty="0"/>
              <a:t>If </a:t>
            </a:r>
            <a:r>
              <a:rPr lang="en-US" dirty="0" err="1"/>
              <a:t>personaField</a:t>
            </a:r>
            <a:r>
              <a:rPr lang="en-US" dirty="0"/>
              <a:t> has a value and </a:t>
            </a:r>
            <a:r>
              <a:rPr lang="en-US" dirty="0" err="1"/>
              <a:t>personField</a:t>
            </a:r>
            <a:r>
              <a:rPr lang="en-US" dirty="0"/>
              <a:t> does not, add.</a:t>
            </a:r>
          </a:p>
          <a:p>
            <a:pPr marL="685800" lvl="1" indent="-228600">
              <a:buFont typeface="Arial" panose="020B0604020202020204" pitchFamily="34" charset="0"/>
              <a:buChar char="•"/>
            </a:pPr>
            <a:r>
              <a:rPr lang="en-US" dirty="0"/>
              <a:t>If </a:t>
            </a:r>
            <a:r>
              <a:rPr lang="en-US" dirty="0" err="1"/>
              <a:t>personaField</a:t>
            </a:r>
            <a:r>
              <a:rPr lang="en-US" dirty="0"/>
              <a:t> field does not have a value, do nothing.</a:t>
            </a:r>
          </a:p>
          <a:p>
            <a:pPr marL="685800" lvl="1" indent="-228600">
              <a:buFont typeface="Arial" panose="020B0604020202020204" pitchFamily="34" charset="0"/>
              <a:buChar char="•"/>
            </a:pPr>
            <a:r>
              <a:rPr lang="en-US" dirty="0"/>
              <a:t>If </a:t>
            </a:r>
            <a:r>
              <a:rPr lang="en-US" dirty="0" err="1"/>
              <a:t>personaField</a:t>
            </a:r>
            <a:r>
              <a:rPr lang="en-US" dirty="0"/>
              <a:t> and </a:t>
            </a:r>
            <a:r>
              <a:rPr lang="en-US" dirty="0" err="1"/>
              <a:t>personField</a:t>
            </a:r>
            <a:r>
              <a:rPr lang="en-US" dirty="0"/>
              <a:t> have values that conflict, replace </a:t>
            </a:r>
            <a:r>
              <a:rPr lang="en-US" dirty="0" err="1"/>
              <a:t>personField</a:t>
            </a:r>
            <a:r>
              <a:rPr lang="en-US" dirty="0"/>
              <a:t> value with </a:t>
            </a:r>
            <a:r>
              <a:rPr lang="en-US" dirty="0" err="1"/>
              <a:t>personaField</a:t>
            </a:r>
            <a:r>
              <a:rPr lang="en-US" dirty="0"/>
              <a:t> value.</a:t>
            </a:r>
          </a:p>
          <a:p>
            <a:pPr marL="685800" lvl="1" indent="-228600">
              <a:buFont typeface="Arial" panose="020B0604020202020204" pitchFamily="34" charset="0"/>
              <a:buChar char="•"/>
            </a:pPr>
            <a:r>
              <a:rPr lang="en-US" dirty="0"/>
              <a:t>(In our example, we would either delete the Spouse name, “Harm </a:t>
            </a:r>
            <a:r>
              <a:rPr lang="en-US" dirty="0" err="1"/>
              <a:t>Hinr</a:t>
            </a:r>
            <a:r>
              <a:rPr lang="en-US" dirty="0"/>
              <a:t>”, or edit it to be “Harm Hinrich </a:t>
            </a:r>
            <a:r>
              <a:rPr lang="en-US" dirty="0" err="1"/>
              <a:t>Dröge</a:t>
            </a:r>
            <a:r>
              <a:rPr lang="en-US" dirty="0"/>
              <a:t>”)</a:t>
            </a:r>
          </a:p>
          <a:p>
            <a:pPr marL="228600" lvl="0" indent="-228600">
              <a:buFont typeface="+mj-lt"/>
              <a:buAutoNum type="arabicPeriod"/>
            </a:pPr>
            <a:r>
              <a:rPr lang="en-US" dirty="0"/>
              <a:t>For the one-hop relationships, we do the following:</a:t>
            </a:r>
          </a:p>
          <a:p>
            <a:pPr marL="685800" lvl="1" indent="-228600">
              <a:buFont typeface="Arial" panose="020B0604020202020204" pitchFamily="34" charset="0"/>
              <a:buChar char="•"/>
            </a:pPr>
            <a:r>
              <a:rPr lang="en-US" dirty="0"/>
              <a:t>If we have already added that person to the tree, link to it (this includes linking to any existing </a:t>
            </a:r>
            <a:r>
              <a:rPr lang="en-US" dirty="0" err="1"/>
              <a:t>osmxPerson</a:t>
            </a:r>
            <a:r>
              <a:rPr lang="en-US" dirty="0"/>
              <a:t> records).</a:t>
            </a:r>
          </a:p>
          <a:p>
            <a:pPr marL="685800" lvl="1" indent="-228600">
              <a:buFont typeface="Arial" panose="020B0604020202020204" pitchFamily="34" charset="0"/>
              <a:buChar char="•"/>
            </a:pPr>
            <a:r>
              <a:rPr lang="en-US" dirty="0"/>
              <a:t>If not, add a new </a:t>
            </a:r>
            <a:r>
              <a:rPr lang="en-US" dirty="0" err="1"/>
              <a:t>osmxPerson</a:t>
            </a:r>
            <a:r>
              <a:rPr lang="en-US" dirty="0"/>
              <a:t> to the tree.</a:t>
            </a:r>
          </a:p>
          <a:p>
            <a:pPr marL="685800" lvl="1" indent="-228600">
              <a:buFont typeface="Arial" panose="020B0604020202020204" pitchFamily="34" charset="0"/>
              <a:buChar char="•"/>
            </a:pPr>
            <a:r>
              <a:rPr lang="en-US" dirty="0"/>
              <a:t>(In our example, using what is currently on the tree and assuming we have already processed her husband, we would link to him and his/their children and create and link person records for her parents.)</a:t>
            </a:r>
          </a:p>
          <a:p>
            <a:pPr marL="685800" lvl="1" indent="-228600">
              <a:buFont typeface="Arial" panose="020B0604020202020204" pitchFamily="34" charset="0"/>
              <a:buChar char="•"/>
            </a:pPr>
            <a:r>
              <a:rPr lang="en-US" dirty="0"/>
              <a:t>(Note that for this assumption, Felicia’s </a:t>
            </a:r>
            <a:r>
              <a:rPr lang="en-US" dirty="0" err="1"/>
              <a:t>osmxPerson</a:t>
            </a:r>
            <a:r>
              <a:rPr lang="en-US" dirty="0"/>
              <a:t> would have already been on the tree when we started working on her; we could have then chosen this </a:t>
            </a:r>
            <a:r>
              <a:rPr lang="en-US" dirty="0" err="1"/>
              <a:t>osmxPerson</a:t>
            </a:r>
            <a:r>
              <a:rPr lang="en-US" dirty="0"/>
              <a:t> record as the initial best match, so that after initial patron edits and an add-click, the </a:t>
            </a:r>
            <a:r>
              <a:rPr lang="en-US" dirty="0" err="1"/>
              <a:t>osmxPerson</a:t>
            </a:r>
            <a:r>
              <a:rPr lang="en-US" dirty="0"/>
              <a:t> record would have all the information, including all one-hop relationships, that the book has to offer.)</a:t>
            </a:r>
          </a:p>
        </p:txBody>
      </p:sp>
      <p:sp>
        <p:nvSpPr>
          <p:cNvPr id="4" name="Slide Number Placeholder 3"/>
          <p:cNvSpPr>
            <a:spLocks noGrp="1"/>
          </p:cNvSpPr>
          <p:nvPr>
            <p:ph type="sldNum" sz="quarter" idx="5"/>
          </p:nvPr>
        </p:nvSpPr>
        <p:spPr/>
        <p:txBody>
          <a:bodyPr/>
          <a:lstStyle/>
          <a:p>
            <a:fld id="{8130CF4C-4C3F-446A-A9D5-3FF9459602F0}" type="slidenum">
              <a:rPr lang="en-US" smtClean="0"/>
              <a:t>13</a:t>
            </a:fld>
            <a:endParaRPr lang="en-US"/>
          </a:p>
        </p:txBody>
      </p:sp>
    </p:spTree>
    <p:extLst>
      <p:ext uri="{BB962C8B-B14F-4D97-AF65-F5344CB8AC3E}">
        <p14:creationId xmlns:p14="http://schemas.microsoft.com/office/powerpoint/2010/main" val="2230093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who knows how many OFB books exist that are not in our library</a:t>
            </a:r>
          </a:p>
        </p:txBody>
      </p:sp>
      <p:sp>
        <p:nvSpPr>
          <p:cNvPr id="4" name="Slide Number Placeholder 3"/>
          <p:cNvSpPr>
            <a:spLocks noGrp="1"/>
          </p:cNvSpPr>
          <p:nvPr>
            <p:ph type="sldNum" sz="quarter" idx="5"/>
          </p:nvPr>
        </p:nvSpPr>
        <p:spPr/>
        <p:txBody>
          <a:bodyPr/>
          <a:lstStyle/>
          <a:p>
            <a:fld id="{8130CF4C-4C3F-446A-A9D5-3FF9459602F0}" type="slidenum">
              <a:rPr lang="en-US" smtClean="0"/>
              <a:t>14</a:t>
            </a:fld>
            <a:endParaRPr lang="en-US"/>
          </a:p>
        </p:txBody>
      </p:sp>
    </p:spTree>
    <p:extLst>
      <p:ext uri="{BB962C8B-B14F-4D97-AF65-F5344CB8AC3E}">
        <p14:creationId xmlns:p14="http://schemas.microsoft.com/office/powerpoint/2010/main" val="385324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0CF4C-4C3F-446A-A9D5-3FF9459602F0}" type="slidenum">
              <a:rPr lang="en-US" smtClean="0"/>
              <a:t>16</a:t>
            </a:fld>
            <a:endParaRPr lang="en-US"/>
          </a:p>
        </p:txBody>
      </p:sp>
    </p:spTree>
    <p:extLst>
      <p:ext uri="{BB962C8B-B14F-4D97-AF65-F5344CB8AC3E}">
        <p14:creationId xmlns:p14="http://schemas.microsoft.com/office/powerpoint/2010/main" val="35395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0CF4C-4C3F-446A-A9D5-3FF9459602F0}" type="slidenum">
              <a:rPr lang="en-US" smtClean="0"/>
              <a:t>2</a:t>
            </a:fld>
            <a:endParaRPr lang="en-US"/>
          </a:p>
        </p:txBody>
      </p:sp>
    </p:spTree>
    <p:extLst>
      <p:ext uri="{BB962C8B-B14F-4D97-AF65-F5344CB8AC3E}">
        <p14:creationId xmlns:p14="http://schemas.microsoft.com/office/powerpoint/2010/main" val="3410807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 the information has been curated: dates standardized (places too) and names canonicalized (broken into name parts and missing name parts inferred). (So the extraction is not just what’s in the text and is actually better for search.</a:t>
            </a:r>
          </a:p>
          <a:p>
            <a:pPr marL="171450" indent="-171450">
              <a:buFont typeface="Arial" panose="020B0604020202020204" pitchFamily="34" charset="0"/>
              <a:buChar char="•"/>
            </a:pPr>
            <a:r>
              <a:rPr lang="en-US" dirty="0"/>
              <a:t>Auto-extracted records must have their associated source documentation. (No one will have checked it for accuracy, and we sometimes get strange results.)</a:t>
            </a:r>
          </a:p>
          <a:p>
            <a:pPr marL="171450" indent="-171450">
              <a:buFont typeface="Arial" panose="020B0604020202020204" pitchFamily="34" charset="0"/>
              <a:buChar char="•"/>
            </a:pPr>
            <a:r>
              <a:rPr lang="en-US" dirty="0"/>
              <a:t>When record are found (and selected), a COMET view like this should be returned. This not only makes the correspondence clear, </a:t>
            </a:r>
            <a:r>
              <a:rPr lang="en-US" i="1" dirty="0"/>
              <a:t>but it also provides for immediate record correction</a:t>
            </a:r>
            <a:r>
              <a:rPr lang="en-US" dirty="0"/>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130CF4C-4C3F-446A-A9D5-3FF9459602F0}" type="slidenum">
              <a:rPr lang="en-US" smtClean="0"/>
              <a:t>4</a:t>
            </a:fld>
            <a:endParaRPr lang="en-US"/>
          </a:p>
        </p:txBody>
      </p:sp>
    </p:spTree>
    <p:extLst>
      <p:ext uri="{BB962C8B-B14F-4D97-AF65-F5344CB8AC3E}">
        <p14:creationId xmlns:p14="http://schemas.microsoft.com/office/powerpoint/2010/main" val="398868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persona record for the same Hans Hinrich </a:t>
            </a:r>
            <a:r>
              <a:rPr lang="en-US" dirty="0" err="1"/>
              <a:t>Böse</a:t>
            </a:r>
            <a:r>
              <a:rPr lang="en-US" dirty="0"/>
              <a:t>.</a:t>
            </a:r>
          </a:p>
        </p:txBody>
      </p:sp>
      <p:sp>
        <p:nvSpPr>
          <p:cNvPr id="4" name="Slide Number Placeholder 3"/>
          <p:cNvSpPr>
            <a:spLocks noGrp="1"/>
          </p:cNvSpPr>
          <p:nvPr>
            <p:ph type="sldNum" sz="quarter" idx="5"/>
          </p:nvPr>
        </p:nvSpPr>
        <p:spPr/>
        <p:txBody>
          <a:bodyPr/>
          <a:lstStyle/>
          <a:p>
            <a:fld id="{8130CF4C-4C3F-446A-A9D5-3FF9459602F0}" type="slidenum">
              <a:rPr lang="en-US" smtClean="0"/>
              <a:t>5</a:t>
            </a:fld>
            <a:endParaRPr lang="en-US"/>
          </a:p>
        </p:txBody>
      </p:sp>
    </p:spTree>
    <p:extLst>
      <p:ext uri="{BB962C8B-B14F-4D97-AF65-F5344CB8AC3E}">
        <p14:creationId xmlns:p14="http://schemas.microsoft.com/office/powerpoint/2010/main" val="148556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difference between our CDS records and our LLS records (which would have merged the two records for the Hans Hinrich </a:t>
            </a:r>
            <a:r>
              <a:rPr lang="en-US" dirty="0" err="1"/>
              <a:t>Böse’s</a:t>
            </a:r>
            <a:r>
              <a:rPr lang="en-US" dirty="0"/>
              <a:t> that are the same person). </a:t>
            </a:r>
          </a:p>
        </p:txBody>
      </p:sp>
      <p:sp>
        <p:nvSpPr>
          <p:cNvPr id="4" name="Slide Number Placeholder 3"/>
          <p:cNvSpPr>
            <a:spLocks noGrp="1"/>
          </p:cNvSpPr>
          <p:nvPr>
            <p:ph type="sldNum" sz="quarter" idx="5"/>
          </p:nvPr>
        </p:nvSpPr>
        <p:spPr/>
        <p:txBody>
          <a:bodyPr/>
          <a:lstStyle/>
          <a:p>
            <a:fld id="{8130CF4C-4C3F-446A-A9D5-3FF9459602F0}" type="slidenum">
              <a:rPr lang="en-US" smtClean="0"/>
              <a:t>6</a:t>
            </a:fld>
            <a:endParaRPr lang="en-US"/>
          </a:p>
        </p:txBody>
      </p:sp>
    </p:spTree>
    <p:extLst>
      <p:ext uri="{BB962C8B-B14F-4D97-AF65-F5344CB8AC3E}">
        <p14:creationId xmlns:p14="http://schemas.microsoft.com/office/powerpoint/2010/main" val="265266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15 disjoint trees covering 87 persona records (from a few pages – some </a:t>
            </a:r>
            <a:r>
              <a:rPr lang="en-US" dirty="0" err="1"/>
              <a:t>Böse</a:t>
            </a:r>
            <a:r>
              <a:rPr lang="en-US" dirty="0"/>
              <a:t> &amp; </a:t>
            </a:r>
            <a:r>
              <a:rPr lang="en-US" dirty="0" err="1"/>
              <a:t>Dröge</a:t>
            </a:r>
            <a:r>
              <a:rPr lang="en-US" dirty="0"/>
              <a:t> families)</a:t>
            </a:r>
          </a:p>
        </p:txBody>
      </p:sp>
      <p:sp>
        <p:nvSpPr>
          <p:cNvPr id="4" name="Slide Number Placeholder 3"/>
          <p:cNvSpPr>
            <a:spLocks noGrp="1"/>
          </p:cNvSpPr>
          <p:nvPr>
            <p:ph type="sldNum" sz="quarter" idx="5"/>
          </p:nvPr>
        </p:nvSpPr>
        <p:spPr/>
        <p:txBody>
          <a:bodyPr/>
          <a:lstStyle/>
          <a:p>
            <a:fld id="{8130CF4C-4C3F-446A-A9D5-3FF9459602F0}" type="slidenum">
              <a:rPr lang="en-US" smtClean="0"/>
              <a:t>7</a:t>
            </a:fld>
            <a:endParaRPr lang="en-US"/>
          </a:p>
        </p:txBody>
      </p:sp>
    </p:spTree>
    <p:extLst>
      <p:ext uri="{BB962C8B-B14F-4D97-AF65-F5344CB8AC3E}">
        <p14:creationId xmlns:p14="http://schemas.microsoft.com/office/powerpoint/2010/main" val="88812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one record in a larger inter-generational family tree.</a:t>
            </a:r>
          </a:p>
          <a:p>
            <a:r>
              <a:rPr lang="en-US" dirty="0"/>
              <a:t>With the same interface, we also have here the possibility of record correction.</a:t>
            </a:r>
          </a:p>
        </p:txBody>
      </p:sp>
      <p:sp>
        <p:nvSpPr>
          <p:cNvPr id="4" name="Slide Number Placeholder 3"/>
          <p:cNvSpPr>
            <a:spLocks noGrp="1"/>
          </p:cNvSpPr>
          <p:nvPr>
            <p:ph type="sldNum" sz="quarter" idx="5"/>
          </p:nvPr>
        </p:nvSpPr>
        <p:spPr/>
        <p:txBody>
          <a:bodyPr/>
          <a:lstStyle/>
          <a:p>
            <a:fld id="{8130CF4C-4C3F-446A-A9D5-3FF9459602F0}" type="slidenum">
              <a:rPr lang="en-US" smtClean="0"/>
              <a:t>8</a:t>
            </a:fld>
            <a:endParaRPr lang="en-US"/>
          </a:p>
        </p:txBody>
      </p:sp>
    </p:spTree>
    <p:extLst>
      <p:ext uri="{BB962C8B-B14F-4D97-AF65-F5344CB8AC3E}">
        <p14:creationId xmlns:p14="http://schemas.microsoft.com/office/powerpoint/2010/main" val="236306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we have a combined single-document source.</a:t>
            </a:r>
          </a:p>
        </p:txBody>
      </p:sp>
      <p:sp>
        <p:nvSpPr>
          <p:cNvPr id="4" name="Slide Number Placeholder 3"/>
          <p:cNvSpPr>
            <a:spLocks noGrp="1"/>
          </p:cNvSpPr>
          <p:nvPr>
            <p:ph type="sldNum" sz="quarter" idx="5"/>
          </p:nvPr>
        </p:nvSpPr>
        <p:spPr/>
        <p:txBody>
          <a:bodyPr/>
          <a:lstStyle/>
          <a:p>
            <a:fld id="{8130CF4C-4C3F-446A-A9D5-3FF9459602F0}" type="slidenum">
              <a:rPr lang="en-US" smtClean="0"/>
              <a:t>9</a:t>
            </a:fld>
            <a:endParaRPr lang="en-US"/>
          </a:p>
        </p:txBody>
      </p:sp>
    </p:spTree>
    <p:extLst>
      <p:ext uri="{BB962C8B-B14F-4D97-AF65-F5344CB8AC3E}">
        <p14:creationId xmlns:p14="http://schemas.microsoft.com/office/powerpoint/2010/main" val="547336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patron can and should check and edit the record wrt to the book’s document.</a:t>
            </a:r>
          </a:p>
          <a:p>
            <a:pPr marL="228600" indent="-228600">
              <a:buFont typeface="+mj-lt"/>
              <a:buAutoNum type="arabicPeriod"/>
            </a:pPr>
            <a:r>
              <a:rPr lang="en-US" dirty="0"/>
              <a:t>Find duplicates; take “best”; the patron is shown info in book and on </a:t>
            </a:r>
            <a:r>
              <a:rPr lang="en-US" dirty="0" err="1"/>
              <a:t>FsTree</a:t>
            </a:r>
            <a:r>
              <a:rPr lang="en-US" dirty="0"/>
              <a:t> (vitals, relationships, and sources) </a:t>
            </a:r>
            <a:r>
              <a:rPr lang="en-US" b="1" i="1" dirty="0"/>
              <a:t>and</a:t>
            </a:r>
            <a:r>
              <a:rPr lang="en-US" dirty="0"/>
              <a:t> an analysis with SW’s 4 phases. (The lines in the mockup are to be replaced by (?) + a note about the confidence.)</a:t>
            </a:r>
          </a:p>
          <a:p>
            <a:pPr marL="228600" indent="-228600">
              <a:buFont typeface="+mj-lt"/>
              <a:buAutoNum type="arabicPeriod"/>
            </a:pPr>
            <a:r>
              <a:rPr lang="en-US" dirty="0"/>
              <a:t>The patron determines whether there is a match.</a:t>
            </a:r>
          </a:p>
          <a:p>
            <a:pPr marL="228600" indent="-228600">
              <a:buFont typeface="+mj-lt"/>
              <a:buAutoNum type="arabicPeriod"/>
            </a:pPr>
            <a:r>
              <a:rPr lang="en-US" dirty="0"/>
              <a:t>Not a match – so simply (meaning with one click) add Hans to tree as a new person + all one-hop relationships as new persons (</a:t>
            </a:r>
            <a:r>
              <a:rPr lang="en-US" dirty="0" err="1"/>
              <a:t>osmxPerson</a:t>
            </a:r>
            <a:r>
              <a:rPr lang="en-US" dirty="0"/>
              <a:t> has a name and a </a:t>
            </a:r>
            <a:r>
              <a:rPr lang="en-US" dirty="0" err="1"/>
              <a:t>FsID</a:t>
            </a:r>
            <a:r>
              <a:rPr lang="en-US" dirty="0"/>
              <a:t>). Internally, we store the correspondence as a bijective map between </a:t>
            </a:r>
            <a:r>
              <a:rPr lang="en-US" dirty="0" err="1"/>
              <a:t>FsID</a:t>
            </a:r>
            <a:r>
              <a:rPr lang="en-US" dirty="0"/>
              <a:t> and our </a:t>
            </a:r>
            <a:r>
              <a:rPr lang="en-US" dirty="0" err="1"/>
              <a:t>osmxID</a:t>
            </a:r>
            <a:r>
              <a:rPr lang="en-US" dirty="0"/>
              <a:t>. (When we then process a persona with one of these </a:t>
            </a:r>
            <a:r>
              <a:rPr lang="en-US" dirty="0" err="1"/>
              <a:t>osmxIDs</a:t>
            </a:r>
            <a:r>
              <a:rPr lang="en-US" dirty="0"/>
              <a:t> in the map, we retrieve, as one of the matches of persons on the tree, the person with the corresponding </a:t>
            </a:r>
            <a:r>
              <a:rPr lang="en-US" dirty="0" err="1"/>
              <a:t>FsID</a:t>
            </a:r>
            <a:r>
              <a:rPr lang="en-US" dirty="0"/>
              <a:t> and deal with it.)</a:t>
            </a:r>
          </a:p>
        </p:txBody>
      </p:sp>
      <p:sp>
        <p:nvSpPr>
          <p:cNvPr id="4" name="Slide Number Placeholder 3"/>
          <p:cNvSpPr>
            <a:spLocks noGrp="1"/>
          </p:cNvSpPr>
          <p:nvPr>
            <p:ph type="sldNum" sz="quarter" idx="5"/>
          </p:nvPr>
        </p:nvSpPr>
        <p:spPr/>
        <p:txBody>
          <a:bodyPr/>
          <a:lstStyle/>
          <a:p>
            <a:fld id="{8130CF4C-4C3F-446A-A9D5-3FF9459602F0}" type="slidenum">
              <a:rPr lang="en-US" smtClean="0"/>
              <a:t>11</a:t>
            </a:fld>
            <a:endParaRPr lang="en-US"/>
          </a:p>
        </p:txBody>
      </p:sp>
    </p:spTree>
    <p:extLst>
      <p:ext uri="{BB962C8B-B14F-4D97-AF65-F5344CB8AC3E}">
        <p14:creationId xmlns:p14="http://schemas.microsoft.com/office/powerpoint/2010/main" val="2275927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D698-D227-4CAF-9E7A-54FFAC7DF8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48D26C-BDEA-4910-A8AE-022F30FC4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FA645B-EEC8-485E-9C60-0144BE2DAEA9}"/>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5" name="Footer Placeholder 4">
            <a:extLst>
              <a:ext uri="{FF2B5EF4-FFF2-40B4-BE49-F238E27FC236}">
                <a16:creationId xmlns:a16="http://schemas.microsoft.com/office/drawing/2014/main" id="{9D4C940B-7833-4711-9EAB-05B238CD0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A56C0-B4B4-44A2-8D5F-EDF025C2AE3A}"/>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1917437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5BB0-EA42-4C48-84ED-7227BF1FA0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988C74-0172-40CA-987E-DF7A7FEC39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8901-C0EC-4D70-8EBB-7AC7DC35DEC8}"/>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5" name="Footer Placeholder 4">
            <a:extLst>
              <a:ext uri="{FF2B5EF4-FFF2-40B4-BE49-F238E27FC236}">
                <a16:creationId xmlns:a16="http://schemas.microsoft.com/office/drawing/2014/main" id="{BD68DC31-EEC4-4318-B854-6D29AE819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01CF1-3FB3-4E41-9A4F-DEF6C4B59405}"/>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299370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6E9DA-2A3B-4E11-97B5-26CFEE1CC2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625CA7-4956-459A-92BE-F42AB57DA7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D8108-072C-4EB4-BC7B-F8F3EE1FA238}"/>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5" name="Footer Placeholder 4">
            <a:extLst>
              <a:ext uri="{FF2B5EF4-FFF2-40B4-BE49-F238E27FC236}">
                <a16:creationId xmlns:a16="http://schemas.microsoft.com/office/drawing/2014/main" id="{E1196ADC-A5F6-49A8-9573-6EC3112E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B6158-94E6-4A8E-B28E-615C0E9552BA}"/>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2048981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74639"/>
            <a:ext cx="10972800" cy="1143000"/>
          </a:xfrm>
          <a:prstGeom prst="rect">
            <a:avLst/>
          </a:prstGeom>
        </p:spPr>
        <p:txBody>
          <a:bodyPr rtlCol="0">
            <a:noAutofit/>
          </a:bodyPr>
          <a:lstStyle>
            <a:lvl1pPr>
              <a:defRPr sz="5200"/>
            </a:lvl1pPr>
          </a:lstStyle>
          <a:p>
            <a:r>
              <a:rPr lang="en-US" dirty="0"/>
              <a:t>Click to edit Master title style</a:t>
            </a:r>
          </a:p>
        </p:txBody>
      </p:sp>
      <p:sp>
        <p:nvSpPr>
          <p:cNvPr id="6" name="Text Placeholder 2"/>
          <p:cNvSpPr>
            <a:spLocks noGrp="1"/>
          </p:cNvSpPr>
          <p:nvPr>
            <p:ph idx="1"/>
          </p:nvPr>
        </p:nvSpPr>
        <p:spPr>
          <a:xfrm>
            <a:off x="609600" y="1600201"/>
            <a:ext cx="10972800" cy="4547211"/>
          </a:xfrm>
          <a:prstGeom prst="rect">
            <a:avLst/>
          </a:prstGeom>
        </p:spPr>
        <p:txBody>
          <a:bodyPr rtlCol="0">
            <a:noAutofit/>
          </a:bodyPr>
          <a:lstStyle>
            <a:lvl1pPr>
              <a:defRPr sz="3733"/>
            </a:lvl1pPr>
            <a:lvl2pPr>
              <a:defRPr sz="3733"/>
            </a:lvl2pPr>
            <a:lvl3pPr>
              <a:defRPr sz="2667"/>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4975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0538-EE35-4C09-A12B-0EE899DB2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AB3DDC-D2B8-47F1-9434-589CD6438465}"/>
              </a:ext>
            </a:extLst>
          </p:cNvPr>
          <p:cNvSpPr>
            <a:spLocks noGrp="1"/>
          </p:cNvSpPr>
          <p:nvPr>
            <p:ph type="dt" sz="half" idx="10"/>
          </p:nvPr>
        </p:nvSpPr>
        <p:spPr/>
        <p:txBody>
          <a:bodyPr/>
          <a:lstStyle/>
          <a:p>
            <a:fld id="{E661ECBE-5D4D-4A8B-8AC9-860CF43D7335}" type="datetimeFigureOut">
              <a:rPr lang="en-US" smtClean="0"/>
              <a:t>3/30/2021</a:t>
            </a:fld>
            <a:endParaRPr lang="en-US"/>
          </a:p>
        </p:txBody>
      </p:sp>
      <p:sp>
        <p:nvSpPr>
          <p:cNvPr id="4" name="Footer Placeholder 3">
            <a:extLst>
              <a:ext uri="{FF2B5EF4-FFF2-40B4-BE49-F238E27FC236}">
                <a16:creationId xmlns:a16="http://schemas.microsoft.com/office/drawing/2014/main" id="{6C18F98B-04A5-46B8-8CB3-6D46FF3F31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6B8926-2255-4AC1-9E8D-4699C6627B5E}"/>
              </a:ext>
            </a:extLst>
          </p:cNvPr>
          <p:cNvSpPr>
            <a:spLocks noGrp="1"/>
          </p:cNvSpPr>
          <p:nvPr>
            <p:ph type="sldNum" sz="quarter" idx="12"/>
          </p:nvPr>
        </p:nvSpPr>
        <p:spPr/>
        <p:txBody>
          <a:bodyPr/>
          <a:lstStyle/>
          <a:p>
            <a:fld id="{2F30C2CC-11D3-4143-83DE-E40EB68C7E08}" type="slidenum">
              <a:rPr lang="en-US" smtClean="0"/>
              <a:t>‹#›</a:t>
            </a:fld>
            <a:endParaRPr lang="en-US"/>
          </a:p>
        </p:txBody>
      </p:sp>
    </p:spTree>
    <p:extLst>
      <p:ext uri="{BB962C8B-B14F-4D97-AF65-F5344CB8AC3E}">
        <p14:creationId xmlns:p14="http://schemas.microsoft.com/office/powerpoint/2010/main" val="219777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E61F-F52F-4468-9BB9-76F5530913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189E1-DC16-4DEE-AD6A-EACECC9D49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4603A-56F4-4966-A7D2-D5FEBC36062D}"/>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5" name="Footer Placeholder 4">
            <a:extLst>
              <a:ext uri="{FF2B5EF4-FFF2-40B4-BE49-F238E27FC236}">
                <a16:creationId xmlns:a16="http://schemas.microsoft.com/office/drawing/2014/main" id="{114829D5-E500-4964-B11C-E62541D95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C54F7-4914-4BBF-835C-82E2DEB5A232}"/>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360105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1DE1-B365-49F9-A655-D64A773E4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847B99-17AA-426B-9993-591B7A7B8C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1ED30-9F12-49DB-9FBB-4484305D8D40}"/>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5" name="Footer Placeholder 4">
            <a:extLst>
              <a:ext uri="{FF2B5EF4-FFF2-40B4-BE49-F238E27FC236}">
                <a16:creationId xmlns:a16="http://schemas.microsoft.com/office/drawing/2014/main" id="{224811E6-8694-4806-8A54-DF254E3B2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D71FE-A701-4E21-A279-7694CEC5ECE7}"/>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62895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9E69-F89D-4489-B098-3335C1E1CD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F5D30-92AF-43B7-8B6A-E6126BB1AF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775008-144F-4E04-B102-3D5A788CF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E37341-66D4-4500-B21D-D789E8123E97}"/>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6" name="Footer Placeholder 5">
            <a:extLst>
              <a:ext uri="{FF2B5EF4-FFF2-40B4-BE49-F238E27FC236}">
                <a16:creationId xmlns:a16="http://schemas.microsoft.com/office/drawing/2014/main" id="{B03DF603-9522-4C30-BF97-9BF2D2DE84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76CC4B-9C29-4EA5-9A07-0A3466B09214}"/>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288370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712B-EC9D-4E49-9860-037BC2CF21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CF351A-3062-4D09-A8E3-73DECFA33E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5FDE69-0D22-4A3B-9D4C-DCEA3BAC0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EA288-F8A3-4987-840D-523F96833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B6240-5FE8-4F9F-A8BA-53759FEE6B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A1D35-D60E-4E41-A8B3-49FCE8395E1A}"/>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8" name="Footer Placeholder 7">
            <a:extLst>
              <a:ext uri="{FF2B5EF4-FFF2-40B4-BE49-F238E27FC236}">
                <a16:creationId xmlns:a16="http://schemas.microsoft.com/office/drawing/2014/main" id="{1A3765A6-DB07-47F6-9B69-446814F8C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E40477-BB15-4E15-8040-AA99400EF253}"/>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3397052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B130-A2B7-42DC-88C2-2F442F1360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E859B9-C86E-462C-9E0A-651DE4ED7BD4}"/>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4" name="Footer Placeholder 3">
            <a:extLst>
              <a:ext uri="{FF2B5EF4-FFF2-40B4-BE49-F238E27FC236}">
                <a16:creationId xmlns:a16="http://schemas.microsoft.com/office/drawing/2014/main" id="{0C220999-F272-4212-B2AD-FF7D568BA2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EC2C1F-CD7E-4DA3-8F73-BF78C0A518ED}"/>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346123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206B6-6373-48C3-9299-8BD33DFACBB9}"/>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3" name="Footer Placeholder 2">
            <a:extLst>
              <a:ext uri="{FF2B5EF4-FFF2-40B4-BE49-F238E27FC236}">
                <a16:creationId xmlns:a16="http://schemas.microsoft.com/office/drawing/2014/main" id="{C9E0BB83-572B-4FDF-B83D-24BCC0735B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06DAE0-6C28-402E-BE9A-4461757F2B69}"/>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205524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2F0B-2822-4446-AA35-0115D541B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682A1-4668-46C7-994D-2A6A65E5E4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CFDD07-0E55-4D54-9728-FB1A18BB2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DB0DF4-551D-4C77-A6EF-35D9ABE04835}"/>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6" name="Footer Placeholder 5">
            <a:extLst>
              <a:ext uri="{FF2B5EF4-FFF2-40B4-BE49-F238E27FC236}">
                <a16:creationId xmlns:a16="http://schemas.microsoft.com/office/drawing/2014/main" id="{0D77573D-9DAD-4850-BF74-452C53AAD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8800A-FEE4-460D-96FB-807BE296002A}"/>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219805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9703-9F11-40DC-AD83-EA79877CA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4C10E2-432F-44CE-AD3A-41995187BF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BF336-95F5-4BB5-8485-87BC44D8A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FA4344-FDED-4392-8D77-76B6E8FD2E8B}"/>
              </a:ext>
            </a:extLst>
          </p:cNvPr>
          <p:cNvSpPr>
            <a:spLocks noGrp="1"/>
          </p:cNvSpPr>
          <p:nvPr>
            <p:ph type="dt" sz="half" idx="10"/>
          </p:nvPr>
        </p:nvSpPr>
        <p:spPr/>
        <p:txBody>
          <a:bodyPr/>
          <a:lstStyle/>
          <a:p>
            <a:fld id="{670F931C-DF32-406C-9882-6C5100E5711E}" type="datetimeFigureOut">
              <a:rPr lang="en-US" smtClean="0"/>
              <a:t>3/30/2021</a:t>
            </a:fld>
            <a:endParaRPr lang="en-US"/>
          </a:p>
        </p:txBody>
      </p:sp>
      <p:sp>
        <p:nvSpPr>
          <p:cNvPr id="6" name="Footer Placeholder 5">
            <a:extLst>
              <a:ext uri="{FF2B5EF4-FFF2-40B4-BE49-F238E27FC236}">
                <a16:creationId xmlns:a16="http://schemas.microsoft.com/office/drawing/2014/main" id="{9BDD0052-D2AC-4EE9-BD35-739F2D058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C5BB8C-57BD-45F3-BDCB-ED0818A319B4}"/>
              </a:ext>
            </a:extLst>
          </p:cNvPr>
          <p:cNvSpPr>
            <a:spLocks noGrp="1"/>
          </p:cNvSpPr>
          <p:nvPr>
            <p:ph type="sldNum" sz="quarter" idx="12"/>
          </p:nvPr>
        </p:nvSpPr>
        <p:spPr/>
        <p:txBody>
          <a:bodyPr/>
          <a:lstStyle/>
          <a:p>
            <a:fld id="{5BB62E58-3F93-4B79-AE61-21F2ED673AB5}" type="slidenum">
              <a:rPr lang="en-US" smtClean="0"/>
              <a:t>‹#›</a:t>
            </a:fld>
            <a:endParaRPr lang="en-US"/>
          </a:p>
        </p:txBody>
      </p:sp>
    </p:spTree>
    <p:extLst>
      <p:ext uri="{BB962C8B-B14F-4D97-AF65-F5344CB8AC3E}">
        <p14:creationId xmlns:p14="http://schemas.microsoft.com/office/powerpoint/2010/main" val="149907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E12C5-D8C7-48ED-AA8D-D9266ECEE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01B8E2-5B51-4A21-AD5B-81DC46D2A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8BE1B-3A0D-442F-B6F7-CCBC42ED1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F931C-DF32-406C-9882-6C5100E5711E}" type="datetimeFigureOut">
              <a:rPr lang="en-US" smtClean="0"/>
              <a:t>3/30/2021</a:t>
            </a:fld>
            <a:endParaRPr lang="en-US"/>
          </a:p>
        </p:txBody>
      </p:sp>
      <p:sp>
        <p:nvSpPr>
          <p:cNvPr id="5" name="Footer Placeholder 4">
            <a:extLst>
              <a:ext uri="{FF2B5EF4-FFF2-40B4-BE49-F238E27FC236}">
                <a16:creationId xmlns:a16="http://schemas.microsoft.com/office/drawing/2014/main" id="{46C04C1A-F8F4-4AE6-B51D-747F34CD0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39F70D-0534-4AB5-B931-D474848080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62E58-3F93-4B79-AE61-21F2ED673AB5}" type="slidenum">
              <a:rPr lang="en-US" smtClean="0"/>
              <a:t>‹#›</a:t>
            </a:fld>
            <a:endParaRPr lang="en-US"/>
          </a:p>
        </p:txBody>
      </p:sp>
    </p:spTree>
    <p:extLst>
      <p:ext uri="{BB962C8B-B14F-4D97-AF65-F5344CB8AC3E}">
        <p14:creationId xmlns:p14="http://schemas.microsoft.com/office/powerpoint/2010/main" val="2149731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81"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609600" y="1600201"/>
            <a:ext cx="10972800" cy="454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fontAlgn="base" hangingPunct="1">
        <a:spcBef>
          <a:spcPct val="0"/>
        </a:spcBef>
        <a:spcAft>
          <a:spcPct val="0"/>
        </a:spcAft>
        <a:defRPr sz="4000" b="0" i="0" kern="1200">
          <a:solidFill>
            <a:srgbClr val="86B940"/>
          </a:solidFill>
          <a:latin typeface="Helvetica" pitchFamily="2" charset="0"/>
          <a:ea typeface="ＭＳ Ｐゴシック" charset="0"/>
          <a:cs typeface="Helvetica" pitchFamily="2" charset="0"/>
        </a:defRPr>
      </a:lvl1pPr>
      <a:lvl2pPr algn="l" defTabSz="457200" rtl="0" eaLnBrk="1" fontAlgn="base" hangingPunct="1">
        <a:spcBef>
          <a:spcPct val="0"/>
        </a:spcBef>
        <a:spcAft>
          <a:spcPct val="0"/>
        </a:spcAft>
        <a:defRPr sz="3600">
          <a:solidFill>
            <a:srgbClr val="4D4D4A"/>
          </a:solidFill>
          <a:latin typeface="Helvetica" charset="0"/>
          <a:ea typeface="ＭＳ Ｐゴシック" charset="0"/>
        </a:defRPr>
      </a:lvl2pPr>
      <a:lvl3pPr algn="l" defTabSz="457200" rtl="0" eaLnBrk="1" fontAlgn="base" hangingPunct="1">
        <a:spcBef>
          <a:spcPct val="0"/>
        </a:spcBef>
        <a:spcAft>
          <a:spcPct val="0"/>
        </a:spcAft>
        <a:defRPr sz="3600">
          <a:solidFill>
            <a:srgbClr val="4D4D4A"/>
          </a:solidFill>
          <a:latin typeface="Helvetica" charset="0"/>
          <a:ea typeface="ＭＳ Ｐゴシック" charset="0"/>
        </a:defRPr>
      </a:lvl3pPr>
      <a:lvl4pPr algn="l" defTabSz="457200" rtl="0" eaLnBrk="1" fontAlgn="base" hangingPunct="1">
        <a:spcBef>
          <a:spcPct val="0"/>
        </a:spcBef>
        <a:spcAft>
          <a:spcPct val="0"/>
        </a:spcAft>
        <a:defRPr sz="3600">
          <a:solidFill>
            <a:srgbClr val="4D4D4A"/>
          </a:solidFill>
          <a:latin typeface="Helvetica" charset="0"/>
          <a:ea typeface="ＭＳ Ｐゴシック" charset="0"/>
        </a:defRPr>
      </a:lvl4pPr>
      <a:lvl5pPr algn="l" defTabSz="457200" rtl="0" eaLnBrk="1" fontAlgn="base" hangingPunct="1">
        <a:spcBef>
          <a:spcPct val="0"/>
        </a:spcBef>
        <a:spcAft>
          <a:spcPct val="0"/>
        </a:spcAft>
        <a:defRPr sz="3600">
          <a:solidFill>
            <a:srgbClr val="4D4D4A"/>
          </a:solidFill>
          <a:latin typeface="Helvetica" charset="0"/>
          <a:ea typeface="ＭＳ Ｐゴシック" charset="0"/>
        </a:defRPr>
      </a:lvl5pPr>
      <a:lvl6pPr marL="457200" algn="l" defTabSz="457200" rtl="0" eaLnBrk="1" fontAlgn="base" hangingPunct="1">
        <a:spcBef>
          <a:spcPct val="0"/>
        </a:spcBef>
        <a:spcAft>
          <a:spcPct val="0"/>
        </a:spcAft>
        <a:defRPr sz="3600">
          <a:solidFill>
            <a:srgbClr val="4D4D4A"/>
          </a:solidFill>
          <a:latin typeface="Helvetica" charset="0"/>
          <a:ea typeface="ＭＳ Ｐゴシック" charset="0"/>
        </a:defRPr>
      </a:lvl6pPr>
      <a:lvl7pPr marL="914400" algn="l" defTabSz="457200" rtl="0" eaLnBrk="1" fontAlgn="base" hangingPunct="1">
        <a:spcBef>
          <a:spcPct val="0"/>
        </a:spcBef>
        <a:spcAft>
          <a:spcPct val="0"/>
        </a:spcAft>
        <a:defRPr sz="3600">
          <a:solidFill>
            <a:srgbClr val="4D4D4A"/>
          </a:solidFill>
          <a:latin typeface="Helvetica" charset="0"/>
          <a:ea typeface="ＭＳ Ｐゴシック" charset="0"/>
        </a:defRPr>
      </a:lvl7pPr>
      <a:lvl8pPr marL="1371600" algn="l" defTabSz="457200" rtl="0" eaLnBrk="1" fontAlgn="base" hangingPunct="1">
        <a:spcBef>
          <a:spcPct val="0"/>
        </a:spcBef>
        <a:spcAft>
          <a:spcPct val="0"/>
        </a:spcAft>
        <a:defRPr sz="3600">
          <a:solidFill>
            <a:srgbClr val="4D4D4A"/>
          </a:solidFill>
          <a:latin typeface="Helvetica" charset="0"/>
          <a:ea typeface="ＭＳ Ｐゴシック" charset="0"/>
        </a:defRPr>
      </a:lvl8pPr>
      <a:lvl9pPr marL="1828800" algn="l" defTabSz="457200" rtl="0" eaLnBrk="1" fontAlgn="base" hangingPunct="1">
        <a:spcBef>
          <a:spcPct val="0"/>
        </a:spcBef>
        <a:spcAft>
          <a:spcPct val="0"/>
        </a:spcAft>
        <a:defRPr sz="3600">
          <a:solidFill>
            <a:srgbClr val="4D4D4A"/>
          </a:solidFill>
          <a:latin typeface="Helvetica" charset="0"/>
          <a:ea typeface="ＭＳ Ｐゴシック" charset="0"/>
        </a:defRPr>
      </a:lvl9pPr>
    </p:titleStyle>
    <p:bodyStyle>
      <a:lvl1pPr marL="3175" indent="0" algn="l" defTabSz="457200" rtl="0" eaLnBrk="1" fontAlgn="base" hangingPunct="1">
        <a:spcBef>
          <a:spcPts val="0"/>
        </a:spcBef>
        <a:spcAft>
          <a:spcPct val="0"/>
        </a:spcAft>
        <a:buFont typeface="Arial" charset="0"/>
        <a:tabLst/>
        <a:defRPr sz="2800" b="0" i="0" kern="1200">
          <a:solidFill>
            <a:srgbClr val="666662"/>
          </a:solidFill>
          <a:latin typeface="Helvetica Light" panose="020B0403020202020204" pitchFamily="34" charset="0"/>
          <a:ea typeface="ＭＳ Ｐゴシック" charset="0"/>
          <a:cs typeface="Helvetica Light" panose="020B0403020202020204" pitchFamily="34" charset="0"/>
        </a:defRPr>
      </a:lvl1pPr>
      <a:lvl2pPr marL="457200" algn="l" defTabSz="457200" rtl="0" eaLnBrk="1" fontAlgn="base" hangingPunct="1">
        <a:spcBef>
          <a:spcPts val="0"/>
        </a:spcBef>
        <a:spcAft>
          <a:spcPct val="0"/>
        </a:spcAft>
        <a:buFont typeface="Arial" charset="0"/>
        <a:defRPr sz="2800" b="0" i="0" kern="1200">
          <a:solidFill>
            <a:srgbClr val="666662"/>
          </a:solidFill>
          <a:latin typeface="Helvetica Light" panose="020B0403020202020204" pitchFamily="34" charset="0"/>
          <a:ea typeface="ＭＳ Ｐゴシック" charset="0"/>
          <a:cs typeface="Helvetica Light" panose="020B0403020202020204" pitchFamily="34" charset="0"/>
        </a:defRPr>
      </a:lvl2pPr>
      <a:lvl3pPr marL="914400" algn="l" defTabSz="457200" rtl="0" eaLnBrk="1" fontAlgn="base" hangingPunct="1">
        <a:spcBef>
          <a:spcPts val="0"/>
        </a:spcBef>
        <a:spcAft>
          <a:spcPct val="0"/>
        </a:spcAft>
        <a:buFont typeface="Arial" charset="0"/>
        <a:defRPr sz="2000" b="0" i="0" kern="1200">
          <a:solidFill>
            <a:srgbClr val="666662"/>
          </a:solidFill>
          <a:latin typeface="Helvetica Light" panose="020B0403020202020204" pitchFamily="34" charset="0"/>
          <a:ea typeface="ＭＳ Ｐゴシック" charset="0"/>
          <a:cs typeface="Helvetica Light" panose="020B0403020202020204" pitchFamily="34" charset="0"/>
        </a:defRPr>
      </a:lvl3pPr>
      <a:lvl4pPr marL="1371600" indent="0" algn="l" defTabSz="457200" rtl="0" eaLnBrk="1" fontAlgn="base" hangingPunct="1">
        <a:spcBef>
          <a:spcPts val="0"/>
        </a:spcBef>
        <a:spcAft>
          <a:spcPct val="0"/>
        </a:spcAft>
        <a:buFont typeface="Arial" charset="0"/>
        <a:buNone/>
        <a:defRPr sz="2000" b="0" i="0" kern="1200">
          <a:solidFill>
            <a:srgbClr val="666662"/>
          </a:solidFill>
          <a:latin typeface="Helvetica Light" panose="020B0403020202020204" pitchFamily="34" charset="0"/>
          <a:ea typeface="ＭＳ Ｐゴシック" charset="0"/>
          <a:cs typeface="Helvetica Light" panose="020B0403020202020204" pitchFamily="34" charset="0"/>
        </a:defRPr>
      </a:lvl4pPr>
      <a:lvl5pPr marL="1828800" indent="0" algn="l" defTabSz="457200" rtl="0" eaLnBrk="1" fontAlgn="base" hangingPunct="1">
        <a:spcBef>
          <a:spcPct val="20000"/>
        </a:spcBef>
        <a:spcAft>
          <a:spcPct val="0"/>
        </a:spcAft>
        <a:buFont typeface="Arial" charset="0"/>
        <a:buNone/>
        <a:defRPr sz="1800" b="0" i="0" kern="1200">
          <a:solidFill>
            <a:srgbClr val="666662"/>
          </a:solidFill>
          <a:latin typeface="Helvetica Light" panose="020B0403020202020204" pitchFamily="34" charset="0"/>
          <a:ea typeface="ＭＳ Ｐゴシック" charset="0"/>
          <a:cs typeface="Helvetica Light" panose="020B0403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32CFA-344B-42C9-8A27-C28E9F97C6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B3983B-4BEB-4792-9E00-3A6D47C308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12669-08EC-4376-8BDC-3E5FBCE9F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1ECBE-5D4D-4A8B-8AC9-860CF43D7335}" type="datetimeFigureOut">
              <a:rPr lang="en-US" smtClean="0"/>
              <a:t>3/30/2021</a:t>
            </a:fld>
            <a:endParaRPr lang="en-US"/>
          </a:p>
        </p:txBody>
      </p:sp>
      <p:sp>
        <p:nvSpPr>
          <p:cNvPr id="5" name="Footer Placeholder 4">
            <a:extLst>
              <a:ext uri="{FF2B5EF4-FFF2-40B4-BE49-F238E27FC236}">
                <a16:creationId xmlns:a16="http://schemas.microsoft.com/office/drawing/2014/main" id="{34EDD5F8-667C-4658-9C99-EF2DFEBAB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988CDE-AD0D-49FE-86E6-1B78907F8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0C2CC-11D3-4143-83DE-E40EB68C7E08}" type="slidenum">
              <a:rPr lang="en-US" smtClean="0"/>
              <a:t>‹#›</a:t>
            </a:fld>
            <a:endParaRPr lang="en-US"/>
          </a:p>
        </p:txBody>
      </p:sp>
    </p:spTree>
    <p:extLst>
      <p:ext uri="{BB962C8B-B14F-4D97-AF65-F5344CB8AC3E}">
        <p14:creationId xmlns:p14="http://schemas.microsoft.com/office/powerpoint/2010/main" val="1237069019"/>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DC2CE-7B10-4D24-A3B2-08AB15468C95}"/>
              </a:ext>
            </a:extLst>
          </p:cNvPr>
          <p:cNvSpPr>
            <a:spLocks noGrp="1"/>
          </p:cNvSpPr>
          <p:nvPr>
            <p:ph type="title"/>
          </p:nvPr>
        </p:nvSpPr>
        <p:spPr/>
        <p:txBody>
          <a:bodyPr/>
          <a:lstStyle/>
          <a:p>
            <a:pPr algn="ctr"/>
            <a:r>
              <a:rPr lang="en-US" dirty="0"/>
              <a:t>Genealogical Books</a:t>
            </a:r>
            <a:br>
              <a:rPr lang="en-US" dirty="0"/>
            </a:br>
            <a:r>
              <a:rPr lang="en-US" sz="3200" dirty="0"/>
              <a:t>Project Overview</a:t>
            </a:r>
          </a:p>
        </p:txBody>
      </p:sp>
      <p:sp>
        <p:nvSpPr>
          <p:cNvPr id="3" name="Content Placeholder 2">
            <a:extLst>
              <a:ext uri="{FF2B5EF4-FFF2-40B4-BE49-F238E27FC236}">
                <a16:creationId xmlns:a16="http://schemas.microsoft.com/office/drawing/2014/main" id="{FD412245-7EE1-4C80-9111-5BA1915DF550}"/>
              </a:ext>
            </a:extLst>
          </p:cNvPr>
          <p:cNvSpPr>
            <a:spLocks noGrp="1"/>
          </p:cNvSpPr>
          <p:nvPr>
            <p:ph idx="1"/>
          </p:nvPr>
        </p:nvSpPr>
        <p:spPr>
          <a:xfrm>
            <a:off x="838200" y="2038063"/>
            <a:ext cx="10515600" cy="3956339"/>
          </a:xfrm>
        </p:spPr>
        <p:txBody>
          <a:bodyPr/>
          <a:lstStyle/>
          <a:p>
            <a:r>
              <a:rPr lang="en-US" dirty="0"/>
              <a:t>Temple (top-level goal to keep in mind)</a:t>
            </a:r>
          </a:p>
          <a:p>
            <a:r>
              <a:rPr lang="en-US" dirty="0"/>
              <a:t>End-Product Contributions (Tree, LLS, CDS)</a:t>
            </a:r>
          </a:p>
          <a:p>
            <a:r>
              <a:rPr lang="en-US" dirty="0"/>
              <a:t>Patron Contributions (Who can do what? And how to make it easier?)</a:t>
            </a:r>
          </a:p>
          <a:p>
            <a:r>
              <a:rPr lang="en-US" dirty="0"/>
              <a:t>Prototype Development</a:t>
            </a:r>
          </a:p>
          <a:p>
            <a:pPr lvl="1"/>
            <a:r>
              <a:rPr lang="en-US" dirty="0"/>
              <a:t>Build (extend, debug)</a:t>
            </a:r>
          </a:p>
          <a:p>
            <a:pPr lvl="1"/>
            <a:r>
              <a:rPr lang="en-US" dirty="0"/>
              <a:t>Evaluate</a:t>
            </a:r>
          </a:p>
          <a:p>
            <a:pPr lvl="1"/>
            <a:r>
              <a:rPr lang="en-US" dirty="0"/>
              <a:t>Tech Transfer</a:t>
            </a:r>
          </a:p>
          <a:p>
            <a:r>
              <a:rPr lang="en-US" dirty="0"/>
              <a:t>Future Possibilities (e.g., library OFBs, online OFBs, </a:t>
            </a:r>
            <a:r>
              <a:rPr lang="en-US" dirty="0" err="1"/>
              <a:t>Jiapu</a:t>
            </a:r>
            <a:r>
              <a:rPr lang="en-US" dirty="0"/>
              <a:t>?, …)</a:t>
            </a:r>
          </a:p>
          <a:p>
            <a:endParaRPr lang="en-US" dirty="0"/>
          </a:p>
        </p:txBody>
      </p:sp>
    </p:spTree>
    <p:extLst>
      <p:ext uri="{BB962C8B-B14F-4D97-AF65-F5344CB8AC3E}">
        <p14:creationId xmlns:p14="http://schemas.microsoft.com/office/powerpoint/2010/main" val="2220207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7AA9FA-CE9A-41EB-9FEA-A3F40E025FB5}"/>
              </a:ext>
            </a:extLst>
          </p:cNvPr>
          <p:cNvSpPr txBox="1"/>
          <p:nvPr/>
        </p:nvSpPr>
        <p:spPr>
          <a:xfrm>
            <a:off x="4483592" y="53254"/>
            <a:ext cx="3202416" cy="369332"/>
          </a:xfrm>
          <a:prstGeom prst="rect">
            <a:avLst/>
          </a:prstGeom>
          <a:noFill/>
        </p:spPr>
        <p:txBody>
          <a:bodyPr wrap="none" rtlCol="0">
            <a:spAutoFit/>
          </a:bodyPr>
          <a:lstStyle/>
          <a:p>
            <a:pPr algn="ctr"/>
            <a:r>
              <a:rPr lang="en-US" dirty="0"/>
              <a:t>End-Product Contributions: Tree</a:t>
            </a:r>
          </a:p>
        </p:txBody>
      </p:sp>
      <p:pic>
        <p:nvPicPr>
          <p:cNvPr id="4" name="Picture 3">
            <a:extLst>
              <a:ext uri="{FF2B5EF4-FFF2-40B4-BE49-F238E27FC236}">
                <a16:creationId xmlns:a16="http://schemas.microsoft.com/office/drawing/2014/main" id="{6E0A9B77-2695-4766-9FAE-5238BB309096}"/>
              </a:ext>
            </a:extLst>
          </p:cNvPr>
          <p:cNvPicPr>
            <a:picLocks noChangeAspect="1"/>
          </p:cNvPicPr>
          <p:nvPr/>
        </p:nvPicPr>
        <p:blipFill>
          <a:blip r:embed="rId2"/>
          <a:stretch>
            <a:fillRect/>
          </a:stretch>
        </p:blipFill>
        <p:spPr>
          <a:xfrm>
            <a:off x="187029" y="737424"/>
            <a:ext cx="5800816" cy="5797025"/>
          </a:xfrm>
          <a:prstGeom prst="rect">
            <a:avLst/>
          </a:prstGeom>
          <a:ln>
            <a:solidFill>
              <a:schemeClr val="tx1"/>
            </a:solidFill>
          </a:ln>
        </p:spPr>
      </p:pic>
      <p:pic>
        <p:nvPicPr>
          <p:cNvPr id="6" name="Picture 5">
            <a:extLst>
              <a:ext uri="{FF2B5EF4-FFF2-40B4-BE49-F238E27FC236}">
                <a16:creationId xmlns:a16="http://schemas.microsoft.com/office/drawing/2014/main" id="{F4614629-4D37-47B3-9C53-380675325F13}"/>
              </a:ext>
            </a:extLst>
          </p:cNvPr>
          <p:cNvPicPr>
            <a:picLocks noChangeAspect="1"/>
          </p:cNvPicPr>
          <p:nvPr/>
        </p:nvPicPr>
        <p:blipFill>
          <a:blip r:embed="rId3"/>
          <a:stretch>
            <a:fillRect/>
          </a:stretch>
        </p:blipFill>
        <p:spPr>
          <a:xfrm>
            <a:off x="6244348" y="747255"/>
            <a:ext cx="5790336" cy="5786551"/>
          </a:xfrm>
          <a:prstGeom prst="rect">
            <a:avLst/>
          </a:prstGeom>
          <a:ln>
            <a:solidFill>
              <a:schemeClr val="tx1"/>
            </a:solidFill>
          </a:ln>
        </p:spPr>
      </p:pic>
    </p:spTree>
    <p:extLst>
      <p:ext uri="{BB962C8B-B14F-4D97-AF65-F5344CB8AC3E}">
        <p14:creationId xmlns:p14="http://schemas.microsoft.com/office/powerpoint/2010/main" val="2709868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D17430-336D-423B-9A8F-EF8473BAB1C8}"/>
              </a:ext>
            </a:extLst>
          </p:cNvPr>
          <p:cNvPicPr>
            <a:picLocks noChangeAspect="1"/>
          </p:cNvPicPr>
          <p:nvPr/>
        </p:nvPicPr>
        <p:blipFill>
          <a:blip r:embed="rId3"/>
          <a:stretch>
            <a:fillRect/>
          </a:stretch>
        </p:blipFill>
        <p:spPr>
          <a:xfrm>
            <a:off x="43045" y="649405"/>
            <a:ext cx="9029934" cy="5775153"/>
          </a:xfrm>
          <a:prstGeom prst="rect">
            <a:avLst/>
          </a:prstGeom>
          <a:ln>
            <a:solidFill>
              <a:schemeClr val="tx1"/>
            </a:solidFill>
          </a:ln>
        </p:spPr>
      </p:pic>
      <p:sp>
        <p:nvSpPr>
          <p:cNvPr id="2" name="TextBox 1">
            <a:extLst>
              <a:ext uri="{FF2B5EF4-FFF2-40B4-BE49-F238E27FC236}">
                <a16:creationId xmlns:a16="http://schemas.microsoft.com/office/drawing/2014/main" id="{F0163597-E5B3-4201-96C8-9FB15D71686F}"/>
              </a:ext>
            </a:extLst>
          </p:cNvPr>
          <p:cNvSpPr txBox="1"/>
          <p:nvPr/>
        </p:nvSpPr>
        <p:spPr>
          <a:xfrm>
            <a:off x="4483592" y="53254"/>
            <a:ext cx="3202416" cy="369332"/>
          </a:xfrm>
          <a:prstGeom prst="rect">
            <a:avLst/>
          </a:prstGeom>
          <a:noFill/>
        </p:spPr>
        <p:txBody>
          <a:bodyPr wrap="none" rtlCol="0">
            <a:spAutoFit/>
          </a:bodyPr>
          <a:lstStyle/>
          <a:p>
            <a:pPr algn="ctr"/>
            <a:r>
              <a:rPr lang="en-US" dirty="0"/>
              <a:t>End-Product Contributions: Tree</a:t>
            </a:r>
          </a:p>
        </p:txBody>
      </p:sp>
      <p:pic>
        <p:nvPicPr>
          <p:cNvPr id="5" name="Picture 4">
            <a:extLst>
              <a:ext uri="{FF2B5EF4-FFF2-40B4-BE49-F238E27FC236}">
                <a16:creationId xmlns:a16="http://schemas.microsoft.com/office/drawing/2014/main" id="{D808A2F0-98BD-405B-A23C-61E06885ED8C}"/>
              </a:ext>
            </a:extLst>
          </p:cNvPr>
          <p:cNvPicPr>
            <a:picLocks noChangeAspect="1"/>
          </p:cNvPicPr>
          <p:nvPr/>
        </p:nvPicPr>
        <p:blipFill>
          <a:blip r:embed="rId4"/>
          <a:stretch>
            <a:fillRect/>
          </a:stretch>
        </p:blipFill>
        <p:spPr>
          <a:xfrm>
            <a:off x="7972150" y="283673"/>
            <a:ext cx="4149220" cy="3791178"/>
          </a:xfrm>
          <a:prstGeom prst="rect">
            <a:avLst/>
          </a:prstGeom>
          <a:ln>
            <a:solidFill>
              <a:schemeClr val="tx1"/>
            </a:solidFill>
          </a:ln>
        </p:spPr>
      </p:pic>
      <p:pic>
        <p:nvPicPr>
          <p:cNvPr id="9" name="Picture 8">
            <a:extLst>
              <a:ext uri="{FF2B5EF4-FFF2-40B4-BE49-F238E27FC236}">
                <a16:creationId xmlns:a16="http://schemas.microsoft.com/office/drawing/2014/main" id="{FBDAE3AB-A13B-4DDE-A327-FE73BB420CEF}"/>
              </a:ext>
            </a:extLst>
          </p:cNvPr>
          <p:cNvPicPr>
            <a:picLocks noChangeAspect="1"/>
          </p:cNvPicPr>
          <p:nvPr/>
        </p:nvPicPr>
        <p:blipFill>
          <a:blip r:embed="rId5"/>
          <a:stretch>
            <a:fillRect/>
          </a:stretch>
        </p:blipFill>
        <p:spPr>
          <a:xfrm>
            <a:off x="7969003" y="4110361"/>
            <a:ext cx="4160059" cy="2450237"/>
          </a:xfrm>
          <a:prstGeom prst="rect">
            <a:avLst/>
          </a:prstGeom>
          <a:ln>
            <a:solidFill>
              <a:schemeClr val="tx1"/>
            </a:solidFill>
          </a:ln>
        </p:spPr>
      </p:pic>
      <p:cxnSp>
        <p:nvCxnSpPr>
          <p:cNvPr id="11" name="Straight Connector 10">
            <a:extLst>
              <a:ext uri="{FF2B5EF4-FFF2-40B4-BE49-F238E27FC236}">
                <a16:creationId xmlns:a16="http://schemas.microsoft.com/office/drawing/2014/main" id="{FC36C7A5-9502-4C79-9E7D-54060B383B5E}"/>
              </a:ext>
            </a:extLst>
          </p:cNvPr>
          <p:cNvCxnSpPr/>
          <p:nvPr/>
        </p:nvCxnSpPr>
        <p:spPr>
          <a:xfrm>
            <a:off x="949911" y="1775534"/>
            <a:ext cx="7146524" cy="31959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30A76A-4F35-4B03-BB4C-61A907D40B8F}"/>
              </a:ext>
            </a:extLst>
          </p:cNvPr>
          <p:cNvCxnSpPr/>
          <p:nvPr/>
        </p:nvCxnSpPr>
        <p:spPr>
          <a:xfrm>
            <a:off x="1944210" y="1757779"/>
            <a:ext cx="6178858" cy="63031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87489E-4C60-47F2-9A10-DDB86C9B1BD5}"/>
              </a:ext>
            </a:extLst>
          </p:cNvPr>
          <p:cNvCxnSpPr/>
          <p:nvPr/>
        </p:nvCxnSpPr>
        <p:spPr>
          <a:xfrm>
            <a:off x="976544" y="1935332"/>
            <a:ext cx="7128769" cy="75460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DE5580-694D-4FA6-B515-3AEF8144812C}"/>
              </a:ext>
            </a:extLst>
          </p:cNvPr>
          <p:cNvCxnSpPr/>
          <p:nvPr/>
        </p:nvCxnSpPr>
        <p:spPr>
          <a:xfrm>
            <a:off x="1926454" y="2299317"/>
            <a:ext cx="8602463" cy="24502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6FAE25-CB14-4772-9BB1-A9F50F40FA37}"/>
              </a:ext>
            </a:extLst>
          </p:cNvPr>
          <p:cNvCxnSpPr/>
          <p:nvPr/>
        </p:nvCxnSpPr>
        <p:spPr>
          <a:xfrm>
            <a:off x="2902998" y="2290439"/>
            <a:ext cx="7634796" cy="29029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47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3D4086-6F88-A04B-8D34-AD91C7FBDF66}"/>
              </a:ext>
            </a:extLst>
          </p:cNvPr>
          <p:cNvPicPr>
            <a:picLocks noChangeAspect="1"/>
          </p:cNvPicPr>
          <p:nvPr/>
        </p:nvPicPr>
        <p:blipFill>
          <a:blip r:embed="rId3"/>
          <a:stretch>
            <a:fillRect/>
          </a:stretch>
        </p:blipFill>
        <p:spPr>
          <a:xfrm>
            <a:off x="4902316" y="1279481"/>
            <a:ext cx="7098416" cy="4243619"/>
          </a:xfrm>
          <a:prstGeom prst="rect">
            <a:avLst/>
          </a:prstGeom>
        </p:spPr>
      </p:pic>
      <p:sp>
        <p:nvSpPr>
          <p:cNvPr id="5" name="TextBox 4">
            <a:extLst>
              <a:ext uri="{FF2B5EF4-FFF2-40B4-BE49-F238E27FC236}">
                <a16:creationId xmlns:a16="http://schemas.microsoft.com/office/drawing/2014/main" id="{F351A290-3F28-4AF2-9E65-B5B28CB4FA41}"/>
              </a:ext>
            </a:extLst>
          </p:cNvPr>
          <p:cNvSpPr txBox="1"/>
          <p:nvPr/>
        </p:nvSpPr>
        <p:spPr>
          <a:xfrm>
            <a:off x="4483592" y="53254"/>
            <a:ext cx="3202416" cy="369332"/>
          </a:xfrm>
          <a:prstGeom prst="rect">
            <a:avLst/>
          </a:prstGeom>
          <a:noFill/>
        </p:spPr>
        <p:txBody>
          <a:bodyPr wrap="none" rtlCol="0">
            <a:spAutoFit/>
          </a:bodyPr>
          <a:lstStyle/>
          <a:p>
            <a:pPr algn="ctr"/>
            <a:r>
              <a:rPr lang="en-US" dirty="0"/>
              <a:t>End-Product Contributions: Tree</a:t>
            </a:r>
          </a:p>
        </p:txBody>
      </p:sp>
      <p:pic>
        <p:nvPicPr>
          <p:cNvPr id="3" name="Picture 2">
            <a:extLst>
              <a:ext uri="{FF2B5EF4-FFF2-40B4-BE49-F238E27FC236}">
                <a16:creationId xmlns:a16="http://schemas.microsoft.com/office/drawing/2014/main" id="{A48FA3F9-90D3-4C1A-926D-B38BA96B91F0}"/>
              </a:ext>
            </a:extLst>
          </p:cNvPr>
          <p:cNvPicPr>
            <a:picLocks noChangeAspect="1"/>
          </p:cNvPicPr>
          <p:nvPr/>
        </p:nvPicPr>
        <p:blipFill>
          <a:blip r:embed="rId4"/>
          <a:stretch>
            <a:fillRect/>
          </a:stretch>
        </p:blipFill>
        <p:spPr>
          <a:xfrm>
            <a:off x="351617" y="443344"/>
            <a:ext cx="4283887" cy="6414655"/>
          </a:xfrm>
          <a:prstGeom prst="rect">
            <a:avLst/>
          </a:prstGeom>
          <a:ln>
            <a:solidFill>
              <a:schemeClr val="tx1"/>
            </a:solidFill>
          </a:ln>
        </p:spPr>
      </p:pic>
      <p:cxnSp>
        <p:nvCxnSpPr>
          <p:cNvPr id="11" name="Straight Connector 10">
            <a:extLst>
              <a:ext uri="{FF2B5EF4-FFF2-40B4-BE49-F238E27FC236}">
                <a16:creationId xmlns:a16="http://schemas.microsoft.com/office/drawing/2014/main" id="{7FD8F7AE-8658-411E-BF9A-DD65104799B5}"/>
              </a:ext>
            </a:extLst>
          </p:cNvPr>
          <p:cNvCxnSpPr>
            <a:cxnSpLocks/>
          </p:cNvCxnSpPr>
          <p:nvPr/>
        </p:nvCxnSpPr>
        <p:spPr>
          <a:xfrm flipV="1">
            <a:off x="1728316" y="4250453"/>
            <a:ext cx="5164853" cy="1879043"/>
          </a:xfrm>
          <a:prstGeom prst="line">
            <a:avLst/>
          </a:prstGeom>
          <a:ln w="15875">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4183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51A290-3F28-4AF2-9E65-B5B28CB4FA41}"/>
              </a:ext>
            </a:extLst>
          </p:cNvPr>
          <p:cNvSpPr txBox="1"/>
          <p:nvPr/>
        </p:nvSpPr>
        <p:spPr>
          <a:xfrm>
            <a:off x="4483592" y="53254"/>
            <a:ext cx="3202416" cy="369332"/>
          </a:xfrm>
          <a:prstGeom prst="rect">
            <a:avLst/>
          </a:prstGeom>
          <a:noFill/>
        </p:spPr>
        <p:txBody>
          <a:bodyPr wrap="none" rtlCol="0">
            <a:spAutoFit/>
          </a:bodyPr>
          <a:lstStyle/>
          <a:p>
            <a:pPr algn="ctr"/>
            <a:r>
              <a:rPr lang="en-US" dirty="0"/>
              <a:t>End-Product Contributions: Tree</a:t>
            </a:r>
          </a:p>
        </p:txBody>
      </p:sp>
      <p:pic>
        <p:nvPicPr>
          <p:cNvPr id="4" name="Picture 3">
            <a:extLst>
              <a:ext uri="{FF2B5EF4-FFF2-40B4-BE49-F238E27FC236}">
                <a16:creationId xmlns:a16="http://schemas.microsoft.com/office/drawing/2014/main" id="{8B026BE8-0E24-49CB-A99F-9AFCE355EB02}"/>
              </a:ext>
            </a:extLst>
          </p:cNvPr>
          <p:cNvPicPr>
            <a:picLocks noChangeAspect="1"/>
          </p:cNvPicPr>
          <p:nvPr/>
        </p:nvPicPr>
        <p:blipFill>
          <a:blip r:embed="rId3"/>
          <a:stretch>
            <a:fillRect/>
          </a:stretch>
        </p:blipFill>
        <p:spPr>
          <a:xfrm>
            <a:off x="221884" y="463852"/>
            <a:ext cx="8761343" cy="6394148"/>
          </a:xfrm>
          <a:prstGeom prst="rect">
            <a:avLst/>
          </a:prstGeom>
          <a:ln>
            <a:solidFill>
              <a:schemeClr val="tx1"/>
            </a:solidFill>
          </a:ln>
        </p:spPr>
      </p:pic>
      <p:pic>
        <p:nvPicPr>
          <p:cNvPr id="10" name="Picture 9">
            <a:extLst>
              <a:ext uri="{FF2B5EF4-FFF2-40B4-BE49-F238E27FC236}">
                <a16:creationId xmlns:a16="http://schemas.microsoft.com/office/drawing/2014/main" id="{2D637FD5-A9AE-4508-B180-98CF60A0904D}"/>
              </a:ext>
            </a:extLst>
          </p:cNvPr>
          <p:cNvPicPr>
            <a:picLocks noChangeAspect="1"/>
          </p:cNvPicPr>
          <p:nvPr/>
        </p:nvPicPr>
        <p:blipFill>
          <a:blip r:embed="rId4"/>
          <a:stretch>
            <a:fillRect/>
          </a:stretch>
        </p:blipFill>
        <p:spPr>
          <a:xfrm>
            <a:off x="7641562" y="0"/>
            <a:ext cx="4404946" cy="6858000"/>
          </a:xfrm>
          <a:prstGeom prst="rect">
            <a:avLst/>
          </a:prstGeom>
        </p:spPr>
      </p:pic>
      <p:pic>
        <p:nvPicPr>
          <p:cNvPr id="13" name="Picture 12">
            <a:extLst>
              <a:ext uri="{FF2B5EF4-FFF2-40B4-BE49-F238E27FC236}">
                <a16:creationId xmlns:a16="http://schemas.microsoft.com/office/drawing/2014/main" id="{88E21056-A194-41EA-A142-B5FBA2038450}"/>
              </a:ext>
            </a:extLst>
          </p:cNvPr>
          <p:cNvPicPr>
            <a:picLocks noChangeAspect="1"/>
          </p:cNvPicPr>
          <p:nvPr/>
        </p:nvPicPr>
        <p:blipFill>
          <a:blip r:embed="rId5"/>
          <a:stretch>
            <a:fillRect/>
          </a:stretch>
        </p:blipFill>
        <p:spPr>
          <a:xfrm>
            <a:off x="8902839" y="2257888"/>
            <a:ext cx="2964264" cy="1595570"/>
          </a:xfrm>
          <a:prstGeom prst="rect">
            <a:avLst/>
          </a:prstGeom>
          <a:ln>
            <a:solidFill>
              <a:schemeClr val="tx1"/>
            </a:solidFill>
          </a:ln>
        </p:spPr>
      </p:pic>
      <p:sp>
        <p:nvSpPr>
          <p:cNvPr id="14" name="Oval 13">
            <a:extLst>
              <a:ext uri="{FF2B5EF4-FFF2-40B4-BE49-F238E27FC236}">
                <a16:creationId xmlns:a16="http://schemas.microsoft.com/office/drawing/2014/main" id="{2EA11D65-3AB2-497B-AC3C-490C71E7C11B}"/>
              </a:ext>
            </a:extLst>
          </p:cNvPr>
          <p:cNvSpPr/>
          <p:nvPr/>
        </p:nvSpPr>
        <p:spPr>
          <a:xfrm>
            <a:off x="9093758" y="3687745"/>
            <a:ext cx="1617785" cy="200967"/>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22" name="Straight Connector 21">
            <a:extLst>
              <a:ext uri="{FF2B5EF4-FFF2-40B4-BE49-F238E27FC236}">
                <a16:creationId xmlns:a16="http://schemas.microsoft.com/office/drawing/2014/main" id="{15E01116-2EE7-4C9B-8DE5-07C266163ABF}"/>
              </a:ext>
            </a:extLst>
          </p:cNvPr>
          <p:cNvCxnSpPr>
            <a:cxnSpLocks/>
          </p:cNvCxnSpPr>
          <p:nvPr/>
        </p:nvCxnSpPr>
        <p:spPr>
          <a:xfrm>
            <a:off x="964642" y="1899139"/>
            <a:ext cx="6832879" cy="7033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87BF581-D654-4E6E-86B1-C34AEF74293D}"/>
              </a:ext>
            </a:extLst>
          </p:cNvPr>
          <p:cNvCxnSpPr/>
          <p:nvPr/>
        </p:nvCxnSpPr>
        <p:spPr>
          <a:xfrm flipV="1">
            <a:off x="1266092" y="1235947"/>
            <a:ext cx="6551526" cy="40193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8024C6-32CC-47D5-8056-ACCD3CCB5F87}"/>
              </a:ext>
            </a:extLst>
          </p:cNvPr>
          <p:cNvCxnSpPr/>
          <p:nvPr/>
        </p:nvCxnSpPr>
        <p:spPr>
          <a:xfrm flipV="1">
            <a:off x="1768510" y="1587640"/>
            <a:ext cx="6008914" cy="13062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94059A-2AD2-4C5A-A30C-8EF988FB6815}"/>
              </a:ext>
            </a:extLst>
          </p:cNvPr>
          <p:cNvCxnSpPr/>
          <p:nvPr/>
        </p:nvCxnSpPr>
        <p:spPr>
          <a:xfrm>
            <a:off x="2049864" y="2522136"/>
            <a:ext cx="6410848" cy="263266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DBA6F84-8708-4130-8823-0DB5EAA39D9D}"/>
              </a:ext>
            </a:extLst>
          </p:cNvPr>
          <p:cNvCxnSpPr/>
          <p:nvPr/>
        </p:nvCxnSpPr>
        <p:spPr>
          <a:xfrm>
            <a:off x="793820" y="2532185"/>
            <a:ext cx="7576457" cy="2341266"/>
          </a:xfrm>
          <a:prstGeom prst="line">
            <a:avLst/>
          </a:prstGeom>
          <a:ln w="12700">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6771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51A290-3F28-4AF2-9E65-B5B28CB4FA41}"/>
              </a:ext>
            </a:extLst>
          </p:cNvPr>
          <p:cNvSpPr txBox="1"/>
          <p:nvPr/>
        </p:nvSpPr>
        <p:spPr>
          <a:xfrm>
            <a:off x="4483592" y="53254"/>
            <a:ext cx="3202416" cy="369332"/>
          </a:xfrm>
          <a:prstGeom prst="rect">
            <a:avLst/>
          </a:prstGeom>
          <a:noFill/>
        </p:spPr>
        <p:txBody>
          <a:bodyPr wrap="none" rtlCol="0">
            <a:spAutoFit/>
          </a:bodyPr>
          <a:lstStyle/>
          <a:p>
            <a:pPr algn="ctr"/>
            <a:r>
              <a:rPr lang="en-US" dirty="0"/>
              <a:t>Future Possibilities: library OFBs</a:t>
            </a:r>
          </a:p>
        </p:txBody>
      </p:sp>
      <p:pic>
        <p:nvPicPr>
          <p:cNvPr id="8" name="Picture 7" descr="A picture containing text&#10;&#10;Description automatically generated">
            <a:extLst>
              <a:ext uri="{FF2B5EF4-FFF2-40B4-BE49-F238E27FC236}">
                <a16:creationId xmlns:a16="http://schemas.microsoft.com/office/drawing/2014/main" id="{92C6E42C-DADC-445F-84E5-5AC4E71D5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58105" y="1007831"/>
            <a:ext cx="2970259" cy="222769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DC47C2B4-29F4-45E2-BAE0-A8DD9C0A2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6037" y="1010805"/>
            <a:ext cx="2987962" cy="2240972"/>
          </a:xfrm>
          <a:prstGeom prst="rect">
            <a:avLst/>
          </a:prstGeom>
        </p:spPr>
      </p:pic>
      <p:pic>
        <p:nvPicPr>
          <p:cNvPr id="12" name="Picture 11" descr="A picture containing text, library&#10;&#10;Description automatically generated">
            <a:extLst>
              <a:ext uri="{FF2B5EF4-FFF2-40B4-BE49-F238E27FC236}">
                <a16:creationId xmlns:a16="http://schemas.microsoft.com/office/drawing/2014/main" id="{A0D0C49B-E949-41D4-82F4-89C72B3E0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V="1">
            <a:off x="4240071" y="4117687"/>
            <a:ext cx="2941783" cy="2206338"/>
          </a:xfrm>
          <a:prstGeom prst="rect">
            <a:avLst/>
          </a:prstGeom>
        </p:spPr>
      </p:pic>
      <p:pic>
        <p:nvPicPr>
          <p:cNvPr id="14" name="Picture 13" descr="A room full of books&#10;&#10;Description automatically generated with low confidence">
            <a:extLst>
              <a:ext uri="{FF2B5EF4-FFF2-40B4-BE49-F238E27FC236}">
                <a16:creationId xmlns:a16="http://schemas.microsoft.com/office/drawing/2014/main" id="{E89C5D36-01B3-4BED-AA4B-0F69C378C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233054" y="4100951"/>
            <a:ext cx="2992582" cy="224443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21B39940-F191-4A28-9C95-8299FDD55F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716723" y="1009749"/>
            <a:ext cx="2979496" cy="2234622"/>
          </a:xfrm>
          <a:prstGeom prst="rect">
            <a:avLst/>
          </a:prstGeom>
        </p:spPr>
      </p:pic>
      <p:pic>
        <p:nvPicPr>
          <p:cNvPr id="18" name="Picture 17" descr="A picture containing pew&#10;&#10;Description automatically generated">
            <a:extLst>
              <a:ext uri="{FF2B5EF4-FFF2-40B4-BE49-F238E27FC236}">
                <a16:creationId xmlns:a16="http://schemas.microsoft.com/office/drawing/2014/main" id="{DB5E2586-6594-43F4-A306-D356C5036C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430337" y="1013209"/>
            <a:ext cx="2964104" cy="2223078"/>
          </a:xfrm>
          <a:prstGeom prst="rect">
            <a:avLst/>
          </a:prstGeom>
        </p:spPr>
      </p:pic>
      <p:sp>
        <p:nvSpPr>
          <p:cNvPr id="19" name="TextBox 18">
            <a:extLst>
              <a:ext uri="{FF2B5EF4-FFF2-40B4-BE49-F238E27FC236}">
                <a16:creationId xmlns:a16="http://schemas.microsoft.com/office/drawing/2014/main" id="{71A950A1-562A-4F08-9083-85D5C7DE59F9}"/>
              </a:ext>
            </a:extLst>
          </p:cNvPr>
          <p:cNvSpPr txBox="1"/>
          <p:nvPr/>
        </p:nvSpPr>
        <p:spPr>
          <a:xfrm>
            <a:off x="7435272" y="4257964"/>
            <a:ext cx="4360681" cy="2031325"/>
          </a:xfrm>
          <a:prstGeom prst="rect">
            <a:avLst/>
          </a:prstGeom>
          <a:noFill/>
          <a:ln>
            <a:solidFill>
              <a:schemeClr val="tx1"/>
            </a:solidFill>
          </a:ln>
        </p:spPr>
        <p:txBody>
          <a:bodyPr wrap="none" rtlCol="0">
            <a:spAutoFit/>
          </a:bodyPr>
          <a:lstStyle/>
          <a:p>
            <a:r>
              <a:rPr lang="en-US" dirty="0"/>
              <a:t>~1,400 new print OFBs</a:t>
            </a:r>
          </a:p>
          <a:p>
            <a:r>
              <a:rPr lang="en-US" dirty="0"/>
              <a:t>~? 100 old print OFBs</a:t>
            </a:r>
          </a:p>
          <a:p>
            <a:r>
              <a:rPr lang="en-US" dirty="0"/>
              <a:t>~? 5,000 persona records per book</a:t>
            </a:r>
          </a:p>
          <a:p>
            <a:r>
              <a:rPr lang="en-US" dirty="0"/>
              <a:t>     (~7.5M CDS records)</a:t>
            </a:r>
          </a:p>
          <a:p>
            <a:r>
              <a:rPr lang="en-US" dirty="0"/>
              <a:t>~? 3,000 person records per book</a:t>
            </a:r>
          </a:p>
          <a:p>
            <a:r>
              <a:rPr lang="en-US" dirty="0"/>
              <a:t>     (~ 4.5M LLS records linked in genealogies)</a:t>
            </a:r>
          </a:p>
          <a:p>
            <a:r>
              <a:rPr lang="en-US" dirty="0"/>
              <a:t>?? new persons for the FamilySearch Tree</a:t>
            </a:r>
          </a:p>
        </p:txBody>
      </p:sp>
    </p:spTree>
    <p:extLst>
      <p:ext uri="{BB962C8B-B14F-4D97-AF65-F5344CB8AC3E}">
        <p14:creationId xmlns:p14="http://schemas.microsoft.com/office/powerpoint/2010/main" val="2818687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51A290-3F28-4AF2-9E65-B5B28CB4FA41}"/>
              </a:ext>
            </a:extLst>
          </p:cNvPr>
          <p:cNvSpPr txBox="1"/>
          <p:nvPr/>
        </p:nvSpPr>
        <p:spPr>
          <a:xfrm>
            <a:off x="4483592" y="53254"/>
            <a:ext cx="3202416" cy="369332"/>
          </a:xfrm>
          <a:prstGeom prst="rect">
            <a:avLst/>
          </a:prstGeom>
          <a:noFill/>
        </p:spPr>
        <p:txBody>
          <a:bodyPr wrap="none" rtlCol="0">
            <a:spAutoFit/>
          </a:bodyPr>
          <a:lstStyle/>
          <a:p>
            <a:pPr algn="ctr"/>
            <a:r>
              <a:rPr lang="en-US" dirty="0"/>
              <a:t>Future Possibilities: online OFBs</a:t>
            </a:r>
          </a:p>
        </p:txBody>
      </p:sp>
      <p:pic>
        <p:nvPicPr>
          <p:cNvPr id="7" name="Picture 6">
            <a:extLst>
              <a:ext uri="{FF2B5EF4-FFF2-40B4-BE49-F238E27FC236}">
                <a16:creationId xmlns:a16="http://schemas.microsoft.com/office/drawing/2014/main" id="{71A171FE-CD46-4ABE-A429-C7C31AC89C58}"/>
              </a:ext>
            </a:extLst>
          </p:cNvPr>
          <p:cNvPicPr>
            <a:picLocks noChangeAspect="1"/>
          </p:cNvPicPr>
          <p:nvPr/>
        </p:nvPicPr>
        <p:blipFill>
          <a:blip r:embed="rId2"/>
          <a:stretch>
            <a:fillRect/>
          </a:stretch>
        </p:blipFill>
        <p:spPr>
          <a:xfrm>
            <a:off x="1320801" y="480292"/>
            <a:ext cx="9901382" cy="5363249"/>
          </a:xfrm>
          <a:prstGeom prst="rect">
            <a:avLst/>
          </a:prstGeom>
        </p:spPr>
      </p:pic>
      <p:sp>
        <p:nvSpPr>
          <p:cNvPr id="8" name="TextBox 7">
            <a:extLst>
              <a:ext uri="{FF2B5EF4-FFF2-40B4-BE49-F238E27FC236}">
                <a16:creationId xmlns:a16="http://schemas.microsoft.com/office/drawing/2014/main" id="{D549112E-5F33-401B-A234-26EA176188FA}"/>
              </a:ext>
            </a:extLst>
          </p:cNvPr>
          <p:cNvSpPr txBox="1"/>
          <p:nvPr/>
        </p:nvSpPr>
        <p:spPr>
          <a:xfrm>
            <a:off x="4184072" y="6160654"/>
            <a:ext cx="4299382" cy="369332"/>
          </a:xfrm>
          <a:prstGeom prst="rect">
            <a:avLst/>
          </a:prstGeom>
          <a:noFill/>
        </p:spPr>
        <p:txBody>
          <a:bodyPr wrap="none" rtlCol="0">
            <a:spAutoFit/>
          </a:bodyPr>
          <a:lstStyle/>
          <a:p>
            <a:r>
              <a:rPr lang="en-US" dirty="0"/>
              <a:t>10M+ records and more coming all the time</a:t>
            </a:r>
          </a:p>
        </p:txBody>
      </p:sp>
    </p:spTree>
    <p:extLst>
      <p:ext uri="{BB962C8B-B14F-4D97-AF65-F5344CB8AC3E}">
        <p14:creationId xmlns:p14="http://schemas.microsoft.com/office/powerpoint/2010/main" val="218825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51A290-3F28-4AF2-9E65-B5B28CB4FA41}"/>
              </a:ext>
            </a:extLst>
          </p:cNvPr>
          <p:cNvSpPr txBox="1"/>
          <p:nvPr/>
        </p:nvSpPr>
        <p:spPr>
          <a:xfrm>
            <a:off x="4736321" y="53254"/>
            <a:ext cx="2696957" cy="369332"/>
          </a:xfrm>
          <a:prstGeom prst="rect">
            <a:avLst/>
          </a:prstGeom>
          <a:noFill/>
        </p:spPr>
        <p:txBody>
          <a:bodyPr wrap="none" rtlCol="0">
            <a:spAutoFit/>
          </a:bodyPr>
          <a:lstStyle/>
          <a:p>
            <a:pPr algn="ctr"/>
            <a:r>
              <a:rPr lang="en-US" dirty="0"/>
              <a:t>Future Possibilities:  </a:t>
            </a:r>
            <a:r>
              <a:rPr lang="en-US" dirty="0" err="1"/>
              <a:t>Jiapu</a:t>
            </a:r>
            <a:r>
              <a:rPr lang="en-US" dirty="0"/>
              <a:t>?</a:t>
            </a:r>
          </a:p>
        </p:txBody>
      </p:sp>
      <p:pic>
        <p:nvPicPr>
          <p:cNvPr id="4" name="Picture 3">
            <a:extLst>
              <a:ext uri="{FF2B5EF4-FFF2-40B4-BE49-F238E27FC236}">
                <a16:creationId xmlns:a16="http://schemas.microsoft.com/office/drawing/2014/main" id="{66D4095A-7A89-430D-A5F2-DAA00F703539}"/>
              </a:ext>
            </a:extLst>
          </p:cNvPr>
          <p:cNvPicPr>
            <a:picLocks noChangeAspect="1"/>
          </p:cNvPicPr>
          <p:nvPr/>
        </p:nvPicPr>
        <p:blipFill>
          <a:blip r:embed="rId3"/>
          <a:stretch>
            <a:fillRect/>
          </a:stretch>
        </p:blipFill>
        <p:spPr>
          <a:xfrm>
            <a:off x="3255643" y="591419"/>
            <a:ext cx="5657777" cy="4471469"/>
          </a:xfrm>
          <a:prstGeom prst="rect">
            <a:avLst/>
          </a:prstGeom>
          <a:ln>
            <a:solidFill>
              <a:schemeClr val="tx1"/>
            </a:solidFill>
          </a:ln>
        </p:spPr>
      </p:pic>
      <p:sp>
        <p:nvSpPr>
          <p:cNvPr id="8" name="TextBox 7">
            <a:extLst>
              <a:ext uri="{FF2B5EF4-FFF2-40B4-BE49-F238E27FC236}">
                <a16:creationId xmlns:a16="http://schemas.microsoft.com/office/drawing/2014/main" id="{DB3B8ED8-B9DA-4D20-A6C2-AED88E4A11ED}"/>
              </a:ext>
            </a:extLst>
          </p:cNvPr>
          <p:cNvSpPr txBox="1"/>
          <p:nvPr/>
        </p:nvSpPr>
        <p:spPr>
          <a:xfrm>
            <a:off x="148559" y="907749"/>
            <a:ext cx="2798618" cy="646331"/>
          </a:xfrm>
          <a:prstGeom prst="rect">
            <a:avLst/>
          </a:prstGeom>
          <a:noFill/>
        </p:spPr>
        <p:txBody>
          <a:bodyPr wrap="square">
            <a:spAutoFit/>
          </a:bodyPr>
          <a:lstStyle/>
          <a:p>
            <a:r>
              <a:rPr lang="en-US" dirty="0"/>
              <a:t>12,871,979 </a:t>
            </a:r>
            <a:r>
              <a:rPr lang="en-US" dirty="0" err="1"/>
              <a:t>Jiapu</a:t>
            </a:r>
            <a:r>
              <a:rPr lang="en-US" dirty="0"/>
              <a:t> images</a:t>
            </a:r>
          </a:p>
          <a:p>
            <a:r>
              <a:rPr lang="en-US" dirty="0"/>
              <a:t>~ half billion fact assertions</a:t>
            </a:r>
          </a:p>
        </p:txBody>
      </p:sp>
      <p:sp>
        <p:nvSpPr>
          <p:cNvPr id="2" name="TextBox 1">
            <a:extLst>
              <a:ext uri="{FF2B5EF4-FFF2-40B4-BE49-F238E27FC236}">
                <a16:creationId xmlns:a16="http://schemas.microsoft.com/office/drawing/2014/main" id="{63D49E8A-191B-4DD5-89FC-EF0EA49F82EA}"/>
              </a:ext>
            </a:extLst>
          </p:cNvPr>
          <p:cNvSpPr txBox="1"/>
          <p:nvPr/>
        </p:nvSpPr>
        <p:spPr>
          <a:xfrm>
            <a:off x="263296" y="5380672"/>
            <a:ext cx="1159502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Machine learning is likely the best way to extract BUT obtaining training data for traditional machine learning may be overwhelming.</a:t>
            </a:r>
          </a:p>
          <a:p>
            <a:pPr marL="285750" indent="-285750">
              <a:buFont typeface="Arial" panose="020B0604020202020204" pitchFamily="34" charset="0"/>
              <a:buChar char="•"/>
            </a:pPr>
            <a:r>
              <a:rPr lang="en-US" dirty="0"/>
              <a:t>The GreenQQ extraction tool is a “one-shot” learner, needing only training data of a few dozen examples for a </a:t>
            </a:r>
            <a:r>
              <a:rPr lang="en-US" dirty="0" err="1"/>
              <a:t>Jiapu</a:t>
            </a:r>
            <a:r>
              <a:rPr lang="en-US" dirty="0"/>
              <a:t> collection (and even less for additional collections as we can reuse training data).</a:t>
            </a:r>
          </a:p>
          <a:p>
            <a:endParaRPr lang="en-US" dirty="0"/>
          </a:p>
        </p:txBody>
      </p:sp>
    </p:spTree>
    <p:extLst>
      <p:ext uri="{BB962C8B-B14F-4D97-AF65-F5344CB8AC3E}">
        <p14:creationId xmlns:p14="http://schemas.microsoft.com/office/powerpoint/2010/main" val="3981560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BF3E-8CF9-4190-A841-E2754C5E308D}"/>
              </a:ext>
            </a:extLst>
          </p:cNvPr>
          <p:cNvSpPr>
            <a:spLocks noGrp="1"/>
          </p:cNvSpPr>
          <p:nvPr>
            <p:ph type="title"/>
          </p:nvPr>
        </p:nvSpPr>
        <p:spPr>
          <a:xfrm>
            <a:off x="796989" y="524511"/>
            <a:ext cx="10515600" cy="1325563"/>
          </a:xfrm>
        </p:spPr>
        <p:txBody>
          <a:bodyPr/>
          <a:lstStyle/>
          <a:p>
            <a:pPr algn="ctr"/>
            <a:r>
              <a:rPr lang="en-US" dirty="0"/>
              <a:t>Scan-to-Submit within an Hour of Capture</a:t>
            </a:r>
            <a:br>
              <a:rPr lang="en-US" dirty="0"/>
            </a:br>
            <a:r>
              <a:rPr lang="en-US" dirty="0"/>
              <a:t>10-10-10-10-10 Guideline</a:t>
            </a:r>
          </a:p>
        </p:txBody>
      </p:sp>
      <p:sp>
        <p:nvSpPr>
          <p:cNvPr id="3" name="TextBox 2">
            <a:extLst>
              <a:ext uri="{FF2B5EF4-FFF2-40B4-BE49-F238E27FC236}">
                <a16:creationId xmlns:a16="http://schemas.microsoft.com/office/drawing/2014/main" id="{A0FD2A41-B010-4A21-A6BA-4D7285B11FEC}"/>
              </a:ext>
            </a:extLst>
          </p:cNvPr>
          <p:cNvSpPr txBox="1"/>
          <p:nvPr/>
        </p:nvSpPr>
        <p:spPr>
          <a:xfrm>
            <a:off x="2153424" y="4147385"/>
            <a:ext cx="1717963" cy="923330"/>
          </a:xfrm>
          <a:prstGeom prst="rect">
            <a:avLst/>
          </a:prstGeom>
          <a:noFill/>
          <a:ln>
            <a:solidFill>
              <a:schemeClr val="tx1"/>
            </a:solidFill>
          </a:ln>
        </p:spPr>
        <p:txBody>
          <a:bodyPr wrap="square" rtlCol="0">
            <a:spAutoFit/>
          </a:bodyPr>
          <a:lstStyle/>
          <a:p>
            <a:r>
              <a:rPr lang="en-US" dirty="0"/>
              <a:t>OCR &amp; HWR</a:t>
            </a:r>
          </a:p>
          <a:p>
            <a:r>
              <a:rPr lang="en-US" dirty="0"/>
              <a:t>+ (as available) auto-extraction</a:t>
            </a:r>
          </a:p>
        </p:txBody>
      </p:sp>
      <p:sp>
        <p:nvSpPr>
          <p:cNvPr id="4" name="TextBox 3">
            <a:extLst>
              <a:ext uri="{FF2B5EF4-FFF2-40B4-BE49-F238E27FC236}">
                <a16:creationId xmlns:a16="http://schemas.microsoft.com/office/drawing/2014/main" id="{99220A64-8AC2-4452-9224-9A532CF1C608}"/>
              </a:ext>
            </a:extLst>
          </p:cNvPr>
          <p:cNvSpPr txBox="1"/>
          <p:nvPr/>
        </p:nvSpPr>
        <p:spPr>
          <a:xfrm>
            <a:off x="5024310" y="4286210"/>
            <a:ext cx="1189428" cy="646331"/>
          </a:xfrm>
          <a:prstGeom prst="rect">
            <a:avLst/>
          </a:prstGeom>
          <a:noFill/>
          <a:ln>
            <a:solidFill>
              <a:schemeClr val="tx1"/>
            </a:solidFill>
          </a:ln>
        </p:spPr>
        <p:txBody>
          <a:bodyPr wrap="none" rtlCol="0">
            <a:spAutoFit/>
          </a:bodyPr>
          <a:lstStyle/>
          <a:p>
            <a:r>
              <a:rPr lang="en-US" dirty="0"/>
              <a:t>Search</a:t>
            </a:r>
          </a:p>
          <a:p>
            <a:r>
              <a:rPr lang="en-US" dirty="0"/>
              <a:t>Repository</a:t>
            </a:r>
          </a:p>
        </p:txBody>
      </p:sp>
      <p:sp>
        <p:nvSpPr>
          <p:cNvPr id="5" name="TextBox 4">
            <a:extLst>
              <a:ext uri="{FF2B5EF4-FFF2-40B4-BE49-F238E27FC236}">
                <a16:creationId xmlns:a16="http://schemas.microsoft.com/office/drawing/2014/main" id="{F21A0ED7-4684-4CE2-BAF2-D92707E4F70E}"/>
              </a:ext>
            </a:extLst>
          </p:cNvPr>
          <p:cNvSpPr txBox="1"/>
          <p:nvPr/>
        </p:nvSpPr>
        <p:spPr>
          <a:xfrm>
            <a:off x="7304520" y="4286209"/>
            <a:ext cx="927370" cy="646331"/>
          </a:xfrm>
          <a:prstGeom prst="rect">
            <a:avLst/>
          </a:prstGeom>
          <a:noFill/>
          <a:ln>
            <a:solidFill>
              <a:schemeClr val="tx1"/>
            </a:solidFill>
          </a:ln>
        </p:spPr>
        <p:txBody>
          <a:bodyPr wrap="none" rtlCol="0">
            <a:spAutoFit/>
          </a:bodyPr>
          <a:lstStyle/>
          <a:p>
            <a:r>
              <a:rPr lang="en-US" dirty="0"/>
              <a:t>Form</a:t>
            </a:r>
          </a:p>
          <a:p>
            <a:r>
              <a:rPr lang="en-US" dirty="0"/>
              <a:t>Records</a:t>
            </a:r>
          </a:p>
        </p:txBody>
      </p:sp>
      <p:sp>
        <p:nvSpPr>
          <p:cNvPr id="6" name="TextBox 5">
            <a:extLst>
              <a:ext uri="{FF2B5EF4-FFF2-40B4-BE49-F238E27FC236}">
                <a16:creationId xmlns:a16="http://schemas.microsoft.com/office/drawing/2014/main" id="{5509DACC-7F5B-4D2F-922F-FA8AF599CFEC}"/>
              </a:ext>
            </a:extLst>
          </p:cNvPr>
          <p:cNvSpPr txBox="1"/>
          <p:nvPr/>
        </p:nvSpPr>
        <p:spPr>
          <a:xfrm>
            <a:off x="9316567" y="4425925"/>
            <a:ext cx="590546" cy="369332"/>
          </a:xfrm>
          <a:prstGeom prst="rect">
            <a:avLst/>
          </a:prstGeom>
          <a:noFill/>
          <a:ln>
            <a:solidFill>
              <a:schemeClr val="tx1"/>
            </a:solidFill>
          </a:ln>
        </p:spPr>
        <p:txBody>
          <a:bodyPr wrap="none" rtlCol="0">
            <a:spAutoFit/>
          </a:bodyPr>
          <a:lstStyle/>
          <a:p>
            <a:r>
              <a:rPr lang="en-US" dirty="0"/>
              <a:t>Tree</a:t>
            </a:r>
          </a:p>
        </p:txBody>
      </p:sp>
      <p:sp>
        <p:nvSpPr>
          <p:cNvPr id="7" name="TextBox 6">
            <a:extLst>
              <a:ext uri="{FF2B5EF4-FFF2-40B4-BE49-F238E27FC236}">
                <a16:creationId xmlns:a16="http://schemas.microsoft.com/office/drawing/2014/main" id="{FB797BC1-7463-4FD9-8F9E-8E472102FD0B}"/>
              </a:ext>
            </a:extLst>
          </p:cNvPr>
          <p:cNvSpPr txBox="1"/>
          <p:nvPr/>
        </p:nvSpPr>
        <p:spPr>
          <a:xfrm>
            <a:off x="10819784" y="4425925"/>
            <a:ext cx="866263" cy="369332"/>
          </a:xfrm>
          <a:prstGeom prst="rect">
            <a:avLst/>
          </a:prstGeom>
          <a:noFill/>
        </p:spPr>
        <p:txBody>
          <a:bodyPr wrap="none" rtlCol="0">
            <a:spAutoFit/>
          </a:bodyPr>
          <a:lstStyle/>
          <a:p>
            <a:r>
              <a:rPr lang="en-US" dirty="0">
                <a:solidFill>
                  <a:srgbClr val="00B050"/>
                </a:solidFill>
              </a:rPr>
              <a:t>Temple</a:t>
            </a:r>
          </a:p>
        </p:txBody>
      </p:sp>
      <p:sp>
        <p:nvSpPr>
          <p:cNvPr id="8" name="TextBox 7">
            <a:extLst>
              <a:ext uri="{FF2B5EF4-FFF2-40B4-BE49-F238E27FC236}">
                <a16:creationId xmlns:a16="http://schemas.microsoft.com/office/drawing/2014/main" id="{1B40CB5D-9869-46CF-A807-A9CB65E7E15B}"/>
              </a:ext>
            </a:extLst>
          </p:cNvPr>
          <p:cNvSpPr txBox="1"/>
          <p:nvPr/>
        </p:nvSpPr>
        <p:spPr>
          <a:xfrm>
            <a:off x="2368408" y="2724555"/>
            <a:ext cx="1208664" cy="646331"/>
          </a:xfrm>
          <a:prstGeom prst="rect">
            <a:avLst/>
          </a:prstGeom>
          <a:noFill/>
        </p:spPr>
        <p:txBody>
          <a:bodyPr wrap="none" rtlCol="0">
            <a:spAutoFit/>
          </a:bodyPr>
          <a:lstStyle/>
          <a:p>
            <a:pPr algn="ctr"/>
            <a:r>
              <a:rPr lang="en-US" dirty="0">
                <a:solidFill>
                  <a:srgbClr val="00B0F0"/>
                </a:solidFill>
              </a:rPr>
              <a:t>Preprocess</a:t>
            </a:r>
          </a:p>
          <a:p>
            <a:pPr algn="ctr"/>
            <a:r>
              <a:rPr lang="en-US" dirty="0">
                <a:solidFill>
                  <a:srgbClr val="00B0F0"/>
                </a:solidFill>
              </a:rPr>
              <a:t>Collection</a:t>
            </a:r>
          </a:p>
        </p:txBody>
      </p:sp>
      <p:sp>
        <p:nvSpPr>
          <p:cNvPr id="9" name="TextBox 8">
            <a:extLst>
              <a:ext uri="{FF2B5EF4-FFF2-40B4-BE49-F238E27FC236}">
                <a16:creationId xmlns:a16="http://schemas.microsoft.com/office/drawing/2014/main" id="{7593ABF7-E75A-4356-BBE5-03B3487AE463}"/>
              </a:ext>
            </a:extLst>
          </p:cNvPr>
          <p:cNvSpPr txBox="1"/>
          <p:nvPr/>
        </p:nvSpPr>
        <p:spPr>
          <a:xfrm>
            <a:off x="4669647" y="2724554"/>
            <a:ext cx="1729256" cy="646331"/>
          </a:xfrm>
          <a:prstGeom prst="rect">
            <a:avLst/>
          </a:prstGeom>
          <a:noFill/>
        </p:spPr>
        <p:txBody>
          <a:bodyPr wrap="none" rtlCol="0">
            <a:spAutoFit/>
          </a:bodyPr>
          <a:lstStyle/>
          <a:p>
            <a:pPr algn="ctr"/>
            <a:r>
              <a:rPr lang="en-US" dirty="0">
                <a:solidFill>
                  <a:srgbClr val="00B0F0"/>
                </a:solidFill>
              </a:rPr>
              <a:t>Keyword &amp;</a:t>
            </a:r>
          </a:p>
          <a:p>
            <a:pPr algn="ctr"/>
            <a:r>
              <a:rPr lang="en-US" dirty="0">
                <a:solidFill>
                  <a:srgbClr val="00B0F0"/>
                </a:solidFill>
              </a:rPr>
              <a:t>Semantic Search</a:t>
            </a:r>
          </a:p>
        </p:txBody>
      </p:sp>
      <p:sp>
        <p:nvSpPr>
          <p:cNvPr id="10" name="TextBox 9">
            <a:extLst>
              <a:ext uri="{FF2B5EF4-FFF2-40B4-BE49-F238E27FC236}">
                <a16:creationId xmlns:a16="http://schemas.microsoft.com/office/drawing/2014/main" id="{C72C4F62-B768-4A22-A271-7D154A7CD218}"/>
              </a:ext>
            </a:extLst>
          </p:cNvPr>
          <p:cNvSpPr txBox="1"/>
          <p:nvPr/>
        </p:nvSpPr>
        <p:spPr>
          <a:xfrm>
            <a:off x="7063461" y="2728234"/>
            <a:ext cx="1297599" cy="646331"/>
          </a:xfrm>
          <a:prstGeom prst="rect">
            <a:avLst/>
          </a:prstGeom>
          <a:noFill/>
        </p:spPr>
        <p:txBody>
          <a:bodyPr wrap="none" rtlCol="0">
            <a:spAutoFit/>
          </a:bodyPr>
          <a:lstStyle/>
          <a:p>
            <a:pPr algn="ctr"/>
            <a:r>
              <a:rPr lang="en-US" dirty="0">
                <a:solidFill>
                  <a:srgbClr val="00B0F0"/>
                </a:solidFill>
              </a:rPr>
              <a:t>(Automatic)</a:t>
            </a:r>
          </a:p>
          <a:p>
            <a:pPr algn="ctr"/>
            <a:r>
              <a:rPr lang="en-US" dirty="0">
                <a:solidFill>
                  <a:srgbClr val="00B0F0"/>
                </a:solidFill>
              </a:rPr>
              <a:t>Form Fill</a:t>
            </a:r>
          </a:p>
        </p:txBody>
      </p:sp>
      <p:sp>
        <p:nvSpPr>
          <p:cNvPr id="11" name="TextBox 10">
            <a:extLst>
              <a:ext uri="{FF2B5EF4-FFF2-40B4-BE49-F238E27FC236}">
                <a16:creationId xmlns:a16="http://schemas.microsoft.com/office/drawing/2014/main" id="{C9CD0D97-DBA9-4FF9-B533-FDD612DE4900}"/>
              </a:ext>
            </a:extLst>
          </p:cNvPr>
          <p:cNvSpPr txBox="1"/>
          <p:nvPr/>
        </p:nvSpPr>
        <p:spPr>
          <a:xfrm>
            <a:off x="8817407" y="2724553"/>
            <a:ext cx="1491883" cy="646331"/>
          </a:xfrm>
          <a:prstGeom prst="rect">
            <a:avLst/>
          </a:prstGeom>
          <a:noFill/>
        </p:spPr>
        <p:txBody>
          <a:bodyPr wrap="none" rtlCol="0">
            <a:spAutoFit/>
          </a:bodyPr>
          <a:lstStyle/>
          <a:p>
            <a:pPr algn="ctr"/>
            <a:r>
              <a:rPr lang="en-US" dirty="0">
                <a:solidFill>
                  <a:srgbClr val="00B0F0"/>
                </a:solidFill>
              </a:rPr>
              <a:t>Deduplication</a:t>
            </a:r>
          </a:p>
          <a:p>
            <a:pPr algn="ctr"/>
            <a:r>
              <a:rPr lang="en-US" dirty="0">
                <a:solidFill>
                  <a:srgbClr val="00B0F0"/>
                </a:solidFill>
              </a:rPr>
              <a:t>&amp; Ingest</a:t>
            </a:r>
          </a:p>
        </p:txBody>
      </p:sp>
      <p:sp>
        <p:nvSpPr>
          <p:cNvPr id="12" name="TextBox 11">
            <a:extLst>
              <a:ext uri="{FF2B5EF4-FFF2-40B4-BE49-F238E27FC236}">
                <a16:creationId xmlns:a16="http://schemas.microsoft.com/office/drawing/2014/main" id="{8A5DEAC0-BAF1-418B-9232-AEEC3491D4BE}"/>
              </a:ext>
            </a:extLst>
          </p:cNvPr>
          <p:cNvSpPr txBox="1"/>
          <p:nvPr/>
        </p:nvSpPr>
        <p:spPr>
          <a:xfrm>
            <a:off x="6054789" y="5221323"/>
            <a:ext cx="1236108" cy="369332"/>
          </a:xfrm>
          <a:prstGeom prst="rect">
            <a:avLst/>
          </a:prstGeom>
          <a:noFill/>
        </p:spPr>
        <p:txBody>
          <a:bodyPr wrap="none" rtlCol="0">
            <a:spAutoFit/>
          </a:bodyPr>
          <a:lstStyle/>
          <a:p>
            <a:r>
              <a:rPr lang="en-US" dirty="0">
                <a:solidFill>
                  <a:srgbClr val="00B050"/>
                </a:solidFill>
              </a:rPr>
              <a:t>corrections</a:t>
            </a:r>
          </a:p>
        </p:txBody>
      </p:sp>
      <p:sp>
        <p:nvSpPr>
          <p:cNvPr id="13" name="TextBox 12">
            <a:extLst>
              <a:ext uri="{FF2B5EF4-FFF2-40B4-BE49-F238E27FC236}">
                <a16:creationId xmlns:a16="http://schemas.microsoft.com/office/drawing/2014/main" id="{EFDF8721-13AE-4F19-843D-CAC5B9DDC5EA}"/>
              </a:ext>
            </a:extLst>
          </p:cNvPr>
          <p:cNvSpPr txBox="1"/>
          <p:nvPr/>
        </p:nvSpPr>
        <p:spPr>
          <a:xfrm>
            <a:off x="3898904" y="6032322"/>
            <a:ext cx="2953437" cy="369332"/>
          </a:xfrm>
          <a:prstGeom prst="rect">
            <a:avLst/>
          </a:prstGeom>
          <a:noFill/>
        </p:spPr>
        <p:txBody>
          <a:bodyPr wrap="none" rtlCol="0">
            <a:spAutoFit/>
          </a:bodyPr>
          <a:lstStyle/>
          <a:p>
            <a:r>
              <a:rPr lang="en-US" dirty="0">
                <a:solidFill>
                  <a:srgbClr val="00B050"/>
                </a:solidFill>
              </a:rPr>
              <a:t>auto-extraction improvement</a:t>
            </a:r>
          </a:p>
        </p:txBody>
      </p:sp>
      <p:cxnSp>
        <p:nvCxnSpPr>
          <p:cNvPr id="16" name="Straight Arrow Connector 15">
            <a:extLst>
              <a:ext uri="{FF2B5EF4-FFF2-40B4-BE49-F238E27FC236}">
                <a16:creationId xmlns:a16="http://schemas.microsoft.com/office/drawing/2014/main" id="{229D4C39-99C9-47B9-A426-5FA20E67D5D6}"/>
              </a:ext>
            </a:extLst>
          </p:cNvPr>
          <p:cNvCxnSpPr/>
          <p:nvPr/>
        </p:nvCxnSpPr>
        <p:spPr>
          <a:xfrm>
            <a:off x="2936545" y="3506812"/>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88E774-6FB2-4A7C-B79D-6C8F84F877D4}"/>
              </a:ext>
            </a:extLst>
          </p:cNvPr>
          <p:cNvCxnSpPr/>
          <p:nvPr/>
        </p:nvCxnSpPr>
        <p:spPr>
          <a:xfrm>
            <a:off x="5534275" y="3478949"/>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3487697-CF3F-49C9-9410-CE4329ECFBC1}"/>
              </a:ext>
            </a:extLst>
          </p:cNvPr>
          <p:cNvCxnSpPr/>
          <p:nvPr/>
        </p:nvCxnSpPr>
        <p:spPr>
          <a:xfrm>
            <a:off x="7712787" y="3478949"/>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EA711F3-0C53-4948-BB65-527A0F360DA5}"/>
              </a:ext>
            </a:extLst>
          </p:cNvPr>
          <p:cNvCxnSpPr/>
          <p:nvPr/>
        </p:nvCxnSpPr>
        <p:spPr>
          <a:xfrm>
            <a:off x="9563349" y="3478949"/>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8232E81-5F88-4A2E-AE48-C7386CB4FA1F}"/>
              </a:ext>
            </a:extLst>
          </p:cNvPr>
          <p:cNvCxnSpPr/>
          <p:nvPr/>
        </p:nvCxnSpPr>
        <p:spPr>
          <a:xfrm>
            <a:off x="4051838" y="4609050"/>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AB5BB44-B5CB-4729-88B6-71E5A6B0E65C}"/>
              </a:ext>
            </a:extLst>
          </p:cNvPr>
          <p:cNvCxnSpPr/>
          <p:nvPr/>
        </p:nvCxnSpPr>
        <p:spPr>
          <a:xfrm>
            <a:off x="6365547" y="4608494"/>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548D4CE-ABBA-4158-B049-44846F1D707D}"/>
              </a:ext>
            </a:extLst>
          </p:cNvPr>
          <p:cNvCxnSpPr/>
          <p:nvPr/>
        </p:nvCxnSpPr>
        <p:spPr>
          <a:xfrm>
            <a:off x="8353674" y="4608494"/>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164B6DB-A5F0-4348-B962-AA9A161405B4}"/>
              </a:ext>
            </a:extLst>
          </p:cNvPr>
          <p:cNvCxnSpPr/>
          <p:nvPr/>
        </p:nvCxnSpPr>
        <p:spPr>
          <a:xfrm>
            <a:off x="9984988" y="4608494"/>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628DBC-F1D6-4872-97B9-DD27EA17CD4D}"/>
              </a:ext>
            </a:extLst>
          </p:cNvPr>
          <p:cNvCxnSpPr>
            <a:cxnSpLocks/>
          </p:cNvCxnSpPr>
          <p:nvPr/>
        </p:nvCxnSpPr>
        <p:spPr>
          <a:xfrm>
            <a:off x="7536257" y="4932540"/>
            <a:ext cx="0" cy="32823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B05051-7A15-42F3-A725-B70A64854A0F}"/>
              </a:ext>
            </a:extLst>
          </p:cNvPr>
          <p:cNvCxnSpPr>
            <a:cxnSpLocks/>
          </p:cNvCxnSpPr>
          <p:nvPr/>
        </p:nvCxnSpPr>
        <p:spPr>
          <a:xfrm>
            <a:off x="5619023" y="4932540"/>
            <a:ext cx="0" cy="328230"/>
          </a:xfrm>
          <a:prstGeom prst="line">
            <a:avLst/>
          </a:prstGeom>
          <a:ln w="28575">
            <a:solidFill>
              <a:srgbClr val="00B050"/>
            </a:solidFill>
            <a:head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F96F6B-FBA5-41E4-99F5-2E4C33D5B57E}"/>
              </a:ext>
            </a:extLst>
          </p:cNvPr>
          <p:cNvCxnSpPr/>
          <p:nvPr/>
        </p:nvCxnSpPr>
        <p:spPr>
          <a:xfrm flipH="1">
            <a:off x="5619023" y="5260770"/>
            <a:ext cx="191723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7FB7F72-3F7D-4BF2-9E95-9246BB09C678}"/>
              </a:ext>
            </a:extLst>
          </p:cNvPr>
          <p:cNvCxnSpPr>
            <a:cxnSpLocks/>
          </p:cNvCxnSpPr>
          <p:nvPr/>
        </p:nvCxnSpPr>
        <p:spPr>
          <a:xfrm flipH="1">
            <a:off x="7986529" y="4932540"/>
            <a:ext cx="1" cy="1047554"/>
          </a:xfrm>
          <a:prstGeom prst="straightConnector1">
            <a:avLst/>
          </a:prstGeom>
          <a:ln w="2857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0A3AD90-CEDE-4B6C-9323-89ECFDD17EC4}"/>
              </a:ext>
            </a:extLst>
          </p:cNvPr>
          <p:cNvCxnSpPr>
            <a:cxnSpLocks/>
          </p:cNvCxnSpPr>
          <p:nvPr/>
        </p:nvCxnSpPr>
        <p:spPr>
          <a:xfrm flipH="1">
            <a:off x="2929619" y="5063959"/>
            <a:ext cx="6928" cy="916135"/>
          </a:xfrm>
          <a:prstGeom prst="straightConnector1">
            <a:avLst/>
          </a:prstGeom>
          <a:ln w="2857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2A1F734-701D-41BC-A665-9DFFE42BA464}"/>
              </a:ext>
            </a:extLst>
          </p:cNvPr>
          <p:cNvCxnSpPr>
            <a:cxnSpLocks/>
          </p:cNvCxnSpPr>
          <p:nvPr/>
        </p:nvCxnSpPr>
        <p:spPr>
          <a:xfrm flipH="1">
            <a:off x="2929619" y="5980094"/>
            <a:ext cx="5042404" cy="5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3CB1445-A863-49AC-A8C5-286ECD311047}"/>
              </a:ext>
            </a:extLst>
          </p:cNvPr>
          <p:cNvSpPr txBox="1"/>
          <p:nvPr/>
        </p:nvSpPr>
        <p:spPr>
          <a:xfrm>
            <a:off x="4380938" y="1850630"/>
            <a:ext cx="3350597" cy="369332"/>
          </a:xfrm>
          <a:prstGeom prst="rect">
            <a:avLst/>
          </a:prstGeom>
          <a:noFill/>
        </p:spPr>
        <p:txBody>
          <a:bodyPr wrap="none" rtlCol="0">
            <a:spAutoFit/>
          </a:bodyPr>
          <a:lstStyle/>
          <a:p>
            <a:r>
              <a:rPr lang="en-US" dirty="0">
                <a:solidFill>
                  <a:srgbClr val="00B0F0"/>
                </a:solidFill>
              </a:rPr>
              <a:t>(up to 10 minutes for each phase)</a:t>
            </a:r>
          </a:p>
        </p:txBody>
      </p:sp>
      <p:sp>
        <p:nvSpPr>
          <p:cNvPr id="31" name="TextBox 30">
            <a:extLst>
              <a:ext uri="{FF2B5EF4-FFF2-40B4-BE49-F238E27FC236}">
                <a16:creationId xmlns:a16="http://schemas.microsoft.com/office/drawing/2014/main" id="{D54EA5B8-8106-4671-BE0E-C13E4C6DEB6D}"/>
              </a:ext>
            </a:extLst>
          </p:cNvPr>
          <p:cNvSpPr txBox="1"/>
          <p:nvPr/>
        </p:nvSpPr>
        <p:spPr>
          <a:xfrm>
            <a:off x="101347" y="4300481"/>
            <a:ext cx="1122423" cy="646331"/>
          </a:xfrm>
          <a:prstGeom prst="rect">
            <a:avLst/>
          </a:prstGeom>
          <a:noFill/>
        </p:spPr>
        <p:txBody>
          <a:bodyPr wrap="none" rtlCol="0">
            <a:spAutoFit/>
          </a:bodyPr>
          <a:lstStyle/>
          <a:p>
            <a:r>
              <a:rPr lang="en-US" dirty="0">
                <a:solidFill>
                  <a:srgbClr val="00B050"/>
                </a:solidFill>
              </a:rPr>
              <a:t>Collection</a:t>
            </a:r>
          </a:p>
          <a:p>
            <a:r>
              <a:rPr lang="en-US" dirty="0">
                <a:solidFill>
                  <a:srgbClr val="00B050"/>
                </a:solidFill>
              </a:rPr>
              <a:t>Capture</a:t>
            </a:r>
          </a:p>
        </p:txBody>
      </p:sp>
      <p:cxnSp>
        <p:nvCxnSpPr>
          <p:cNvPr id="33" name="Straight Arrow Connector 32">
            <a:extLst>
              <a:ext uri="{FF2B5EF4-FFF2-40B4-BE49-F238E27FC236}">
                <a16:creationId xmlns:a16="http://schemas.microsoft.com/office/drawing/2014/main" id="{F956E43A-F624-491B-8283-08B3FC826CA2}"/>
              </a:ext>
            </a:extLst>
          </p:cNvPr>
          <p:cNvCxnSpPr/>
          <p:nvPr/>
        </p:nvCxnSpPr>
        <p:spPr>
          <a:xfrm>
            <a:off x="1206061" y="4623647"/>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27212F3-B680-4116-81ED-6117966B2CBB}"/>
              </a:ext>
            </a:extLst>
          </p:cNvPr>
          <p:cNvSpPr txBox="1"/>
          <p:nvPr/>
        </p:nvSpPr>
        <p:spPr>
          <a:xfrm>
            <a:off x="10600086" y="2724553"/>
            <a:ext cx="1156149" cy="646331"/>
          </a:xfrm>
          <a:prstGeom prst="rect">
            <a:avLst/>
          </a:prstGeom>
          <a:noFill/>
        </p:spPr>
        <p:txBody>
          <a:bodyPr wrap="none" rtlCol="0">
            <a:spAutoFit/>
          </a:bodyPr>
          <a:lstStyle/>
          <a:p>
            <a:pPr algn="ctr"/>
            <a:r>
              <a:rPr lang="en-US" dirty="0">
                <a:solidFill>
                  <a:srgbClr val="00B0F0"/>
                </a:solidFill>
              </a:rPr>
              <a:t>Ordinance</a:t>
            </a:r>
          </a:p>
          <a:p>
            <a:pPr algn="ctr"/>
            <a:r>
              <a:rPr lang="en-US" dirty="0">
                <a:solidFill>
                  <a:srgbClr val="00B0F0"/>
                </a:solidFill>
              </a:rPr>
              <a:t>Request</a:t>
            </a:r>
          </a:p>
        </p:txBody>
      </p:sp>
      <p:cxnSp>
        <p:nvCxnSpPr>
          <p:cNvPr id="36" name="Straight Arrow Connector 35">
            <a:extLst>
              <a:ext uri="{FF2B5EF4-FFF2-40B4-BE49-F238E27FC236}">
                <a16:creationId xmlns:a16="http://schemas.microsoft.com/office/drawing/2014/main" id="{637DD3F7-5EDC-4E6E-8C50-C549ECCBB5B6}"/>
              </a:ext>
            </a:extLst>
          </p:cNvPr>
          <p:cNvCxnSpPr/>
          <p:nvPr/>
        </p:nvCxnSpPr>
        <p:spPr>
          <a:xfrm>
            <a:off x="11178159" y="3478949"/>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928B500-BD02-4C6B-8546-5682C71FE690}"/>
              </a:ext>
            </a:extLst>
          </p:cNvPr>
          <p:cNvSpPr txBox="1"/>
          <p:nvPr/>
        </p:nvSpPr>
        <p:spPr>
          <a:xfrm>
            <a:off x="8105674" y="3525758"/>
            <a:ext cx="1117358" cy="369332"/>
          </a:xfrm>
          <a:prstGeom prst="rect">
            <a:avLst/>
          </a:prstGeom>
          <a:noFill/>
        </p:spPr>
        <p:txBody>
          <a:bodyPr wrap="none" rtlCol="0">
            <a:spAutoFit/>
          </a:bodyPr>
          <a:lstStyle/>
          <a:p>
            <a:pPr algn="ctr"/>
            <a:r>
              <a:rPr lang="en-US" dirty="0">
                <a:solidFill>
                  <a:srgbClr val="00B050"/>
                </a:solidFill>
              </a:rPr>
              <a:t>(indexing)</a:t>
            </a:r>
          </a:p>
        </p:txBody>
      </p:sp>
      <p:cxnSp>
        <p:nvCxnSpPr>
          <p:cNvPr id="25" name="Straight Arrow Connector 24">
            <a:extLst>
              <a:ext uri="{FF2B5EF4-FFF2-40B4-BE49-F238E27FC236}">
                <a16:creationId xmlns:a16="http://schemas.microsoft.com/office/drawing/2014/main" id="{1C5432BF-CB37-4165-B8A9-249366F3C680}"/>
              </a:ext>
            </a:extLst>
          </p:cNvPr>
          <p:cNvCxnSpPr>
            <a:cxnSpLocks/>
          </p:cNvCxnSpPr>
          <p:nvPr/>
        </p:nvCxnSpPr>
        <p:spPr>
          <a:xfrm flipH="1">
            <a:off x="8092203" y="3890572"/>
            <a:ext cx="251105" cy="31743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39927F8-BDED-463F-AF72-3C6DCADCF8C3}"/>
              </a:ext>
            </a:extLst>
          </p:cNvPr>
          <p:cNvSpPr txBox="1"/>
          <p:nvPr/>
        </p:nvSpPr>
        <p:spPr>
          <a:xfrm>
            <a:off x="5651671" y="53254"/>
            <a:ext cx="866263" cy="369332"/>
          </a:xfrm>
          <a:prstGeom prst="rect">
            <a:avLst/>
          </a:prstGeom>
          <a:noFill/>
        </p:spPr>
        <p:txBody>
          <a:bodyPr wrap="none" rtlCol="0">
            <a:spAutoFit/>
          </a:bodyPr>
          <a:lstStyle/>
          <a:p>
            <a:pPr algn="ctr"/>
            <a:r>
              <a:rPr lang="en-US" dirty="0"/>
              <a:t>Temple</a:t>
            </a:r>
          </a:p>
        </p:txBody>
      </p:sp>
    </p:spTree>
    <p:extLst>
      <p:ext uri="{BB962C8B-B14F-4D97-AF65-F5344CB8AC3E}">
        <p14:creationId xmlns:p14="http://schemas.microsoft.com/office/powerpoint/2010/main" val="202561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163597-E5B3-4201-96C8-9FB15D71686F}"/>
              </a:ext>
            </a:extLst>
          </p:cNvPr>
          <p:cNvSpPr txBox="1"/>
          <p:nvPr/>
        </p:nvSpPr>
        <p:spPr>
          <a:xfrm>
            <a:off x="4500583" y="53254"/>
            <a:ext cx="3168431" cy="369332"/>
          </a:xfrm>
          <a:prstGeom prst="rect">
            <a:avLst/>
          </a:prstGeom>
          <a:noFill/>
        </p:spPr>
        <p:txBody>
          <a:bodyPr wrap="none" rtlCol="0">
            <a:spAutoFit/>
          </a:bodyPr>
          <a:lstStyle/>
          <a:p>
            <a:pPr algn="ctr"/>
            <a:r>
              <a:rPr lang="en-US" dirty="0"/>
              <a:t>End-Product Contributions: CDS</a:t>
            </a:r>
          </a:p>
        </p:txBody>
      </p:sp>
      <p:pic>
        <p:nvPicPr>
          <p:cNvPr id="9" name="Picture 8">
            <a:extLst>
              <a:ext uri="{FF2B5EF4-FFF2-40B4-BE49-F238E27FC236}">
                <a16:creationId xmlns:a16="http://schemas.microsoft.com/office/drawing/2014/main" id="{F13803CF-2196-445C-B001-5F61DA264A2D}"/>
              </a:ext>
            </a:extLst>
          </p:cNvPr>
          <p:cNvPicPr>
            <a:picLocks noChangeAspect="1"/>
          </p:cNvPicPr>
          <p:nvPr/>
        </p:nvPicPr>
        <p:blipFill>
          <a:blip r:embed="rId2"/>
          <a:stretch>
            <a:fillRect/>
          </a:stretch>
        </p:blipFill>
        <p:spPr>
          <a:xfrm>
            <a:off x="2961313" y="461638"/>
            <a:ext cx="6223440" cy="6280951"/>
          </a:xfrm>
          <a:prstGeom prst="rect">
            <a:avLst/>
          </a:prstGeom>
          <a:ln>
            <a:solidFill>
              <a:schemeClr val="tx1"/>
            </a:solidFill>
          </a:ln>
        </p:spPr>
      </p:pic>
      <p:sp>
        <p:nvSpPr>
          <p:cNvPr id="3" name="TextBox 2">
            <a:extLst>
              <a:ext uri="{FF2B5EF4-FFF2-40B4-BE49-F238E27FC236}">
                <a16:creationId xmlns:a16="http://schemas.microsoft.com/office/drawing/2014/main" id="{6B2D4D79-EEA5-48E6-A125-54D79FC6CA89}"/>
              </a:ext>
            </a:extLst>
          </p:cNvPr>
          <p:cNvSpPr txBox="1"/>
          <p:nvPr/>
        </p:nvSpPr>
        <p:spPr>
          <a:xfrm>
            <a:off x="979055" y="2207492"/>
            <a:ext cx="855042" cy="3416320"/>
          </a:xfrm>
          <a:prstGeom prst="rect">
            <a:avLst/>
          </a:prstGeom>
          <a:noFill/>
        </p:spPr>
        <p:txBody>
          <a:bodyPr wrap="none" rtlCol="0">
            <a:spAutoFit/>
          </a:bodyPr>
          <a:lstStyle/>
          <a:p>
            <a:r>
              <a:rPr lang="en-US" dirty="0"/>
              <a:t>Extract</a:t>
            </a:r>
          </a:p>
          <a:p>
            <a:endParaRPr lang="en-US" dirty="0"/>
          </a:p>
          <a:p>
            <a:r>
              <a:rPr lang="en-US" dirty="0"/>
              <a:t>Check</a:t>
            </a:r>
          </a:p>
          <a:p>
            <a:endParaRPr lang="en-US" dirty="0"/>
          </a:p>
          <a:p>
            <a:r>
              <a:rPr lang="en-US" dirty="0"/>
              <a:t>Curate</a:t>
            </a:r>
          </a:p>
          <a:p>
            <a:endParaRPr lang="en-US" dirty="0"/>
          </a:p>
          <a:p>
            <a:r>
              <a:rPr lang="en-US" dirty="0"/>
              <a:t>Import</a:t>
            </a:r>
          </a:p>
          <a:p>
            <a:r>
              <a:rPr lang="en-US" dirty="0"/>
              <a:t>     CDS</a:t>
            </a:r>
          </a:p>
          <a:p>
            <a:endParaRPr lang="en-US" dirty="0"/>
          </a:p>
          <a:p>
            <a:r>
              <a:rPr lang="en-US" dirty="0"/>
              <a:t>     LLS</a:t>
            </a:r>
          </a:p>
          <a:p>
            <a:endParaRPr lang="en-US" dirty="0"/>
          </a:p>
          <a:p>
            <a:r>
              <a:rPr lang="en-US" dirty="0"/>
              <a:t>     Tree</a:t>
            </a:r>
          </a:p>
        </p:txBody>
      </p:sp>
      <p:cxnSp>
        <p:nvCxnSpPr>
          <p:cNvPr id="5" name="Straight Arrow Connector 4">
            <a:extLst>
              <a:ext uri="{FF2B5EF4-FFF2-40B4-BE49-F238E27FC236}">
                <a16:creationId xmlns:a16="http://schemas.microsoft.com/office/drawing/2014/main" id="{843B0E49-BD7B-4ACF-88B5-F2A809ACA75C}"/>
              </a:ext>
            </a:extLst>
          </p:cNvPr>
          <p:cNvCxnSpPr/>
          <p:nvPr/>
        </p:nvCxnSpPr>
        <p:spPr>
          <a:xfrm>
            <a:off x="1764145" y="2410691"/>
            <a:ext cx="1754910" cy="738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3EB2524-C878-4B7D-8A4B-6608009ECD79}"/>
              </a:ext>
            </a:extLst>
          </p:cNvPr>
          <p:cNvCxnSpPr>
            <a:cxnSpLocks/>
          </p:cNvCxnSpPr>
          <p:nvPr/>
        </p:nvCxnSpPr>
        <p:spPr>
          <a:xfrm>
            <a:off x="1677059" y="2976748"/>
            <a:ext cx="18607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21DE08-4440-4871-AAA5-0B490140A7D6}"/>
              </a:ext>
            </a:extLst>
          </p:cNvPr>
          <p:cNvCxnSpPr>
            <a:cxnSpLocks/>
          </p:cNvCxnSpPr>
          <p:nvPr/>
        </p:nvCxnSpPr>
        <p:spPr>
          <a:xfrm flipV="1">
            <a:off x="1742374" y="3439886"/>
            <a:ext cx="1806369" cy="81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6E5A979-1AE9-4D8E-B199-BDEE7E711F90}"/>
              </a:ext>
            </a:extLst>
          </p:cNvPr>
          <p:cNvCxnSpPr>
            <a:cxnSpLocks/>
          </p:cNvCxnSpPr>
          <p:nvPr/>
        </p:nvCxnSpPr>
        <p:spPr>
          <a:xfrm>
            <a:off x="1731488" y="4293919"/>
            <a:ext cx="182814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8345148-4412-4FC9-ACBD-3D8840660A9F}"/>
              </a:ext>
            </a:extLst>
          </p:cNvPr>
          <p:cNvCxnSpPr>
            <a:cxnSpLocks/>
          </p:cNvCxnSpPr>
          <p:nvPr/>
        </p:nvCxnSpPr>
        <p:spPr>
          <a:xfrm>
            <a:off x="1698171" y="4876800"/>
            <a:ext cx="1905000" cy="7293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BDACBF-6F78-4D52-AEBB-46709F87DE2C}"/>
              </a:ext>
            </a:extLst>
          </p:cNvPr>
          <p:cNvCxnSpPr>
            <a:cxnSpLocks/>
          </p:cNvCxnSpPr>
          <p:nvPr/>
        </p:nvCxnSpPr>
        <p:spPr>
          <a:xfrm>
            <a:off x="1763486" y="5421086"/>
            <a:ext cx="1850571" cy="2503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255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163597-E5B3-4201-96C8-9FB15D71686F}"/>
              </a:ext>
            </a:extLst>
          </p:cNvPr>
          <p:cNvSpPr txBox="1"/>
          <p:nvPr/>
        </p:nvSpPr>
        <p:spPr>
          <a:xfrm>
            <a:off x="4500583" y="53254"/>
            <a:ext cx="3168431" cy="369332"/>
          </a:xfrm>
          <a:prstGeom prst="rect">
            <a:avLst/>
          </a:prstGeom>
          <a:noFill/>
        </p:spPr>
        <p:txBody>
          <a:bodyPr wrap="none" rtlCol="0">
            <a:spAutoFit/>
          </a:bodyPr>
          <a:lstStyle/>
          <a:p>
            <a:pPr algn="ctr"/>
            <a:r>
              <a:rPr lang="en-US" dirty="0"/>
              <a:t>End-Product Contributions: CDS</a:t>
            </a:r>
          </a:p>
        </p:txBody>
      </p:sp>
      <p:pic>
        <p:nvPicPr>
          <p:cNvPr id="4" name="Picture 3">
            <a:extLst>
              <a:ext uri="{FF2B5EF4-FFF2-40B4-BE49-F238E27FC236}">
                <a16:creationId xmlns:a16="http://schemas.microsoft.com/office/drawing/2014/main" id="{C6EC2CAC-034D-440B-AB65-FBA3C0EA3759}"/>
              </a:ext>
            </a:extLst>
          </p:cNvPr>
          <p:cNvPicPr>
            <a:picLocks noChangeAspect="1"/>
          </p:cNvPicPr>
          <p:nvPr/>
        </p:nvPicPr>
        <p:blipFill>
          <a:blip r:embed="rId3"/>
          <a:stretch>
            <a:fillRect/>
          </a:stretch>
        </p:blipFill>
        <p:spPr>
          <a:xfrm>
            <a:off x="1604519" y="710214"/>
            <a:ext cx="9016297" cy="5752729"/>
          </a:xfrm>
          <a:prstGeom prst="rect">
            <a:avLst/>
          </a:prstGeom>
          <a:ln>
            <a:solidFill>
              <a:schemeClr val="tx1"/>
            </a:solidFill>
          </a:ln>
        </p:spPr>
      </p:pic>
    </p:spTree>
    <p:extLst>
      <p:ext uri="{BB962C8B-B14F-4D97-AF65-F5344CB8AC3E}">
        <p14:creationId xmlns:p14="http://schemas.microsoft.com/office/powerpoint/2010/main" val="390300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163597-E5B3-4201-96C8-9FB15D71686F}"/>
              </a:ext>
            </a:extLst>
          </p:cNvPr>
          <p:cNvSpPr txBox="1"/>
          <p:nvPr/>
        </p:nvSpPr>
        <p:spPr>
          <a:xfrm>
            <a:off x="4500583" y="53254"/>
            <a:ext cx="3168431" cy="369332"/>
          </a:xfrm>
          <a:prstGeom prst="rect">
            <a:avLst/>
          </a:prstGeom>
          <a:noFill/>
        </p:spPr>
        <p:txBody>
          <a:bodyPr wrap="none" rtlCol="0">
            <a:spAutoFit/>
          </a:bodyPr>
          <a:lstStyle/>
          <a:p>
            <a:pPr algn="ctr"/>
            <a:r>
              <a:rPr lang="en-US" dirty="0"/>
              <a:t>End-Product Contributions: CDS</a:t>
            </a:r>
          </a:p>
        </p:txBody>
      </p:sp>
      <p:pic>
        <p:nvPicPr>
          <p:cNvPr id="5" name="Picture 4">
            <a:extLst>
              <a:ext uri="{FF2B5EF4-FFF2-40B4-BE49-F238E27FC236}">
                <a16:creationId xmlns:a16="http://schemas.microsoft.com/office/drawing/2014/main" id="{69ECAF39-013F-4932-896B-9812F7C9E5A1}"/>
              </a:ext>
            </a:extLst>
          </p:cNvPr>
          <p:cNvPicPr>
            <a:picLocks noChangeAspect="1"/>
          </p:cNvPicPr>
          <p:nvPr/>
        </p:nvPicPr>
        <p:blipFill>
          <a:blip r:embed="rId3"/>
          <a:stretch>
            <a:fillRect/>
          </a:stretch>
        </p:blipFill>
        <p:spPr>
          <a:xfrm>
            <a:off x="1619455" y="719091"/>
            <a:ext cx="8980293" cy="5743853"/>
          </a:xfrm>
          <a:prstGeom prst="rect">
            <a:avLst/>
          </a:prstGeom>
          <a:ln>
            <a:solidFill>
              <a:schemeClr val="tx1"/>
            </a:solidFill>
          </a:ln>
        </p:spPr>
      </p:pic>
      <p:sp>
        <p:nvSpPr>
          <p:cNvPr id="6" name="Oval 5">
            <a:extLst>
              <a:ext uri="{FF2B5EF4-FFF2-40B4-BE49-F238E27FC236}">
                <a16:creationId xmlns:a16="http://schemas.microsoft.com/office/drawing/2014/main" id="{B2F947E9-40DD-45DC-9D7D-DD34E849E9DC}"/>
              </a:ext>
            </a:extLst>
          </p:cNvPr>
          <p:cNvSpPr/>
          <p:nvPr/>
        </p:nvSpPr>
        <p:spPr>
          <a:xfrm>
            <a:off x="6001305" y="4776187"/>
            <a:ext cx="1012054" cy="21306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104912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163597-E5B3-4201-96C8-9FB15D71686F}"/>
              </a:ext>
            </a:extLst>
          </p:cNvPr>
          <p:cNvSpPr txBox="1"/>
          <p:nvPr/>
        </p:nvSpPr>
        <p:spPr>
          <a:xfrm>
            <a:off x="4500583" y="53254"/>
            <a:ext cx="3168431" cy="369332"/>
          </a:xfrm>
          <a:prstGeom prst="rect">
            <a:avLst/>
          </a:prstGeom>
          <a:noFill/>
        </p:spPr>
        <p:txBody>
          <a:bodyPr wrap="none" rtlCol="0">
            <a:spAutoFit/>
          </a:bodyPr>
          <a:lstStyle/>
          <a:p>
            <a:pPr algn="ctr"/>
            <a:r>
              <a:rPr lang="en-US" dirty="0"/>
              <a:t>End-Product Contributions: CDS</a:t>
            </a:r>
          </a:p>
        </p:txBody>
      </p:sp>
      <p:pic>
        <p:nvPicPr>
          <p:cNvPr id="4" name="Picture 3">
            <a:extLst>
              <a:ext uri="{FF2B5EF4-FFF2-40B4-BE49-F238E27FC236}">
                <a16:creationId xmlns:a16="http://schemas.microsoft.com/office/drawing/2014/main" id="{930E1548-6BCC-4FD0-AB9C-6002E1780F5B}"/>
              </a:ext>
            </a:extLst>
          </p:cNvPr>
          <p:cNvPicPr>
            <a:picLocks noChangeAspect="1"/>
          </p:cNvPicPr>
          <p:nvPr/>
        </p:nvPicPr>
        <p:blipFill>
          <a:blip r:embed="rId3"/>
          <a:stretch>
            <a:fillRect/>
          </a:stretch>
        </p:blipFill>
        <p:spPr>
          <a:xfrm>
            <a:off x="127338" y="790113"/>
            <a:ext cx="4577827" cy="4620130"/>
          </a:xfrm>
          <a:prstGeom prst="rect">
            <a:avLst/>
          </a:prstGeom>
          <a:ln>
            <a:solidFill>
              <a:schemeClr val="tx1"/>
            </a:solidFill>
          </a:ln>
        </p:spPr>
      </p:pic>
      <p:pic>
        <p:nvPicPr>
          <p:cNvPr id="7" name="Picture 6">
            <a:extLst>
              <a:ext uri="{FF2B5EF4-FFF2-40B4-BE49-F238E27FC236}">
                <a16:creationId xmlns:a16="http://schemas.microsoft.com/office/drawing/2014/main" id="{1653F796-745E-480B-A3DF-76C4B80DBD9F}"/>
              </a:ext>
            </a:extLst>
          </p:cNvPr>
          <p:cNvPicPr>
            <a:picLocks noChangeAspect="1"/>
          </p:cNvPicPr>
          <p:nvPr/>
        </p:nvPicPr>
        <p:blipFill>
          <a:blip r:embed="rId4"/>
          <a:stretch>
            <a:fillRect/>
          </a:stretch>
        </p:blipFill>
        <p:spPr>
          <a:xfrm>
            <a:off x="4837904" y="798990"/>
            <a:ext cx="3926766" cy="4629705"/>
          </a:xfrm>
          <a:prstGeom prst="rect">
            <a:avLst/>
          </a:prstGeom>
        </p:spPr>
      </p:pic>
      <p:pic>
        <p:nvPicPr>
          <p:cNvPr id="10" name="Picture 9">
            <a:extLst>
              <a:ext uri="{FF2B5EF4-FFF2-40B4-BE49-F238E27FC236}">
                <a16:creationId xmlns:a16="http://schemas.microsoft.com/office/drawing/2014/main" id="{E5AB9C35-4FBC-4378-8C39-CF5C7EFBDFC8}"/>
              </a:ext>
            </a:extLst>
          </p:cNvPr>
          <p:cNvPicPr>
            <a:picLocks noChangeAspect="1"/>
          </p:cNvPicPr>
          <p:nvPr/>
        </p:nvPicPr>
        <p:blipFill>
          <a:blip r:embed="rId5"/>
          <a:stretch>
            <a:fillRect/>
          </a:stretch>
        </p:blipFill>
        <p:spPr>
          <a:xfrm>
            <a:off x="6566028" y="1491449"/>
            <a:ext cx="3761111" cy="4434396"/>
          </a:xfrm>
          <a:prstGeom prst="rect">
            <a:avLst/>
          </a:prstGeom>
        </p:spPr>
      </p:pic>
      <p:pic>
        <p:nvPicPr>
          <p:cNvPr id="14" name="Picture 13">
            <a:extLst>
              <a:ext uri="{FF2B5EF4-FFF2-40B4-BE49-F238E27FC236}">
                <a16:creationId xmlns:a16="http://schemas.microsoft.com/office/drawing/2014/main" id="{7B15C0DC-F98C-4DE6-875A-F7724B72FB21}"/>
              </a:ext>
            </a:extLst>
          </p:cNvPr>
          <p:cNvPicPr>
            <a:picLocks noChangeAspect="1"/>
          </p:cNvPicPr>
          <p:nvPr/>
        </p:nvPicPr>
        <p:blipFill>
          <a:blip r:embed="rId6"/>
          <a:stretch>
            <a:fillRect/>
          </a:stretch>
        </p:blipFill>
        <p:spPr>
          <a:xfrm>
            <a:off x="8457204" y="2201662"/>
            <a:ext cx="3663224" cy="4318986"/>
          </a:xfrm>
          <a:prstGeom prst="rect">
            <a:avLst/>
          </a:prstGeom>
        </p:spPr>
      </p:pic>
      <p:sp>
        <p:nvSpPr>
          <p:cNvPr id="3" name="TextBox 2">
            <a:extLst>
              <a:ext uri="{FF2B5EF4-FFF2-40B4-BE49-F238E27FC236}">
                <a16:creationId xmlns:a16="http://schemas.microsoft.com/office/drawing/2014/main" id="{978681A5-6399-4DC2-AD5E-8B8AD909AF36}"/>
              </a:ext>
            </a:extLst>
          </p:cNvPr>
          <p:cNvSpPr txBox="1"/>
          <p:nvPr/>
        </p:nvSpPr>
        <p:spPr>
          <a:xfrm>
            <a:off x="692727" y="6095999"/>
            <a:ext cx="5888407" cy="369332"/>
          </a:xfrm>
          <a:prstGeom prst="rect">
            <a:avLst/>
          </a:prstGeom>
          <a:noFill/>
        </p:spPr>
        <p:txBody>
          <a:bodyPr wrap="none" rtlCol="0">
            <a:spAutoFit/>
          </a:bodyPr>
          <a:lstStyle/>
          <a:p>
            <a:r>
              <a:rPr lang="en-US" dirty="0"/>
              <a:t>Documentation for three Hans Hinrich </a:t>
            </a:r>
            <a:r>
              <a:rPr lang="en-US" dirty="0" err="1"/>
              <a:t>Böse</a:t>
            </a:r>
            <a:r>
              <a:rPr lang="en-US" dirty="0"/>
              <a:t> persona records</a:t>
            </a:r>
          </a:p>
        </p:txBody>
      </p:sp>
      <p:cxnSp>
        <p:nvCxnSpPr>
          <p:cNvPr id="6" name="Straight Connector 5">
            <a:extLst>
              <a:ext uri="{FF2B5EF4-FFF2-40B4-BE49-F238E27FC236}">
                <a16:creationId xmlns:a16="http://schemas.microsoft.com/office/drawing/2014/main" id="{31DD1367-238E-4D27-A8C9-941DCF06F32B}"/>
              </a:ext>
            </a:extLst>
          </p:cNvPr>
          <p:cNvCxnSpPr/>
          <p:nvPr/>
        </p:nvCxnSpPr>
        <p:spPr>
          <a:xfrm flipV="1">
            <a:off x="6008914" y="4119824"/>
            <a:ext cx="1376624" cy="26125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557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163597-E5B3-4201-96C8-9FB15D71686F}"/>
              </a:ext>
            </a:extLst>
          </p:cNvPr>
          <p:cNvSpPr txBox="1"/>
          <p:nvPr/>
        </p:nvSpPr>
        <p:spPr>
          <a:xfrm>
            <a:off x="4535850" y="53254"/>
            <a:ext cx="3097899" cy="369332"/>
          </a:xfrm>
          <a:prstGeom prst="rect">
            <a:avLst/>
          </a:prstGeom>
          <a:noFill/>
        </p:spPr>
        <p:txBody>
          <a:bodyPr wrap="none" rtlCol="0">
            <a:spAutoFit/>
          </a:bodyPr>
          <a:lstStyle/>
          <a:p>
            <a:pPr algn="ctr"/>
            <a:r>
              <a:rPr lang="en-US" dirty="0"/>
              <a:t>End-Product Contributions: LLS</a:t>
            </a:r>
          </a:p>
        </p:txBody>
      </p:sp>
      <p:pic>
        <p:nvPicPr>
          <p:cNvPr id="5" name="Picture 4">
            <a:extLst>
              <a:ext uri="{FF2B5EF4-FFF2-40B4-BE49-F238E27FC236}">
                <a16:creationId xmlns:a16="http://schemas.microsoft.com/office/drawing/2014/main" id="{2487785A-A35E-43EC-8F00-7092A55C35BA}"/>
              </a:ext>
            </a:extLst>
          </p:cNvPr>
          <p:cNvPicPr>
            <a:picLocks noChangeAspect="1"/>
          </p:cNvPicPr>
          <p:nvPr/>
        </p:nvPicPr>
        <p:blipFill>
          <a:blip r:embed="rId3"/>
          <a:stretch>
            <a:fillRect/>
          </a:stretch>
        </p:blipFill>
        <p:spPr>
          <a:xfrm>
            <a:off x="7684563" y="435005"/>
            <a:ext cx="4104983" cy="6343511"/>
          </a:xfrm>
          <a:prstGeom prst="rect">
            <a:avLst/>
          </a:prstGeom>
        </p:spPr>
      </p:pic>
      <p:pic>
        <p:nvPicPr>
          <p:cNvPr id="7" name="Picture 6">
            <a:extLst>
              <a:ext uri="{FF2B5EF4-FFF2-40B4-BE49-F238E27FC236}">
                <a16:creationId xmlns:a16="http://schemas.microsoft.com/office/drawing/2014/main" id="{5B7E7961-4ACC-4652-9174-C362B0F5EDF6}"/>
              </a:ext>
            </a:extLst>
          </p:cNvPr>
          <p:cNvPicPr>
            <a:picLocks noChangeAspect="1"/>
          </p:cNvPicPr>
          <p:nvPr/>
        </p:nvPicPr>
        <p:blipFill>
          <a:blip r:embed="rId4"/>
          <a:stretch>
            <a:fillRect/>
          </a:stretch>
        </p:blipFill>
        <p:spPr>
          <a:xfrm>
            <a:off x="444526" y="443883"/>
            <a:ext cx="6275870" cy="6333865"/>
          </a:xfrm>
          <a:prstGeom prst="rect">
            <a:avLst/>
          </a:prstGeom>
          <a:ln>
            <a:solidFill>
              <a:schemeClr val="tx1"/>
            </a:solidFill>
          </a:ln>
        </p:spPr>
      </p:pic>
    </p:spTree>
    <p:extLst>
      <p:ext uri="{BB962C8B-B14F-4D97-AF65-F5344CB8AC3E}">
        <p14:creationId xmlns:p14="http://schemas.microsoft.com/office/powerpoint/2010/main" val="300829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163597-E5B3-4201-96C8-9FB15D71686F}"/>
              </a:ext>
            </a:extLst>
          </p:cNvPr>
          <p:cNvSpPr txBox="1"/>
          <p:nvPr/>
        </p:nvSpPr>
        <p:spPr>
          <a:xfrm>
            <a:off x="4535850" y="53254"/>
            <a:ext cx="3097899" cy="369332"/>
          </a:xfrm>
          <a:prstGeom prst="rect">
            <a:avLst/>
          </a:prstGeom>
          <a:noFill/>
        </p:spPr>
        <p:txBody>
          <a:bodyPr wrap="none" rtlCol="0">
            <a:spAutoFit/>
          </a:bodyPr>
          <a:lstStyle/>
          <a:p>
            <a:pPr algn="ctr"/>
            <a:r>
              <a:rPr lang="en-US" dirty="0"/>
              <a:t>End-Product Contributions: LLS</a:t>
            </a:r>
          </a:p>
        </p:txBody>
      </p:sp>
      <p:pic>
        <p:nvPicPr>
          <p:cNvPr id="4" name="Picture 3">
            <a:extLst>
              <a:ext uri="{FF2B5EF4-FFF2-40B4-BE49-F238E27FC236}">
                <a16:creationId xmlns:a16="http://schemas.microsoft.com/office/drawing/2014/main" id="{C6EC2CAC-034D-440B-AB65-FBA3C0EA3759}"/>
              </a:ext>
            </a:extLst>
          </p:cNvPr>
          <p:cNvPicPr>
            <a:picLocks noChangeAspect="1"/>
          </p:cNvPicPr>
          <p:nvPr/>
        </p:nvPicPr>
        <p:blipFill>
          <a:blip r:embed="rId3"/>
          <a:stretch>
            <a:fillRect/>
          </a:stretch>
        </p:blipFill>
        <p:spPr>
          <a:xfrm>
            <a:off x="1604519" y="710214"/>
            <a:ext cx="9016297" cy="5752729"/>
          </a:xfrm>
          <a:prstGeom prst="rect">
            <a:avLst/>
          </a:prstGeom>
          <a:ln>
            <a:solidFill>
              <a:schemeClr val="tx1"/>
            </a:solidFill>
          </a:ln>
        </p:spPr>
      </p:pic>
    </p:spTree>
    <p:extLst>
      <p:ext uri="{BB962C8B-B14F-4D97-AF65-F5344CB8AC3E}">
        <p14:creationId xmlns:p14="http://schemas.microsoft.com/office/powerpoint/2010/main" val="102340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163597-E5B3-4201-96C8-9FB15D71686F}"/>
              </a:ext>
            </a:extLst>
          </p:cNvPr>
          <p:cNvSpPr txBox="1"/>
          <p:nvPr/>
        </p:nvSpPr>
        <p:spPr>
          <a:xfrm>
            <a:off x="4535850" y="53254"/>
            <a:ext cx="3097899" cy="369332"/>
          </a:xfrm>
          <a:prstGeom prst="rect">
            <a:avLst/>
          </a:prstGeom>
          <a:noFill/>
        </p:spPr>
        <p:txBody>
          <a:bodyPr wrap="none" rtlCol="0">
            <a:spAutoFit/>
          </a:bodyPr>
          <a:lstStyle/>
          <a:p>
            <a:pPr algn="ctr"/>
            <a:r>
              <a:rPr lang="en-US" dirty="0"/>
              <a:t>End-Product Contributions: LLS</a:t>
            </a:r>
          </a:p>
        </p:txBody>
      </p:sp>
      <p:pic>
        <p:nvPicPr>
          <p:cNvPr id="4" name="Picture 3">
            <a:extLst>
              <a:ext uri="{FF2B5EF4-FFF2-40B4-BE49-F238E27FC236}">
                <a16:creationId xmlns:a16="http://schemas.microsoft.com/office/drawing/2014/main" id="{739E5590-C477-4BB3-88A0-B34DD6BE3F97}"/>
              </a:ext>
            </a:extLst>
          </p:cNvPr>
          <p:cNvPicPr>
            <a:picLocks noChangeAspect="1"/>
          </p:cNvPicPr>
          <p:nvPr/>
        </p:nvPicPr>
        <p:blipFill>
          <a:blip r:embed="rId3"/>
          <a:stretch>
            <a:fillRect/>
          </a:stretch>
        </p:blipFill>
        <p:spPr>
          <a:xfrm>
            <a:off x="75737" y="870011"/>
            <a:ext cx="5250865" cy="5389211"/>
          </a:xfrm>
          <a:prstGeom prst="rect">
            <a:avLst/>
          </a:prstGeom>
          <a:ln>
            <a:solidFill>
              <a:schemeClr val="tx1"/>
            </a:solidFill>
          </a:ln>
        </p:spPr>
      </p:pic>
      <p:pic>
        <p:nvPicPr>
          <p:cNvPr id="8" name="Picture 7">
            <a:extLst>
              <a:ext uri="{FF2B5EF4-FFF2-40B4-BE49-F238E27FC236}">
                <a16:creationId xmlns:a16="http://schemas.microsoft.com/office/drawing/2014/main" id="{31EC8CBD-3454-4885-97EF-7DC6B48A345F}"/>
              </a:ext>
            </a:extLst>
          </p:cNvPr>
          <p:cNvPicPr>
            <a:picLocks noChangeAspect="1"/>
          </p:cNvPicPr>
          <p:nvPr/>
        </p:nvPicPr>
        <p:blipFill>
          <a:blip r:embed="rId4"/>
          <a:stretch>
            <a:fillRect/>
          </a:stretch>
        </p:blipFill>
        <p:spPr>
          <a:xfrm>
            <a:off x="3672493" y="1118586"/>
            <a:ext cx="4192398" cy="5393184"/>
          </a:xfrm>
          <a:prstGeom prst="rect">
            <a:avLst/>
          </a:prstGeom>
        </p:spPr>
      </p:pic>
      <p:pic>
        <p:nvPicPr>
          <p:cNvPr id="10" name="Picture 9">
            <a:extLst>
              <a:ext uri="{FF2B5EF4-FFF2-40B4-BE49-F238E27FC236}">
                <a16:creationId xmlns:a16="http://schemas.microsoft.com/office/drawing/2014/main" id="{13C6A7F8-44C3-4B98-BC1D-58BE26EAD17A}"/>
              </a:ext>
            </a:extLst>
          </p:cNvPr>
          <p:cNvPicPr>
            <a:picLocks noChangeAspect="1"/>
          </p:cNvPicPr>
          <p:nvPr/>
        </p:nvPicPr>
        <p:blipFill>
          <a:blip r:embed="rId5"/>
          <a:stretch>
            <a:fillRect/>
          </a:stretch>
        </p:blipFill>
        <p:spPr>
          <a:xfrm>
            <a:off x="7931798" y="1393794"/>
            <a:ext cx="4185498" cy="5384306"/>
          </a:xfrm>
          <a:prstGeom prst="rect">
            <a:avLst/>
          </a:prstGeom>
        </p:spPr>
      </p:pic>
      <p:sp>
        <p:nvSpPr>
          <p:cNvPr id="11" name="Rectangle 10">
            <a:extLst>
              <a:ext uri="{FF2B5EF4-FFF2-40B4-BE49-F238E27FC236}">
                <a16:creationId xmlns:a16="http://schemas.microsoft.com/office/drawing/2014/main" id="{805A46F8-330E-4095-84E2-A8C7FA9CC121}"/>
              </a:ext>
            </a:extLst>
          </p:cNvPr>
          <p:cNvSpPr/>
          <p:nvPr/>
        </p:nvSpPr>
        <p:spPr>
          <a:xfrm>
            <a:off x="88777" y="5575176"/>
            <a:ext cx="1740023" cy="17387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AF98A-6694-48F7-853C-9D28ADEB51BA}"/>
              </a:ext>
            </a:extLst>
          </p:cNvPr>
          <p:cNvSpPr/>
          <p:nvPr/>
        </p:nvSpPr>
        <p:spPr>
          <a:xfrm>
            <a:off x="5301574" y="1575881"/>
            <a:ext cx="437745" cy="21400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87319B-297A-4A15-9893-D3690269AC1D}"/>
              </a:ext>
            </a:extLst>
          </p:cNvPr>
          <p:cNvSpPr/>
          <p:nvPr/>
        </p:nvSpPr>
        <p:spPr>
          <a:xfrm>
            <a:off x="9539591" y="1835285"/>
            <a:ext cx="437745" cy="21400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964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S-2019-LDS-Template-16x9">
  <a:themeElements>
    <a:clrScheme name="Custom 4">
      <a:dk1>
        <a:srgbClr val="333330"/>
      </a:dk1>
      <a:lt1>
        <a:srgbClr val="FFFFFF"/>
      </a:lt1>
      <a:dk2>
        <a:srgbClr val="333330"/>
      </a:dk2>
      <a:lt2>
        <a:srgbClr val="E9E9E0"/>
      </a:lt2>
      <a:accent1>
        <a:srgbClr val="87B940"/>
      </a:accent1>
      <a:accent2>
        <a:srgbClr val="F16458"/>
      </a:accent2>
      <a:accent3>
        <a:srgbClr val="27C3F3"/>
      </a:accent3>
      <a:accent4>
        <a:srgbClr val="FCBF65"/>
      </a:accent4>
      <a:accent5>
        <a:srgbClr val="BFD541"/>
      </a:accent5>
      <a:accent6>
        <a:srgbClr val="986898"/>
      </a:accent6>
      <a:hlink>
        <a:srgbClr val="27C3F3"/>
      </a:hlink>
      <a:folHlink>
        <a:srgbClr val="27C3F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1486</TotalTime>
  <Words>1010</Words>
  <Application>Microsoft Office PowerPoint</Application>
  <PresentationFormat>Widescreen</PresentationFormat>
  <Paragraphs>114</Paragraphs>
  <Slides>16</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Calibri</vt:lpstr>
      <vt:lpstr>Calibri Light</vt:lpstr>
      <vt:lpstr>Helvetica</vt:lpstr>
      <vt:lpstr>Helvetica Light</vt:lpstr>
      <vt:lpstr>Office Theme</vt:lpstr>
      <vt:lpstr>FS-2019-LDS-Template-16x9</vt:lpstr>
      <vt:lpstr>Office Theme</vt:lpstr>
      <vt:lpstr>Genealogical Books Project Overview</vt:lpstr>
      <vt:lpstr>Scan-to-Submit within an Hour of Capture 10-10-10-10-10 Guideline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Genealogical Books</dc:title>
  <dc:creator>David Wayne Embley</dc:creator>
  <cp:lastModifiedBy>David Wayne Embley</cp:lastModifiedBy>
  <cp:revision>68</cp:revision>
  <dcterms:created xsi:type="dcterms:W3CDTF">2021-01-15T16:55:31Z</dcterms:created>
  <dcterms:modified xsi:type="dcterms:W3CDTF">2021-03-30T18:28:59Z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ef5274-90b8-4b3f-8a76-b4c36a43e904_Enabled">
    <vt:lpwstr>true</vt:lpwstr>
  </property>
  <property fmtid="{D5CDD505-2E9C-101B-9397-08002B2CF9AE}" pid="3" name="MSIP_Label_03ef5274-90b8-4b3f-8a76-b4c36a43e904_SetDate">
    <vt:lpwstr>2021-01-15T16:55:31Z</vt:lpwstr>
  </property>
  <property fmtid="{D5CDD505-2E9C-101B-9397-08002B2CF9AE}" pid="4" name="MSIP_Label_03ef5274-90b8-4b3f-8a76-b4c36a43e904_Method">
    <vt:lpwstr>Standard</vt:lpwstr>
  </property>
  <property fmtid="{D5CDD505-2E9C-101B-9397-08002B2CF9AE}" pid="5" name="MSIP_Label_03ef5274-90b8-4b3f-8a76-b4c36a43e904_Name">
    <vt:lpwstr>Not Protected_2</vt:lpwstr>
  </property>
  <property fmtid="{D5CDD505-2E9C-101B-9397-08002B2CF9AE}" pid="6" name="MSIP_Label_03ef5274-90b8-4b3f-8a76-b4c36a43e904_SiteId">
    <vt:lpwstr>61e6eeb3-5fd7-4aaa-ae3c-61e8deb09b79</vt:lpwstr>
  </property>
  <property fmtid="{D5CDD505-2E9C-101B-9397-08002B2CF9AE}" pid="7" name="MSIP_Label_03ef5274-90b8-4b3f-8a76-b4c36a43e904_ActionId">
    <vt:lpwstr>29b83908-4729-4549-bd0a-baee7e1eb055</vt:lpwstr>
  </property>
  <property fmtid="{D5CDD505-2E9C-101B-9397-08002B2CF9AE}" pid="8" name="MSIP_Label_03ef5274-90b8-4b3f-8a76-b4c36a43e904_ContentBits">
    <vt:lpwstr>0</vt:lpwstr>
  </property>
</Properties>
</file>