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6" y="-51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5188C6-084D-44F8-A1A1-78F390B72964}"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188C6-084D-44F8-A1A1-78F390B72964}"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188C6-084D-44F8-A1A1-78F390B72964}"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188C6-084D-44F8-A1A1-78F390B72964}"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5188C6-084D-44F8-A1A1-78F390B72964}"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5188C6-084D-44F8-A1A1-78F390B72964}"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5188C6-084D-44F8-A1A1-78F390B72964}" type="datetimeFigureOut">
              <a:rPr lang="en-US" smtClean="0"/>
              <a:pPr/>
              <a:t>1/15/2010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5188C6-084D-44F8-A1A1-78F390B72964}" type="datetimeFigureOut">
              <a:rPr lang="en-US" smtClean="0"/>
              <a:pPr/>
              <a:t>1/15/2010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188C6-084D-44F8-A1A1-78F390B72964}" type="datetimeFigureOut">
              <a:rPr lang="en-US" smtClean="0"/>
              <a:pPr/>
              <a:t>1/15/2010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188C6-084D-44F8-A1A1-78F390B72964}"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188C6-084D-44F8-A1A1-78F390B72964}"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80AF7-2B7D-4758-8721-BBDA9328D1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5188C6-084D-44F8-A1A1-78F390B72964}" type="datetimeFigureOut">
              <a:rPr lang="en-US" smtClean="0"/>
              <a:pPr/>
              <a:t>1/15/2010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780AF7-2B7D-4758-8721-BBDA9328D1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dni-iarpa-baa-09-10@ugov.gov"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Knowledge Discovery and Dissemination (KDD) Program</a:t>
            </a:r>
            <a:endParaRPr lang="en-US" dirty="0"/>
          </a:p>
        </p:txBody>
      </p:sp>
      <p:sp>
        <p:nvSpPr>
          <p:cNvPr id="3" name="Subtitle 2"/>
          <p:cNvSpPr>
            <a:spLocks noGrp="1"/>
          </p:cNvSpPr>
          <p:nvPr>
            <p:ph type="subTitle" idx="1"/>
          </p:nvPr>
        </p:nvSpPr>
        <p:spPr>
          <a:xfrm>
            <a:off x="1219200" y="3886200"/>
            <a:ext cx="6705600" cy="1752600"/>
          </a:xfrm>
        </p:spPr>
        <p:txBody>
          <a:bodyPr/>
          <a:lstStyle/>
          <a:p>
            <a:r>
              <a:rPr lang="en-US" dirty="0" smtClean="0"/>
              <a:t>IARPA-BAA-09-10</a:t>
            </a:r>
          </a:p>
          <a:p>
            <a:r>
              <a:rPr lang="en-US" dirty="0" smtClean="0"/>
              <a:t>Question Period: 22 Dec 09 – 2 Feb 10</a:t>
            </a:r>
          </a:p>
          <a:p>
            <a:r>
              <a:rPr lang="en-US" dirty="0" smtClean="0"/>
              <a:t>Proposal Due Date: 16 Feb 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SYNOPSIS</a:t>
            </a:r>
            <a:endParaRPr lang="en-US" dirty="0"/>
          </a:p>
        </p:txBody>
      </p:sp>
      <p:sp>
        <p:nvSpPr>
          <p:cNvPr id="3" name="TextBox 2"/>
          <p:cNvSpPr txBox="1"/>
          <p:nvPr/>
        </p:nvSpPr>
        <p:spPr>
          <a:xfrm>
            <a:off x="381000" y="1295400"/>
            <a:ext cx="8381999" cy="5293757"/>
          </a:xfrm>
          <a:prstGeom prst="rect">
            <a:avLst/>
          </a:prstGeom>
          <a:noFill/>
        </p:spPr>
        <p:txBody>
          <a:bodyPr wrap="square" rtlCol="0">
            <a:spAutoFit/>
          </a:bodyPr>
          <a:lstStyle/>
          <a:p>
            <a:r>
              <a:rPr lang="en-US" sz="1400" dirty="0" smtClean="0"/>
              <a:t>I</a:t>
            </a:r>
            <a:r>
              <a:rPr lang="en-US" sz="1200" dirty="0" smtClean="0"/>
              <a:t>ntelligence analysts must </a:t>
            </a:r>
            <a:r>
              <a:rPr lang="en-US" sz="1200" dirty="0" smtClean="0">
                <a:solidFill>
                  <a:srgbClr val="FF0000"/>
                </a:solidFill>
              </a:rPr>
              <a:t>gather and analyze information </a:t>
            </a:r>
            <a:r>
              <a:rPr lang="en-US" sz="1200" dirty="0" smtClean="0"/>
              <a:t>from a </a:t>
            </a:r>
            <a:r>
              <a:rPr lang="en-US" sz="1200" dirty="0" smtClean="0">
                <a:solidFill>
                  <a:srgbClr val="FF0000"/>
                </a:solidFill>
              </a:rPr>
              <a:t>wide variety of data sets that include: general references, news, technical journals and reports, geospatial data, entity databases, internal reports and more</a:t>
            </a:r>
            <a:r>
              <a:rPr lang="en-US" sz="1200" dirty="0" smtClean="0"/>
              <a:t>. The different terminologies, formats, data models, and contexts make it difficult to perform advanced analytic tasks across different data sets.</a:t>
            </a:r>
          </a:p>
          <a:p>
            <a:r>
              <a:rPr lang="en-US" sz="1200" dirty="0" smtClean="0"/>
              <a:t>If there are only a small, fixed number of data sets involved in an intelligence problem, then it may be practical to map all of the data sets to a common data model and to develop specialized analytic tools tailored to the problem. However, if the problem changes over time, the </a:t>
            </a:r>
            <a:r>
              <a:rPr lang="en-US" sz="1200" dirty="0" smtClean="0">
                <a:solidFill>
                  <a:srgbClr val="FF0000"/>
                </a:solidFill>
              </a:rPr>
              <a:t>data sets are large or numerous</a:t>
            </a:r>
            <a:r>
              <a:rPr lang="en-US" sz="1200" dirty="0" smtClean="0"/>
              <a:t>, or there are </a:t>
            </a:r>
            <a:r>
              <a:rPr lang="en-US" sz="1200" dirty="0" smtClean="0">
                <a:solidFill>
                  <a:srgbClr val="FF0000"/>
                </a:solidFill>
              </a:rPr>
              <a:t>new data sets that need to be integrated with those already in use</a:t>
            </a:r>
            <a:r>
              <a:rPr lang="en-US" sz="1200" dirty="0" smtClean="0"/>
              <a:t>, then a new approach is required. The focus of the KDD program is to develop novel approaches that will enable the intelligence analyst to effectively derive actionable intelligence from multiple, large, disparate sources of information, to include newly available data sets previously unknown to the analyst.</a:t>
            </a:r>
          </a:p>
          <a:p>
            <a:r>
              <a:rPr lang="en-US" sz="1200" dirty="0" smtClean="0"/>
              <a:t>The ability to </a:t>
            </a:r>
            <a:r>
              <a:rPr lang="en-US" sz="1200" dirty="0" smtClean="0">
                <a:solidFill>
                  <a:srgbClr val="FF0000"/>
                </a:solidFill>
              </a:rPr>
              <a:t>quickly produce </a:t>
            </a:r>
            <a:r>
              <a:rPr lang="en-US" sz="1200" dirty="0" smtClean="0"/>
              <a:t>actionable intelligence from unanticipated, multiple, varied data sets </a:t>
            </a:r>
            <a:r>
              <a:rPr lang="en-US" sz="1200" dirty="0" smtClean="0">
                <a:solidFill>
                  <a:srgbClr val="FF0000"/>
                </a:solidFill>
              </a:rPr>
              <a:t>require research advances in two key areas:</a:t>
            </a:r>
            <a:r>
              <a:rPr lang="en-US" sz="1200" dirty="0" smtClean="0"/>
              <a:t> (1) </a:t>
            </a:r>
            <a:r>
              <a:rPr lang="en-US" sz="1200" dirty="0" smtClean="0">
                <a:solidFill>
                  <a:srgbClr val="FF0000"/>
                </a:solidFill>
              </a:rPr>
              <a:t>alignment of data models</a:t>
            </a:r>
            <a:r>
              <a:rPr lang="en-US" sz="1200" dirty="0" smtClean="0"/>
              <a:t>; and (2) </a:t>
            </a:r>
            <a:r>
              <a:rPr lang="en-US" sz="1200" dirty="0" smtClean="0">
                <a:solidFill>
                  <a:srgbClr val="FF0000"/>
                </a:solidFill>
              </a:rPr>
              <a:t>advanced analytic algorithms</a:t>
            </a:r>
            <a:r>
              <a:rPr lang="en-US" sz="1200" dirty="0" smtClean="0"/>
              <a:t>. Making advances in these two research areas, and </a:t>
            </a:r>
            <a:r>
              <a:rPr lang="en-US" sz="1200" dirty="0" smtClean="0">
                <a:solidFill>
                  <a:srgbClr val="FF0000"/>
                </a:solidFill>
              </a:rPr>
              <a:t>fully characterizing the performance of the research results using real Intelligence problems</a:t>
            </a:r>
            <a:r>
              <a:rPr lang="en-US" sz="1200" dirty="0" smtClean="0"/>
              <a:t>, is the focus of the IARPA Knowledge Discovery and Dissemination (KDD) Program. Performers shall perform research in both areas and </a:t>
            </a:r>
            <a:r>
              <a:rPr lang="en-US" sz="1200" dirty="0" smtClean="0">
                <a:solidFill>
                  <a:srgbClr val="00B050"/>
                </a:solidFill>
              </a:rPr>
              <a:t>develop prototype </a:t>
            </a:r>
            <a:r>
              <a:rPr lang="en-US" sz="1200" dirty="0" smtClean="0"/>
              <a:t>systems that implement their techniques and research results. The </a:t>
            </a:r>
            <a:r>
              <a:rPr lang="en-US" sz="1200" dirty="0" smtClean="0">
                <a:solidFill>
                  <a:srgbClr val="00B050"/>
                </a:solidFill>
              </a:rPr>
              <a:t>KDD Program will provide data sets </a:t>
            </a:r>
            <a:r>
              <a:rPr lang="en-US" sz="1200" dirty="0" smtClean="0"/>
              <a:t>to support research and development in addition to extensive test and evaluation.</a:t>
            </a:r>
          </a:p>
          <a:p>
            <a:r>
              <a:rPr lang="en-US" sz="1200" dirty="0" smtClean="0"/>
              <a:t>KDD test and evaluation will take place on an annual cycle, with each performer applying their prototype systems to challenge problems defined by the KDD Program. KDD evaluation of prototype systems will take place at government facilities and will use realistic Intelligence problems and real Intelligence data. The research supported by KDD will generally be unclassified, but the annual KDD evaluations will involve data sets classified no higher than SECRET//NOFORN.</a:t>
            </a:r>
          </a:p>
          <a:p>
            <a:r>
              <a:rPr lang="en-US" sz="1200" dirty="0" smtClean="0"/>
              <a:t>The </a:t>
            </a:r>
            <a:r>
              <a:rPr lang="en-US" sz="1200" dirty="0" smtClean="0">
                <a:solidFill>
                  <a:srgbClr val="00B050"/>
                </a:solidFill>
              </a:rPr>
              <a:t>KDD Program requires a combination of innovative research and the capability to develop robust prototypes. </a:t>
            </a:r>
            <a:r>
              <a:rPr lang="en-US" sz="1200" dirty="0" smtClean="0"/>
              <a:t>Research goals should be set, and research plans should be made, to take full advantage of the length of the KDD Program. The KDD Program expects a </a:t>
            </a:r>
            <a:r>
              <a:rPr lang="en-US" sz="1200" dirty="0" smtClean="0">
                <a:solidFill>
                  <a:srgbClr val="00B050"/>
                </a:solidFill>
              </a:rPr>
              <a:t>staged approach to prototype development; each successive prototype will leverage research progress made since the previous prototype</a:t>
            </a:r>
            <a:r>
              <a:rPr lang="en-US" sz="1200" dirty="0" smtClean="0"/>
              <a:t>. IARPA </a:t>
            </a:r>
            <a:r>
              <a:rPr lang="en-US" sz="1200" dirty="0" smtClean="0">
                <a:solidFill>
                  <a:srgbClr val="FF9900"/>
                </a:solidFill>
              </a:rPr>
              <a:t>encourages teaming between academic and commercial entities to leverage the strengths of both types of organization</a:t>
            </a:r>
            <a:r>
              <a:rPr lang="en-US" sz="1200" dirty="0" smtClean="0"/>
              <a:t>. KDD </a:t>
            </a:r>
            <a:r>
              <a:rPr lang="en-US" sz="1200" dirty="0" smtClean="0">
                <a:solidFill>
                  <a:schemeClr val="accent6"/>
                </a:solidFill>
              </a:rPr>
              <a:t>requires the prime contractor for each performer team to have personnel and a facility cleared at the SECRET//NOFORN level at the time their proposal is submitted.</a:t>
            </a:r>
          </a:p>
          <a:p>
            <a:r>
              <a:rPr lang="en-US" sz="1200" dirty="0" smtClean="0"/>
              <a:t>KDD is planned as a 51-month program and anticipates making multiple awards. </a:t>
            </a:r>
          </a:p>
          <a:p>
            <a:r>
              <a:rPr lang="en-US" sz="1200" dirty="0" smtClean="0"/>
              <a:t>All correspondence must be submitted to the BAA e-mail address at </a:t>
            </a:r>
            <a:r>
              <a:rPr lang="en-US" sz="1200" dirty="0" smtClean="0">
                <a:hlinkClick r:id="rId2"/>
              </a:rPr>
              <a:t>dni-iarpa-baa-09-10@ugov.gov</a:t>
            </a:r>
            <a:r>
              <a:rPr lang="en-US" sz="1200" dirty="0" smtClean="0"/>
              <a:t>. All proposals should be submitted in accordance with the instructions in Section 4.C. of the BAA. </a:t>
            </a:r>
            <a:endParaRPr lang="en-US" sz="1200" dirty="0"/>
          </a:p>
        </p:txBody>
      </p:sp>
      <p:sp>
        <p:nvSpPr>
          <p:cNvPr id="4" name="TextBox 3"/>
          <p:cNvSpPr txBox="1"/>
          <p:nvPr/>
        </p:nvSpPr>
        <p:spPr>
          <a:xfrm>
            <a:off x="6781800" y="304800"/>
            <a:ext cx="1834413" cy="738664"/>
          </a:xfrm>
          <a:prstGeom prst="rect">
            <a:avLst/>
          </a:prstGeom>
          <a:noFill/>
        </p:spPr>
        <p:txBody>
          <a:bodyPr wrap="none" rtlCol="0">
            <a:spAutoFit/>
          </a:bodyPr>
          <a:lstStyle/>
          <a:p>
            <a:pPr>
              <a:buFont typeface="Arial" pitchFamily="34" charset="0"/>
              <a:buChar char="•"/>
            </a:pPr>
            <a:r>
              <a:rPr lang="en-US" sz="1400" dirty="0" smtClean="0"/>
              <a:t> </a:t>
            </a:r>
            <a:r>
              <a:rPr lang="en-US" sz="1400" dirty="0" smtClean="0">
                <a:solidFill>
                  <a:srgbClr val="FF0000"/>
                </a:solidFill>
              </a:rPr>
              <a:t>Problems to solve</a:t>
            </a:r>
          </a:p>
          <a:p>
            <a:pPr>
              <a:buFont typeface="Arial" pitchFamily="34" charset="0"/>
              <a:buChar char="•"/>
            </a:pPr>
            <a:r>
              <a:rPr lang="en-US" sz="1400" dirty="0"/>
              <a:t> </a:t>
            </a:r>
            <a:r>
              <a:rPr lang="en-US" sz="1400" dirty="0" smtClean="0">
                <a:solidFill>
                  <a:srgbClr val="00B050"/>
                </a:solidFill>
              </a:rPr>
              <a:t>System requirements</a:t>
            </a:r>
          </a:p>
          <a:p>
            <a:pPr>
              <a:buFont typeface="Arial" pitchFamily="34" charset="0"/>
              <a:buChar char="•"/>
            </a:pPr>
            <a:r>
              <a:rPr lang="en-US" sz="1400" dirty="0"/>
              <a:t> </a:t>
            </a:r>
            <a:r>
              <a:rPr lang="en-US" sz="1400" dirty="0" smtClean="0">
                <a:solidFill>
                  <a:schemeClr val="accent6"/>
                </a:solidFill>
              </a:rPr>
              <a:t>Team requirements</a:t>
            </a:r>
            <a:endParaRPr lang="en-US" sz="1400" dirty="0">
              <a:solidFill>
                <a:schemeClr val="accent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Our Answers to Problems to Solve</a:t>
            </a:r>
            <a:endParaRPr lang="en-US" dirty="0">
              <a:solidFill>
                <a:srgbClr val="FF0000"/>
              </a:solidFill>
            </a:endParaRPr>
          </a:p>
        </p:txBody>
      </p:sp>
      <p:sp>
        <p:nvSpPr>
          <p:cNvPr id="3" name="Content Placeholder 2"/>
          <p:cNvSpPr>
            <a:spLocks noGrp="1"/>
          </p:cNvSpPr>
          <p:nvPr>
            <p:ph idx="1"/>
          </p:nvPr>
        </p:nvSpPr>
        <p:spPr>
          <a:xfrm>
            <a:off x="533400" y="1447800"/>
            <a:ext cx="8229600" cy="5029200"/>
          </a:xfrm>
        </p:spPr>
        <p:txBody>
          <a:bodyPr>
            <a:normAutofit fontScale="70000" lnSpcReduction="20000"/>
          </a:bodyPr>
          <a:lstStyle/>
          <a:p>
            <a:r>
              <a:rPr lang="en-US" dirty="0" smtClean="0"/>
              <a:t>Wide variety of data sets</a:t>
            </a:r>
          </a:p>
          <a:p>
            <a:pPr lvl="1"/>
            <a:r>
              <a:rPr lang="en-US" dirty="0" smtClean="0"/>
              <a:t>General references – the Web? CIA World </a:t>
            </a:r>
            <a:r>
              <a:rPr lang="en-US" dirty="0" err="1" smtClean="0"/>
              <a:t>Factbook</a:t>
            </a:r>
            <a:r>
              <a:rPr lang="en-US" dirty="0" smtClean="0"/>
              <a:t>? ... </a:t>
            </a:r>
            <a:r>
              <a:rPr lang="en-US" sz="2000" dirty="0" smtClean="0"/>
              <a:t>(</a:t>
            </a:r>
            <a:r>
              <a:rPr lang="en-US" sz="2000" dirty="0" err="1" smtClean="0"/>
              <a:t>OntoES</a:t>
            </a:r>
            <a:r>
              <a:rPr lang="en-US" sz="2000" dirty="0" smtClean="0"/>
              <a:t>, FOCIH, TISP)</a:t>
            </a:r>
          </a:p>
          <a:p>
            <a:pPr lvl="1"/>
            <a:r>
              <a:rPr lang="en-US" dirty="0" smtClean="0"/>
              <a:t>Free-running text – news, technical journals </a:t>
            </a:r>
            <a:r>
              <a:rPr lang="en-US" sz="2000" dirty="0" smtClean="0"/>
              <a:t>(</a:t>
            </a:r>
            <a:r>
              <a:rPr lang="en-US" sz="2000" dirty="0" err="1" smtClean="0"/>
              <a:t>WePS</a:t>
            </a:r>
            <a:r>
              <a:rPr lang="en-US" sz="2000" dirty="0" smtClean="0"/>
              <a:t>, [Embley09], Ancestry.com)</a:t>
            </a:r>
          </a:p>
          <a:p>
            <a:pPr lvl="1"/>
            <a:r>
              <a:rPr lang="en-US" dirty="0" smtClean="0"/>
              <a:t>Geospatial data </a:t>
            </a:r>
            <a:r>
              <a:rPr lang="en-US" sz="2000" dirty="0" smtClean="0"/>
              <a:t>([Embley89b])</a:t>
            </a:r>
          </a:p>
          <a:p>
            <a:pPr lvl="1"/>
            <a:r>
              <a:rPr lang="en-US" dirty="0" smtClean="0"/>
              <a:t>Entity databases </a:t>
            </a:r>
            <a:r>
              <a:rPr lang="en-US" sz="2000" dirty="0" smtClean="0"/>
              <a:t>(</a:t>
            </a:r>
            <a:r>
              <a:rPr lang="en-US" sz="2000" dirty="0" err="1" smtClean="0"/>
              <a:t>RelDB</a:t>
            </a:r>
            <a:r>
              <a:rPr lang="en-US" sz="2000" dirty="0" smtClean="0"/>
              <a:t>[Embley97],  XML[Al-Kamha07,Al-Kamha08], IMS=</a:t>
            </a:r>
            <a:r>
              <a:rPr lang="en-US" sz="2000" dirty="0" err="1" smtClean="0"/>
              <a:t>heirarchical</a:t>
            </a:r>
            <a:r>
              <a:rPr lang="en-US" sz="2000" dirty="0" smtClean="0"/>
              <a:t>[Mok06,Mok10], Network=graph=OSM, OWL/RDF[Ding-converter])</a:t>
            </a:r>
          </a:p>
          <a:p>
            <a:pPr lvl="1"/>
            <a:r>
              <a:rPr lang="en-US" dirty="0" smtClean="0"/>
              <a:t>Reports </a:t>
            </a:r>
            <a:r>
              <a:rPr lang="en-US" sz="2000" dirty="0" smtClean="0"/>
              <a:t>(Filled-in forms and semi-structured data [Tao09,Liddle99],TANGO)</a:t>
            </a:r>
          </a:p>
          <a:p>
            <a:pPr lvl="1"/>
            <a:r>
              <a:rPr lang="en-US" dirty="0" smtClean="0"/>
              <a:t>And more </a:t>
            </a:r>
            <a:r>
              <a:rPr lang="en-US" sz="2000" dirty="0" smtClean="0"/>
              <a:t>(</a:t>
            </a:r>
            <a:r>
              <a:rPr lang="en-US" sz="2000" dirty="0" err="1" smtClean="0"/>
              <a:t>Attensity</a:t>
            </a:r>
            <a:r>
              <a:rPr lang="en-US" sz="2000" dirty="0" smtClean="0"/>
              <a:t>?)</a:t>
            </a:r>
          </a:p>
          <a:p>
            <a:r>
              <a:rPr lang="en-US" dirty="0" smtClean="0"/>
              <a:t>Large and numerous data sets </a:t>
            </a:r>
            <a:r>
              <a:rPr lang="en-US" sz="2000" dirty="0" smtClean="0"/>
              <a:t>(extension to large and additional types; performance)</a:t>
            </a:r>
          </a:p>
          <a:p>
            <a:r>
              <a:rPr lang="en-US" dirty="0" smtClean="0"/>
              <a:t>Alignment of data models </a:t>
            </a:r>
            <a:r>
              <a:rPr lang="en-US" sz="2000" dirty="0" smtClean="0"/>
              <a:t>(TANGO)</a:t>
            </a:r>
          </a:p>
          <a:p>
            <a:pPr lvl="1"/>
            <a:r>
              <a:rPr lang="en-US" dirty="0" smtClean="0"/>
              <a:t>Schema mapping </a:t>
            </a:r>
            <a:r>
              <a:rPr lang="en-US" sz="2000" dirty="0" smtClean="0"/>
              <a:t>([Xu03,Xu06], …)</a:t>
            </a:r>
          </a:p>
          <a:p>
            <a:pPr lvl="1"/>
            <a:r>
              <a:rPr lang="en-US" dirty="0" smtClean="0"/>
              <a:t>Data integration </a:t>
            </a:r>
            <a:r>
              <a:rPr lang="en-US" sz="2000" dirty="0" smtClean="0"/>
              <a:t>([Biskup03])</a:t>
            </a:r>
          </a:p>
          <a:p>
            <a:pPr lvl="1"/>
            <a:r>
              <a:rPr lang="en-US" dirty="0" smtClean="0"/>
              <a:t>Semantic enrichment </a:t>
            </a:r>
            <a:r>
              <a:rPr lang="en-US" sz="2100" dirty="0" smtClean="0"/>
              <a:t>(MOGO)</a:t>
            </a:r>
          </a:p>
          <a:p>
            <a:r>
              <a:rPr lang="en-US" dirty="0" smtClean="0"/>
              <a:t>Advanced analytic algorithms </a:t>
            </a:r>
            <a:r>
              <a:rPr lang="en-US" sz="2000" dirty="0" smtClean="0"/>
              <a:t>(Giraud-Carrier: knowledge-based semantic distance, record linkage, and hybrid social networks; best-effort, quick answers [Zitzelberger thesis])</a:t>
            </a:r>
          </a:p>
          <a:p>
            <a:r>
              <a:rPr lang="en-US" dirty="0" smtClean="0"/>
              <a:t>Performance </a:t>
            </a:r>
            <a:r>
              <a:rPr lang="en-US" sz="2000" dirty="0" smtClean="0"/>
              <a:t>([Al-Muhammed07b], IS/Liddle,  </a:t>
            </a:r>
            <a:r>
              <a:rPr lang="en-US" sz="2000" dirty="0" err="1" smtClean="0"/>
              <a:t>Attensity</a:t>
            </a:r>
            <a:r>
              <a:rPr lang="en-US" sz="2000"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91600" cy="1143000"/>
          </a:xfrm>
        </p:spPr>
        <p:txBody>
          <a:bodyPr>
            <a:normAutofit/>
          </a:bodyPr>
          <a:lstStyle/>
          <a:p>
            <a:r>
              <a:rPr lang="en-US" dirty="0" smtClean="0">
                <a:solidFill>
                  <a:srgbClr val="00B050"/>
                </a:solidFill>
              </a:rPr>
              <a:t>Our Answers to System Requirements</a:t>
            </a:r>
            <a:endParaRPr lang="en-US" dirty="0">
              <a:solidFill>
                <a:srgbClr val="00B050"/>
              </a:solidFill>
            </a:endParaRPr>
          </a:p>
        </p:txBody>
      </p:sp>
      <p:sp>
        <p:nvSpPr>
          <p:cNvPr id="3" name="Content Placeholder 2"/>
          <p:cNvSpPr>
            <a:spLocks noGrp="1"/>
          </p:cNvSpPr>
          <p:nvPr>
            <p:ph idx="1"/>
          </p:nvPr>
        </p:nvSpPr>
        <p:spPr/>
        <p:txBody>
          <a:bodyPr>
            <a:normAutofit lnSpcReduction="10000"/>
          </a:bodyPr>
          <a:lstStyle/>
          <a:p>
            <a:r>
              <a:rPr lang="en-US" dirty="0" smtClean="0"/>
              <a:t>Prototype development </a:t>
            </a:r>
            <a:r>
              <a:rPr lang="en-US" sz="1800" dirty="0" smtClean="0"/>
              <a:t>(IS/Liddle/</a:t>
            </a:r>
            <a:r>
              <a:rPr lang="en-US" sz="1800" dirty="0" err="1" smtClean="0"/>
              <a:t>EnticeLabs</a:t>
            </a:r>
            <a:r>
              <a:rPr lang="en-US" sz="1800" dirty="0" smtClean="0"/>
              <a:t> liaison with </a:t>
            </a:r>
            <a:r>
              <a:rPr lang="en-US" sz="1800" dirty="0" err="1" smtClean="0"/>
              <a:t>Attensity</a:t>
            </a:r>
            <a:r>
              <a:rPr lang="en-US" sz="1800" dirty="0" smtClean="0"/>
              <a:t> where actual prototype would be developed)</a:t>
            </a:r>
          </a:p>
          <a:p>
            <a:r>
              <a:rPr lang="en-US" dirty="0" smtClean="0"/>
              <a:t>Data set storage and usage </a:t>
            </a:r>
            <a:r>
              <a:rPr lang="en-US" sz="1900" dirty="0" smtClean="0"/>
              <a:t>(Dithers currently 190Gbyte, 2-3Tbyte easily obtained, 1Pbyte for $120,000; </a:t>
            </a:r>
            <a:r>
              <a:rPr lang="en-US" sz="1900" dirty="0" err="1" smtClean="0"/>
              <a:t>Attensity</a:t>
            </a:r>
            <a:r>
              <a:rPr lang="en-US" sz="1900" dirty="0" smtClean="0"/>
              <a:t>?) </a:t>
            </a:r>
          </a:p>
          <a:p>
            <a:r>
              <a:rPr lang="en-US" dirty="0" smtClean="0"/>
              <a:t>Ability to develop innovative research and a robust prototype </a:t>
            </a:r>
            <a:r>
              <a:rPr lang="en-US" sz="1900" dirty="0" smtClean="0"/>
              <a:t>(BYU primarily innovative research; </a:t>
            </a:r>
            <a:r>
              <a:rPr lang="en-US" sz="1900" dirty="0" err="1" smtClean="0"/>
              <a:t>Attensity</a:t>
            </a:r>
            <a:r>
              <a:rPr lang="en-US" sz="1900" dirty="0" smtClean="0"/>
              <a:t> primarily robust prototype; but synergistic R&amp;D)</a:t>
            </a:r>
          </a:p>
          <a:p>
            <a:r>
              <a:rPr lang="en-US" dirty="0" smtClean="0"/>
              <a:t>Staged prototype development </a:t>
            </a:r>
            <a:r>
              <a:rPr lang="en-US" sz="1900" dirty="0" smtClean="0"/>
              <a:t>(Heart of research plan)</a:t>
            </a:r>
          </a:p>
          <a:p>
            <a:pPr lvl="1"/>
            <a:r>
              <a:rPr lang="en-US" dirty="0" smtClean="0"/>
              <a:t>Leverage previous prototype</a:t>
            </a:r>
          </a:p>
          <a:p>
            <a:pPr lvl="1"/>
            <a:r>
              <a:rPr lang="en-US" dirty="0" smtClean="0"/>
              <a:t>Show improvement at each stage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91600" cy="1143000"/>
          </a:xfrm>
        </p:spPr>
        <p:txBody>
          <a:bodyPr>
            <a:normAutofit/>
          </a:bodyPr>
          <a:lstStyle/>
          <a:p>
            <a:r>
              <a:rPr lang="en-US" dirty="0" smtClean="0">
                <a:solidFill>
                  <a:schemeClr val="accent6"/>
                </a:solidFill>
              </a:rPr>
              <a:t>Our Answers to Team Requirements</a:t>
            </a:r>
            <a:endParaRPr lang="en-US" dirty="0">
              <a:solidFill>
                <a:schemeClr val="accent6"/>
              </a:solidFill>
            </a:endParaRPr>
          </a:p>
        </p:txBody>
      </p:sp>
      <p:sp>
        <p:nvSpPr>
          <p:cNvPr id="3" name="Content Placeholder 2"/>
          <p:cNvSpPr>
            <a:spLocks noGrp="1"/>
          </p:cNvSpPr>
          <p:nvPr>
            <p:ph idx="1"/>
          </p:nvPr>
        </p:nvSpPr>
        <p:spPr>
          <a:xfrm>
            <a:off x="457200" y="1600200"/>
            <a:ext cx="8229600" cy="2819400"/>
          </a:xfrm>
        </p:spPr>
        <p:txBody>
          <a:bodyPr>
            <a:normAutofit fontScale="92500" lnSpcReduction="10000"/>
          </a:bodyPr>
          <a:lstStyle/>
          <a:p>
            <a:r>
              <a:rPr lang="en-US" dirty="0" smtClean="0"/>
              <a:t>Academic: BYU</a:t>
            </a:r>
          </a:p>
          <a:p>
            <a:pPr lvl="1"/>
            <a:r>
              <a:rPr lang="en-US" dirty="0" smtClean="0"/>
              <a:t>Computer Science (Embley)</a:t>
            </a:r>
          </a:p>
          <a:p>
            <a:pPr lvl="1"/>
            <a:r>
              <a:rPr lang="en-US" dirty="0" smtClean="0"/>
              <a:t>Information Systems Management (Liddle)</a:t>
            </a:r>
          </a:p>
          <a:p>
            <a:pPr lvl="1"/>
            <a:r>
              <a:rPr lang="en-US" dirty="0" smtClean="0"/>
              <a:t>Computational Linguistics (Lonsdale)</a:t>
            </a:r>
          </a:p>
          <a:p>
            <a:pPr lvl="1"/>
            <a:r>
              <a:rPr lang="en-US" dirty="0" smtClean="0"/>
              <a:t>Data Mining (</a:t>
            </a:r>
            <a:r>
              <a:rPr lang="en-US" dirty="0" smtClean="0"/>
              <a:t>Giraud-Carrier)</a:t>
            </a:r>
            <a:endParaRPr lang="en-US" dirty="0" smtClean="0"/>
          </a:p>
          <a:p>
            <a:r>
              <a:rPr lang="en-US" dirty="0" smtClean="0"/>
              <a:t>Commercial: </a:t>
            </a:r>
            <a:r>
              <a:rPr lang="en-US" dirty="0" err="1" smtClean="0"/>
              <a:t>Attensity</a:t>
            </a:r>
            <a:endParaRPr lang="en-US" dirty="0"/>
          </a:p>
        </p:txBody>
      </p:sp>
      <p:sp>
        <p:nvSpPr>
          <p:cNvPr id="4" name="TextBox 3"/>
          <p:cNvSpPr txBox="1"/>
          <p:nvPr/>
        </p:nvSpPr>
        <p:spPr>
          <a:xfrm>
            <a:off x="914400" y="4419600"/>
            <a:ext cx="6934199" cy="2031325"/>
          </a:xfrm>
          <a:prstGeom prst="rect">
            <a:avLst/>
          </a:prstGeom>
          <a:noFill/>
        </p:spPr>
        <p:txBody>
          <a:bodyPr wrap="square" rtlCol="0">
            <a:spAutoFit/>
          </a:bodyPr>
          <a:lstStyle/>
          <a:p>
            <a:r>
              <a:rPr lang="en-US" dirty="0" err="1" smtClean="0"/>
              <a:t>Attensity's</a:t>
            </a:r>
            <a:r>
              <a:rPr lang="en-US" dirty="0" smtClean="0"/>
              <a:t> technology is the culmination of decades of research in the areas of search, natural language processing (NLP,) machine learning, artificial intelligence, and semantics. This research led to breakthrough software that allows computers to understand, process and analyze free-form text, offering government and commercial organizations the opportunity to leverage the vast amounts of information contained in non-structured formats.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SECRET//NOFORN Clearance</a:t>
            </a:r>
            <a:endParaRPr lang="en-US" dirty="0">
              <a:solidFill>
                <a:schemeClr val="accent6"/>
              </a:solidFill>
            </a:endParaRPr>
          </a:p>
        </p:txBody>
      </p:sp>
      <p:sp>
        <p:nvSpPr>
          <p:cNvPr id="3" name="Content Placeholder 2"/>
          <p:cNvSpPr>
            <a:spLocks noGrp="1"/>
          </p:cNvSpPr>
          <p:nvPr>
            <p:ph idx="1"/>
          </p:nvPr>
        </p:nvSpPr>
        <p:spPr/>
        <p:txBody>
          <a:bodyPr/>
          <a:lstStyle/>
          <a:p>
            <a:r>
              <a:rPr lang="en-US" dirty="0" smtClean="0"/>
              <a:t>BYU?  BYU Personnel?</a:t>
            </a:r>
          </a:p>
          <a:p>
            <a:pPr lvl="1"/>
            <a:r>
              <a:rPr lang="en-US" dirty="0" smtClean="0"/>
              <a:t>Embley, Liddle (US)</a:t>
            </a:r>
          </a:p>
          <a:p>
            <a:pPr lvl="1"/>
            <a:r>
              <a:rPr lang="en-US" dirty="0" smtClean="0"/>
              <a:t>Lonsdale, Giraud-Carrier (NOFORN Clearance?)</a:t>
            </a:r>
          </a:p>
          <a:p>
            <a:r>
              <a:rPr lang="en-US" dirty="0" err="1" smtClean="0"/>
              <a:t>Attensity</a:t>
            </a:r>
            <a:r>
              <a:rPr lang="en-US" dirty="0" smtClean="0"/>
              <a:t>?  </a:t>
            </a:r>
            <a:r>
              <a:rPr lang="en-US" dirty="0" err="1" smtClean="0"/>
              <a:t>Attensity</a:t>
            </a:r>
            <a:r>
              <a:rPr lang="en-US" dirty="0" smtClean="0"/>
              <a:t> Personnel?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938</Words>
  <Application>Microsoft Office PowerPoint</Application>
  <PresentationFormat>On-screen Show (4:3)</PresentationFormat>
  <Paragraphs>50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Knowledge Discovery and Dissemination (KDD) Program</vt:lpstr>
      <vt:lpstr>SYNOPSIS</vt:lpstr>
      <vt:lpstr>Our Answers to Problems to Solve</vt:lpstr>
      <vt:lpstr>Our Answers to System Requirements</vt:lpstr>
      <vt:lpstr>Our Answers to Team Requirements</vt:lpstr>
      <vt:lpstr>SECRET//NOFORN Clearance</vt:lpstr>
    </vt:vector>
  </TitlesOfParts>
  <Company>BYU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Discovery and Dissemination (KDD) Program</dc:title>
  <dc:creator>David W. Embley</dc:creator>
  <cp:lastModifiedBy>David W. Embley</cp:lastModifiedBy>
  <cp:revision>31</cp:revision>
  <dcterms:created xsi:type="dcterms:W3CDTF">2010-01-11T15:21:56Z</dcterms:created>
  <dcterms:modified xsi:type="dcterms:W3CDTF">2010-01-15T20:22:11Z</dcterms:modified>
</cp:coreProperties>
</file>