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5"/>
  </p:notesMasterIdLst>
  <p:sldIdLst>
    <p:sldId id="259" r:id="rId3"/>
    <p:sldId id="279" r:id="rId4"/>
    <p:sldId id="280" r:id="rId5"/>
    <p:sldId id="286" r:id="rId6"/>
    <p:sldId id="305" r:id="rId7"/>
    <p:sldId id="303" r:id="rId8"/>
    <p:sldId id="306" r:id="rId9"/>
    <p:sldId id="307" r:id="rId10"/>
    <p:sldId id="308" r:id="rId11"/>
    <p:sldId id="309" r:id="rId12"/>
    <p:sldId id="310"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89777" autoAdjust="0"/>
  </p:normalViewPr>
  <p:slideViewPr>
    <p:cSldViewPr snapToGrid="0">
      <p:cViewPr varScale="1">
        <p:scale>
          <a:sx n="85" d="100"/>
          <a:sy n="85" d="100"/>
        </p:scale>
        <p:origin x="126"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EE98-FDED-425F-8FC2-02D31E84E9BF}"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79A39-DB86-4A87-8B6F-FFC7578E43F8}" type="slidenum">
              <a:rPr lang="en-US" smtClean="0"/>
              <a:t>‹#›</a:t>
            </a:fld>
            <a:endParaRPr lang="en-US"/>
          </a:p>
        </p:txBody>
      </p:sp>
    </p:spTree>
    <p:extLst>
      <p:ext uri="{BB962C8B-B14F-4D97-AF65-F5344CB8AC3E}">
        <p14:creationId xmlns:p14="http://schemas.microsoft.com/office/powerpoint/2010/main" val="175272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likely best if the list is ordered by the order in which the </a:t>
            </a:r>
            <a:r>
              <a:rPr lang="en-US" dirty="0" err="1"/>
              <a:t>MergedPersonas</a:t>
            </a:r>
            <a:r>
              <a:rPr lang="en-US" dirty="0"/>
              <a:t> were added to the tree. (This will provide a bit of running context, which would not be the case if the list elements were selected randomly.)</a:t>
            </a:r>
          </a:p>
        </p:txBody>
      </p:sp>
      <p:sp>
        <p:nvSpPr>
          <p:cNvPr id="4" name="Slide Number Placeholder 3"/>
          <p:cNvSpPr>
            <a:spLocks noGrp="1"/>
          </p:cNvSpPr>
          <p:nvPr>
            <p:ph type="sldNum" sz="quarter" idx="5"/>
          </p:nvPr>
        </p:nvSpPr>
        <p:spPr/>
        <p:txBody>
          <a:bodyPr/>
          <a:lstStyle/>
          <a:p>
            <a:fld id="{169A4C14-8E55-484C-8BBA-3CE7FD6AC9DD}" type="slidenum">
              <a:rPr lang="en-US" smtClean="0"/>
              <a:t>1</a:t>
            </a:fld>
            <a:endParaRPr lang="en-US"/>
          </a:p>
        </p:txBody>
      </p:sp>
    </p:spTree>
    <p:extLst>
      <p:ext uri="{BB962C8B-B14F-4D97-AF65-F5344CB8AC3E}">
        <p14:creationId xmlns:p14="http://schemas.microsoft.com/office/powerpoint/2010/main" val="197534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merged is left to right (better than the previous right to left), but still has its problems:</a:t>
            </a:r>
          </a:p>
          <a:p>
            <a:r>
              <a:rPr lang="en-US" dirty="0"/>
              <a:t>    * Date and place are bound together (in Birth here, one would like to keep “Clitheroe, </a:t>
            </a:r>
            <a:r>
              <a:rPr lang="en-US" dirty="0" err="1"/>
              <a:t>Lanc</a:t>
            </a:r>
            <a:r>
              <a:rPr lang="en-US" dirty="0"/>
              <a:t> …” and replace “about 1769” with “about 1775” but that doesn’t appear to be possible.</a:t>
            </a:r>
          </a:p>
          <a:p>
            <a:r>
              <a:rPr lang="en-US" dirty="0"/>
              <a:t>    * Family: Spouse and Children begs the user into accepting Betty as another wife, which she is not, and to add Ellen and Henry as additional children of this second spouse; instead, they should be merged.</a:t>
            </a:r>
          </a:p>
        </p:txBody>
      </p:sp>
      <p:sp>
        <p:nvSpPr>
          <p:cNvPr id="4" name="Slide Number Placeholder 3"/>
          <p:cNvSpPr>
            <a:spLocks noGrp="1"/>
          </p:cNvSpPr>
          <p:nvPr>
            <p:ph type="sldNum" sz="quarter" idx="5"/>
          </p:nvPr>
        </p:nvSpPr>
        <p:spPr/>
        <p:txBody>
          <a:bodyPr/>
          <a:lstStyle/>
          <a:p>
            <a:fld id="{20E79A39-DB86-4A87-8B6F-FFC7578E43F8}" type="slidenum">
              <a:rPr lang="en-US" smtClean="0"/>
              <a:t>12</a:t>
            </a:fld>
            <a:endParaRPr lang="en-US"/>
          </a:p>
        </p:txBody>
      </p:sp>
    </p:spTree>
    <p:extLst>
      <p:ext uri="{BB962C8B-B14F-4D97-AF65-F5344CB8AC3E}">
        <p14:creationId xmlns:p14="http://schemas.microsoft.com/office/powerpoint/2010/main" val="42573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Standardized dates and place names should be requested, suggested, and checked.</a:t>
            </a:r>
          </a:p>
          <a:p>
            <a:endParaRPr lang="en-US" dirty="0"/>
          </a:p>
          <a:p>
            <a:r>
              <a:rPr lang="en-US" dirty="0"/>
              <a:t>Can names be checked and standardized?</a:t>
            </a:r>
          </a:p>
        </p:txBody>
      </p:sp>
      <p:sp>
        <p:nvSpPr>
          <p:cNvPr id="4" name="Slide Number Placeholder 3"/>
          <p:cNvSpPr>
            <a:spLocks noGrp="1"/>
          </p:cNvSpPr>
          <p:nvPr>
            <p:ph type="sldNum" sz="quarter" idx="5"/>
          </p:nvPr>
        </p:nvSpPr>
        <p:spPr/>
        <p:txBody>
          <a:bodyPr/>
          <a:lstStyle/>
          <a:p>
            <a:fld id="{20E79A39-DB86-4A87-8B6F-FFC7578E43F8}" type="slidenum">
              <a:rPr lang="en-US" smtClean="0"/>
              <a:t>3</a:t>
            </a:fld>
            <a:endParaRPr lang="en-US"/>
          </a:p>
        </p:txBody>
      </p:sp>
    </p:spTree>
    <p:extLst>
      <p:ext uri="{BB962C8B-B14F-4D97-AF65-F5344CB8AC3E}">
        <p14:creationId xmlns:p14="http://schemas.microsoft.com/office/powerpoint/2010/main" val="183892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A4C14-8E55-484C-8BBA-3CE7FD6AC9DD}" type="slidenum">
              <a:rPr lang="en-US" smtClean="0"/>
              <a:t>4</a:t>
            </a:fld>
            <a:endParaRPr lang="en-US"/>
          </a:p>
        </p:txBody>
      </p:sp>
    </p:spTree>
    <p:extLst>
      <p:ext uri="{BB962C8B-B14F-4D97-AF65-F5344CB8AC3E}">
        <p14:creationId xmlns:p14="http://schemas.microsoft.com/office/powerpoint/2010/main" val="409520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Warning flags are red, yellow (orange), and green: any red should disallow a merge (unless first rectified); where possible yellows should have probabilities (based on distributions determined from family search); greens are comments about possibilities the user may not have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names should not be compared and highlighted (here this is an artifact of using KDiff3 to do the mark-up).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user decision to merge, (1) any data that appears only on the right is accepted as is, or as edited by the user with standardization hints in play; (2) identical data on both sides remains unaltered (standardization hints can be displayed and accepted); (3) for non-identical data on both sides that is not contradictory, the standardized value is suggested and the user can accept it or selected which one to keep (possibly edited and standardized); (4) for data in conflict, the user can choose which to keep (possibly edited and standardized); also for names, users can choose to keep either or both as alternate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merge in this Henry Embley example, the user should check the rest of the sources to see if there is a better birth date. If not 1775 is likely better because the estimate from the age in the census record is likely more accurate than an estimate based on the average age at a marriage date. “Betty” should be added as an Alternate Name. Sources should always be added unless they </a:t>
            </a:r>
            <a:r>
              <a:rPr lang="en-US"/>
              <a:t>are redundant.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standardized place names given at the city/town level, we can give longitude and latitude information and distance apart.</a:t>
            </a:r>
          </a:p>
        </p:txBody>
      </p:sp>
      <p:sp>
        <p:nvSpPr>
          <p:cNvPr id="4" name="Slide Number Placeholder 3"/>
          <p:cNvSpPr>
            <a:spLocks noGrp="1"/>
          </p:cNvSpPr>
          <p:nvPr>
            <p:ph type="sldNum" sz="quarter" idx="5"/>
          </p:nvPr>
        </p:nvSpPr>
        <p:spPr/>
        <p:txBody>
          <a:bodyPr/>
          <a:lstStyle/>
          <a:p>
            <a:fld id="{20E79A39-DB86-4A87-8B6F-FFC7578E43F8}" type="slidenum">
              <a:rPr lang="en-US" smtClean="0"/>
              <a:t>5</a:t>
            </a:fld>
            <a:endParaRPr lang="en-US"/>
          </a:p>
        </p:txBody>
      </p:sp>
    </p:spTree>
    <p:extLst>
      <p:ext uri="{BB962C8B-B14F-4D97-AF65-F5344CB8AC3E}">
        <p14:creationId xmlns:p14="http://schemas.microsoft.com/office/powerpoint/2010/main" val="229703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on both sides is what appeared when I created this mock-up on FamilySearch and what was extracted in a run of our pipeline.</a:t>
            </a:r>
          </a:p>
          <a:p>
            <a:endParaRPr lang="en-US" dirty="0"/>
          </a:p>
          <a:p>
            <a:r>
              <a:rPr lang="en-US" dirty="0"/>
              <a:t>I’m assuming I started with Gerard Lathrop and expanded to his family and then expanded Abigail Huntington Lathrop. Any person can be expanded in the view so long as the information is available.</a:t>
            </a:r>
          </a:p>
          <a:p>
            <a:endParaRPr lang="en-US" dirty="0"/>
          </a:p>
          <a:p>
            <a:r>
              <a:rPr lang="en-US" dirty="0"/>
              <a:t>I also hid information: all the data for Gerard’s parents’ family members (this should probably be the default, upon parent-family expansion). Any information can be hidden in the view (and, of course, dynamically recovered).</a:t>
            </a:r>
          </a:p>
          <a:p>
            <a:endParaRPr lang="en-US" dirty="0"/>
          </a:p>
          <a:p>
            <a:r>
              <a:rPr lang="en-US" dirty="0"/>
              <a:t>Clicking on a highlight brings up additional information, if available. All red and yellow (orange) warning messages obtained in deep match are kept for this purpose. Clicking on a warning icon pops up a message.</a:t>
            </a:r>
          </a:p>
          <a:p>
            <a:endParaRPr lang="en-US" dirty="0"/>
          </a:p>
          <a:p>
            <a:r>
              <a:rPr lang="en-US" dirty="0"/>
              <a:t>Sources are clickable; the Henry example below shows an example.</a:t>
            </a:r>
          </a:p>
          <a:p>
            <a:endParaRPr lang="en-US" dirty="0"/>
          </a:p>
          <a:p>
            <a:r>
              <a:rPr lang="en-US" dirty="0"/>
              <a:t>Sources should not be highlighted or compared, just displayed.</a:t>
            </a:r>
          </a:p>
          <a:p>
            <a:endParaRPr lang="en-US" dirty="0"/>
          </a:p>
          <a:p>
            <a:r>
              <a:rPr lang="en-US" dirty="0"/>
              <a:t>It’s possible to add Alternate Names.</a:t>
            </a:r>
          </a:p>
        </p:txBody>
      </p:sp>
      <p:sp>
        <p:nvSpPr>
          <p:cNvPr id="4" name="Slide Number Placeholder 3"/>
          <p:cNvSpPr>
            <a:spLocks noGrp="1"/>
          </p:cNvSpPr>
          <p:nvPr>
            <p:ph type="sldNum" sz="quarter" idx="5"/>
          </p:nvPr>
        </p:nvSpPr>
        <p:spPr/>
        <p:txBody>
          <a:bodyPr/>
          <a:lstStyle/>
          <a:p>
            <a:fld id="{20E79A39-DB86-4A87-8B6F-FFC7578E43F8}" type="slidenum">
              <a:rPr lang="en-US" smtClean="0"/>
              <a:t>6</a:t>
            </a:fld>
            <a:endParaRPr lang="en-US"/>
          </a:p>
        </p:txBody>
      </p:sp>
    </p:spTree>
    <p:extLst>
      <p:ext uri="{BB962C8B-B14F-4D97-AF65-F5344CB8AC3E}">
        <p14:creationId xmlns:p14="http://schemas.microsoft.com/office/powerpoint/2010/main" val="354629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Henry Embley example, MD1P-XGA and KLLT-TMK are duplicates.</a:t>
            </a:r>
          </a:p>
        </p:txBody>
      </p:sp>
      <p:sp>
        <p:nvSpPr>
          <p:cNvPr id="4" name="Slide Number Placeholder 3"/>
          <p:cNvSpPr>
            <a:spLocks noGrp="1"/>
          </p:cNvSpPr>
          <p:nvPr>
            <p:ph type="sldNum" sz="quarter" idx="5"/>
          </p:nvPr>
        </p:nvSpPr>
        <p:spPr/>
        <p:txBody>
          <a:bodyPr/>
          <a:lstStyle/>
          <a:p>
            <a:fld id="{20E79A39-DB86-4A87-8B6F-FFC7578E43F8}" type="slidenum">
              <a:rPr lang="en-US" smtClean="0"/>
              <a:t>7</a:t>
            </a:fld>
            <a:endParaRPr lang="en-US"/>
          </a:p>
        </p:txBody>
      </p:sp>
    </p:spTree>
    <p:extLst>
      <p:ext uri="{BB962C8B-B14F-4D97-AF65-F5344CB8AC3E}">
        <p14:creationId xmlns:p14="http://schemas.microsoft.com/office/powerpoint/2010/main" val="205244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possible merges on FamilySearch: MD1P-XGR and KLLT-TMK; like our equivalence-class deep checks: check all against all and kick out any that shouldn’t be merged.</a:t>
            </a:r>
          </a:p>
          <a:p>
            <a:endParaRPr lang="en-US" dirty="0"/>
          </a:p>
          <a:p>
            <a:r>
              <a:rPr lang="en-US" dirty="0"/>
              <a:t>Messages can be red (giving a reason to reject a merge, if correct), yellow/orange (warning regarding a merge), and green (reasonable to merge although possibly in conflict). These messages also constitute the basis for providing merge guidance.</a:t>
            </a:r>
          </a:p>
        </p:txBody>
      </p:sp>
      <p:sp>
        <p:nvSpPr>
          <p:cNvPr id="4" name="Slide Number Placeholder 3"/>
          <p:cNvSpPr>
            <a:spLocks noGrp="1"/>
          </p:cNvSpPr>
          <p:nvPr>
            <p:ph type="sldNum" sz="quarter" idx="5"/>
          </p:nvPr>
        </p:nvSpPr>
        <p:spPr/>
        <p:txBody>
          <a:bodyPr/>
          <a:lstStyle/>
          <a:p>
            <a:fld id="{20E79A39-DB86-4A87-8B6F-FFC7578E43F8}" type="slidenum">
              <a:rPr lang="en-US" smtClean="0"/>
              <a:t>8</a:t>
            </a:fld>
            <a:endParaRPr lang="en-US"/>
          </a:p>
        </p:txBody>
      </p:sp>
    </p:spTree>
    <p:extLst>
      <p:ext uri="{BB962C8B-B14F-4D97-AF65-F5344CB8AC3E}">
        <p14:creationId xmlns:p14="http://schemas.microsoft.com/office/powerpoint/2010/main" val="62198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Waddington: 53.8887 N 2.4142 W, 2 miles from </a:t>
            </a:r>
            <a:r>
              <a:rPr lang="en-US" dirty="0" err="1"/>
              <a:t>Bashel</a:t>
            </a:r>
            <a:r>
              <a:rPr lang="en-US" dirty="0"/>
              <a:t> Eves and 1 mile </a:t>
            </a:r>
            <a:r>
              <a:rPr lang="en-US"/>
              <a:t>from Clitheroe</a:t>
            </a:r>
          </a:p>
        </p:txBody>
      </p:sp>
      <p:sp>
        <p:nvSpPr>
          <p:cNvPr id="4" name="Slide Number Placeholder 3"/>
          <p:cNvSpPr>
            <a:spLocks noGrp="1"/>
          </p:cNvSpPr>
          <p:nvPr>
            <p:ph type="sldNum" sz="quarter" idx="5"/>
          </p:nvPr>
        </p:nvSpPr>
        <p:spPr/>
        <p:txBody>
          <a:bodyPr/>
          <a:lstStyle/>
          <a:p>
            <a:fld id="{20E79A39-DB86-4A87-8B6F-FFC7578E43F8}" type="slidenum">
              <a:rPr lang="en-US" smtClean="0"/>
              <a:t>10</a:t>
            </a:fld>
            <a:endParaRPr lang="en-US"/>
          </a:p>
        </p:txBody>
      </p:sp>
    </p:spTree>
    <p:extLst>
      <p:ext uri="{BB962C8B-B14F-4D97-AF65-F5344CB8AC3E}">
        <p14:creationId xmlns:p14="http://schemas.microsoft.com/office/powerpoint/2010/main" val="372517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enough information to automatically generate a Merge Guidance Report.</a:t>
            </a:r>
          </a:p>
        </p:txBody>
      </p:sp>
      <p:sp>
        <p:nvSpPr>
          <p:cNvPr id="4" name="Slide Number Placeholder 3"/>
          <p:cNvSpPr>
            <a:spLocks noGrp="1"/>
          </p:cNvSpPr>
          <p:nvPr>
            <p:ph type="sldNum" sz="quarter" idx="5"/>
          </p:nvPr>
        </p:nvSpPr>
        <p:spPr/>
        <p:txBody>
          <a:bodyPr/>
          <a:lstStyle/>
          <a:p>
            <a:fld id="{20E79A39-DB86-4A87-8B6F-FFC7578E43F8}" type="slidenum">
              <a:rPr lang="en-US" smtClean="0"/>
              <a:t>11</a:t>
            </a:fld>
            <a:endParaRPr lang="en-US"/>
          </a:p>
        </p:txBody>
      </p:sp>
    </p:spTree>
    <p:extLst>
      <p:ext uri="{BB962C8B-B14F-4D97-AF65-F5344CB8AC3E}">
        <p14:creationId xmlns:p14="http://schemas.microsoft.com/office/powerpoint/2010/main" val="89345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6D86-6C22-4852-A60D-EC81CE22D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05B47-EE04-4A0A-93BB-46D58314F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E8DA52-D446-4A4F-BA59-7F9453ED1A36}"/>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5" name="Footer Placeholder 4">
            <a:extLst>
              <a:ext uri="{FF2B5EF4-FFF2-40B4-BE49-F238E27FC236}">
                <a16:creationId xmlns:a16="http://schemas.microsoft.com/office/drawing/2014/main" id="{C83420D6-5152-4F88-AACD-40652472E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F7A7A-977F-4BD2-9147-D974D9A7F854}"/>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426680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0713-5DCE-4B0C-8C95-D007C04491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035328-6EFA-45D4-8AC0-E6E9CEDD5D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BCC74-C3A9-43AF-8BB9-EC5A2D5A60D2}"/>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5" name="Footer Placeholder 4">
            <a:extLst>
              <a:ext uri="{FF2B5EF4-FFF2-40B4-BE49-F238E27FC236}">
                <a16:creationId xmlns:a16="http://schemas.microsoft.com/office/drawing/2014/main" id="{3D22D733-BE1F-4D08-88D3-3033E9B37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5A3B8-247B-4290-AE23-652B0F116658}"/>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230378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A0BFA-74B9-4BAF-9CE0-F037FBB113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103CB-BF9D-4BE6-9147-5DE5EDA49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50E51-A486-4D19-B3E0-D2BDCBE8D0F4}"/>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5" name="Footer Placeholder 4">
            <a:extLst>
              <a:ext uri="{FF2B5EF4-FFF2-40B4-BE49-F238E27FC236}">
                <a16:creationId xmlns:a16="http://schemas.microsoft.com/office/drawing/2014/main" id="{8B45B01E-98B9-45ED-9259-F6E18E9CE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714E0-40DA-4E5B-9086-8447B8DB520E}"/>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7363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FD6DA-9914-4692-A1E9-1C27C08D8DE4}"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4974A-9E53-4D76-AD08-0517ED066461}" type="slidenum">
              <a:rPr lang="en-US" smtClean="0"/>
              <a:t>‹#›</a:t>
            </a:fld>
            <a:endParaRPr lang="en-US"/>
          </a:p>
        </p:txBody>
      </p:sp>
    </p:spTree>
    <p:extLst>
      <p:ext uri="{BB962C8B-B14F-4D97-AF65-F5344CB8AC3E}">
        <p14:creationId xmlns:p14="http://schemas.microsoft.com/office/powerpoint/2010/main" val="35634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2FD6DA-9914-4692-A1E9-1C27C08D8DE4}"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4974A-9E53-4D76-AD08-0517ED066461}" type="slidenum">
              <a:rPr lang="en-US" smtClean="0"/>
              <a:t>‹#›</a:t>
            </a:fld>
            <a:endParaRPr lang="en-US"/>
          </a:p>
        </p:txBody>
      </p:sp>
    </p:spTree>
    <p:extLst>
      <p:ext uri="{BB962C8B-B14F-4D97-AF65-F5344CB8AC3E}">
        <p14:creationId xmlns:p14="http://schemas.microsoft.com/office/powerpoint/2010/main" val="288920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2FD6DA-9914-4692-A1E9-1C27C08D8DE4}"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4974A-9E53-4D76-AD08-0517ED066461}" type="slidenum">
              <a:rPr lang="en-US" smtClean="0"/>
              <a:t>‹#›</a:t>
            </a:fld>
            <a:endParaRPr lang="en-US"/>
          </a:p>
        </p:txBody>
      </p:sp>
    </p:spTree>
    <p:extLst>
      <p:ext uri="{BB962C8B-B14F-4D97-AF65-F5344CB8AC3E}">
        <p14:creationId xmlns:p14="http://schemas.microsoft.com/office/powerpoint/2010/main" val="394560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6CD0-67A1-4F98-9F6E-EB5C66513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ECCDE-6DD9-4E2B-8E25-B756488CE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C6BEA-B802-4306-B8B7-BB4DA943B39E}"/>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5" name="Footer Placeholder 4">
            <a:extLst>
              <a:ext uri="{FF2B5EF4-FFF2-40B4-BE49-F238E27FC236}">
                <a16:creationId xmlns:a16="http://schemas.microsoft.com/office/drawing/2014/main" id="{9EAF09B8-2034-4D1F-9E69-ADC229D1C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ABC47-44BF-4111-8F94-6803BB505080}"/>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7723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647C-F6FA-4F21-9FD1-4E0E60AB1D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FC41F1-CA0F-4D26-98B4-EE549C872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F63D3-2C4D-403A-8E9E-938F10AFAB2C}"/>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5" name="Footer Placeholder 4">
            <a:extLst>
              <a:ext uri="{FF2B5EF4-FFF2-40B4-BE49-F238E27FC236}">
                <a16:creationId xmlns:a16="http://schemas.microsoft.com/office/drawing/2014/main" id="{9BCEFFE4-8D02-4D63-BF8B-58FD67350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20C9B-31AE-45EA-8C94-8E41A8F90FA0}"/>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225318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0B59-E99A-44F2-AB0A-F5E2FE62B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C602A-BDFF-435D-BB0A-A1F9CF86B2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0CB9FB-13DF-4E20-BB77-6FCD1B887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8D470-314E-4CD3-BC15-ADD9A99A7735}"/>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6" name="Footer Placeholder 5">
            <a:extLst>
              <a:ext uri="{FF2B5EF4-FFF2-40B4-BE49-F238E27FC236}">
                <a16:creationId xmlns:a16="http://schemas.microsoft.com/office/drawing/2014/main" id="{B37DA554-9758-439C-9718-43AC78828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0E1CE-0BDB-4EB5-BCE5-5E77381085F3}"/>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409538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1D38-B601-4783-BDDB-1A388E7BEB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57B162-8AD6-4EE1-8CB3-75DDA4B35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9D5C2-A557-49CB-87F3-C016EA2B1D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80723-113A-426D-843F-FDE2FAF86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C6D1A0-439F-470F-A197-93C0C0E91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D7CF6-3AC7-4D68-8870-EF53D861D06D}"/>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8" name="Footer Placeholder 7">
            <a:extLst>
              <a:ext uri="{FF2B5EF4-FFF2-40B4-BE49-F238E27FC236}">
                <a16:creationId xmlns:a16="http://schemas.microsoft.com/office/drawing/2014/main" id="{605707E9-42BE-4C94-B90E-E68C2A241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E39A0E-FBB5-4D28-8543-9D1ED8717185}"/>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1625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89F3-B9F5-4E9E-8BF5-64A8176033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0CE738-3A7F-45E2-B52C-3D5124CC64A7}"/>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4" name="Footer Placeholder 3">
            <a:extLst>
              <a:ext uri="{FF2B5EF4-FFF2-40B4-BE49-F238E27FC236}">
                <a16:creationId xmlns:a16="http://schemas.microsoft.com/office/drawing/2014/main" id="{2CDCED8F-DC38-4AC4-A874-A75A445CF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823916-B42E-47AF-B0C8-6F1034554792}"/>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17571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0678C-97BD-4790-9787-09B586943837}"/>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3" name="Footer Placeholder 2">
            <a:extLst>
              <a:ext uri="{FF2B5EF4-FFF2-40B4-BE49-F238E27FC236}">
                <a16:creationId xmlns:a16="http://schemas.microsoft.com/office/drawing/2014/main" id="{B9167B9E-854D-4FA7-9742-CE8D38F1BB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3C318-10ED-4C31-8368-AD942D0D6388}"/>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141527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052F-1982-4D8B-9C54-64078FAA2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A00C24-3FB7-404A-A8C9-D735DF4A9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6BBF3-288A-4CD3-AFD3-5D8BAEFEE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2F029-85CA-4E1B-8FEA-43DA467F8821}"/>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6" name="Footer Placeholder 5">
            <a:extLst>
              <a:ext uri="{FF2B5EF4-FFF2-40B4-BE49-F238E27FC236}">
                <a16:creationId xmlns:a16="http://schemas.microsoft.com/office/drawing/2014/main" id="{D6293C15-182E-43CA-AE58-D6F9EA6DC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A9DE0-146B-490F-A776-A3AFE81D2BFA}"/>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332136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042A-0DEF-4486-A0DE-EA1C732BD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FD3C9-AAFA-4A4D-ABD6-099F1F1E4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112BD1-54BD-487D-889E-B059C9603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74D99-AE15-4D6F-B70A-1BD9DCA4E555}"/>
              </a:ext>
            </a:extLst>
          </p:cNvPr>
          <p:cNvSpPr>
            <a:spLocks noGrp="1"/>
          </p:cNvSpPr>
          <p:nvPr>
            <p:ph type="dt" sz="half" idx="10"/>
          </p:nvPr>
        </p:nvSpPr>
        <p:spPr/>
        <p:txBody>
          <a:bodyPr/>
          <a:lstStyle/>
          <a:p>
            <a:fld id="{98E1411E-4D4E-4872-8877-B59BAFE819CC}" type="datetimeFigureOut">
              <a:rPr lang="en-US" smtClean="0"/>
              <a:t>8/3/2020</a:t>
            </a:fld>
            <a:endParaRPr lang="en-US"/>
          </a:p>
        </p:txBody>
      </p:sp>
      <p:sp>
        <p:nvSpPr>
          <p:cNvPr id="6" name="Footer Placeholder 5">
            <a:extLst>
              <a:ext uri="{FF2B5EF4-FFF2-40B4-BE49-F238E27FC236}">
                <a16:creationId xmlns:a16="http://schemas.microsoft.com/office/drawing/2014/main" id="{DDC6EBDC-0C05-4E8A-A9A6-5CBEEC7D8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3F8DA-20B8-42BA-BF2F-1CF1EB848F60}"/>
              </a:ext>
            </a:extLst>
          </p:cNvPr>
          <p:cNvSpPr>
            <a:spLocks noGrp="1"/>
          </p:cNvSpPr>
          <p:nvPr>
            <p:ph type="sldNum" sz="quarter" idx="12"/>
          </p:nvPr>
        </p:nvSpPr>
        <p:spPr/>
        <p:txBody>
          <a:bodyPr/>
          <a:lstStyle/>
          <a:p>
            <a:fld id="{7C915AD7-B877-45F8-B216-FDF1B22E8B2E}" type="slidenum">
              <a:rPr lang="en-US" smtClean="0"/>
              <a:t>‹#›</a:t>
            </a:fld>
            <a:endParaRPr lang="en-US"/>
          </a:p>
        </p:txBody>
      </p:sp>
    </p:spTree>
    <p:extLst>
      <p:ext uri="{BB962C8B-B14F-4D97-AF65-F5344CB8AC3E}">
        <p14:creationId xmlns:p14="http://schemas.microsoft.com/office/powerpoint/2010/main" val="264950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D20DD-69DD-4A84-857A-8AF836146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5CE541-2EC0-4199-8C93-0D1B13443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ABEFB-5851-4DCC-9519-75EF7397B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1411E-4D4E-4872-8877-B59BAFE819CC}" type="datetimeFigureOut">
              <a:rPr lang="en-US" smtClean="0"/>
              <a:t>8/3/2020</a:t>
            </a:fld>
            <a:endParaRPr lang="en-US"/>
          </a:p>
        </p:txBody>
      </p:sp>
      <p:sp>
        <p:nvSpPr>
          <p:cNvPr id="5" name="Footer Placeholder 4">
            <a:extLst>
              <a:ext uri="{FF2B5EF4-FFF2-40B4-BE49-F238E27FC236}">
                <a16:creationId xmlns:a16="http://schemas.microsoft.com/office/drawing/2014/main" id="{C47F5EF5-1F60-4E15-B5D5-835BB45F1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ED8F6C-7F57-4359-8D1A-4FD8A7D2F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15AD7-B877-45F8-B216-FDF1B22E8B2E}" type="slidenum">
              <a:rPr lang="en-US" smtClean="0"/>
              <a:t>‹#›</a:t>
            </a:fld>
            <a:endParaRPr lang="en-US"/>
          </a:p>
        </p:txBody>
      </p:sp>
    </p:spTree>
    <p:extLst>
      <p:ext uri="{BB962C8B-B14F-4D97-AF65-F5344CB8AC3E}">
        <p14:creationId xmlns:p14="http://schemas.microsoft.com/office/powerpoint/2010/main" val="287267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61" r:id="rId6"/>
    <p:sldLayoutId id="2147483663"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FD6DA-9914-4692-A1E9-1C27C08D8DE4}" type="datetimeFigureOut">
              <a:rPr lang="en-US" smtClean="0"/>
              <a:t>8/3/2020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4974A-9E53-4D76-AD08-0517ED066461}" type="slidenum">
              <a:rPr lang="en-US" smtClean="0"/>
              <a:t>‹#›</a:t>
            </a:fld>
            <a:endParaRPr lang="en-US"/>
          </a:p>
        </p:txBody>
      </p:sp>
    </p:spTree>
    <p:extLst>
      <p:ext uri="{BB962C8B-B14F-4D97-AF65-F5344CB8AC3E}">
        <p14:creationId xmlns:p14="http://schemas.microsoft.com/office/powerpoint/2010/main" val="1731570666"/>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0331-05B8-4AE8-9C8B-2ED248AA72BE}"/>
              </a:ext>
            </a:extLst>
          </p:cNvPr>
          <p:cNvSpPr>
            <a:spLocks noGrp="1"/>
          </p:cNvSpPr>
          <p:nvPr>
            <p:ph type="title"/>
          </p:nvPr>
        </p:nvSpPr>
        <p:spPr>
          <a:xfrm>
            <a:off x="838200" y="440781"/>
            <a:ext cx="10515600" cy="1325563"/>
          </a:xfrm>
        </p:spPr>
        <p:txBody>
          <a:bodyPr/>
          <a:lstStyle/>
          <a:p>
            <a:pPr algn="ctr"/>
            <a:r>
              <a:rPr lang="en-US" dirty="0"/>
              <a:t>Add Verified Gedcomx to Tree</a:t>
            </a:r>
          </a:p>
        </p:txBody>
      </p:sp>
      <p:sp>
        <p:nvSpPr>
          <p:cNvPr id="3" name="Content Placeholder 2">
            <a:extLst>
              <a:ext uri="{FF2B5EF4-FFF2-40B4-BE49-F238E27FC236}">
                <a16:creationId xmlns:a16="http://schemas.microsoft.com/office/drawing/2014/main" id="{25D12892-99D3-46D6-9CA3-9FA63DD07B03}"/>
              </a:ext>
            </a:extLst>
          </p:cNvPr>
          <p:cNvSpPr>
            <a:spLocks noGrp="1"/>
          </p:cNvSpPr>
          <p:nvPr>
            <p:ph idx="1"/>
          </p:nvPr>
        </p:nvSpPr>
        <p:spPr>
          <a:xfrm>
            <a:off x="537328" y="1786162"/>
            <a:ext cx="11462994" cy="3840049"/>
          </a:xfrm>
        </p:spPr>
        <p:txBody>
          <a:bodyPr>
            <a:normAutofit lnSpcReduction="10000"/>
          </a:bodyPr>
          <a:lstStyle/>
          <a:p>
            <a:r>
              <a:rPr lang="en-US" dirty="0"/>
              <a:t>Verify: For each Automatically Extracted and Curated Tree, T </a:t>
            </a:r>
          </a:p>
          <a:p>
            <a:pPr lvl="1"/>
            <a:r>
              <a:rPr lang="en-US" dirty="0"/>
              <a:t>Add T-generated Gedcomx to LLS (for immediate patron search &amp; individual submit)</a:t>
            </a:r>
          </a:p>
          <a:p>
            <a:pPr lvl="1"/>
            <a:r>
              <a:rPr lang="en-US" dirty="0"/>
              <a:t>Check, correct, and update each T-generated filled-in form</a:t>
            </a:r>
          </a:p>
          <a:p>
            <a:pPr lvl="1"/>
            <a:r>
              <a:rPr lang="en-US" dirty="0"/>
              <a:t>Patron modifies T’s Gedcomx to reflect the updates (no fear of patron ruining tree)</a:t>
            </a:r>
          </a:p>
          <a:p>
            <a:pPr lvl="1"/>
            <a:endParaRPr lang="en-US" dirty="0"/>
          </a:p>
          <a:p>
            <a:r>
              <a:rPr lang="en-US" dirty="0"/>
              <a:t>Submit verified Gedcomx to the FamilySearch Tree</a:t>
            </a:r>
          </a:p>
          <a:p>
            <a:pPr lvl="1"/>
            <a:r>
              <a:rPr lang="en-US" dirty="0"/>
              <a:t>Automatically assess value of contribution</a:t>
            </a:r>
          </a:p>
          <a:p>
            <a:pPr lvl="1"/>
            <a:r>
              <a:rPr lang="en-US" dirty="0"/>
              <a:t>For each Gedcomx person record, do auto-deep-check for duplicates</a:t>
            </a:r>
          </a:p>
          <a:p>
            <a:pPr lvl="2"/>
            <a:r>
              <a:rPr lang="en-US" dirty="0"/>
              <a:t>If none, auto-add to tree</a:t>
            </a:r>
          </a:p>
          <a:p>
            <a:pPr lvl="2"/>
            <a:r>
              <a:rPr lang="en-US" dirty="0"/>
              <a:t>Else, human expert semi-auto-add to tree</a:t>
            </a:r>
          </a:p>
        </p:txBody>
      </p:sp>
    </p:spTree>
    <p:extLst>
      <p:ext uri="{BB962C8B-B14F-4D97-AF65-F5344CB8AC3E}">
        <p14:creationId xmlns:p14="http://schemas.microsoft.com/office/powerpoint/2010/main" val="262548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2222-7CD7-4580-98A9-7B60AE9C56E9}"/>
              </a:ext>
            </a:extLst>
          </p:cNvPr>
          <p:cNvSpPr>
            <a:spLocks noGrp="1"/>
          </p:cNvSpPr>
          <p:nvPr>
            <p:ph type="title"/>
          </p:nvPr>
        </p:nvSpPr>
        <p:spPr>
          <a:xfrm>
            <a:off x="838200" y="39810"/>
            <a:ext cx="10515600" cy="1325563"/>
          </a:xfrm>
        </p:spPr>
        <p:txBody>
          <a:bodyPr/>
          <a:lstStyle/>
          <a:p>
            <a:pPr algn="ctr"/>
            <a:r>
              <a:rPr lang="en-US" dirty="0"/>
              <a:t>Duplicate Determination Mockup3</a:t>
            </a:r>
          </a:p>
        </p:txBody>
      </p:sp>
      <p:pic>
        <p:nvPicPr>
          <p:cNvPr id="3" name="Picture 2">
            <a:extLst>
              <a:ext uri="{FF2B5EF4-FFF2-40B4-BE49-F238E27FC236}">
                <a16:creationId xmlns:a16="http://schemas.microsoft.com/office/drawing/2014/main" id="{8E497245-9AB1-4536-B3B3-535509EA87A4}"/>
              </a:ext>
            </a:extLst>
          </p:cNvPr>
          <p:cNvPicPr>
            <a:picLocks noChangeAspect="1"/>
          </p:cNvPicPr>
          <p:nvPr/>
        </p:nvPicPr>
        <p:blipFill>
          <a:blip r:embed="rId3"/>
          <a:stretch>
            <a:fillRect/>
          </a:stretch>
        </p:blipFill>
        <p:spPr>
          <a:xfrm>
            <a:off x="712176" y="1080083"/>
            <a:ext cx="10805747" cy="5389205"/>
          </a:xfrm>
          <a:prstGeom prst="rect">
            <a:avLst/>
          </a:prstGeom>
        </p:spPr>
      </p:pic>
      <p:pic>
        <p:nvPicPr>
          <p:cNvPr id="4" name="Picture 3">
            <a:extLst>
              <a:ext uri="{FF2B5EF4-FFF2-40B4-BE49-F238E27FC236}">
                <a16:creationId xmlns:a16="http://schemas.microsoft.com/office/drawing/2014/main" id="{09CD4CF2-5465-4EC3-8440-E5AEE0505487}"/>
              </a:ext>
            </a:extLst>
          </p:cNvPr>
          <p:cNvPicPr>
            <a:picLocks noChangeAspect="1"/>
          </p:cNvPicPr>
          <p:nvPr/>
        </p:nvPicPr>
        <p:blipFill>
          <a:blip r:embed="rId4"/>
          <a:stretch>
            <a:fillRect/>
          </a:stretch>
        </p:blipFill>
        <p:spPr>
          <a:xfrm>
            <a:off x="1459524" y="5278542"/>
            <a:ext cx="2790108" cy="1579458"/>
          </a:xfrm>
          <a:prstGeom prst="rect">
            <a:avLst/>
          </a:prstGeom>
        </p:spPr>
      </p:pic>
      <p:pic>
        <p:nvPicPr>
          <p:cNvPr id="5" name="Picture 4">
            <a:extLst>
              <a:ext uri="{FF2B5EF4-FFF2-40B4-BE49-F238E27FC236}">
                <a16:creationId xmlns:a16="http://schemas.microsoft.com/office/drawing/2014/main" id="{65CE713B-8986-4841-9AD8-727A982DCA43}"/>
              </a:ext>
            </a:extLst>
          </p:cNvPr>
          <p:cNvPicPr>
            <a:picLocks noChangeAspect="1"/>
          </p:cNvPicPr>
          <p:nvPr/>
        </p:nvPicPr>
        <p:blipFill>
          <a:blip r:embed="rId5"/>
          <a:stretch>
            <a:fillRect/>
          </a:stretch>
        </p:blipFill>
        <p:spPr>
          <a:xfrm>
            <a:off x="6799900" y="5379126"/>
            <a:ext cx="2818885" cy="1460020"/>
          </a:xfrm>
          <a:prstGeom prst="rect">
            <a:avLst/>
          </a:prstGeom>
        </p:spPr>
      </p:pic>
      <p:sp>
        <p:nvSpPr>
          <p:cNvPr id="6" name="TextBox 5">
            <a:extLst>
              <a:ext uri="{FF2B5EF4-FFF2-40B4-BE49-F238E27FC236}">
                <a16:creationId xmlns:a16="http://schemas.microsoft.com/office/drawing/2014/main" id="{9378672B-B898-42BB-9297-34C1BAAE5348}"/>
              </a:ext>
            </a:extLst>
          </p:cNvPr>
          <p:cNvSpPr txBox="1"/>
          <p:nvPr/>
        </p:nvSpPr>
        <p:spPr>
          <a:xfrm>
            <a:off x="3490546" y="3719146"/>
            <a:ext cx="2097049" cy="600164"/>
          </a:xfrm>
          <a:prstGeom prst="rect">
            <a:avLst/>
          </a:prstGeom>
          <a:noFill/>
          <a:ln w="19050">
            <a:solidFill>
              <a:srgbClr val="00B050"/>
            </a:solidFill>
          </a:ln>
        </p:spPr>
        <p:txBody>
          <a:bodyPr wrap="none" rtlCol="0">
            <a:spAutoFit/>
          </a:bodyPr>
          <a:lstStyle/>
          <a:p>
            <a:r>
              <a:rPr lang="en-US" sz="1100" dirty="0" err="1"/>
              <a:t>Bashel</a:t>
            </a:r>
            <a:r>
              <a:rPr lang="en-US" sz="1100" dirty="0"/>
              <a:t> Eves: 53.8852 N 2.4702 W</a:t>
            </a:r>
          </a:p>
          <a:p>
            <a:r>
              <a:rPr lang="en-US" sz="1100" dirty="0"/>
              <a:t>Clitheroe: 53.8711 N 2.3931 W</a:t>
            </a:r>
          </a:p>
          <a:p>
            <a:r>
              <a:rPr lang="en-US" sz="1100" dirty="0"/>
              <a:t>Distance apart: 3 miles</a:t>
            </a:r>
          </a:p>
        </p:txBody>
      </p:sp>
      <p:cxnSp>
        <p:nvCxnSpPr>
          <p:cNvPr id="8" name="Straight Connector 7">
            <a:extLst>
              <a:ext uri="{FF2B5EF4-FFF2-40B4-BE49-F238E27FC236}">
                <a16:creationId xmlns:a16="http://schemas.microsoft.com/office/drawing/2014/main" id="{8D043E0A-AF11-4E95-A737-F4B296140BC8}"/>
              </a:ext>
            </a:extLst>
          </p:cNvPr>
          <p:cNvCxnSpPr/>
          <p:nvPr/>
        </p:nvCxnSpPr>
        <p:spPr>
          <a:xfrm flipH="1" flipV="1">
            <a:off x="2444262" y="2804746"/>
            <a:ext cx="1046284" cy="92319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0CC7B1-6109-45AD-83B8-878EE7EA5096}"/>
              </a:ext>
            </a:extLst>
          </p:cNvPr>
          <p:cNvCxnSpPr>
            <a:cxnSpLocks/>
          </p:cNvCxnSpPr>
          <p:nvPr/>
        </p:nvCxnSpPr>
        <p:spPr>
          <a:xfrm flipV="1">
            <a:off x="5583115" y="2798885"/>
            <a:ext cx="1796562" cy="92026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15AF6D-025F-4B8D-B748-EBF254588207}"/>
              </a:ext>
            </a:extLst>
          </p:cNvPr>
          <p:cNvCxnSpPr>
            <a:cxnSpLocks/>
          </p:cNvCxnSpPr>
          <p:nvPr/>
        </p:nvCxnSpPr>
        <p:spPr>
          <a:xfrm flipV="1">
            <a:off x="7719646" y="1661746"/>
            <a:ext cx="773723" cy="90560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72E80A-1270-414E-8BDE-D5E7A69FC8CE}"/>
              </a:ext>
            </a:extLst>
          </p:cNvPr>
          <p:cNvCxnSpPr>
            <a:cxnSpLocks/>
          </p:cNvCxnSpPr>
          <p:nvPr/>
        </p:nvCxnSpPr>
        <p:spPr>
          <a:xfrm flipV="1">
            <a:off x="2092569" y="1661747"/>
            <a:ext cx="6427177" cy="9231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BCEF3E-CB83-4C27-8777-98A3F4928A72}"/>
              </a:ext>
            </a:extLst>
          </p:cNvPr>
          <p:cNvSpPr txBox="1"/>
          <p:nvPr/>
        </p:nvSpPr>
        <p:spPr>
          <a:xfrm>
            <a:off x="8510025" y="1225439"/>
            <a:ext cx="2052351" cy="430887"/>
          </a:xfrm>
          <a:prstGeom prst="rect">
            <a:avLst/>
          </a:prstGeom>
          <a:noFill/>
          <a:ln w="19050">
            <a:solidFill>
              <a:srgbClr val="00B050"/>
            </a:solidFill>
          </a:ln>
        </p:spPr>
        <p:txBody>
          <a:bodyPr wrap="square" rtlCol="0">
            <a:spAutoFit/>
          </a:bodyPr>
          <a:lstStyle/>
          <a:p>
            <a:r>
              <a:rPr lang="en-US" sz="1100" dirty="0"/>
              <a:t>Specific dates are usually more reliable than estimated dates</a:t>
            </a:r>
          </a:p>
        </p:txBody>
      </p:sp>
    </p:spTree>
    <p:extLst>
      <p:ext uri="{BB962C8B-B14F-4D97-AF65-F5344CB8AC3E}">
        <p14:creationId xmlns:p14="http://schemas.microsoft.com/office/powerpoint/2010/main" val="359581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7A2F-7650-49D8-BAFD-1825595B43E7}"/>
              </a:ext>
            </a:extLst>
          </p:cNvPr>
          <p:cNvSpPr>
            <a:spLocks noGrp="1"/>
          </p:cNvSpPr>
          <p:nvPr>
            <p:ph type="title"/>
          </p:nvPr>
        </p:nvSpPr>
        <p:spPr/>
        <p:txBody>
          <a:bodyPr/>
          <a:lstStyle/>
          <a:p>
            <a:pPr algn="ctr"/>
            <a:r>
              <a:rPr lang="en-US" dirty="0"/>
              <a:t>(Possible) Automatically Generated Merge Guidance Report</a:t>
            </a:r>
          </a:p>
        </p:txBody>
      </p:sp>
      <p:sp>
        <p:nvSpPr>
          <p:cNvPr id="3" name="Content Placeholder 2">
            <a:extLst>
              <a:ext uri="{FF2B5EF4-FFF2-40B4-BE49-F238E27FC236}">
                <a16:creationId xmlns:a16="http://schemas.microsoft.com/office/drawing/2014/main" id="{E802219D-CD5B-45E7-9D54-6FDEE25BA1A9}"/>
              </a:ext>
            </a:extLst>
          </p:cNvPr>
          <p:cNvSpPr>
            <a:spLocks noGrp="1"/>
          </p:cNvSpPr>
          <p:nvPr>
            <p:ph idx="1"/>
          </p:nvPr>
        </p:nvSpPr>
        <p:spPr>
          <a:xfrm>
            <a:off x="838200" y="1825625"/>
            <a:ext cx="10620376" cy="4421171"/>
          </a:xfrm>
        </p:spPr>
        <p:txBody>
          <a:bodyPr>
            <a:normAutofit fontScale="92500" lnSpcReduction="10000"/>
          </a:bodyPr>
          <a:lstStyle/>
          <a:p>
            <a:pPr lvl="0"/>
            <a:r>
              <a:rPr lang="en-US" dirty="0"/>
              <a:t>Resolve Birth conflicts:</a:t>
            </a:r>
          </a:p>
          <a:p>
            <a:pPr lvl="1"/>
            <a:r>
              <a:rPr lang="en-US" dirty="0"/>
              <a:t>Resolve Date conflict: Using available sources, determine the accuracy of estimated dates. Select the more accurate estimated date.</a:t>
            </a:r>
          </a:p>
          <a:p>
            <a:pPr lvl="1"/>
            <a:r>
              <a:rPr lang="en-US" dirty="0"/>
              <a:t>Resolve Place conflict: Using available sources, verify place names. Select the most specific documented place name.</a:t>
            </a:r>
          </a:p>
          <a:p>
            <a:pPr lvl="1"/>
            <a:r>
              <a:rPr lang="en-US" dirty="0"/>
              <a:t>If selected Date and Place are from different persons, then in the merge interface, choose REPLACE or not, and in either case, edit the Surviving Person’s Birth information post merge.</a:t>
            </a:r>
          </a:p>
          <a:p>
            <a:pPr lvl="0"/>
            <a:r>
              <a:rPr lang="en-US" dirty="0"/>
              <a:t>Eventually, resolve potential wife and children merges:</a:t>
            </a:r>
          </a:p>
          <a:p>
            <a:pPr lvl="1"/>
            <a:r>
              <a:rPr lang="en-US" dirty="0"/>
              <a:t>Do not UNDO.</a:t>
            </a:r>
          </a:p>
          <a:p>
            <a:pPr lvl="2"/>
            <a:r>
              <a:rPr lang="en-US" dirty="0"/>
              <a:t>They are either new, additional information for the Surviving Person, or they are not. </a:t>
            </a:r>
          </a:p>
          <a:p>
            <a:pPr lvl="2"/>
            <a:r>
              <a:rPr lang="en-US" dirty="0"/>
              <a:t>If not, leaving them in place stacks them for later resolution.</a:t>
            </a:r>
          </a:p>
          <a:p>
            <a:pPr lvl="1"/>
            <a:r>
              <a:rPr lang="en-US" dirty="0"/>
              <a:t>If they are duplicates, the system will provide a guide for their resolution.</a:t>
            </a:r>
          </a:p>
        </p:txBody>
      </p:sp>
    </p:spTree>
    <p:extLst>
      <p:ext uri="{BB962C8B-B14F-4D97-AF65-F5344CB8AC3E}">
        <p14:creationId xmlns:p14="http://schemas.microsoft.com/office/powerpoint/2010/main" val="100966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FB9B-9967-449E-BA10-793C7A867460}"/>
              </a:ext>
            </a:extLst>
          </p:cNvPr>
          <p:cNvSpPr>
            <a:spLocks noGrp="1"/>
          </p:cNvSpPr>
          <p:nvPr>
            <p:ph type="title"/>
          </p:nvPr>
        </p:nvSpPr>
        <p:spPr>
          <a:xfrm>
            <a:off x="838200" y="-2525"/>
            <a:ext cx="10515600" cy="1325563"/>
          </a:xfrm>
        </p:spPr>
        <p:txBody>
          <a:bodyPr/>
          <a:lstStyle/>
          <a:p>
            <a:pPr algn="ctr"/>
            <a:r>
              <a:rPr lang="en-US" dirty="0"/>
              <a:t>Merge with Merge-Guide Mockup</a:t>
            </a:r>
          </a:p>
        </p:txBody>
      </p:sp>
      <p:pic>
        <p:nvPicPr>
          <p:cNvPr id="3" name="Picture 2">
            <a:extLst>
              <a:ext uri="{FF2B5EF4-FFF2-40B4-BE49-F238E27FC236}">
                <a16:creationId xmlns:a16="http://schemas.microsoft.com/office/drawing/2014/main" id="{DBE6FDF2-12D4-4991-9644-8B68D391FAC6}"/>
              </a:ext>
            </a:extLst>
          </p:cNvPr>
          <p:cNvPicPr>
            <a:picLocks noChangeAspect="1"/>
          </p:cNvPicPr>
          <p:nvPr/>
        </p:nvPicPr>
        <p:blipFill>
          <a:blip r:embed="rId3"/>
          <a:stretch>
            <a:fillRect/>
          </a:stretch>
        </p:blipFill>
        <p:spPr>
          <a:xfrm>
            <a:off x="1178558" y="1084081"/>
            <a:ext cx="4556344" cy="5637229"/>
          </a:xfrm>
          <a:prstGeom prst="rect">
            <a:avLst/>
          </a:prstGeom>
        </p:spPr>
      </p:pic>
      <p:pic>
        <p:nvPicPr>
          <p:cNvPr id="4" name="Picture 3">
            <a:extLst>
              <a:ext uri="{FF2B5EF4-FFF2-40B4-BE49-F238E27FC236}">
                <a16:creationId xmlns:a16="http://schemas.microsoft.com/office/drawing/2014/main" id="{ABF63C73-6DB1-4ABF-9777-4AFE9138D9A6}"/>
              </a:ext>
            </a:extLst>
          </p:cNvPr>
          <p:cNvPicPr>
            <a:picLocks noChangeAspect="1"/>
          </p:cNvPicPr>
          <p:nvPr/>
        </p:nvPicPr>
        <p:blipFill>
          <a:blip r:embed="rId4"/>
          <a:stretch>
            <a:fillRect/>
          </a:stretch>
        </p:blipFill>
        <p:spPr>
          <a:xfrm>
            <a:off x="6567234" y="1084082"/>
            <a:ext cx="4530381" cy="5632515"/>
          </a:xfrm>
          <a:prstGeom prst="rect">
            <a:avLst/>
          </a:prstGeom>
        </p:spPr>
      </p:pic>
      <p:sp>
        <p:nvSpPr>
          <p:cNvPr id="5" name="TextBox 4">
            <a:extLst>
              <a:ext uri="{FF2B5EF4-FFF2-40B4-BE49-F238E27FC236}">
                <a16:creationId xmlns:a16="http://schemas.microsoft.com/office/drawing/2014/main" id="{681DEC07-C92D-4AE2-AFA8-53A36BD997B9}"/>
              </a:ext>
            </a:extLst>
          </p:cNvPr>
          <p:cNvSpPr txBox="1"/>
          <p:nvPr/>
        </p:nvSpPr>
        <p:spPr>
          <a:xfrm>
            <a:off x="2227716" y="5644003"/>
            <a:ext cx="2199906" cy="369332"/>
          </a:xfrm>
          <a:prstGeom prst="rect">
            <a:avLst/>
          </a:prstGeom>
          <a:solidFill>
            <a:srgbClr val="FFFF00"/>
          </a:solidFill>
          <a:ln>
            <a:solidFill>
              <a:schemeClr val="tx1"/>
            </a:solidFill>
          </a:ln>
        </p:spPr>
        <p:txBody>
          <a:bodyPr wrap="square" rtlCol="0">
            <a:spAutoFit/>
          </a:bodyPr>
          <a:lstStyle/>
          <a:p>
            <a:r>
              <a:rPr lang="en-US" sz="900" dirty="0"/>
              <a:t>To do a date-only or place-only merge, edit the Surviving Person after the merge.</a:t>
            </a:r>
          </a:p>
        </p:txBody>
      </p:sp>
      <p:sp>
        <p:nvSpPr>
          <p:cNvPr id="10" name="TextBox 9">
            <a:extLst>
              <a:ext uri="{FF2B5EF4-FFF2-40B4-BE49-F238E27FC236}">
                <a16:creationId xmlns:a16="http://schemas.microsoft.com/office/drawing/2014/main" id="{E61125CA-9351-4ECC-A979-FC470EFE232F}"/>
              </a:ext>
            </a:extLst>
          </p:cNvPr>
          <p:cNvSpPr txBox="1"/>
          <p:nvPr/>
        </p:nvSpPr>
        <p:spPr>
          <a:xfrm>
            <a:off x="7529042" y="6310559"/>
            <a:ext cx="2510107" cy="369332"/>
          </a:xfrm>
          <a:prstGeom prst="rect">
            <a:avLst/>
          </a:prstGeom>
          <a:solidFill>
            <a:srgbClr val="FFFF00"/>
          </a:solidFill>
          <a:ln>
            <a:solidFill>
              <a:schemeClr val="tx1"/>
            </a:solidFill>
          </a:ln>
        </p:spPr>
        <p:txBody>
          <a:bodyPr wrap="square" rtlCol="0">
            <a:spAutoFit/>
          </a:bodyPr>
          <a:lstStyle/>
          <a:p>
            <a:r>
              <a:rPr lang="en-US" sz="900" dirty="0"/>
              <a:t>Do not UNDO; the system keeps track of potential duplicates and will guide you in their resolution.</a:t>
            </a:r>
          </a:p>
        </p:txBody>
      </p:sp>
    </p:spTree>
    <p:extLst>
      <p:ext uri="{BB962C8B-B14F-4D97-AF65-F5344CB8AC3E}">
        <p14:creationId xmlns:p14="http://schemas.microsoft.com/office/powerpoint/2010/main" val="200013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D1D4-B006-4284-81AA-6C1AE97228F5}"/>
              </a:ext>
            </a:extLst>
          </p:cNvPr>
          <p:cNvSpPr>
            <a:spLocks noGrp="1"/>
          </p:cNvSpPr>
          <p:nvPr>
            <p:ph type="title"/>
          </p:nvPr>
        </p:nvSpPr>
        <p:spPr>
          <a:xfrm>
            <a:off x="829010" y="0"/>
            <a:ext cx="10515600" cy="1325563"/>
          </a:xfrm>
        </p:spPr>
        <p:txBody>
          <a:bodyPr/>
          <a:lstStyle/>
          <a:p>
            <a:pPr algn="ctr"/>
            <a:r>
              <a:rPr lang="en-US" dirty="0"/>
              <a:t>T-Generated Filled-in Form with Source</a:t>
            </a:r>
          </a:p>
        </p:txBody>
      </p:sp>
      <p:pic>
        <p:nvPicPr>
          <p:cNvPr id="5" name="Picture 4">
            <a:extLst>
              <a:ext uri="{FF2B5EF4-FFF2-40B4-BE49-F238E27FC236}">
                <a16:creationId xmlns:a16="http://schemas.microsoft.com/office/drawing/2014/main" id="{1777BCDD-1B6D-4A67-B548-B07236F89373}"/>
              </a:ext>
            </a:extLst>
          </p:cNvPr>
          <p:cNvPicPr>
            <a:picLocks noChangeAspect="1"/>
          </p:cNvPicPr>
          <p:nvPr/>
        </p:nvPicPr>
        <p:blipFill>
          <a:blip r:embed="rId2"/>
          <a:stretch>
            <a:fillRect/>
          </a:stretch>
        </p:blipFill>
        <p:spPr>
          <a:xfrm>
            <a:off x="2449122" y="1174820"/>
            <a:ext cx="7253786" cy="5435052"/>
          </a:xfrm>
          <a:prstGeom prst="rect">
            <a:avLst/>
          </a:prstGeom>
        </p:spPr>
      </p:pic>
    </p:spTree>
    <p:extLst>
      <p:ext uri="{BB962C8B-B14F-4D97-AF65-F5344CB8AC3E}">
        <p14:creationId xmlns:p14="http://schemas.microsoft.com/office/powerpoint/2010/main" val="172801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072EB-83A7-42FE-BC5E-FAAA21F6A8CF}"/>
              </a:ext>
            </a:extLst>
          </p:cNvPr>
          <p:cNvPicPr>
            <a:picLocks noChangeAspect="1"/>
          </p:cNvPicPr>
          <p:nvPr/>
        </p:nvPicPr>
        <p:blipFill>
          <a:blip r:embed="rId3"/>
          <a:stretch>
            <a:fillRect/>
          </a:stretch>
        </p:blipFill>
        <p:spPr>
          <a:xfrm>
            <a:off x="2297877" y="1066034"/>
            <a:ext cx="8010369" cy="5663307"/>
          </a:xfrm>
          <a:prstGeom prst="rect">
            <a:avLst/>
          </a:prstGeom>
        </p:spPr>
      </p:pic>
      <p:sp>
        <p:nvSpPr>
          <p:cNvPr id="4" name="Oval 3">
            <a:extLst>
              <a:ext uri="{FF2B5EF4-FFF2-40B4-BE49-F238E27FC236}">
                <a16:creationId xmlns:a16="http://schemas.microsoft.com/office/drawing/2014/main" id="{4D6BA763-5D81-445B-A57B-B0B471E391F0}"/>
              </a:ext>
            </a:extLst>
          </p:cNvPr>
          <p:cNvSpPr/>
          <p:nvPr/>
        </p:nvSpPr>
        <p:spPr>
          <a:xfrm>
            <a:off x="2276150" y="3013363"/>
            <a:ext cx="976744" cy="1974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B6FF65-E74B-4FBF-BA7C-6C3485D45337}"/>
              </a:ext>
            </a:extLst>
          </p:cNvPr>
          <p:cNvSpPr/>
          <p:nvPr/>
        </p:nvSpPr>
        <p:spPr>
          <a:xfrm>
            <a:off x="4070313" y="2843645"/>
            <a:ext cx="976744" cy="1974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D35FA9F-E9C2-4C3E-BFB7-BBEA104089CD}"/>
              </a:ext>
            </a:extLst>
          </p:cNvPr>
          <p:cNvSpPr/>
          <p:nvPr/>
        </p:nvSpPr>
        <p:spPr>
          <a:xfrm>
            <a:off x="5002032" y="2850572"/>
            <a:ext cx="976744" cy="1974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EB217D4-3E60-49F8-A510-61C8D8809B77}"/>
              </a:ext>
            </a:extLst>
          </p:cNvPr>
          <p:cNvSpPr/>
          <p:nvPr/>
        </p:nvSpPr>
        <p:spPr>
          <a:xfrm>
            <a:off x="6334812" y="4685122"/>
            <a:ext cx="3091992" cy="5938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F2DE008-45EF-48A9-BF73-A728AC7F6467}"/>
              </a:ext>
            </a:extLst>
          </p:cNvPr>
          <p:cNvSpPr>
            <a:spLocks noGrp="1"/>
          </p:cNvSpPr>
          <p:nvPr>
            <p:ph type="title"/>
          </p:nvPr>
        </p:nvSpPr>
        <p:spPr>
          <a:xfrm>
            <a:off x="254525" y="0"/>
            <a:ext cx="11689236" cy="1325563"/>
          </a:xfrm>
        </p:spPr>
        <p:txBody>
          <a:bodyPr/>
          <a:lstStyle/>
          <a:p>
            <a:pPr algn="ctr"/>
            <a:r>
              <a:rPr lang="en-US" dirty="0"/>
              <a:t>Updated T-Generated Filled-in Form with Source</a:t>
            </a:r>
          </a:p>
        </p:txBody>
      </p:sp>
    </p:spTree>
    <p:extLst>
      <p:ext uri="{BB962C8B-B14F-4D97-AF65-F5344CB8AC3E}">
        <p14:creationId xmlns:p14="http://schemas.microsoft.com/office/powerpoint/2010/main" val="282219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0331-05B8-4AE8-9C8B-2ED248AA72BE}"/>
              </a:ext>
            </a:extLst>
          </p:cNvPr>
          <p:cNvSpPr>
            <a:spLocks noGrp="1"/>
          </p:cNvSpPr>
          <p:nvPr>
            <p:ph type="title"/>
          </p:nvPr>
        </p:nvSpPr>
        <p:spPr>
          <a:xfrm>
            <a:off x="292231" y="174264"/>
            <a:ext cx="11660957" cy="1325563"/>
          </a:xfrm>
        </p:spPr>
        <p:txBody>
          <a:bodyPr/>
          <a:lstStyle/>
          <a:p>
            <a:pPr algn="ctr"/>
            <a:r>
              <a:rPr lang="en-US" dirty="0"/>
              <a:t>Submit Verified Gedcomx to FamilySearch Tree</a:t>
            </a:r>
          </a:p>
        </p:txBody>
      </p:sp>
      <p:sp>
        <p:nvSpPr>
          <p:cNvPr id="3" name="Content Placeholder 2">
            <a:extLst>
              <a:ext uri="{FF2B5EF4-FFF2-40B4-BE49-F238E27FC236}">
                <a16:creationId xmlns:a16="http://schemas.microsoft.com/office/drawing/2014/main" id="{25D12892-99D3-46D6-9CA3-9FA63DD07B03}"/>
              </a:ext>
            </a:extLst>
          </p:cNvPr>
          <p:cNvSpPr>
            <a:spLocks noGrp="1"/>
          </p:cNvSpPr>
          <p:nvPr>
            <p:ph idx="1"/>
          </p:nvPr>
        </p:nvSpPr>
        <p:spPr>
          <a:xfrm>
            <a:off x="849999" y="1848233"/>
            <a:ext cx="10515600" cy="4351338"/>
          </a:xfrm>
        </p:spPr>
        <p:txBody>
          <a:bodyPr>
            <a:normAutofit/>
          </a:bodyPr>
          <a:lstStyle/>
          <a:p>
            <a:r>
              <a:rPr lang="en-US" dirty="0"/>
              <a:t>Gedcomx correctness guaranteed</a:t>
            </a:r>
          </a:p>
          <a:p>
            <a:pPr lvl="1"/>
            <a:r>
              <a:rPr lang="en-US" dirty="0"/>
              <a:t>Prior verification work has been certified by patron</a:t>
            </a:r>
          </a:p>
          <a:p>
            <a:pPr lvl="1"/>
            <a:r>
              <a:rPr lang="en-US" dirty="0"/>
              <a:t>No prior verification work has modified the FamilySearch Tree</a:t>
            </a:r>
          </a:p>
          <a:p>
            <a:pPr lvl="1"/>
            <a:endParaRPr lang="en-US" dirty="0"/>
          </a:p>
          <a:p>
            <a:r>
              <a:rPr lang="en-US" dirty="0"/>
              <a:t>Submit verified Gedcomx</a:t>
            </a:r>
          </a:p>
          <a:p>
            <a:pPr lvl="1"/>
            <a:r>
              <a:rPr lang="en-US" dirty="0"/>
              <a:t>Possible match determination</a:t>
            </a:r>
          </a:p>
          <a:p>
            <a:pPr lvl="2"/>
            <a:r>
              <a:rPr lang="en-US" dirty="0"/>
              <a:t>If no match, auto-attach</a:t>
            </a:r>
          </a:p>
          <a:p>
            <a:pPr lvl="2"/>
            <a:r>
              <a:rPr lang="en-US" dirty="0"/>
              <a:t>If potential match (as determined by deep-match criteria), resolve</a:t>
            </a:r>
          </a:p>
          <a:p>
            <a:pPr lvl="1"/>
            <a:r>
              <a:rPr lang="en-US" dirty="0"/>
              <a:t>Match resolvers are to be expert adjudicators (e.g. trained missionaries)</a:t>
            </a:r>
          </a:p>
        </p:txBody>
      </p:sp>
    </p:spTree>
    <p:extLst>
      <p:ext uri="{BB962C8B-B14F-4D97-AF65-F5344CB8AC3E}">
        <p14:creationId xmlns:p14="http://schemas.microsoft.com/office/powerpoint/2010/main" val="54216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4581-6A14-416E-AC28-04B1F7FC2328}"/>
              </a:ext>
            </a:extLst>
          </p:cNvPr>
          <p:cNvSpPr>
            <a:spLocks noGrp="1"/>
          </p:cNvSpPr>
          <p:nvPr>
            <p:ph type="title"/>
          </p:nvPr>
        </p:nvSpPr>
        <p:spPr>
          <a:xfrm>
            <a:off x="838200" y="-338423"/>
            <a:ext cx="10515600" cy="1325563"/>
          </a:xfrm>
        </p:spPr>
        <p:txBody>
          <a:bodyPr/>
          <a:lstStyle/>
          <a:p>
            <a:pPr algn="ctr"/>
            <a:r>
              <a:rPr lang="en-US" dirty="0"/>
              <a:t>Interface Mockup for Match Evaluation</a:t>
            </a:r>
          </a:p>
        </p:txBody>
      </p:sp>
      <p:pic>
        <p:nvPicPr>
          <p:cNvPr id="3" name="Picture 2">
            <a:extLst>
              <a:ext uri="{FF2B5EF4-FFF2-40B4-BE49-F238E27FC236}">
                <a16:creationId xmlns:a16="http://schemas.microsoft.com/office/drawing/2014/main" id="{495BEC8F-2EB9-48B3-A978-D2BB06EE8661}"/>
              </a:ext>
            </a:extLst>
          </p:cNvPr>
          <p:cNvPicPr>
            <a:picLocks noChangeAspect="1"/>
          </p:cNvPicPr>
          <p:nvPr/>
        </p:nvPicPr>
        <p:blipFill>
          <a:blip r:embed="rId3"/>
          <a:stretch>
            <a:fillRect/>
          </a:stretch>
        </p:blipFill>
        <p:spPr>
          <a:xfrm>
            <a:off x="452487" y="592442"/>
            <a:ext cx="11331018" cy="5651176"/>
          </a:xfrm>
          <a:prstGeom prst="rect">
            <a:avLst/>
          </a:prstGeom>
        </p:spPr>
      </p:pic>
      <p:pic>
        <p:nvPicPr>
          <p:cNvPr id="4" name="Picture 3">
            <a:extLst>
              <a:ext uri="{FF2B5EF4-FFF2-40B4-BE49-F238E27FC236}">
                <a16:creationId xmlns:a16="http://schemas.microsoft.com/office/drawing/2014/main" id="{48A1B88C-ADB8-40E0-82C5-B92BB3FBD422}"/>
              </a:ext>
            </a:extLst>
          </p:cNvPr>
          <p:cNvPicPr>
            <a:picLocks noChangeAspect="1"/>
          </p:cNvPicPr>
          <p:nvPr/>
        </p:nvPicPr>
        <p:blipFill>
          <a:blip r:embed="rId4"/>
          <a:stretch>
            <a:fillRect/>
          </a:stretch>
        </p:blipFill>
        <p:spPr>
          <a:xfrm>
            <a:off x="1256939" y="4741960"/>
            <a:ext cx="3890098" cy="2014847"/>
          </a:xfrm>
          <a:prstGeom prst="rect">
            <a:avLst/>
          </a:prstGeom>
        </p:spPr>
      </p:pic>
      <p:pic>
        <p:nvPicPr>
          <p:cNvPr id="6" name="Picture 5">
            <a:extLst>
              <a:ext uri="{FF2B5EF4-FFF2-40B4-BE49-F238E27FC236}">
                <a16:creationId xmlns:a16="http://schemas.microsoft.com/office/drawing/2014/main" id="{41112F51-BCC4-4CE3-9961-1E9F9E35408A}"/>
              </a:ext>
            </a:extLst>
          </p:cNvPr>
          <p:cNvPicPr>
            <a:picLocks noChangeAspect="1"/>
          </p:cNvPicPr>
          <p:nvPr/>
        </p:nvPicPr>
        <p:blipFill>
          <a:blip r:embed="rId5"/>
          <a:stretch>
            <a:fillRect/>
          </a:stretch>
        </p:blipFill>
        <p:spPr>
          <a:xfrm>
            <a:off x="6822519" y="4590854"/>
            <a:ext cx="2736257" cy="2173804"/>
          </a:xfrm>
          <a:prstGeom prst="rect">
            <a:avLst/>
          </a:prstGeom>
        </p:spPr>
      </p:pic>
      <p:grpSp>
        <p:nvGrpSpPr>
          <p:cNvPr id="12" name="Group 11">
            <a:extLst>
              <a:ext uri="{FF2B5EF4-FFF2-40B4-BE49-F238E27FC236}">
                <a16:creationId xmlns:a16="http://schemas.microsoft.com/office/drawing/2014/main" id="{F0276D8C-6C45-428C-8A36-76563E6F0543}"/>
              </a:ext>
            </a:extLst>
          </p:cNvPr>
          <p:cNvGrpSpPr/>
          <p:nvPr/>
        </p:nvGrpSpPr>
        <p:grpSpPr>
          <a:xfrm>
            <a:off x="2791084" y="2551664"/>
            <a:ext cx="255198" cy="276999"/>
            <a:chOff x="141402" y="348792"/>
            <a:chExt cx="255198" cy="276999"/>
          </a:xfrm>
        </p:grpSpPr>
        <p:sp>
          <p:nvSpPr>
            <p:cNvPr id="9" name="TextBox 8">
              <a:extLst>
                <a:ext uri="{FF2B5EF4-FFF2-40B4-BE49-F238E27FC236}">
                  <a16:creationId xmlns:a16="http://schemas.microsoft.com/office/drawing/2014/main" id="{29BAF4F1-57E5-49F0-A4DA-A49B5ECFE8A3}"/>
                </a:ext>
              </a:extLst>
            </p:cNvPr>
            <p:cNvSpPr txBox="1"/>
            <p:nvPr/>
          </p:nvSpPr>
          <p:spPr>
            <a:xfrm>
              <a:off x="141402" y="348792"/>
              <a:ext cx="255198" cy="276999"/>
            </a:xfrm>
            <a:prstGeom prst="rect">
              <a:avLst/>
            </a:prstGeom>
            <a:noFill/>
          </p:spPr>
          <p:txBody>
            <a:bodyPr wrap="none" rtlCol="0">
              <a:spAutoFit/>
            </a:bodyPr>
            <a:lstStyle/>
            <a:p>
              <a:r>
                <a:rPr lang="en-US" sz="1200" dirty="0"/>
                <a:t>?</a:t>
              </a:r>
            </a:p>
          </p:txBody>
        </p:sp>
        <p:sp>
          <p:nvSpPr>
            <p:cNvPr id="11" name="Oval 10">
              <a:extLst>
                <a:ext uri="{FF2B5EF4-FFF2-40B4-BE49-F238E27FC236}">
                  <a16:creationId xmlns:a16="http://schemas.microsoft.com/office/drawing/2014/main" id="{F580D8A4-2988-4C23-8E5B-3E846F75B470}"/>
                </a:ext>
              </a:extLst>
            </p:cNvPr>
            <p:cNvSpPr/>
            <p:nvPr/>
          </p:nvSpPr>
          <p:spPr>
            <a:xfrm>
              <a:off x="188536" y="406317"/>
              <a:ext cx="141402" cy="141402"/>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605E332-9728-4E41-BD8D-36D3F2364BAA}"/>
              </a:ext>
            </a:extLst>
          </p:cNvPr>
          <p:cNvGrpSpPr/>
          <p:nvPr/>
        </p:nvGrpSpPr>
        <p:grpSpPr>
          <a:xfrm>
            <a:off x="7505093" y="2568982"/>
            <a:ext cx="255198" cy="276999"/>
            <a:chOff x="141402" y="348792"/>
            <a:chExt cx="255198" cy="276999"/>
          </a:xfrm>
        </p:grpSpPr>
        <p:sp>
          <p:nvSpPr>
            <p:cNvPr id="14" name="TextBox 13">
              <a:extLst>
                <a:ext uri="{FF2B5EF4-FFF2-40B4-BE49-F238E27FC236}">
                  <a16:creationId xmlns:a16="http://schemas.microsoft.com/office/drawing/2014/main" id="{D8225548-F2D4-4EB5-8094-31A21B43D31A}"/>
                </a:ext>
              </a:extLst>
            </p:cNvPr>
            <p:cNvSpPr txBox="1"/>
            <p:nvPr/>
          </p:nvSpPr>
          <p:spPr>
            <a:xfrm>
              <a:off x="141402" y="348792"/>
              <a:ext cx="255198" cy="276999"/>
            </a:xfrm>
            <a:prstGeom prst="rect">
              <a:avLst/>
            </a:prstGeom>
            <a:noFill/>
          </p:spPr>
          <p:txBody>
            <a:bodyPr wrap="none" rtlCol="0">
              <a:spAutoFit/>
            </a:bodyPr>
            <a:lstStyle/>
            <a:p>
              <a:r>
                <a:rPr lang="en-US" sz="1200" dirty="0"/>
                <a:t>?</a:t>
              </a:r>
            </a:p>
          </p:txBody>
        </p:sp>
        <p:sp>
          <p:nvSpPr>
            <p:cNvPr id="15" name="Oval 14">
              <a:extLst>
                <a:ext uri="{FF2B5EF4-FFF2-40B4-BE49-F238E27FC236}">
                  <a16:creationId xmlns:a16="http://schemas.microsoft.com/office/drawing/2014/main" id="{DEDC47BE-978A-40E3-B92E-B8BB436D13B0}"/>
                </a:ext>
              </a:extLst>
            </p:cNvPr>
            <p:cNvSpPr/>
            <p:nvPr/>
          </p:nvSpPr>
          <p:spPr>
            <a:xfrm>
              <a:off x="188536" y="406317"/>
              <a:ext cx="141402" cy="141402"/>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F35D7D4-8D50-4F7F-A887-C35A9F1C15CC}"/>
              </a:ext>
            </a:extLst>
          </p:cNvPr>
          <p:cNvSpPr txBox="1"/>
          <p:nvPr/>
        </p:nvSpPr>
        <p:spPr>
          <a:xfrm>
            <a:off x="8104909" y="2899064"/>
            <a:ext cx="1787237" cy="430887"/>
          </a:xfrm>
          <a:prstGeom prst="rect">
            <a:avLst/>
          </a:prstGeom>
          <a:noFill/>
          <a:ln w="19050">
            <a:solidFill>
              <a:srgbClr val="00B050"/>
            </a:solidFill>
          </a:ln>
        </p:spPr>
        <p:txBody>
          <a:bodyPr wrap="square" rtlCol="0">
            <a:spAutoFit/>
          </a:bodyPr>
          <a:lstStyle/>
          <a:p>
            <a:r>
              <a:rPr lang="en-US" sz="1100" dirty="0"/>
              <a:t>“Betty” is a common nickname for “Elizabeth”</a:t>
            </a:r>
          </a:p>
        </p:txBody>
      </p:sp>
      <p:cxnSp>
        <p:nvCxnSpPr>
          <p:cNvPr id="18" name="Straight Connector 17">
            <a:extLst>
              <a:ext uri="{FF2B5EF4-FFF2-40B4-BE49-F238E27FC236}">
                <a16:creationId xmlns:a16="http://schemas.microsoft.com/office/drawing/2014/main" id="{9FD713A3-2FAA-4A8D-A6AD-9ADA3B2D219B}"/>
              </a:ext>
            </a:extLst>
          </p:cNvPr>
          <p:cNvCxnSpPr>
            <a:endCxn id="15" idx="5"/>
          </p:cNvCxnSpPr>
          <p:nvPr/>
        </p:nvCxnSpPr>
        <p:spPr>
          <a:xfrm flipH="1" flipV="1">
            <a:off x="7672921" y="2747201"/>
            <a:ext cx="442379" cy="15186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67969A5-D7FA-4315-A50D-CC79ADBE014E}"/>
              </a:ext>
            </a:extLst>
          </p:cNvPr>
          <p:cNvGrpSpPr/>
          <p:nvPr/>
        </p:nvGrpSpPr>
        <p:grpSpPr>
          <a:xfrm>
            <a:off x="2278466" y="1810446"/>
            <a:ext cx="255198" cy="276999"/>
            <a:chOff x="2278466" y="1810446"/>
            <a:chExt cx="255198" cy="276999"/>
          </a:xfrm>
        </p:grpSpPr>
        <p:sp>
          <p:nvSpPr>
            <p:cNvPr id="20" name="TextBox 19">
              <a:extLst>
                <a:ext uri="{FF2B5EF4-FFF2-40B4-BE49-F238E27FC236}">
                  <a16:creationId xmlns:a16="http://schemas.microsoft.com/office/drawing/2014/main" id="{CDB823D0-AB25-4C24-B38E-C89BFE691296}"/>
                </a:ext>
              </a:extLst>
            </p:cNvPr>
            <p:cNvSpPr txBox="1"/>
            <p:nvPr/>
          </p:nvSpPr>
          <p:spPr>
            <a:xfrm>
              <a:off x="2278466" y="1810446"/>
              <a:ext cx="255198" cy="276999"/>
            </a:xfrm>
            <a:prstGeom prst="rect">
              <a:avLst/>
            </a:prstGeom>
            <a:noFill/>
          </p:spPr>
          <p:txBody>
            <a:bodyPr wrap="none" rtlCol="0">
              <a:spAutoFit/>
            </a:bodyPr>
            <a:lstStyle/>
            <a:p>
              <a:r>
                <a:rPr lang="en-US" sz="1200" dirty="0"/>
                <a:t>?</a:t>
              </a:r>
            </a:p>
          </p:txBody>
        </p:sp>
        <p:sp>
          <p:nvSpPr>
            <p:cNvPr id="21" name="Oval 20">
              <a:extLst>
                <a:ext uri="{FF2B5EF4-FFF2-40B4-BE49-F238E27FC236}">
                  <a16:creationId xmlns:a16="http://schemas.microsoft.com/office/drawing/2014/main" id="{771C12F0-F62A-49C9-9AEE-F3AE15811D7D}"/>
                </a:ext>
              </a:extLst>
            </p:cNvPr>
            <p:cNvSpPr/>
            <p:nvPr/>
          </p:nvSpPr>
          <p:spPr>
            <a:xfrm>
              <a:off x="2325600" y="1878362"/>
              <a:ext cx="141402" cy="141402"/>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24A6934-DCEC-47D1-BC58-33A55DF84C81}"/>
              </a:ext>
            </a:extLst>
          </p:cNvPr>
          <p:cNvSpPr txBox="1"/>
          <p:nvPr/>
        </p:nvSpPr>
        <p:spPr>
          <a:xfrm>
            <a:off x="8468591" y="623455"/>
            <a:ext cx="2171699" cy="600164"/>
          </a:xfrm>
          <a:prstGeom prst="rect">
            <a:avLst/>
          </a:prstGeom>
          <a:noFill/>
          <a:ln w="19050">
            <a:solidFill>
              <a:srgbClr val="FFC000"/>
            </a:solidFill>
          </a:ln>
        </p:spPr>
        <p:txBody>
          <a:bodyPr wrap="square" rtlCol="0">
            <a:spAutoFit/>
          </a:bodyPr>
          <a:lstStyle/>
          <a:p>
            <a:r>
              <a:rPr lang="en-US" sz="1100" dirty="0"/>
              <a:t>Check Dates</a:t>
            </a:r>
          </a:p>
          <a:p>
            <a:r>
              <a:rPr lang="en-US" sz="1100" dirty="0"/>
              <a:t>Estimated dates 6 years apart being the same has probability 0.5</a:t>
            </a:r>
          </a:p>
        </p:txBody>
      </p:sp>
      <p:grpSp>
        <p:nvGrpSpPr>
          <p:cNvPr id="29" name="Group 28">
            <a:extLst>
              <a:ext uri="{FF2B5EF4-FFF2-40B4-BE49-F238E27FC236}">
                <a16:creationId xmlns:a16="http://schemas.microsoft.com/office/drawing/2014/main" id="{EA0207B3-B7EB-4789-BAEC-A7A8A2DEDBE0}"/>
              </a:ext>
            </a:extLst>
          </p:cNvPr>
          <p:cNvGrpSpPr/>
          <p:nvPr/>
        </p:nvGrpSpPr>
        <p:grpSpPr>
          <a:xfrm>
            <a:off x="7834139" y="1806982"/>
            <a:ext cx="255198" cy="276999"/>
            <a:chOff x="2278466" y="1810446"/>
            <a:chExt cx="255198" cy="276999"/>
          </a:xfrm>
        </p:grpSpPr>
        <p:sp>
          <p:nvSpPr>
            <p:cNvPr id="30" name="TextBox 29">
              <a:extLst>
                <a:ext uri="{FF2B5EF4-FFF2-40B4-BE49-F238E27FC236}">
                  <a16:creationId xmlns:a16="http://schemas.microsoft.com/office/drawing/2014/main" id="{13080E6F-0B0B-410D-8F0E-FEB9BA39361C}"/>
                </a:ext>
              </a:extLst>
            </p:cNvPr>
            <p:cNvSpPr txBox="1"/>
            <p:nvPr/>
          </p:nvSpPr>
          <p:spPr>
            <a:xfrm>
              <a:off x="2278466" y="1810446"/>
              <a:ext cx="255198" cy="276999"/>
            </a:xfrm>
            <a:prstGeom prst="rect">
              <a:avLst/>
            </a:prstGeom>
            <a:noFill/>
          </p:spPr>
          <p:txBody>
            <a:bodyPr wrap="none" rtlCol="0">
              <a:spAutoFit/>
            </a:bodyPr>
            <a:lstStyle/>
            <a:p>
              <a:r>
                <a:rPr lang="en-US" sz="1200" dirty="0"/>
                <a:t>?</a:t>
              </a:r>
            </a:p>
          </p:txBody>
        </p:sp>
        <p:sp>
          <p:nvSpPr>
            <p:cNvPr id="31" name="Oval 30">
              <a:extLst>
                <a:ext uri="{FF2B5EF4-FFF2-40B4-BE49-F238E27FC236}">
                  <a16:creationId xmlns:a16="http://schemas.microsoft.com/office/drawing/2014/main" id="{2F5061E7-9853-4470-999A-646698CB37B0}"/>
                </a:ext>
              </a:extLst>
            </p:cNvPr>
            <p:cNvSpPr/>
            <p:nvPr/>
          </p:nvSpPr>
          <p:spPr>
            <a:xfrm>
              <a:off x="2325600" y="1878362"/>
              <a:ext cx="141402" cy="141402"/>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a:extLst>
              <a:ext uri="{FF2B5EF4-FFF2-40B4-BE49-F238E27FC236}">
                <a16:creationId xmlns:a16="http://schemas.microsoft.com/office/drawing/2014/main" id="{DF56BEC3-8031-42E7-966C-733DAE8F52E8}"/>
              </a:ext>
            </a:extLst>
          </p:cNvPr>
          <p:cNvCxnSpPr>
            <a:endCxn id="31" idx="7"/>
          </p:cNvCxnSpPr>
          <p:nvPr/>
        </p:nvCxnSpPr>
        <p:spPr>
          <a:xfrm flipH="1">
            <a:off x="8001967" y="1226127"/>
            <a:ext cx="456233" cy="66947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87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9E6B-75EA-427F-8FC8-2A0026BEFA74}"/>
              </a:ext>
            </a:extLst>
          </p:cNvPr>
          <p:cNvSpPr>
            <a:spLocks noGrp="1"/>
          </p:cNvSpPr>
          <p:nvPr>
            <p:ph type="title"/>
          </p:nvPr>
        </p:nvSpPr>
        <p:spPr>
          <a:xfrm>
            <a:off x="838200" y="-202111"/>
            <a:ext cx="10515600" cy="1325563"/>
          </a:xfrm>
        </p:spPr>
        <p:txBody>
          <a:bodyPr/>
          <a:lstStyle/>
          <a:p>
            <a:pPr algn="ctr"/>
            <a:r>
              <a:rPr lang="en-US" dirty="0"/>
              <a:t>Interface Mockup for Match Evaluation</a:t>
            </a:r>
          </a:p>
        </p:txBody>
      </p:sp>
      <p:pic>
        <p:nvPicPr>
          <p:cNvPr id="5" name="Picture 4">
            <a:extLst>
              <a:ext uri="{FF2B5EF4-FFF2-40B4-BE49-F238E27FC236}">
                <a16:creationId xmlns:a16="http://schemas.microsoft.com/office/drawing/2014/main" id="{0B5962E9-8C90-4204-87E1-D9181475CD3B}"/>
              </a:ext>
            </a:extLst>
          </p:cNvPr>
          <p:cNvPicPr>
            <a:picLocks noChangeAspect="1"/>
          </p:cNvPicPr>
          <p:nvPr/>
        </p:nvPicPr>
        <p:blipFill>
          <a:blip r:embed="rId3"/>
          <a:stretch>
            <a:fillRect/>
          </a:stretch>
        </p:blipFill>
        <p:spPr>
          <a:xfrm>
            <a:off x="0" y="762506"/>
            <a:ext cx="12192000" cy="6082796"/>
          </a:xfrm>
          <a:prstGeom prst="rect">
            <a:avLst/>
          </a:prstGeom>
        </p:spPr>
      </p:pic>
      <p:sp>
        <p:nvSpPr>
          <p:cNvPr id="8" name="TextBox 7">
            <a:extLst>
              <a:ext uri="{FF2B5EF4-FFF2-40B4-BE49-F238E27FC236}">
                <a16:creationId xmlns:a16="http://schemas.microsoft.com/office/drawing/2014/main" id="{4559BFE5-0A45-45C4-A815-4AB7EFCE09CE}"/>
              </a:ext>
            </a:extLst>
          </p:cNvPr>
          <p:cNvSpPr txBox="1"/>
          <p:nvPr/>
        </p:nvSpPr>
        <p:spPr>
          <a:xfrm>
            <a:off x="8496797" y="847545"/>
            <a:ext cx="2433871" cy="523220"/>
          </a:xfrm>
          <a:prstGeom prst="rect">
            <a:avLst/>
          </a:prstGeom>
          <a:noFill/>
          <a:ln w="38100">
            <a:solidFill>
              <a:srgbClr val="FFC000"/>
            </a:solidFill>
          </a:ln>
        </p:spPr>
        <p:txBody>
          <a:bodyPr wrap="none" rtlCol="0">
            <a:spAutoFit/>
          </a:bodyPr>
          <a:lstStyle/>
          <a:p>
            <a:r>
              <a:rPr lang="en-US" sz="1400" dirty="0"/>
              <a:t>Check Name</a:t>
            </a:r>
          </a:p>
          <a:p>
            <a:r>
              <a:rPr lang="en-US" sz="1400" dirty="0"/>
              <a:t>(Names are spelled differently)</a:t>
            </a:r>
          </a:p>
        </p:txBody>
      </p:sp>
      <p:cxnSp>
        <p:nvCxnSpPr>
          <p:cNvPr id="9" name="Straight Connector 8">
            <a:extLst>
              <a:ext uri="{FF2B5EF4-FFF2-40B4-BE49-F238E27FC236}">
                <a16:creationId xmlns:a16="http://schemas.microsoft.com/office/drawing/2014/main" id="{E0FB59F8-4D2F-4DEA-8B89-B278D42E3144}"/>
              </a:ext>
            </a:extLst>
          </p:cNvPr>
          <p:cNvCxnSpPr>
            <a:cxnSpLocks/>
          </p:cNvCxnSpPr>
          <p:nvPr/>
        </p:nvCxnSpPr>
        <p:spPr>
          <a:xfrm flipV="1">
            <a:off x="8144759" y="1348033"/>
            <a:ext cx="348792" cy="43363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A8B40C1-48B7-42D2-8703-F64410643E5D}"/>
              </a:ext>
            </a:extLst>
          </p:cNvPr>
          <p:cNvPicPr>
            <a:picLocks noChangeAspect="1"/>
          </p:cNvPicPr>
          <p:nvPr/>
        </p:nvPicPr>
        <p:blipFill>
          <a:blip r:embed="rId4"/>
          <a:stretch>
            <a:fillRect/>
          </a:stretch>
        </p:blipFill>
        <p:spPr>
          <a:xfrm>
            <a:off x="7959934" y="1695027"/>
            <a:ext cx="262151" cy="323116"/>
          </a:xfrm>
          <a:prstGeom prst="rect">
            <a:avLst/>
          </a:prstGeom>
        </p:spPr>
      </p:pic>
      <p:pic>
        <p:nvPicPr>
          <p:cNvPr id="26" name="Picture 25">
            <a:extLst>
              <a:ext uri="{FF2B5EF4-FFF2-40B4-BE49-F238E27FC236}">
                <a16:creationId xmlns:a16="http://schemas.microsoft.com/office/drawing/2014/main" id="{91AD8A69-8B96-4FDB-A142-DA0B3106978E}"/>
              </a:ext>
            </a:extLst>
          </p:cNvPr>
          <p:cNvPicPr>
            <a:picLocks noChangeAspect="1"/>
          </p:cNvPicPr>
          <p:nvPr/>
        </p:nvPicPr>
        <p:blipFill>
          <a:blip r:embed="rId4"/>
          <a:stretch>
            <a:fillRect/>
          </a:stretch>
        </p:blipFill>
        <p:spPr>
          <a:xfrm>
            <a:off x="1340415" y="1709871"/>
            <a:ext cx="262151" cy="323116"/>
          </a:xfrm>
          <a:prstGeom prst="rect">
            <a:avLst/>
          </a:prstGeom>
        </p:spPr>
      </p:pic>
    </p:spTree>
    <p:extLst>
      <p:ext uri="{BB962C8B-B14F-4D97-AF65-F5344CB8AC3E}">
        <p14:creationId xmlns:p14="http://schemas.microsoft.com/office/powerpoint/2010/main" val="221349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C81D-BBFB-4837-8351-C2EADB74AFB9}"/>
              </a:ext>
            </a:extLst>
          </p:cNvPr>
          <p:cNvSpPr>
            <a:spLocks noGrp="1"/>
          </p:cNvSpPr>
          <p:nvPr>
            <p:ph type="title"/>
          </p:nvPr>
        </p:nvSpPr>
        <p:spPr/>
        <p:txBody>
          <a:bodyPr/>
          <a:lstStyle/>
          <a:p>
            <a:pPr algn="ctr"/>
            <a:r>
              <a:rPr lang="en-US" dirty="0"/>
              <a:t>Directly Use Improved FamilySearch Interface</a:t>
            </a:r>
          </a:p>
        </p:txBody>
      </p:sp>
      <p:sp>
        <p:nvSpPr>
          <p:cNvPr id="3" name="Content Placeholder 2">
            <a:extLst>
              <a:ext uri="{FF2B5EF4-FFF2-40B4-BE49-F238E27FC236}">
                <a16:creationId xmlns:a16="http://schemas.microsoft.com/office/drawing/2014/main" id="{CA518434-45E0-4DD4-9065-ECB50E4B9C83}"/>
              </a:ext>
            </a:extLst>
          </p:cNvPr>
          <p:cNvSpPr>
            <a:spLocks noGrp="1"/>
          </p:cNvSpPr>
          <p:nvPr>
            <p:ph idx="1"/>
          </p:nvPr>
        </p:nvSpPr>
        <p:spPr>
          <a:xfrm>
            <a:off x="659879" y="1637085"/>
            <a:ext cx="10821971" cy="4886262"/>
          </a:xfrm>
        </p:spPr>
        <p:txBody>
          <a:bodyPr>
            <a:normAutofit fontScale="85000" lnSpcReduction="20000"/>
          </a:bodyPr>
          <a:lstStyle/>
          <a:p>
            <a:r>
              <a:rPr lang="en-US" dirty="0"/>
              <a:t>For expediency, use the new interface, as is:</a:t>
            </a:r>
          </a:p>
          <a:p>
            <a:pPr lvl="1"/>
            <a:r>
              <a:rPr lang="en-US" dirty="0"/>
              <a:t>We cannot expeditiously build one or expect adaptation of any of our ideas.</a:t>
            </a:r>
          </a:p>
          <a:p>
            <a:pPr lvl="1"/>
            <a:r>
              <a:rPr lang="en-US" dirty="0"/>
              <a:t>Nevertheless, we can better support user decisions about duplicates and about merges.</a:t>
            </a:r>
          </a:p>
          <a:p>
            <a:pPr marL="457200" lvl="1" indent="0">
              <a:buNone/>
            </a:pPr>
            <a:endParaRPr lang="en-US" dirty="0"/>
          </a:p>
          <a:p>
            <a:r>
              <a:rPr lang="en-US" dirty="0"/>
              <a:t>Provide a guide to determining duplicates with our deep checker.</a:t>
            </a:r>
          </a:p>
          <a:p>
            <a:pPr lvl="1"/>
            <a:r>
              <a:rPr lang="en-US" dirty="0"/>
              <a:t>Let FamilySearch find duplicates as usual, returning their FamilySearch IDs.</a:t>
            </a:r>
          </a:p>
          <a:p>
            <a:pPr lvl="1"/>
            <a:r>
              <a:rPr lang="en-US" dirty="0"/>
              <a:t>Import information from FamilySearch to an osmx ontology for analysis.</a:t>
            </a:r>
          </a:p>
          <a:p>
            <a:pPr lvl="1"/>
            <a:r>
              <a:rPr lang="en-US" dirty="0"/>
              <a:t>Deep-check each individual’s information for self consistency (report warnings).</a:t>
            </a:r>
          </a:p>
          <a:p>
            <a:pPr lvl="1"/>
            <a:r>
              <a:rPr lang="en-US" dirty="0"/>
              <a:t>Do a deep-match check on the set of proposed duplicates (report warnings and a match confidence).</a:t>
            </a:r>
          </a:p>
          <a:p>
            <a:pPr lvl="1"/>
            <a:r>
              <a:rPr lang="en-US" dirty="0"/>
              <a:t>Provide a </a:t>
            </a:r>
            <a:r>
              <a:rPr lang="en-US" dirty="0" err="1"/>
              <a:t>KDiff</a:t>
            </a:r>
            <a:r>
              <a:rPr lang="en-US" dirty="0"/>
              <a:t>-like view of the information with pop-up warnings and pop-up access to all documentation.</a:t>
            </a:r>
          </a:p>
          <a:p>
            <a:pPr marL="457200" lvl="1" indent="0">
              <a:buNone/>
            </a:pPr>
            <a:endParaRPr lang="en-US" dirty="0"/>
          </a:p>
          <a:p>
            <a:r>
              <a:rPr lang="en-US" dirty="0"/>
              <a:t>Use FamilySearch merge to do the actual merge.</a:t>
            </a:r>
          </a:p>
          <a:p>
            <a:pPr lvl="1"/>
            <a:r>
              <a:rPr lang="en-US" dirty="0"/>
              <a:t>Add the new person as a single individual to the tree and immediately open the merge view.</a:t>
            </a:r>
          </a:p>
          <a:p>
            <a:pPr lvl="1"/>
            <a:r>
              <a:rPr lang="en-US" dirty="0"/>
              <a:t>For now we probably can’t alter the interface itself, but hopefully we can provide a merge guide.</a:t>
            </a:r>
          </a:p>
        </p:txBody>
      </p:sp>
    </p:spTree>
    <p:extLst>
      <p:ext uri="{BB962C8B-B14F-4D97-AF65-F5344CB8AC3E}">
        <p14:creationId xmlns:p14="http://schemas.microsoft.com/office/powerpoint/2010/main" val="147940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EDD0-7EBD-44B6-BA1B-4A29B4E06C47}"/>
              </a:ext>
            </a:extLst>
          </p:cNvPr>
          <p:cNvSpPr>
            <a:spLocks noGrp="1"/>
          </p:cNvSpPr>
          <p:nvPr>
            <p:ph type="title"/>
          </p:nvPr>
        </p:nvSpPr>
        <p:spPr>
          <a:xfrm>
            <a:off x="838200" y="-257049"/>
            <a:ext cx="10515600" cy="1325563"/>
          </a:xfrm>
        </p:spPr>
        <p:txBody>
          <a:bodyPr/>
          <a:lstStyle/>
          <a:p>
            <a:pPr algn="ctr"/>
            <a:r>
              <a:rPr lang="en-US" dirty="0"/>
              <a:t>Duplicate Determination Mockup</a:t>
            </a:r>
          </a:p>
        </p:txBody>
      </p:sp>
      <p:pic>
        <p:nvPicPr>
          <p:cNvPr id="3" name="Picture 2">
            <a:extLst>
              <a:ext uri="{FF2B5EF4-FFF2-40B4-BE49-F238E27FC236}">
                <a16:creationId xmlns:a16="http://schemas.microsoft.com/office/drawing/2014/main" id="{7D98F104-20E4-41D1-92BB-2096BFFEAB8B}"/>
              </a:ext>
            </a:extLst>
          </p:cNvPr>
          <p:cNvPicPr>
            <a:picLocks noChangeAspect="1"/>
          </p:cNvPicPr>
          <p:nvPr/>
        </p:nvPicPr>
        <p:blipFill>
          <a:blip r:embed="rId3"/>
          <a:stretch>
            <a:fillRect/>
          </a:stretch>
        </p:blipFill>
        <p:spPr>
          <a:xfrm>
            <a:off x="527900" y="846122"/>
            <a:ext cx="11123629" cy="5547744"/>
          </a:xfrm>
          <a:prstGeom prst="rect">
            <a:avLst/>
          </a:prstGeom>
        </p:spPr>
      </p:pic>
      <p:pic>
        <p:nvPicPr>
          <p:cNvPr id="13" name="Picture 12">
            <a:extLst>
              <a:ext uri="{FF2B5EF4-FFF2-40B4-BE49-F238E27FC236}">
                <a16:creationId xmlns:a16="http://schemas.microsoft.com/office/drawing/2014/main" id="{B845C62E-6FDD-498E-8CAE-751EADBA6AEB}"/>
              </a:ext>
            </a:extLst>
          </p:cNvPr>
          <p:cNvPicPr>
            <a:picLocks noChangeAspect="1"/>
          </p:cNvPicPr>
          <p:nvPr/>
        </p:nvPicPr>
        <p:blipFill>
          <a:blip r:embed="rId4"/>
          <a:stretch>
            <a:fillRect/>
          </a:stretch>
        </p:blipFill>
        <p:spPr>
          <a:xfrm>
            <a:off x="6799900" y="4824299"/>
            <a:ext cx="3890098" cy="2014847"/>
          </a:xfrm>
          <a:prstGeom prst="rect">
            <a:avLst/>
          </a:prstGeom>
        </p:spPr>
      </p:pic>
      <p:pic>
        <p:nvPicPr>
          <p:cNvPr id="14" name="Picture 13">
            <a:extLst>
              <a:ext uri="{FF2B5EF4-FFF2-40B4-BE49-F238E27FC236}">
                <a16:creationId xmlns:a16="http://schemas.microsoft.com/office/drawing/2014/main" id="{9F936F35-4F82-4BEB-B909-4A242A34C918}"/>
              </a:ext>
            </a:extLst>
          </p:cNvPr>
          <p:cNvPicPr>
            <a:picLocks noChangeAspect="1"/>
          </p:cNvPicPr>
          <p:nvPr/>
        </p:nvPicPr>
        <p:blipFill>
          <a:blip r:embed="rId5"/>
          <a:stretch>
            <a:fillRect/>
          </a:stretch>
        </p:blipFill>
        <p:spPr>
          <a:xfrm>
            <a:off x="1307839" y="4674769"/>
            <a:ext cx="2736257" cy="2173804"/>
          </a:xfrm>
          <a:prstGeom prst="rect">
            <a:avLst/>
          </a:prstGeom>
        </p:spPr>
      </p:pic>
      <p:sp>
        <p:nvSpPr>
          <p:cNvPr id="15" name="TextBox 14">
            <a:extLst>
              <a:ext uri="{FF2B5EF4-FFF2-40B4-BE49-F238E27FC236}">
                <a16:creationId xmlns:a16="http://schemas.microsoft.com/office/drawing/2014/main" id="{4D1B2B95-1804-447C-B39F-CC2EEE82ABCD}"/>
              </a:ext>
            </a:extLst>
          </p:cNvPr>
          <p:cNvSpPr txBox="1"/>
          <p:nvPr/>
        </p:nvSpPr>
        <p:spPr>
          <a:xfrm>
            <a:off x="3525715" y="3314700"/>
            <a:ext cx="1622560" cy="430887"/>
          </a:xfrm>
          <a:prstGeom prst="rect">
            <a:avLst/>
          </a:prstGeom>
          <a:noFill/>
          <a:ln w="19050">
            <a:solidFill>
              <a:srgbClr val="00B050"/>
            </a:solidFill>
          </a:ln>
        </p:spPr>
        <p:txBody>
          <a:bodyPr wrap="none" rtlCol="0">
            <a:spAutoFit/>
          </a:bodyPr>
          <a:lstStyle/>
          <a:p>
            <a:r>
              <a:rPr lang="en-US" sz="1100" dirty="0"/>
              <a:t>“Betty” is a common</a:t>
            </a:r>
          </a:p>
          <a:p>
            <a:r>
              <a:rPr lang="en-US" sz="1100" dirty="0"/>
              <a:t>Nickname for “Elizabeth”</a:t>
            </a:r>
          </a:p>
        </p:txBody>
      </p:sp>
      <p:cxnSp>
        <p:nvCxnSpPr>
          <p:cNvPr id="17" name="Straight Connector 16">
            <a:extLst>
              <a:ext uri="{FF2B5EF4-FFF2-40B4-BE49-F238E27FC236}">
                <a16:creationId xmlns:a16="http://schemas.microsoft.com/office/drawing/2014/main" id="{88646C69-F436-4624-A39C-3BA130CF4C43}"/>
              </a:ext>
            </a:extLst>
          </p:cNvPr>
          <p:cNvCxnSpPr>
            <a:cxnSpLocks/>
          </p:cNvCxnSpPr>
          <p:nvPr/>
        </p:nvCxnSpPr>
        <p:spPr>
          <a:xfrm>
            <a:off x="2031023" y="2831123"/>
            <a:ext cx="1494692" cy="4835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FD6464-4037-4CB6-B580-689A98DD97FE}"/>
              </a:ext>
            </a:extLst>
          </p:cNvPr>
          <p:cNvCxnSpPr>
            <a:cxnSpLocks/>
          </p:cNvCxnSpPr>
          <p:nvPr/>
        </p:nvCxnSpPr>
        <p:spPr>
          <a:xfrm flipV="1">
            <a:off x="5134708" y="2831123"/>
            <a:ext cx="2022230" cy="4835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57CBEEC-17F4-465F-8CE8-18F538554273}"/>
              </a:ext>
            </a:extLst>
          </p:cNvPr>
          <p:cNvSpPr txBox="1"/>
          <p:nvPr/>
        </p:nvSpPr>
        <p:spPr>
          <a:xfrm>
            <a:off x="8320135" y="954386"/>
            <a:ext cx="2223686" cy="430887"/>
          </a:xfrm>
          <a:prstGeom prst="rect">
            <a:avLst/>
          </a:prstGeom>
          <a:noFill/>
          <a:ln w="19050">
            <a:solidFill>
              <a:srgbClr val="FFC000"/>
            </a:solidFill>
          </a:ln>
        </p:spPr>
        <p:txBody>
          <a:bodyPr wrap="none" rtlCol="0">
            <a:spAutoFit/>
          </a:bodyPr>
          <a:lstStyle/>
          <a:p>
            <a:r>
              <a:rPr lang="en-US" sz="1100" dirty="0"/>
              <a:t>Estimated dates 6 years apart</a:t>
            </a:r>
          </a:p>
          <a:p>
            <a:r>
              <a:rPr lang="en-US" sz="1100" dirty="0"/>
              <a:t>being the same has probability 0.5</a:t>
            </a:r>
          </a:p>
        </p:txBody>
      </p:sp>
      <p:cxnSp>
        <p:nvCxnSpPr>
          <p:cNvPr id="26" name="Straight Connector 25">
            <a:extLst>
              <a:ext uri="{FF2B5EF4-FFF2-40B4-BE49-F238E27FC236}">
                <a16:creationId xmlns:a16="http://schemas.microsoft.com/office/drawing/2014/main" id="{85D923F5-8D91-4324-BB46-E59D06FA5CB1}"/>
              </a:ext>
            </a:extLst>
          </p:cNvPr>
          <p:cNvCxnSpPr>
            <a:cxnSpLocks/>
          </p:cNvCxnSpPr>
          <p:nvPr/>
        </p:nvCxnSpPr>
        <p:spPr>
          <a:xfrm flipV="1">
            <a:off x="7722606" y="1371600"/>
            <a:ext cx="602244" cy="73785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2DEEF5-33F4-4674-8B15-EAE46E8AE973}"/>
              </a:ext>
            </a:extLst>
          </p:cNvPr>
          <p:cNvCxnSpPr>
            <a:cxnSpLocks/>
          </p:cNvCxnSpPr>
          <p:nvPr/>
        </p:nvCxnSpPr>
        <p:spPr>
          <a:xfrm flipV="1">
            <a:off x="2334285" y="1381125"/>
            <a:ext cx="5990565" cy="79925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58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E06-F4FD-4D00-B1BA-31BA9EB647DC}"/>
              </a:ext>
            </a:extLst>
          </p:cNvPr>
          <p:cNvSpPr>
            <a:spLocks noGrp="1"/>
          </p:cNvSpPr>
          <p:nvPr>
            <p:ph type="title"/>
          </p:nvPr>
        </p:nvSpPr>
        <p:spPr>
          <a:xfrm>
            <a:off x="838200" y="22229"/>
            <a:ext cx="10515600" cy="1325563"/>
          </a:xfrm>
        </p:spPr>
        <p:txBody>
          <a:bodyPr/>
          <a:lstStyle/>
          <a:p>
            <a:pPr algn="ctr"/>
            <a:r>
              <a:rPr lang="en-US" dirty="0"/>
              <a:t>Duplicate Determination Mockup2</a:t>
            </a:r>
          </a:p>
        </p:txBody>
      </p:sp>
      <p:pic>
        <p:nvPicPr>
          <p:cNvPr id="4" name="Picture 3">
            <a:extLst>
              <a:ext uri="{FF2B5EF4-FFF2-40B4-BE49-F238E27FC236}">
                <a16:creationId xmlns:a16="http://schemas.microsoft.com/office/drawing/2014/main" id="{33A7D9EC-E0A4-41B7-A353-3B2790FB181C}"/>
              </a:ext>
            </a:extLst>
          </p:cNvPr>
          <p:cNvPicPr>
            <a:picLocks noChangeAspect="1"/>
          </p:cNvPicPr>
          <p:nvPr/>
        </p:nvPicPr>
        <p:blipFill>
          <a:blip r:embed="rId2"/>
          <a:stretch>
            <a:fillRect/>
          </a:stretch>
        </p:blipFill>
        <p:spPr>
          <a:xfrm>
            <a:off x="548137" y="1134208"/>
            <a:ext cx="11106405" cy="5539153"/>
          </a:xfrm>
          <a:prstGeom prst="rect">
            <a:avLst/>
          </a:prstGeom>
        </p:spPr>
      </p:pic>
      <p:pic>
        <p:nvPicPr>
          <p:cNvPr id="3" name="Picture 2">
            <a:extLst>
              <a:ext uri="{FF2B5EF4-FFF2-40B4-BE49-F238E27FC236}">
                <a16:creationId xmlns:a16="http://schemas.microsoft.com/office/drawing/2014/main" id="{A943433F-5BDC-412A-9D36-6D4506597923}"/>
              </a:ext>
            </a:extLst>
          </p:cNvPr>
          <p:cNvPicPr>
            <a:picLocks noChangeAspect="1"/>
          </p:cNvPicPr>
          <p:nvPr/>
        </p:nvPicPr>
        <p:blipFill>
          <a:blip r:embed="rId3"/>
          <a:stretch>
            <a:fillRect/>
          </a:stretch>
        </p:blipFill>
        <p:spPr>
          <a:xfrm>
            <a:off x="6802330" y="4251349"/>
            <a:ext cx="3890190" cy="2202205"/>
          </a:xfrm>
          <a:prstGeom prst="rect">
            <a:avLst/>
          </a:prstGeom>
        </p:spPr>
      </p:pic>
      <p:pic>
        <p:nvPicPr>
          <p:cNvPr id="5" name="Picture 4">
            <a:extLst>
              <a:ext uri="{FF2B5EF4-FFF2-40B4-BE49-F238E27FC236}">
                <a16:creationId xmlns:a16="http://schemas.microsoft.com/office/drawing/2014/main" id="{6FF28182-A452-4BC7-9D42-4302EAD44FDA}"/>
              </a:ext>
            </a:extLst>
          </p:cNvPr>
          <p:cNvPicPr>
            <a:picLocks noChangeAspect="1"/>
          </p:cNvPicPr>
          <p:nvPr/>
        </p:nvPicPr>
        <p:blipFill>
          <a:blip r:embed="rId4"/>
          <a:stretch>
            <a:fillRect/>
          </a:stretch>
        </p:blipFill>
        <p:spPr>
          <a:xfrm>
            <a:off x="1343008" y="4252738"/>
            <a:ext cx="2736257" cy="2173804"/>
          </a:xfrm>
          <a:prstGeom prst="rect">
            <a:avLst/>
          </a:prstGeom>
        </p:spPr>
      </p:pic>
      <p:sp>
        <p:nvSpPr>
          <p:cNvPr id="6" name="TextBox 5">
            <a:extLst>
              <a:ext uri="{FF2B5EF4-FFF2-40B4-BE49-F238E27FC236}">
                <a16:creationId xmlns:a16="http://schemas.microsoft.com/office/drawing/2014/main" id="{64FD26B3-BBE6-43BF-8D2C-D907B7B35283}"/>
              </a:ext>
            </a:extLst>
          </p:cNvPr>
          <p:cNvSpPr txBox="1"/>
          <p:nvPr/>
        </p:nvSpPr>
        <p:spPr>
          <a:xfrm>
            <a:off x="4185137" y="3560885"/>
            <a:ext cx="1272688" cy="430887"/>
          </a:xfrm>
          <a:prstGeom prst="rect">
            <a:avLst/>
          </a:prstGeom>
          <a:noFill/>
          <a:ln w="19050">
            <a:solidFill>
              <a:srgbClr val="FFC000"/>
            </a:solidFill>
          </a:ln>
        </p:spPr>
        <p:txBody>
          <a:bodyPr wrap="square" rtlCol="0">
            <a:spAutoFit/>
          </a:bodyPr>
          <a:lstStyle/>
          <a:p>
            <a:r>
              <a:rPr lang="en-US" sz="1100" dirty="0"/>
              <a:t>Counties differ but</a:t>
            </a:r>
          </a:p>
          <a:p>
            <a:r>
              <a:rPr lang="en-US" sz="1100" dirty="0"/>
              <a:t>are adjacent</a:t>
            </a:r>
          </a:p>
        </p:txBody>
      </p:sp>
      <p:cxnSp>
        <p:nvCxnSpPr>
          <p:cNvPr id="8" name="Straight Connector 7">
            <a:extLst>
              <a:ext uri="{FF2B5EF4-FFF2-40B4-BE49-F238E27FC236}">
                <a16:creationId xmlns:a16="http://schemas.microsoft.com/office/drawing/2014/main" id="{DD4DC8BB-11BB-4AFA-B0F7-13B47CC73EBB}"/>
              </a:ext>
            </a:extLst>
          </p:cNvPr>
          <p:cNvCxnSpPr>
            <a:cxnSpLocks/>
          </p:cNvCxnSpPr>
          <p:nvPr/>
        </p:nvCxnSpPr>
        <p:spPr>
          <a:xfrm flipV="1">
            <a:off x="5457825" y="2883878"/>
            <a:ext cx="2543175" cy="67847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BE8EC0-8033-4984-8357-8F2F50C669F2}"/>
              </a:ext>
            </a:extLst>
          </p:cNvPr>
          <p:cNvCxnSpPr>
            <a:cxnSpLocks/>
          </p:cNvCxnSpPr>
          <p:nvPr/>
        </p:nvCxnSpPr>
        <p:spPr>
          <a:xfrm flipH="1" flipV="1">
            <a:off x="2321169" y="2901462"/>
            <a:ext cx="1863969" cy="6594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E2E50C-E9ED-416F-A7F2-E8090C34E854}"/>
              </a:ext>
            </a:extLst>
          </p:cNvPr>
          <p:cNvCxnSpPr>
            <a:cxnSpLocks/>
          </p:cNvCxnSpPr>
          <p:nvPr/>
        </p:nvCxnSpPr>
        <p:spPr>
          <a:xfrm flipV="1">
            <a:off x="7448550" y="1661746"/>
            <a:ext cx="1044819" cy="10052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8B3813-5332-4D98-BED1-E8A0C7B401F9}"/>
              </a:ext>
            </a:extLst>
          </p:cNvPr>
          <p:cNvCxnSpPr>
            <a:cxnSpLocks/>
          </p:cNvCxnSpPr>
          <p:nvPr/>
        </p:nvCxnSpPr>
        <p:spPr>
          <a:xfrm flipV="1">
            <a:off x="2362200" y="1661749"/>
            <a:ext cx="6157546" cy="105287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3BB415-F697-487E-B638-F00DCBC2B831}"/>
              </a:ext>
            </a:extLst>
          </p:cNvPr>
          <p:cNvSpPr txBox="1"/>
          <p:nvPr/>
        </p:nvSpPr>
        <p:spPr>
          <a:xfrm>
            <a:off x="8510025" y="1225439"/>
            <a:ext cx="2052351" cy="430887"/>
          </a:xfrm>
          <a:prstGeom prst="rect">
            <a:avLst/>
          </a:prstGeom>
          <a:noFill/>
          <a:ln w="19050">
            <a:solidFill>
              <a:srgbClr val="00B050"/>
            </a:solidFill>
          </a:ln>
        </p:spPr>
        <p:txBody>
          <a:bodyPr wrap="square" rtlCol="0">
            <a:spAutoFit/>
          </a:bodyPr>
          <a:lstStyle/>
          <a:p>
            <a:r>
              <a:rPr lang="en-US" sz="1100" dirty="0"/>
              <a:t>Specific dates are usually more reliable than estimated dates</a:t>
            </a:r>
          </a:p>
        </p:txBody>
      </p:sp>
    </p:spTree>
    <p:extLst>
      <p:ext uri="{BB962C8B-B14F-4D97-AF65-F5344CB8AC3E}">
        <p14:creationId xmlns:p14="http://schemas.microsoft.com/office/powerpoint/2010/main" val="16734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TotalTime>
  <Words>1417</Words>
  <Application>Microsoft Office PowerPoint</Application>
  <PresentationFormat>Widescreen</PresentationFormat>
  <Paragraphs>121</Paragraphs>
  <Slides>12</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Office Theme</vt:lpstr>
      <vt:lpstr>Add Verified Gedcomx to Tree</vt:lpstr>
      <vt:lpstr>T-Generated Filled-in Form with Source</vt:lpstr>
      <vt:lpstr>Updated T-Generated Filled-in Form with Source</vt:lpstr>
      <vt:lpstr>Submit Verified Gedcomx to FamilySearch Tree</vt:lpstr>
      <vt:lpstr>Interface Mockup for Match Evaluation</vt:lpstr>
      <vt:lpstr>Interface Mockup for Match Evaluation</vt:lpstr>
      <vt:lpstr>Directly Use Improved FamilySearch Interface</vt:lpstr>
      <vt:lpstr>Duplicate Determination Mockup</vt:lpstr>
      <vt:lpstr>Duplicate Determination Mockup2</vt:lpstr>
      <vt:lpstr>Duplicate Determination Mockup3</vt:lpstr>
      <vt:lpstr>(Possible) Automatically Generated Merge Guidance Report</vt:lpstr>
      <vt:lpstr>Merge with Merge-Guide Mockup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Builder</dc:title>
  <dc:creator>David Wayne Embley</dc:creator>
  <cp:lastModifiedBy>David Wayne Embley</cp:lastModifiedBy>
  <cp:revision>139</cp:revision>
  <dcterms:created xsi:type="dcterms:W3CDTF">2020-03-06T16:50:51Z</dcterms:created>
  <dcterms:modified xsi:type="dcterms:W3CDTF">2020-08-03T16:31:47Z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ef5274-90b8-4b3f-8a76-b4c36a43e904_Enabled">
    <vt:lpwstr>true</vt:lpwstr>
  </property>
  <property fmtid="{D5CDD505-2E9C-101B-9397-08002B2CF9AE}" pid="3" name="MSIP_Label_03ef5274-90b8-4b3f-8a76-b4c36a43e904_SetDate">
    <vt:lpwstr>2020-03-06T16:50:51Z</vt:lpwstr>
  </property>
  <property fmtid="{D5CDD505-2E9C-101B-9397-08002B2CF9AE}" pid="4" name="MSIP_Label_03ef5274-90b8-4b3f-8a76-b4c36a43e904_Method">
    <vt:lpwstr>Standard</vt:lpwstr>
  </property>
  <property fmtid="{D5CDD505-2E9C-101B-9397-08002B2CF9AE}" pid="5" name="MSIP_Label_03ef5274-90b8-4b3f-8a76-b4c36a43e904_Name">
    <vt:lpwstr>Not Protected_2</vt:lpwstr>
  </property>
  <property fmtid="{D5CDD505-2E9C-101B-9397-08002B2CF9AE}" pid="6" name="MSIP_Label_03ef5274-90b8-4b3f-8a76-b4c36a43e904_SiteId">
    <vt:lpwstr>61e6eeb3-5fd7-4aaa-ae3c-61e8deb09b79</vt:lpwstr>
  </property>
  <property fmtid="{D5CDD505-2E9C-101B-9397-08002B2CF9AE}" pid="7" name="MSIP_Label_03ef5274-90b8-4b3f-8a76-b4c36a43e904_ActionId">
    <vt:lpwstr>bc7b1bdc-9f96-4ac5-8aa8-00005e9ae045</vt:lpwstr>
  </property>
  <property fmtid="{D5CDD505-2E9C-101B-9397-08002B2CF9AE}" pid="8" name="MSIP_Label_03ef5274-90b8-4b3f-8a76-b4c36a43e904_ContentBits">
    <vt:lpwstr>0</vt:lpwstr>
  </property>
</Properties>
</file>