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60" r:id="rId3"/>
    <p:sldMasterId id="2147483669" r:id="rId4"/>
    <p:sldMasterId id="2147483672" r:id="rId5"/>
    <p:sldMasterId id="2147483648" r:id="rId6"/>
  </p:sldMasterIdLst>
  <p:notesMasterIdLst>
    <p:notesMasterId r:id="rId128"/>
  </p:notesMasterIdLst>
  <p:sldIdLst>
    <p:sldId id="256" r:id="rId7"/>
    <p:sldId id="351" r:id="rId8"/>
    <p:sldId id="355" r:id="rId9"/>
    <p:sldId id="343" r:id="rId10"/>
    <p:sldId id="356" r:id="rId11"/>
    <p:sldId id="359" r:id="rId12"/>
    <p:sldId id="360" r:id="rId13"/>
    <p:sldId id="388" r:id="rId14"/>
    <p:sldId id="381" r:id="rId15"/>
    <p:sldId id="382" r:id="rId16"/>
    <p:sldId id="383" r:id="rId17"/>
    <p:sldId id="384" r:id="rId18"/>
    <p:sldId id="385" r:id="rId19"/>
    <p:sldId id="386" r:id="rId20"/>
    <p:sldId id="387" r:id="rId21"/>
    <p:sldId id="362" r:id="rId22"/>
    <p:sldId id="432" r:id="rId23"/>
    <p:sldId id="434" r:id="rId24"/>
    <p:sldId id="435" r:id="rId25"/>
    <p:sldId id="436" r:id="rId26"/>
    <p:sldId id="437" r:id="rId27"/>
    <p:sldId id="438" r:id="rId28"/>
    <p:sldId id="389" r:id="rId29"/>
    <p:sldId id="395" r:id="rId30"/>
    <p:sldId id="397" r:id="rId31"/>
    <p:sldId id="396" r:id="rId32"/>
    <p:sldId id="398" r:id="rId33"/>
    <p:sldId id="393" r:id="rId34"/>
    <p:sldId id="391" r:id="rId35"/>
    <p:sldId id="409" r:id="rId36"/>
    <p:sldId id="410" r:id="rId37"/>
    <p:sldId id="413" r:id="rId38"/>
    <p:sldId id="411" r:id="rId39"/>
    <p:sldId id="412" r:id="rId40"/>
    <p:sldId id="420" r:id="rId41"/>
    <p:sldId id="426" r:id="rId42"/>
    <p:sldId id="427" r:id="rId43"/>
    <p:sldId id="428" r:id="rId44"/>
    <p:sldId id="429" r:id="rId45"/>
    <p:sldId id="430" r:id="rId46"/>
    <p:sldId id="431" r:id="rId47"/>
    <p:sldId id="421" r:id="rId48"/>
    <p:sldId id="422" r:id="rId49"/>
    <p:sldId id="423" r:id="rId50"/>
    <p:sldId id="424" r:id="rId51"/>
    <p:sldId id="425" r:id="rId52"/>
    <p:sldId id="414" r:id="rId53"/>
    <p:sldId id="417" r:id="rId54"/>
    <p:sldId id="419" r:id="rId55"/>
    <p:sldId id="415" r:id="rId56"/>
    <p:sldId id="418" r:id="rId57"/>
    <p:sldId id="416" r:id="rId58"/>
    <p:sldId id="392" r:id="rId59"/>
    <p:sldId id="390" r:id="rId60"/>
    <p:sldId id="401" r:id="rId61"/>
    <p:sldId id="402" r:id="rId62"/>
    <p:sldId id="403" r:id="rId63"/>
    <p:sldId id="404" r:id="rId64"/>
    <p:sldId id="399" r:id="rId65"/>
    <p:sldId id="394" r:id="rId66"/>
    <p:sldId id="405" r:id="rId67"/>
    <p:sldId id="407" r:id="rId68"/>
    <p:sldId id="408" r:id="rId69"/>
    <p:sldId id="406" r:id="rId70"/>
    <p:sldId id="361" r:id="rId71"/>
    <p:sldId id="344" r:id="rId72"/>
    <p:sldId id="358" r:id="rId73"/>
    <p:sldId id="357" r:id="rId74"/>
    <p:sldId id="354" r:id="rId75"/>
    <p:sldId id="350" r:id="rId76"/>
    <p:sldId id="349" r:id="rId77"/>
    <p:sldId id="345" r:id="rId78"/>
    <p:sldId id="346" r:id="rId79"/>
    <p:sldId id="347" r:id="rId80"/>
    <p:sldId id="363" r:id="rId81"/>
    <p:sldId id="261" r:id="rId82"/>
    <p:sldId id="328" r:id="rId83"/>
    <p:sldId id="365" r:id="rId84"/>
    <p:sldId id="366" r:id="rId85"/>
    <p:sldId id="367" r:id="rId86"/>
    <p:sldId id="371" r:id="rId87"/>
    <p:sldId id="400" r:id="rId88"/>
    <p:sldId id="372" r:id="rId89"/>
    <p:sldId id="373" r:id="rId90"/>
    <p:sldId id="374" r:id="rId91"/>
    <p:sldId id="378" r:id="rId92"/>
    <p:sldId id="379" r:id="rId93"/>
    <p:sldId id="370" r:id="rId94"/>
    <p:sldId id="380" r:id="rId95"/>
    <p:sldId id="364" r:id="rId96"/>
    <p:sldId id="329" r:id="rId97"/>
    <p:sldId id="331" r:id="rId98"/>
    <p:sldId id="332" r:id="rId99"/>
    <p:sldId id="338" r:id="rId100"/>
    <p:sldId id="333" r:id="rId101"/>
    <p:sldId id="336" r:id="rId102"/>
    <p:sldId id="341" r:id="rId103"/>
    <p:sldId id="342" r:id="rId104"/>
    <p:sldId id="339" r:id="rId105"/>
    <p:sldId id="340" r:id="rId106"/>
    <p:sldId id="334" r:id="rId107"/>
    <p:sldId id="337" r:id="rId108"/>
    <p:sldId id="335" r:id="rId109"/>
    <p:sldId id="352" r:id="rId110"/>
    <p:sldId id="353" r:id="rId111"/>
    <p:sldId id="262" r:id="rId112"/>
    <p:sldId id="263" r:id="rId113"/>
    <p:sldId id="264" r:id="rId114"/>
    <p:sldId id="265" r:id="rId115"/>
    <p:sldId id="266" r:id="rId116"/>
    <p:sldId id="267" r:id="rId117"/>
    <p:sldId id="268" r:id="rId118"/>
    <p:sldId id="269" r:id="rId119"/>
    <p:sldId id="270" r:id="rId120"/>
    <p:sldId id="285" r:id="rId121"/>
    <p:sldId id="272" r:id="rId122"/>
    <p:sldId id="273" r:id="rId123"/>
    <p:sldId id="287" r:id="rId124"/>
    <p:sldId id="288" r:id="rId125"/>
    <p:sldId id="280" r:id="rId126"/>
    <p:sldId id="321"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85076" autoAdjust="0"/>
  </p:normalViewPr>
  <p:slideViewPr>
    <p:cSldViewPr snapToGrid="0">
      <p:cViewPr varScale="1">
        <p:scale>
          <a:sx n="97" d="100"/>
          <a:sy n="97" d="100"/>
        </p:scale>
        <p:origin x="792"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NrEntitiesOnPage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nrEntitiesOnPage!$B$1:$B$111</c:f>
              <c:numCache>
                <c:formatCode>General</c:formatCode>
                <c:ptCount val="111"/>
                <c:pt idx="0">
                  <c:v>45</c:v>
                </c:pt>
                <c:pt idx="1">
                  <c:v>93</c:v>
                </c:pt>
                <c:pt idx="2">
                  <c:v>84</c:v>
                </c:pt>
                <c:pt idx="3">
                  <c:v>76</c:v>
                </c:pt>
                <c:pt idx="4">
                  <c:v>107</c:v>
                </c:pt>
                <c:pt idx="5">
                  <c:v>97</c:v>
                </c:pt>
                <c:pt idx="6">
                  <c:v>51</c:v>
                </c:pt>
                <c:pt idx="7">
                  <c:v>44</c:v>
                </c:pt>
                <c:pt idx="8">
                  <c:v>100</c:v>
                </c:pt>
                <c:pt idx="9">
                  <c:v>101</c:v>
                </c:pt>
                <c:pt idx="10">
                  <c:v>94</c:v>
                </c:pt>
                <c:pt idx="11">
                  <c:v>92</c:v>
                </c:pt>
                <c:pt idx="12">
                  <c:v>48</c:v>
                </c:pt>
                <c:pt idx="13">
                  <c:v>98</c:v>
                </c:pt>
                <c:pt idx="14">
                  <c:v>42</c:v>
                </c:pt>
                <c:pt idx="15">
                  <c:v>49</c:v>
                </c:pt>
                <c:pt idx="16">
                  <c:v>107</c:v>
                </c:pt>
                <c:pt idx="17">
                  <c:v>89</c:v>
                </c:pt>
                <c:pt idx="18">
                  <c:v>65</c:v>
                </c:pt>
                <c:pt idx="19">
                  <c:v>111</c:v>
                </c:pt>
                <c:pt idx="20">
                  <c:v>82</c:v>
                </c:pt>
                <c:pt idx="21">
                  <c:v>86</c:v>
                </c:pt>
                <c:pt idx="22">
                  <c:v>90</c:v>
                </c:pt>
                <c:pt idx="23">
                  <c:v>117</c:v>
                </c:pt>
                <c:pt idx="24">
                  <c:v>130</c:v>
                </c:pt>
                <c:pt idx="25">
                  <c:v>111</c:v>
                </c:pt>
                <c:pt idx="26">
                  <c:v>116</c:v>
                </c:pt>
                <c:pt idx="27">
                  <c:v>105</c:v>
                </c:pt>
                <c:pt idx="28">
                  <c:v>80</c:v>
                </c:pt>
                <c:pt idx="29">
                  <c:v>93</c:v>
                </c:pt>
                <c:pt idx="30">
                  <c:v>68</c:v>
                </c:pt>
                <c:pt idx="31">
                  <c:v>79</c:v>
                </c:pt>
                <c:pt idx="32">
                  <c:v>116</c:v>
                </c:pt>
                <c:pt idx="33">
                  <c:v>36</c:v>
                </c:pt>
                <c:pt idx="34">
                  <c:v>109</c:v>
                </c:pt>
                <c:pt idx="35">
                  <c:v>97</c:v>
                </c:pt>
                <c:pt idx="36">
                  <c:v>30</c:v>
                </c:pt>
                <c:pt idx="37">
                  <c:v>63</c:v>
                </c:pt>
                <c:pt idx="38">
                  <c:v>67</c:v>
                </c:pt>
                <c:pt idx="39">
                  <c:v>39</c:v>
                </c:pt>
                <c:pt idx="40">
                  <c:v>60</c:v>
                </c:pt>
                <c:pt idx="41">
                  <c:v>72</c:v>
                </c:pt>
                <c:pt idx="42">
                  <c:v>113</c:v>
                </c:pt>
                <c:pt idx="43">
                  <c:v>117</c:v>
                </c:pt>
                <c:pt idx="44">
                  <c:v>84</c:v>
                </c:pt>
                <c:pt idx="45">
                  <c:v>89</c:v>
                </c:pt>
                <c:pt idx="46">
                  <c:v>56</c:v>
                </c:pt>
                <c:pt idx="47">
                  <c:v>73</c:v>
                </c:pt>
                <c:pt idx="48">
                  <c:v>101</c:v>
                </c:pt>
                <c:pt idx="49">
                  <c:v>60</c:v>
                </c:pt>
                <c:pt idx="50">
                  <c:v>52</c:v>
                </c:pt>
                <c:pt idx="51">
                  <c:v>22</c:v>
                </c:pt>
                <c:pt idx="52">
                  <c:v>96</c:v>
                </c:pt>
                <c:pt idx="53">
                  <c:v>90</c:v>
                </c:pt>
                <c:pt idx="54">
                  <c:v>61</c:v>
                </c:pt>
                <c:pt idx="55">
                  <c:v>62</c:v>
                </c:pt>
                <c:pt idx="56">
                  <c:v>83</c:v>
                </c:pt>
                <c:pt idx="57">
                  <c:v>60</c:v>
                </c:pt>
                <c:pt idx="58">
                  <c:v>83</c:v>
                </c:pt>
                <c:pt idx="59">
                  <c:v>106</c:v>
                </c:pt>
                <c:pt idx="60">
                  <c:v>106</c:v>
                </c:pt>
                <c:pt idx="61">
                  <c:v>74</c:v>
                </c:pt>
                <c:pt idx="62">
                  <c:v>44</c:v>
                </c:pt>
                <c:pt idx="63">
                  <c:v>115</c:v>
                </c:pt>
                <c:pt idx="64">
                  <c:v>113</c:v>
                </c:pt>
                <c:pt idx="65">
                  <c:v>53</c:v>
                </c:pt>
                <c:pt idx="66">
                  <c:v>81</c:v>
                </c:pt>
                <c:pt idx="67">
                  <c:v>24</c:v>
                </c:pt>
                <c:pt idx="68">
                  <c:v>54</c:v>
                </c:pt>
                <c:pt idx="69">
                  <c:v>40</c:v>
                </c:pt>
                <c:pt idx="70">
                  <c:v>107</c:v>
                </c:pt>
                <c:pt idx="71">
                  <c:v>111</c:v>
                </c:pt>
                <c:pt idx="72">
                  <c:v>59</c:v>
                </c:pt>
                <c:pt idx="73">
                  <c:v>66</c:v>
                </c:pt>
                <c:pt idx="74">
                  <c:v>76</c:v>
                </c:pt>
                <c:pt idx="75">
                  <c:v>47</c:v>
                </c:pt>
                <c:pt idx="76">
                  <c:v>69</c:v>
                </c:pt>
                <c:pt idx="77">
                  <c:v>124</c:v>
                </c:pt>
                <c:pt idx="78">
                  <c:v>82</c:v>
                </c:pt>
                <c:pt idx="79">
                  <c:v>103</c:v>
                </c:pt>
                <c:pt idx="80">
                  <c:v>110</c:v>
                </c:pt>
                <c:pt idx="81">
                  <c:v>54</c:v>
                </c:pt>
                <c:pt idx="82">
                  <c:v>55</c:v>
                </c:pt>
                <c:pt idx="83">
                  <c:v>115</c:v>
                </c:pt>
                <c:pt idx="84">
                  <c:v>58</c:v>
                </c:pt>
                <c:pt idx="85">
                  <c:v>64</c:v>
                </c:pt>
                <c:pt idx="86">
                  <c:v>84</c:v>
                </c:pt>
                <c:pt idx="87">
                  <c:v>79</c:v>
                </c:pt>
                <c:pt idx="88">
                  <c:v>124</c:v>
                </c:pt>
                <c:pt idx="89">
                  <c:v>117</c:v>
                </c:pt>
                <c:pt idx="90">
                  <c:v>115</c:v>
                </c:pt>
                <c:pt idx="91">
                  <c:v>96</c:v>
                </c:pt>
                <c:pt idx="92">
                  <c:v>76</c:v>
                </c:pt>
                <c:pt idx="93">
                  <c:v>74</c:v>
                </c:pt>
                <c:pt idx="94">
                  <c:v>51</c:v>
                </c:pt>
                <c:pt idx="95">
                  <c:v>72</c:v>
                </c:pt>
                <c:pt idx="96">
                  <c:v>38</c:v>
                </c:pt>
                <c:pt idx="97">
                  <c:v>34</c:v>
                </c:pt>
                <c:pt idx="98">
                  <c:v>52</c:v>
                </c:pt>
                <c:pt idx="99">
                  <c:v>76</c:v>
                </c:pt>
                <c:pt idx="100">
                  <c:v>91</c:v>
                </c:pt>
                <c:pt idx="101">
                  <c:v>111</c:v>
                </c:pt>
                <c:pt idx="102">
                  <c:v>99</c:v>
                </c:pt>
                <c:pt idx="103">
                  <c:v>121</c:v>
                </c:pt>
                <c:pt idx="104">
                  <c:v>101</c:v>
                </c:pt>
                <c:pt idx="105">
                  <c:v>96</c:v>
                </c:pt>
                <c:pt idx="106">
                  <c:v>100</c:v>
                </c:pt>
                <c:pt idx="107">
                  <c:v>72</c:v>
                </c:pt>
                <c:pt idx="108">
                  <c:v>78</c:v>
                </c:pt>
                <c:pt idx="109">
                  <c:v>122</c:v>
                </c:pt>
                <c:pt idx="110">
                  <c:v>12</c:v>
                </c:pt>
              </c:numCache>
            </c:numRef>
          </c:val>
          <c:extLst>
            <c:ext xmlns:c16="http://schemas.microsoft.com/office/drawing/2014/chart" uri="{C3380CC4-5D6E-409C-BE32-E72D297353CC}">
              <c16:uniqueId val="{00000000-DE96-47A1-9E4F-3CBD5749F871}"/>
            </c:ext>
          </c:extLst>
        </c:ser>
        <c:dLbls>
          <c:showLegendKey val="0"/>
          <c:showVal val="0"/>
          <c:showCatName val="0"/>
          <c:showSerName val="0"/>
          <c:showPercent val="0"/>
          <c:showBubbleSize val="0"/>
        </c:dLbls>
        <c:gapWidth val="182"/>
        <c:axId val="653900912"/>
        <c:axId val="653897960"/>
      </c:barChart>
      <c:catAx>
        <c:axId val="653900912"/>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897960"/>
        <c:crosses val="autoZero"/>
        <c:auto val="1"/>
        <c:lblAlgn val="ctr"/>
        <c:lblOffset val="100"/>
        <c:noMultiLvlLbl val="0"/>
      </c:catAx>
      <c:valAx>
        <c:axId val="653897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90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NrGroupHeadHeadsOnPage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nrGroupHeadHeadsOnPage!$B$1:$B$111</c:f>
              <c:numCache>
                <c:formatCode>General</c:formatCode>
                <c:ptCount val="111"/>
                <c:pt idx="0">
                  <c:v>6</c:v>
                </c:pt>
                <c:pt idx="1">
                  <c:v>7</c:v>
                </c:pt>
                <c:pt idx="2">
                  <c:v>7</c:v>
                </c:pt>
                <c:pt idx="3">
                  <c:v>9</c:v>
                </c:pt>
                <c:pt idx="4">
                  <c:v>7</c:v>
                </c:pt>
                <c:pt idx="5">
                  <c:v>8</c:v>
                </c:pt>
                <c:pt idx="6">
                  <c:v>8</c:v>
                </c:pt>
                <c:pt idx="7">
                  <c:v>7</c:v>
                </c:pt>
                <c:pt idx="8">
                  <c:v>6</c:v>
                </c:pt>
                <c:pt idx="9">
                  <c:v>8</c:v>
                </c:pt>
                <c:pt idx="10">
                  <c:v>7</c:v>
                </c:pt>
                <c:pt idx="11">
                  <c:v>8</c:v>
                </c:pt>
                <c:pt idx="12">
                  <c:v>10</c:v>
                </c:pt>
                <c:pt idx="13">
                  <c:v>7</c:v>
                </c:pt>
                <c:pt idx="14">
                  <c:v>11</c:v>
                </c:pt>
                <c:pt idx="15">
                  <c:v>4</c:v>
                </c:pt>
                <c:pt idx="16">
                  <c:v>6</c:v>
                </c:pt>
                <c:pt idx="17">
                  <c:v>9</c:v>
                </c:pt>
                <c:pt idx="18">
                  <c:v>7</c:v>
                </c:pt>
                <c:pt idx="19">
                  <c:v>8</c:v>
                </c:pt>
                <c:pt idx="20">
                  <c:v>7</c:v>
                </c:pt>
                <c:pt idx="21">
                  <c:v>7</c:v>
                </c:pt>
                <c:pt idx="22">
                  <c:v>7</c:v>
                </c:pt>
                <c:pt idx="23">
                  <c:v>7</c:v>
                </c:pt>
                <c:pt idx="24">
                  <c:v>6</c:v>
                </c:pt>
                <c:pt idx="25">
                  <c:v>6</c:v>
                </c:pt>
                <c:pt idx="26">
                  <c:v>7</c:v>
                </c:pt>
                <c:pt idx="27">
                  <c:v>7</c:v>
                </c:pt>
                <c:pt idx="28">
                  <c:v>7</c:v>
                </c:pt>
                <c:pt idx="29">
                  <c:v>6</c:v>
                </c:pt>
                <c:pt idx="30">
                  <c:v>8</c:v>
                </c:pt>
                <c:pt idx="31">
                  <c:v>8</c:v>
                </c:pt>
                <c:pt idx="32">
                  <c:v>8</c:v>
                </c:pt>
                <c:pt idx="33">
                  <c:v>7</c:v>
                </c:pt>
                <c:pt idx="34">
                  <c:v>5</c:v>
                </c:pt>
                <c:pt idx="35">
                  <c:v>6</c:v>
                </c:pt>
                <c:pt idx="36">
                  <c:v>7</c:v>
                </c:pt>
                <c:pt idx="37">
                  <c:v>9</c:v>
                </c:pt>
                <c:pt idx="38">
                  <c:v>7</c:v>
                </c:pt>
                <c:pt idx="39">
                  <c:v>7</c:v>
                </c:pt>
                <c:pt idx="40">
                  <c:v>7</c:v>
                </c:pt>
                <c:pt idx="41">
                  <c:v>7</c:v>
                </c:pt>
                <c:pt idx="42">
                  <c:v>6</c:v>
                </c:pt>
                <c:pt idx="43">
                  <c:v>8</c:v>
                </c:pt>
                <c:pt idx="44">
                  <c:v>7</c:v>
                </c:pt>
                <c:pt idx="45">
                  <c:v>4</c:v>
                </c:pt>
                <c:pt idx="46">
                  <c:v>7</c:v>
                </c:pt>
                <c:pt idx="47">
                  <c:v>7</c:v>
                </c:pt>
                <c:pt idx="48">
                  <c:v>6</c:v>
                </c:pt>
                <c:pt idx="49">
                  <c:v>6</c:v>
                </c:pt>
                <c:pt idx="50">
                  <c:v>8</c:v>
                </c:pt>
                <c:pt idx="51">
                  <c:v>9</c:v>
                </c:pt>
                <c:pt idx="52">
                  <c:v>9</c:v>
                </c:pt>
                <c:pt idx="53">
                  <c:v>8</c:v>
                </c:pt>
                <c:pt idx="54">
                  <c:v>7</c:v>
                </c:pt>
                <c:pt idx="55">
                  <c:v>5</c:v>
                </c:pt>
                <c:pt idx="56">
                  <c:v>9</c:v>
                </c:pt>
                <c:pt idx="57">
                  <c:v>6</c:v>
                </c:pt>
                <c:pt idx="58">
                  <c:v>5</c:v>
                </c:pt>
                <c:pt idx="59">
                  <c:v>7</c:v>
                </c:pt>
                <c:pt idx="60">
                  <c:v>7</c:v>
                </c:pt>
                <c:pt idx="61">
                  <c:v>7</c:v>
                </c:pt>
                <c:pt idx="62">
                  <c:v>9</c:v>
                </c:pt>
                <c:pt idx="63">
                  <c:v>7</c:v>
                </c:pt>
                <c:pt idx="64">
                  <c:v>8</c:v>
                </c:pt>
                <c:pt idx="65">
                  <c:v>7</c:v>
                </c:pt>
                <c:pt idx="66">
                  <c:v>8</c:v>
                </c:pt>
                <c:pt idx="67">
                  <c:v>8</c:v>
                </c:pt>
                <c:pt idx="68">
                  <c:v>7</c:v>
                </c:pt>
                <c:pt idx="69">
                  <c:v>7</c:v>
                </c:pt>
                <c:pt idx="70">
                  <c:v>8</c:v>
                </c:pt>
                <c:pt idx="71">
                  <c:v>9</c:v>
                </c:pt>
                <c:pt idx="72">
                  <c:v>6</c:v>
                </c:pt>
                <c:pt idx="73">
                  <c:v>7</c:v>
                </c:pt>
                <c:pt idx="74">
                  <c:v>5</c:v>
                </c:pt>
                <c:pt idx="75">
                  <c:v>6</c:v>
                </c:pt>
                <c:pt idx="76">
                  <c:v>8</c:v>
                </c:pt>
                <c:pt idx="77">
                  <c:v>7</c:v>
                </c:pt>
                <c:pt idx="78">
                  <c:v>6</c:v>
                </c:pt>
                <c:pt idx="79">
                  <c:v>9</c:v>
                </c:pt>
                <c:pt idx="80">
                  <c:v>7</c:v>
                </c:pt>
                <c:pt idx="81">
                  <c:v>10</c:v>
                </c:pt>
                <c:pt idx="82">
                  <c:v>6</c:v>
                </c:pt>
                <c:pt idx="83">
                  <c:v>8</c:v>
                </c:pt>
                <c:pt idx="84">
                  <c:v>8</c:v>
                </c:pt>
                <c:pt idx="85">
                  <c:v>7</c:v>
                </c:pt>
                <c:pt idx="86">
                  <c:v>8</c:v>
                </c:pt>
                <c:pt idx="87">
                  <c:v>7</c:v>
                </c:pt>
                <c:pt idx="88">
                  <c:v>5</c:v>
                </c:pt>
                <c:pt idx="89">
                  <c:v>6</c:v>
                </c:pt>
                <c:pt idx="90">
                  <c:v>9</c:v>
                </c:pt>
                <c:pt idx="91">
                  <c:v>6</c:v>
                </c:pt>
                <c:pt idx="92">
                  <c:v>8</c:v>
                </c:pt>
                <c:pt idx="93">
                  <c:v>6</c:v>
                </c:pt>
                <c:pt idx="94">
                  <c:v>6</c:v>
                </c:pt>
                <c:pt idx="95">
                  <c:v>8</c:v>
                </c:pt>
                <c:pt idx="96">
                  <c:v>8</c:v>
                </c:pt>
                <c:pt idx="97">
                  <c:v>8</c:v>
                </c:pt>
                <c:pt idx="98">
                  <c:v>8</c:v>
                </c:pt>
                <c:pt idx="99">
                  <c:v>8</c:v>
                </c:pt>
                <c:pt idx="100">
                  <c:v>8</c:v>
                </c:pt>
                <c:pt idx="101">
                  <c:v>10</c:v>
                </c:pt>
                <c:pt idx="102">
                  <c:v>5</c:v>
                </c:pt>
                <c:pt idx="103">
                  <c:v>8</c:v>
                </c:pt>
                <c:pt idx="104">
                  <c:v>8</c:v>
                </c:pt>
                <c:pt idx="105">
                  <c:v>7</c:v>
                </c:pt>
                <c:pt idx="106">
                  <c:v>7</c:v>
                </c:pt>
                <c:pt idx="107">
                  <c:v>7</c:v>
                </c:pt>
                <c:pt idx="108">
                  <c:v>6</c:v>
                </c:pt>
                <c:pt idx="109">
                  <c:v>5</c:v>
                </c:pt>
                <c:pt idx="110">
                  <c:v>3</c:v>
                </c:pt>
              </c:numCache>
            </c:numRef>
          </c:val>
          <c:extLst>
            <c:ext xmlns:c16="http://schemas.microsoft.com/office/drawing/2014/chart" uri="{C3380CC4-5D6E-409C-BE32-E72D297353CC}">
              <c16:uniqueId val="{00000000-FD0A-4B05-AA69-3998983A3DE0}"/>
            </c:ext>
          </c:extLst>
        </c:ser>
        <c:dLbls>
          <c:showLegendKey val="0"/>
          <c:showVal val="0"/>
          <c:showCatName val="0"/>
          <c:showSerName val="0"/>
          <c:showPercent val="0"/>
          <c:showBubbleSize val="0"/>
        </c:dLbls>
        <c:gapWidth val="182"/>
        <c:axId val="644793712"/>
        <c:axId val="644787808"/>
      </c:barChart>
      <c:catAx>
        <c:axId val="644793712"/>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87808"/>
        <c:crosses val="autoZero"/>
        <c:auto val="1"/>
        <c:lblAlgn val="ctr"/>
        <c:lblOffset val="100"/>
        <c:noMultiLvlLbl val="0"/>
      </c:catAx>
      <c:valAx>
        <c:axId val="644787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793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nrHouseholdIdHeadsOnPage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nrHouseholdIdHeadsOnPage!$B$1:$B$111</c:f>
              <c:numCache>
                <c:formatCode>General</c:formatCode>
                <c:ptCount val="111"/>
                <c:pt idx="0">
                  <c:v>6</c:v>
                </c:pt>
                <c:pt idx="1">
                  <c:v>0</c:v>
                </c:pt>
                <c:pt idx="2">
                  <c:v>1</c:v>
                </c:pt>
                <c:pt idx="3">
                  <c:v>0</c:v>
                </c:pt>
                <c:pt idx="4">
                  <c:v>0</c:v>
                </c:pt>
                <c:pt idx="5">
                  <c:v>0</c:v>
                </c:pt>
                <c:pt idx="6">
                  <c:v>7</c:v>
                </c:pt>
                <c:pt idx="7">
                  <c:v>0</c:v>
                </c:pt>
                <c:pt idx="8">
                  <c:v>3</c:v>
                </c:pt>
                <c:pt idx="9">
                  <c:v>0</c:v>
                </c:pt>
                <c:pt idx="10">
                  <c:v>8</c:v>
                </c:pt>
                <c:pt idx="11">
                  <c:v>0</c:v>
                </c:pt>
                <c:pt idx="12">
                  <c:v>1</c:v>
                </c:pt>
                <c:pt idx="13">
                  <c:v>0</c:v>
                </c:pt>
                <c:pt idx="14">
                  <c:v>7</c:v>
                </c:pt>
                <c:pt idx="15">
                  <c:v>3</c:v>
                </c:pt>
                <c:pt idx="16">
                  <c:v>7</c:v>
                </c:pt>
                <c:pt idx="17">
                  <c:v>9</c:v>
                </c:pt>
                <c:pt idx="18">
                  <c:v>9</c:v>
                </c:pt>
                <c:pt idx="19">
                  <c:v>0</c:v>
                </c:pt>
                <c:pt idx="20">
                  <c:v>7</c:v>
                </c:pt>
                <c:pt idx="21">
                  <c:v>7</c:v>
                </c:pt>
                <c:pt idx="22">
                  <c:v>7</c:v>
                </c:pt>
                <c:pt idx="23">
                  <c:v>7</c:v>
                </c:pt>
                <c:pt idx="24">
                  <c:v>6</c:v>
                </c:pt>
                <c:pt idx="25">
                  <c:v>6</c:v>
                </c:pt>
                <c:pt idx="26">
                  <c:v>3</c:v>
                </c:pt>
                <c:pt idx="27">
                  <c:v>7</c:v>
                </c:pt>
                <c:pt idx="28">
                  <c:v>8</c:v>
                </c:pt>
                <c:pt idx="29">
                  <c:v>6</c:v>
                </c:pt>
                <c:pt idx="30">
                  <c:v>7</c:v>
                </c:pt>
                <c:pt idx="31">
                  <c:v>8</c:v>
                </c:pt>
                <c:pt idx="32">
                  <c:v>8</c:v>
                </c:pt>
                <c:pt idx="33">
                  <c:v>8</c:v>
                </c:pt>
                <c:pt idx="34">
                  <c:v>6</c:v>
                </c:pt>
                <c:pt idx="35">
                  <c:v>7</c:v>
                </c:pt>
                <c:pt idx="36">
                  <c:v>7</c:v>
                </c:pt>
                <c:pt idx="37">
                  <c:v>10</c:v>
                </c:pt>
                <c:pt idx="38">
                  <c:v>8</c:v>
                </c:pt>
                <c:pt idx="39">
                  <c:v>7</c:v>
                </c:pt>
                <c:pt idx="40">
                  <c:v>8</c:v>
                </c:pt>
                <c:pt idx="41">
                  <c:v>7</c:v>
                </c:pt>
                <c:pt idx="42">
                  <c:v>6</c:v>
                </c:pt>
                <c:pt idx="43">
                  <c:v>8</c:v>
                </c:pt>
                <c:pt idx="44">
                  <c:v>7</c:v>
                </c:pt>
                <c:pt idx="45">
                  <c:v>5</c:v>
                </c:pt>
                <c:pt idx="46">
                  <c:v>7</c:v>
                </c:pt>
                <c:pt idx="47">
                  <c:v>7</c:v>
                </c:pt>
                <c:pt idx="48">
                  <c:v>7</c:v>
                </c:pt>
                <c:pt idx="49">
                  <c:v>6</c:v>
                </c:pt>
                <c:pt idx="50">
                  <c:v>8</c:v>
                </c:pt>
                <c:pt idx="51">
                  <c:v>9</c:v>
                </c:pt>
                <c:pt idx="52">
                  <c:v>9</c:v>
                </c:pt>
                <c:pt idx="53">
                  <c:v>7</c:v>
                </c:pt>
                <c:pt idx="54">
                  <c:v>9</c:v>
                </c:pt>
                <c:pt idx="55">
                  <c:v>7</c:v>
                </c:pt>
                <c:pt idx="56">
                  <c:v>9</c:v>
                </c:pt>
                <c:pt idx="57">
                  <c:v>3</c:v>
                </c:pt>
                <c:pt idx="58">
                  <c:v>5</c:v>
                </c:pt>
                <c:pt idx="59">
                  <c:v>8</c:v>
                </c:pt>
                <c:pt idx="60">
                  <c:v>7</c:v>
                </c:pt>
                <c:pt idx="61">
                  <c:v>8</c:v>
                </c:pt>
                <c:pt idx="62">
                  <c:v>9</c:v>
                </c:pt>
                <c:pt idx="63">
                  <c:v>7</c:v>
                </c:pt>
                <c:pt idx="64">
                  <c:v>8</c:v>
                </c:pt>
                <c:pt idx="65">
                  <c:v>7</c:v>
                </c:pt>
                <c:pt idx="66">
                  <c:v>8</c:v>
                </c:pt>
                <c:pt idx="67">
                  <c:v>8</c:v>
                </c:pt>
                <c:pt idx="68">
                  <c:v>0</c:v>
                </c:pt>
                <c:pt idx="69">
                  <c:v>7</c:v>
                </c:pt>
                <c:pt idx="70">
                  <c:v>7</c:v>
                </c:pt>
                <c:pt idx="71">
                  <c:v>9</c:v>
                </c:pt>
                <c:pt idx="72">
                  <c:v>8</c:v>
                </c:pt>
                <c:pt idx="73">
                  <c:v>7</c:v>
                </c:pt>
                <c:pt idx="74">
                  <c:v>5</c:v>
                </c:pt>
                <c:pt idx="75">
                  <c:v>6</c:v>
                </c:pt>
                <c:pt idx="76">
                  <c:v>4</c:v>
                </c:pt>
                <c:pt idx="77">
                  <c:v>8</c:v>
                </c:pt>
                <c:pt idx="78">
                  <c:v>7</c:v>
                </c:pt>
                <c:pt idx="79">
                  <c:v>7</c:v>
                </c:pt>
                <c:pt idx="80">
                  <c:v>7</c:v>
                </c:pt>
                <c:pt idx="81">
                  <c:v>8</c:v>
                </c:pt>
                <c:pt idx="82">
                  <c:v>6</c:v>
                </c:pt>
                <c:pt idx="83">
                  <c:v>7</c:v>
                </c:pt>
                <c:pt idx="84">
                  <c:v>7</c:v>
                </c:pt>
                <c:pt idx="85">
                  <c:v>7</c:v>
                </c:pt>
                <c:pt idx="86">
                  <c:v>8</c:v>
                </c:pt>
                <c:pt idx="87">
                  <c:v>8</c:v>
                </c:pt>
                <c:pt idx="88">
                  <c:v>7</c:v>
                </c:pt>
                <c:pt idx="89">
                  <c:v>7</c:v>
                </c:pt>
                <c:pt idx="90">
                  <c:v>8</c:v>
                </c:pt>
                <c:pt idx="91">
                  <c:v>6</c:v>
                </c:pt>
                <c:pt idx="92">
                  <c:v>8</c:v>
                </c:pt>
                <c:pt idx="93">
                  <c:v>7</c:v>
                </c:pt>
                <c:pt idx="94">
                  <c:v>9</c:v>
                </c:pt>
                <c:pt idx="95">
                  <c:v>9</c:v>
                </c:pt>
                <c:pt idx="96">
                  <c:v>7</c:v>
                </c:pt>
                <c:pt idx="97">
                  <c:v>8</c:v>
                </c:pt>
                <c:pt idx="98">
                  <c:v>9</c:v>
                </c:pt>
                <c:pt idx="99">
                  <c:v>8</c:v>
                </c:pt>
                <c:pt idx="100">
                  <c:v>9</c:v>
                </c:pt>
                <c:pt idx="101">
                  <c:v>9</c:v>
                </c:pt>
                <c:pt idx="102">
                  <c:v>6</c:v>
                </c:pt>
                <c:pt idx="103">
                  <c:v>9</c:v>
                </c:pt>
                <c:pt idx="104">
                  <c:v>7</c:v>
                </c:pt>
                <c:pt idx="105">
                  <c:v>7</c:v>
                </c:pt>
                <c:pt idx="106">
                  <c:v>7</c:v>
                </c:pt>
                <c:pt idx="107">
                  <c:v>7</c:v>
                </c:pt>
                <c:pt idx="108">
                  <c:v>1</c:v>
                </c:pt>
                <c:pt idx="109">
                  <c:v>5</c:v>
                </c:pt>
                <c:pt idx="110">
                  <c:v>3</c:v>
                </c:pt>
              </c:numCache>
            </c:numRef>
          </c:val>
          <c:extLst>
            <c:ext xmlns:c16="http://schemas.microsoft.com/office/drawing/2014/chart" uri="{C3380CC4-5D6E-409C-BE32-E72D297353CC}">
              <c16:uniqueId val="{00000000-2C3D-43EA-A0BE-98F43C171499}"/>
            </c:ext>
          </c:extLst>
        </c:ser>
        <c:dLbls>
          <c:showLegendKey val="0"/>
          <c:showVal val="0"/>
          <c:showCatName val="0"/>
          <c:showSerName val="0"/>
          <c:showPercent val="0"/>
          <c:showBubbleSize val="0"/>
        </c:dLbls>
        <c:gapWidth val="182"/>
        <c:axId val="627723760"/>
        <c:axId val="627715888"/>
      </c:barChart>
      <c:catAx>
        <c:axId val="627723760"/>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15888"/>
        <c:crosses val="autoZero"/>
        <c:auto val="1"/>
        <c:lblAlgn val="ctr"/>
        <c:lblOffset val="100"/>
        <c:noMultiLvlLbl val="0"/>
      </c:catAx>
      <c:valAx>
        <c:axId val="627715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2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RatioOfNrEntitiesToGroupHeadsDistribution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ratioOfNrEntitiesToNrGroupHeads!$B$1:$B$111</c:f>
              <c:numCache>
                <c:formatCode>General</c:formatCode>
                <c:ptCount val="111"/>
                <c:pt idx="0">
                  <c:v>7</c:v>
                </c:pt>
                <c:pt idx="1">
                  <c:v>13</c:v>
                </c:pt>
                <c:pt idx="2">
                  <c:v>12</c:v>
                </c:pt>
                <c:pt idx="3">
                  <c:v>8</c:v>
                </c:pt>
                <c:pt idx="4">
                  <c:v>15</c:v>
                </c:pt>
                <c:pt idx="5">
                  <c:v>12</c:v>
                </c:pt>
                <c:pt idx="6">
                  <c:v>6</c:v>
                </c:pt>
                <c:pt idx="7">
                  <c:v>6</c:v>
                </c:pt>
                <c:pt idx="8">
                  <c:v>16</c:v>
                </c:pt>
                <c:pt idx="9">
                  <c:v>12</c:v>
                </c:pt>
                <c:pt idx="10">
                  <c:v>13</c:v>
                </c:pt>
                <c:pt idx="11">
                  <c:v>11</c:v>
                </c:pt>
                <c:pt idx="12">
                  <c:v>4</c:v>
                </c:pt>
                <c:pt idx="13">
                  <c:v>14</c:v>
                </c:pt>
                <c:pt idx="14">
                  <c:v>3</c:v>
                </c:pt>
                <c:pt idx="15">
                  <c:v>12</c:v>
                </c:pt>
                <c:pt idx="16">
                  <c:v>17</c:v>
                </c:pt>
                <c:pt idx="17">
                  <c:v>9</c:v>
                </c:pt>
                <c:pt idx="18">
                  <c:v>9</c:v>
                </c:pt>
                <c:pt idx="19">
                  <c:v>13</c:v>
                </c:pt>
                <c:pt idx="20">
                  <c:v>11</c:v>
                </c:pt>
                <c:pt idx="21">
                  <c:v>12</c:v>
                </c:pt>
                <c:pt idx="22">
                  <c:v>12</c:v>
                </c:pt>
                <c:pt idx="23">
                  <c:v>16</c:v>
                </c:pt>
                <c:pt idx="24">
                  <c:v>21</c:v>
                </c:pt>
                <c:pt idx="25">
                  <c:v>18</c:v>
                </c:pt>
                <c:pt idx="26">
                  <c:v>16</c:v>
                </c:pt>
                <c:pt idx="27">
                  <c:v>15</c:v>
                </c:pt>
                <c:pt idx="28">
                  <c:v>11</c:v>
                </c:pt>
                <c:pt idx="29">
                  <c:v>15</c:v>
                </c:pt>
                <c:pt idx="30">
                  <c:v>8</c:v>
                </c:pt>
                <c:pt idx="31">
                  <c:v>9</c:v>
                </c:pt>
                <c:pt idx="32">
                  <c:v>14</c:v>
                </c:pt>
                <c:pt idx="33">
                  <c:v>5</c:v>
                </c:pt>
                <c:pt idx="34">
                  <c:v>21</c:v>
                </c:pt>
                <c:pt idx="35">
                  <c:v>16</c:v>
                </c:pt>
                <c:pt idx="36">
                  <c:v>4</c:v>
                </c:pt>
                <c:pt idx="37">
                  <c:v>7</c:v>
                </c:pt>
                <c:pt idx="38">
                  <c:v>9</c:v>
                </c:pt>
                <c:pt idx="39">
                  <c:v>5</c:v>
                </c:pt>
                <c:pt idx="40">
                  <c:v>8</c:v>
                </c:pt>
                <c:pt idx="41">
                  <c:v>10</c:v>
                </c:pt>
                <c:pt idx="42">
                  <c:v>18</c:v>
                </c:pt>
                <c:pt idx="43">
                  <c:v>14</c:v>
                </c:pt>
                <c:pt idx="44">
                  <c:v>12</c:v>
                </c:pt>
                <c:pt idx="45">
                  <c:v>22</c:v>
                </c:pt>
                <c:pt idx="46">
                  <c:v>8</c:v>
                </c:pt>
                <c:pt idx="47">
                  <c:v>10</c:v>
                </c:pt>
                <c:pt idx="48">
                  <c:v>16</c:v>
                </c:pt>
                <c:pt idx="49">
                  <c:v>10</c:v>
                </c:pt>
                <c:pt idx="50">
                  <c:v>6</c:v>
                </c:pt>
                <c:pt idx="51">
                  <c:v>2</c:v>
                </c:pt>
                <c:pt idx="52">
                  <c:v>10</c:v>
                </c:pt>
                <c:pt idx="53">
                  <c:v>11</c:v>
                </c:pt>
                <c:pt idx="54">
                  <c:v>8</c:v>
                </c:pt>
                <c:pt idx="55">
                  <c:v>12</c:v>
                </c:pt>
                <c:pt idx="56">
                  <c:v>9</c:v>
                </c:pt>
                <c:pt idx="57">
                  <c:v>10</c:v>
                </c:pt>
                <c:pt idx="58">
                  <c:v>16</c:v>
                </c:pt>
                <c:pt idx="59">
                  <c:v>15</c:v>
                </c:pt>
                <c:pt idx="60">
                  <c:v>15</c:v>
                </c:pt>
                <c:pt idx="61">
                  <c:v>10</c:v>
                </c:pt>
                <c:pt idx="62">
                  <c:v>4</c:v>
                </c:pt>
                <c:pt idx="63">
                  <c:v>16</c:v>
                </c:pt>
                <c:pt idx="64">
                  <c:v>14</c:v>
                </c:pt>
                <c:pt idx="65">
                  <c:v>7</c:v>
                </c:pt>
                <c:pt idx="66">
                  <c:v>10</c:v>
                </c:pt>
                <c:pt idx="67">
                  <c:v>3</c:v>
                </c:pt>
                <c:pt idx="68">
                  <c:v>7</c:v>
                </c:pt>
                <c:pt idx="69">
                  <c:v>5</c:v>
                </c:pt>
                <c:pt idx="70">
                  <c:v>13</c:v>
                </c:pt>
                <c:pt idx="71">
                  <c:v>12</c:v>
                </c:pt>
                <c:pt idx="72">
                  <c:v>9</c:v>
                </c:pt>
                <c:pt idx="73">
                  <c:v>9</c:v>
                </c:pt>
                <c:pt idx="74">
                  <c:v>15</c:v>
                </c:pt>
                <c:pt idx="75">
                  <c:v>7</c:v>
                </c:pt>
                <c:pt idx="76">
                  <c:v>8</c:v>
                </c:pt>
                <c:pt idx="77">
                  <c:v>17</c:v>
                </c:pt>
                <c:pt idx="78">
                  <c:v>13</c:v>
                </c:pt>
                <c:pt idx="79">
                  <c:v>11</c:v>
                </c:pt>
                <c:pt idx="80">
                  <c:v>15</c:v>
                </c:pt>
                <c:pt idx="81">
                  <c:v>5</c:v>
                </c:pt>
                <c:pt idx="82">
                  <c:v>9</c:v>
                </c:pt>
                <c:pt idx="83">
                  <c:v>14</c:v>
                </c:pt>
                <c:pt idx="84">
                  <c:v>7</c:v>
                </c:pt>
                <c:pt idx="85">
                  <c:v>9</c:v>
                </c:pt>
                <c:pt idx="86">
                  <c:v>10</c:v>
                </c:pt>
                <c:pt idx="87">
                  <c:v>11</c:v>
                </c:pt>
                <c:pt idx="88">
                  <c:v>24</c:v>
                </c:pt>
                <c:pt idx="89">
                  <c:v>19</c:v>
                </c:pt>
                <c:pt idx="90">
                  <c:v>12</c:v>
                </c:pt>
                <c:pt idx="91">
                  <c:v>16</c:v>
                </c:pt>
                <c:pt idx="92">
                  <c:v>9</c:v>
                </c:pt>
                <c:pt idx="93">
                  <c:v>12</c:v>
                </c:pt>
                <c:pt idx="94">
                  <c:v>8</c:v>
                </c:pt>
                <c:pt idx="95">
                  <c:v>9</c:v>
                </c:pt>
                <c:pt idx="96">
                  <c:v>4</c:v>
                </c:pt>
                <c:pt idx="97">
                  <c:v>4</c:v>
                </c:pt>
                <c:pt idx="98">
                  <c:v>6</c:v>
                </c:pt>
                <c:pt idx="99">
                  <c:v>9</c:v>
                </c:pt>
                <c:pt idx="100">
                  <c:v>11</c:v>
                </c:pt>
                <c:pt idx="101">
                  <c:v>11</c:v>
                </c:pt>
                <c:pt idx="102">
                  <c:v>19</c:v>
                </c:pt>
                <c:pt idx="103">
                  <c:v>15</c:v>
                </c:pt>
                <c:pt idx="104">
                  <c:v>12</c:v>
                </c:pt>
                <c:pt idx="105">
                  <c:v>13</c:v>
                </c:pt>
                <c:pt idx="106">
                  <c:v>14</c:v>
                </c:pt>
                <c:pt idx="107">
                  <c:v>10</c:v>
                </c:pt>
                <c:pt idx="108">
                  <c:v>13</c:v>
                </c:pt>
                <c:pt idx="109">
                  <c:v>24</c:v>
                </c:pt>
                <c:pt idx="110">
                  <c:v>4</c:v>
                </c:pt>
              </c:numCache>
            </c:numRef>
          </c:val>
          <c:extLst>
            <c:ext xmlns:c16="http://schemas.microsoft.com/office/drawing/2014/chart" uri="{C3380CC4-5D6E-409C-BE32-E72D297353CC}">
              <c16:uniqueId val="{00000000-1FE2-43F2-A035-C107656122A8}"/>
            </c:ext>
          </c:extLst>
        </c:ser>
        <c:dLbls>
          <c:showLegendKey val="0"/>
          <c:showVal val="0"/>
          <c:showCatName val="0"/>
          <c:showSerName val="0"/>
          <c:showPercent val="0"/>
          <c:showBubbleSize val="0"/>
        </c:dLbls>
        <c:gapWidth val="182"/>
        <c:axId val="647846984"/>
        <c:axId val="647849936"/>
      </c:barChart>
      <c:catAx>
        <c:axId val="647846984"/>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849936"/>
        <c:crosses val="autoZero"/>
        <c:auto val="1"/>
        <c:lblAlgn val="ctr"/>
        <c:lblOffset val="100"/>
        <c:noMultiLvlLbl val="0"/>
      </c:catAx>
      <c:valAx>
        <c:axId val="647849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846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RatioOfNrEntitiesToReferenceIDsDistribution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val>
            <c:numRef>
              <c:f>ratioOfNrEntitiesToReferenceIDs!$B$1:$B$111</c:f>
              <c:numCache>
                <c:formatCode>General</c:formatCode>
                <c:ptCount val="111"/>
                <c:pt idx="0">
                  <c:v>7</c:v>
                </c:pt>
                <c:pt idx="1">
                  <c:v>103</c:v>
                </c:pt>
                <c:pt idx="2">
                  <c:v>84</c:v>
                </c:pt>
                <c:pt idx="3">
                  <c:v>84</c:v>
                </c:pt>
                <c:pt idx="4">
                  <c:v>118</c:v>
                </c:pt>
                <c:pt idx="5">
                  <c:v>107</c:v>
                </c:pt>
                <c:pt idx="6">
                  <c:v>7</c:v>
                </c:pt>
                <c:pt idx="7">
                  <c:v>48</c:v>
                </c:pt>
                <c:pt idx="8">
                  <c:v>33</c:v>
                </c:pt>
                <c:pt idx="9">
                  <c:v>112</c:v>
                </c:pt>
                <c:pt idx="10">
                  <c:v>11</c:v>
                </c:pt>
                <c:pt idx="11">
                  <c:v>102</c:v>
                </c:pt>
                <c:pt idx="12">
                  <c:v>48</c:v>
                </c:pt>
                <c:pt idx="13">
                  <c:v>108</c:v>
                </c:pt>
                <c:pt idx="14">
                  <c:v>6</c:v>
                </c:pt>
                <c:pt idx="15">
                  <c:v>16</c:v>
                </c:pt>
                <c:pt idx="16">
                  <c:v>15</c:v>
                </c:pt>
                <c:pt idx="17">
                  <c:v>9</c:v>
                </c:pt>
                <c:pt idx="18">
                  <c:v>7</c:v>
                </c:pt>
                <c:pt idx="19">
                  <c:v>123</c:v>
                </c:pt>
                <c:pt idx="20">
                  <c:v>11</c:v>
                </c:pt>
                <c:pt idx="21">
                  <c:v>12</c:v>
                </c:pt>
                <c:pt idx="22">
                  <c:v>12</c:v>
                </c:pt>
                <c:pt idx="23">
                  <c:v>16</c:v>
                </c:pt>
                <c:pt idx="24">
                  <c:v>21</c:v>
                </c:pt>
                <c:pt idx="25">
                  <c:v>18</c:v>
                </c:pt>
                <c:pt idx="26">
                  <c:v>38</c:v>
                </c:pt>
                <c:pt idx="27">
                  <c:v>15</c:v>
                </c:pt>
                <c:pt idx="28">
                  <c:v>10</c:v>
                </c:pt>
                <c:pt idx="29">
                  <c:v>15</c:v>
                </c:pt>
                <c:pt idx="30">
                  <c:v>9</c:v>
                </c:pt>
                <c:pt idx="31">
                  <c:v>9</c:v>
                </c:pt>
                <c:pt idx="32">
                  <c:v>14</c:v>
                </c:pt>
                <c:pt idx="33">
                  <c:v>4</c:v>
                </c:pt>
                <c:pt idx="34">
                  <c:v>18</c:v>
                </c:pt>
                <c:pt idx="35">
                  <c:v>13</c:v>
                </c:pt>
                <c:pt idx="36">
                  <c:v>4</c:v>
                </c:pt>
                <c:pt idx="37">
                  <c:v>6</c:v>
                </c:pt>
                <c:pt idx="38">
                  <c:v>8</c:v>
                </c:pt>
                <c:pt idx="39">
                  <c:v>5</c:v>
                </c:pt>
                <c:pt idx="40">
                  <c:v>7</c:v>
                </c:pt>
                <c:pt idx="41">
                  <c:v>10</c:v>
                </c:pt>
                <c:pt idx="42">
                  <c:v>18</c:v>
                </c:pt>
                <c:pt idx="43">
                  <c:v>14</c:v>
                </c:pt>
                <c:pt idx="44">
                  <c:v>12</c:v>
                </c:pt>
                <c:pt idx="45">
                  <c:v>17</c:v>
                </c:pt>
                <c:pt idx="46">
                  <c:v>8</c:v>
                </c:pt>
                <c:pt idx="47">
                  <c:v>10</c:v>
                </c:pt>
                <c:pt idx="48">
                  <c:v>14</c:v>
                </c:pt>
                <c:pt idx="49">
                  <c:v>10</c:v>
                </c:pt>
                <c:pt idx="50">
                  <c:v>6</c:v>
                </c:pt>
                <c:pt idx="51">
                  <c:v>2</c:v>
                </c:pt>
                <c:pt idx="52">
                  <c:v>10</c:v>
                </c:pt>
                <c:pt idx="53">
                  <c:v>12</c:v>
                </c:pt>
                <c:pt idx="54">
                  <c:v>6</c:v>
                </c:pt>
                <c:pt idx="55">
                  <c:v>8</c:v>
                </c:pt>
                <c:pt idx="56">
                  <c:v>9</c:v>
                </c:pt>
                <c:pt idx="57">
                  <c:v>20</c:v>
                </c:pt>
                <c:pt idx="58">
                  <c:v>16</c:v>
                </c:pt>
                <c:pt idx="59">
                  <c:v>13</c:v>
                </c:pt>
                <c:pt idx="60">
                  <c:v>15</c:v>
                </c:pt>
                <c:pt idx="61">
                  <c:v>9</c:v>
                </c:pt>
                <c:pt idx="62">
                  <c:v>4</c:v>
                </c:pt>
                <c:pt idx="63">
                  <c:v>16</c:v>
                </c:pt>
                <c:pt idx="64">
                  <c:v>14</c:v>
                </c:pt>
                <c:pt idx="65">
                  <c:v>7</c:v>
                </c:pt>
                <c:pt idx="66">
                  <c:v>10</c:v>
                </c:pt>
                <c:pt idx="67">
                  <c:v>3</c:v>
                </c:pt>
                <c:pt idx="68">
                  <c:v>60</c:v>
                </c:pt>
                <c:pt idx="69">
                  <c:v>5</c:v>
                </c:pt>
                <c:pt idx="70">
                  <c:v>15</c:v>
                </c:pt>
                <c:pt idx="71">
                  <c:v>12</c:v>
                </c:pt>
                <c:pt idx="72">
                  <c:v>7</c:v>
                </c:pt>
                <c:pt idx="73">
                  <c:v>9</c:v>
                </c:pt>
                <c:pt idx="74">
                  <c:v>15</c:v>
                </c:pt>
                <c:pt idx="75">
                  <c:v>7</c:v>
                </c:pt>
                <c:pt idx="76">
                  <c:v>17</c:v>
                </c:pt>
                <c:pt idx="77">
                  <c:v>15</c:v>
                </c:pt>
                <c:pt idx="78">
                  <c:v>11</c:v>
                </c:pt>
                <c:pt idx="79">
                  <c:v>14</c:v>
                </c:pt>
                <c:pt idx="80">
                  <c:v>15</c:v>
                </c:pt>
                <c:pt idx="81">
                  <c:v>6</c:v>
                </c:pt>
                <c:pt idx="82">
                  <c:v>9</c:v>
                </c:pt>
                <c:pt idx="83">
                  <c:v>16</c:v>
                </c:pt>
                <c:pt idx="84">
                  <c:v>8</c:v>
                </c:pt>
                <c:pt idx="85">
                  <c:v>9</c:v>
                </c:pt>
                <c:pt idx="86">
                  <c:v>10</c:v>
                </c:pt>
                <c:pt idx="87">
                  <c:v>9</c:v>
                </c:pt>
                <c:pt idx="88">
                  <c:v>17</c:v>
                </c:pt>
                <c:pt idx="89">
                  <c:v>16</c:v>
                </c:pt>
                <c:pt idx="90">
                  <c:v>14</c:v>
                </c:pt>
                <c:pt idx="91">
                  <c:v>16</c:v>
                </c:pt>
                <c:pt idx="92">
                  <c:v>9</c:v>
                </c:pt>
                <c:pt idx="93">
                  <c:v>10</c:v>
                </c:pt>
                <c:pt idx="94">
                  <c:v>5</c:v>
                </c:pt>
                <c:pt idx="95">
                  <c:v>8</c:v>
                </c:pt>
                <c:pt idx="96">
                  <c:v>5</c:v>
                </c:pt>
                <c:pt idx="97">
                  <c:v>4</c:v>
                </c:pt>
                <c:pt idx="98">
                  <c:v>5</c:v>
                </c:pt>
                <c:pt idx="99">
                  <c:v>9</c:v>
                </c:pt>
                <c:pt idx="100">
                  <c:v>10</c:v>
                </c:pt>
                <c:pt idx="101">
                  <c:v>12</c:v>
                </c:pt>
                <c:pt idx="102">
                  <c:v>16</c:v>
                </c:pt>
                <c:pt idx="103">
                  <c:v>13</c:v>
                </c:pt>
                <c:pt idx="104">
                  <c:v>14</c:v>
                </c:pt>
                <c:pt idx="105">
                  <c:v>13</c:v>
                </c:pt>
                <c:pt idx="106">
                  <c:v>14</c:v>
                </c:pt>
                <c:pt idx="107">
                  <c:v>10</c:v>
                </c:pt>
                <c:pt idx="108">
                  <c:v>78</c:v>
                </c:pt>
                <c:pt idx="109">
                  <c:v>24</c:v>
                </c:pt>
                <c:pt idx="110">
                  <c:v>4</c:v>
                </c:pt>
              </c:numCache>
            </c:numRef>
          </c:val>
          <c:extLst>
            <c:ext xmlns:c16="http://schemas.microsoft.com/office/drawing/2014/chart" uri="{C3380CC4-5D6E-409C-BE32-E72D297353CC}">
              <c16:uniqueId val="{00000000-8D45-4529-A8A8-F2704040D7E0}"/>
            </c:ext>
          </c:extLst>
        </c:ser>
        <c:dLbls>
          <c:showLegendKey val="0"/>
          <c:showVal val="0"/>
          <c:showCatName val="0"/>
          <c:showSerName val="0"/>
          <c:showPercent val="0"/>
          <c:showBubbleSize val="0"/>
        </c:dLbls>
        <c:gapWidth val="182"/>
        <c:axId val="653902224"/>
        <c:axId val="627726056"/>
      </c:barChart>
      <c:catAx>
        <c:axId val="653902224"/>
        <c:scaling>
          <c:orientation val="minMax"/>
        </c:scaling>
        <c:delete val="0"/>
        <c:axPos val="l"/>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726056"/>
        <c:crosses val="autoZero"/>
        <c:auto val="1"/>
        <c:lblAlgn val="ctr"/>
        <c:lblOffset val="100"/>
        <c:noMultiLvlLbl val="0"/>
      </c:catAx>
      <c:valAx>
        <c:axId val="627726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3902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FEE98-FDED-425F-8FC2-02D31E84E9BF}" type="datetimeFigureOut">
              <a:rPr lang="en-US" smtClean="0"/>
              <a:t>12/10/2020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79A39-DB86-4A87-8B6F-FFC7578E43F8}" type="slidenum">
              <a:rPr lang="en-US" smtClean="0"/>
              <a:t>‹#›</a:t>
            </a:fld>
            <a:endParaRPr lang="en-US"/>
          </a:p>
        </p:txBody>
      </p:sp>
    </p:spTree>
    <p:extLst>
      <p:ext uri="{BB962C8B-B14F-4D97-AF65-F5344CB8AC3E}">
        <p14:creationId xmlns:p14="http://schemas.microsoft.com/office/powerpoint/2010/main" val="175272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pipeline,</a:t>
            </a:r>
            <a:r>
              <a:rPr lang="en-US" dirty="0"/>
              <a:t> [1 2 3 (4 5 6)* 7 8], produces results for FamilySearch with user intervention (for FamilyTree) or without user intervention (for CDS or LLS). It supports four scenarios:</a:t>
            </a:r>
          </a:p>
          <a:p>
            <a:endParaRPr lang="en-US" dirty="0"/>
          </a:p>
          <a:p>
            <a:pPr marL="228600" indent="-228600">
              <a:buAutoNum type="arabicParenBoth"/>
            </a:pPr>
            <a:r>
              <a:rPr lang="en-US" dirty="0"/>
              <a:t>Extraction-tool testing: [1 (2 3 4)+] lets users run extraction tools and observe the results in COMET. The GN-like hints are displayed in COMET; the first page displayed is the one that, in active-learning terms, gives the biggest bang for the buck. (If desired by experimenters and a </a:t>
            </a:r>
            <a:r>
              <a:rPr lang="en-US" dirty="0" err="1"/>
              <a:t>GroundTruth</a:t>
            </a:r>
            <a:r>
              <a:rPr lang="en-US" dirty="0"/>
              <a:t> exists, a PRF (</a:t>
            </a:r>
            <a:r>
              <a:rPr lang="en-US" dirty="0" err="1"/>
              <a:t>PrecisionRecallFscore</a:t>
            </a:r>
            <a:r>
              <a:rPr lang="en-US" dirty="0"/>
              <a:t>) report can be generated; experimenters can also create </a:t>
            </a:r>
            <a:r>
              <a:rPr lang="en-US" dirty="0" err="1"/>
              <a:t>GroundTruth</a:t>
            </a:r>
            <a:r>
              <a:rPr lang="en-US" dirty="0"/>
              <a:t> while in COMET.)</a:t>
            </a:r>
          </a:p>
          <a:p>
            <a:pPr marL="228600" indent="-228600">
              <a:buAutoNum type="arabicParenBoth"/>
            </a:pPr>
            <a:r>
              <a:rPr lang="en-US" dirty="0"/>
              <a:t>Auto-Indexing: [1 2 3 7 8] is</a:t>
            </a:r>
            <a:r>
              <a:rPr lang="en-US" baseline="0" dirty="0"/>
              <a:t> for automatic indexing. If the target is CDS (Canonical Data Store), results in Personas-txt plus documentation in Personas-pdf are sent to CDS. If the target is LLS (Linked Lineage Store), results in </a:t>
            </a:r>
            <a:r>
              <a:rPr lang="en-US" baseline="0" dirty="0" err="1"/>
              <a:t>FamilyTree-gedcomx</a:t>
            </a:r>
            <a:r>
              <a:rPr lang="en-US" baseline="0" dirty="0"/>
              <a:t> plus documentation in </a:t>
            </a:r>
            <a:r>
              <a:rPr lang="en-US" baseline="0" dirty="0" err="1"/>
              <a:t>MergedPersonas</a:t>
            </a:r>
            <a:r>
              <a:rPr lang="en-US" baseline="0" dirty="0"/>
              <a:t>-pdf are sent to LLS.</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S</a:t>
            </a:r>
            <a:r>
              <a:rPr lang="en-US" dirty="0"/>
              <a:t>can-to-submit: [1 (2 3)? (4 5 6)+ 7 8] lets</a:t>
            </a:r>
            <a:r>
              <a:rPr lang="en-US" baseline="0" dirty="0"/>
              <a:t> a patron P find an ancestor in a document; and </a:t>
            </a:r>
            <a:r>
              <a:rPr lang="en-US" dirty="0"/>
              <a:t>with or without extraction-tool help,</a:t>
            </a:r>
            <a:r>
              <a:rPr lang="en-US" baseline="0" dirty="0"/>
              <a:t> </a:t>
            </a:r>
            <a:r>
              <a:rPr lang="en-US" dirty="0"/>
              <a:t>fill in a form</a:t>
            </a:r>
            <a:r>
              <a:rPr lang="en-US" baseline="0" dirty="0"/>
              <a:t> (Individual).  Then, using COMET, P can</a:t>
            </a:r>
            <a:r>
              <a:rPr lang="en-US" dirty="0"/>
              <a:t> iterate, (4 5 6)+, until the form is filled-out satisfactorily. (In</a:t>
            </a:r>
            <a:r>
              <a:rPr lang="en-US" baseline="0" dirty="0"/>
              <a:t> the background, we collect information and begin or update the auto-indexing of the document.)  When P is satisfied that the form is filled-out correctly, the results in the Individual form go through 5, 6, and 7 to Personas-</a:t>
            </a:r>
            <a:r>
              <a:rPr lang="en-US" baseline="0" dirty="0" err="1"/>
              <a:t>json</a:t>
            </a:r>
            <a:r>
              <a:rPr lang="en-US" baseline="0" dirty="0"/>
              <a:t>. P then checks and, if necessary, corrects the inferred and standardized information. When P is done, the results in </a:t>
            </a:r>
            <a:r>
              <a:rPr lang="en-US" baseline="0" dirty="0" err="1"/>
              <a:t>PersonasTreeReady</a:t>
            </a:r>
            <a:r>
              <a:rPr lang="en-US" baseline="0" dirty="0"/>
              <a:t>-json are sent to the FamilyTree. </a:t>
            </a:r>
            <a:r>
              <a:rPr lang="en-US" dirty="0"/>
              <a:t>(Continuation to the tree and to temple ordinances is beyond the pipeline;</a:t>
            </a:r>
            <a:r>
              <a:rPr lang="en-US" baseline="0" dirty="0"/>
              <a:t> the continuation</a:t>
            </a:r>
            <a:r>
              <a:rPr lang="en-US" dirty="0"/>
              <a:t> makes use of FamilySearch software for adding</a:t>
            </a:r>
            <a:r>
              <a:rPr lang="en-US" baseline="0" dirty="0"/>
              <a:t> to the tree.)</a:t>
            </a:r>
          </a:p>
          <a:p>
            <a:pPr marL="228600" indent="-228600">
              <a:buAutoNum type="arabicParenBoth"/>
            </a:pPr>
            <a:r>
              <a:rPr lang="en-US" baseline="0" dirty="0"/>
              <a:t>Add-to-tree: [8] lets patrons add merged persona records to the tree.  Guided by a family tree FT in </a:t>
            </a:r>
            <a:r>
              <a:rPr lang="en-US" baseline="0" dirty="0" err="1"/>
              <a:t>FamilyTree-gedcomx</a:t>
            </a:r>
            <a:r>
              <a:rPr lang="en-US" baseline="0" dirty="0"/>
              <a:t>, each merged persona in </a:t>
            </a:r>
            <a:r>
              <a:rPr lang="en-US" baseline="0" dirty="0" err="1"/>
              <a:t>MergedPersonas</a:t>
            </a:r>
            <a:r>
              <a:rPr lang="en-US" baseline="0" dirty="0"/>
              <a:t>-json belonging to FT is</a:t>
            </a:r>
            <a:r>
              <a:rPr lang="en-US" dirty="0"/>
              <a:t> check and, if necessary, edited to produce a final filled-out</a:t>
            </a:r>
            <a:r>
              <a:rPr lang="en-US" baseline="0" dirty="0"/>
              <a:t> tree-ready record</a:t>
            </a:r>
            <a:r>
              <a:rPr lang="en-US" dirty="0"/>
              <a:t> in </a:t>
            </a:r>
            <a:r>
              <a:rPr lang="en-US" dirty="0" err="1"/>
              <a:t>MergedPersonasTreeReady</a:t>
            </a:r>
            <a:r>
              <a:rPr lang="en-US" dirty="0"/>
              <a:t>-json. The Gedcomx is correspondingly updated. (Continuation to the tree is by submission of a tree-ready </a:t>
            </a:r>
            <a:r>
              <a:rPr lang="en-US" dirty="0" err="1"/>
              <a:t>gedcomx</a:t>
            </a:r>
            <a:r>
              <a:rPr lang="en-US" dirty="0"/>
              <a:t> from which FamilySearch software semi-automatically adds persons to the tree. Here, semi-automatically means with a human in the loop to resolve merges with current individuals on the tree, as needed.) Alternatively, indeed, primarily, the Gedcomx for individuals in FT is updated if and as </a:t>
            </a:r>
            <a:r>
              <a:rPr lang="en-US" dirty="0" err="1"/>
              <a:t>MergedPersonas</a:t>
            </a:r>
            <a:r>
              <a:rPr lang="en-US" dirty="0"/>
              <a:t>-json are edited. This Gedcomx  </a:t>
            </a:r>
          </a:p>
        </p:txBody>
      </p:sp>
      <p:sp>
        <p:nvSpPr>
          <p:cNvPr id="4" name="Slide Number Placeholder 3"/>
          <p:cNvSpPr>
            <a:spLocks noGrp="1"/>
          </p:cNvSpPr>
          <p:nvPr>
            <p:ph type="sldNum" sz="quarter" idx="5"/>
          </p:nvPr>
        </p:nvSpPr>
        <p:spPr/>
        <p:txBody>
          <a:bodyPr/>
          <a:lstStyle/>
          <a:p>
            <a:fld id="{169A4C14-8E55-484C-8BBA-3CE7FD6AC9DD}" type="slidenum">
              <a:rPr lang="en-US" smtClean="0"/>
              <a:t>2</a:t>
            </a:fld>
            <a:endParaRPr lang="en-US"/>
          </a:p>
        </p:txBody>
      </p:sp>
    </p:spTree>
    <p:extLst>
      <p:ext uri="{BB962C8B-B14F-4D97-AF65-F5344CB8AC3E}">
        <p14:creationId xmlns:p14="http://schemas.microsoft.com/office/powerpoint/2010/main" val="925474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right context – extend as little as possible but to at least the first token that doesn’t belong to the class.</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31</a:t>
            </a:fld>
            <a:endParaRPr lang="en-US"/>
          </a:p>
        </p:txBody>
      </p:sp>
    </p:spTree>
    <p:extLst>
      <p:ext uri="{BB962C8B-B14F-4D97-AF65-F5344CB8AC3E}">
        <p14:creationId xmlns:p14="http://schemas.microsoft.com/office/powerpoint/2010/main" val="858204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right context – extend as little as possible but to at least the first token that doesn’t belong to the class.</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32</a:t>
            </a:fld>
            <a:endParaRPr lang="en-US"/>
          </a:p>
        </p:txBody>
      </p:sp>
    </p:spTree>
    <p:extLst>
      <p:ext uri="{BB962C8B-B14F-4D97-AF65-F5344CB8AC3E}">
        <p14:creationId xmlns:p14="http://schemas.microsoft.com/office/powerpoint/2010/main" val="2528057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generation of templates is a needed extension to version 1 of GN’s GreenQQ template processor.  One click (COMET annotation) is all that’s required to generate all the Name templates. A bunch are required for the </a:t>
            </a:r>
            <a:r>
              <a:rPr lang="en-US" dirty="0" err="1"/>
              <a:t>SpouseName</a:t>
            </a:r>
            <a:r>
              <a:rPr lang="en-US" dirty="0"/>
              <a:t> templates, one for each variation of &lt;Marriage Symbol&gt; </a:t>
            </a:r>
            <a:r>
              <a:rPr lang="en-US" dirty="0" err="1"/>
              <a:t>MarriageEventPlace</a:t>
            </a:r>
            <a:r>
              <a:rPr lang="en-US" dirty="0"/>
              <a:t>? </a:t>
            </a:r>
            <a:r>
              <a:rPr lang="en-US" dirty="0" err="1"/>
              <a:t>MarriageEventDate</a:t>
            </a:r>
            <a:r>
              <a:rPr lang="en-US" dirty="0"/>
              <a:t>? </a:t>
            </a:r>
            <a:r>
              <a:rPr lang="en-US" dirty="0" err="1"/>
              <a:t>SpouseName</a:t>
            </a:r>
            <a:r>
              <a:rPr lang="en-US" dirty="0"/>
              <a:t>.</a:t>
            </a:r>
          </a:p>
        </p:txBody>
      </p:sp>
      <p:sp>
        <p:nvSpPr>
          <p:cNvPr id="4" name="Slide Number Placeholder 3"/>
          <p:cNvSpPr>
            <a:spLocks noGrp="1"/>
          </p:cNvSpPr>
          <p:nvPr>
            <p:ph type="sldNum" sz="quarter" idx="5"/>
          </p:nvPr>
        </p:nvSpPr>
        <p:spPr/>
        <p:txBody>
          <a:bodyPr/>
          <a:lstStyle/>
          <a:p>
            <a:fld id="{20E79A39-DB86-4A87-8B6F-FFC7578E43F8}" type="slidenum">
              <a:rPr lang="en-US" smtClean="0"/>
              <a:t>33</a:t>
            </a:fld>
            <a:endParaRPr lang="en-US"/>
          </a:p>
        </p:txBody>
      </p:sp>
    </p:spTree>
    <p:extLst>
      <p:ext uri="{BB962C8B-B14F-4D97-AF65-F5344CB8AC3E}">
        <p14:creationId xmlns:p14="http://schemas.microsoft.com/office/powerpoint/2010/main" val="243073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template variations for Child; thus, three clicks (COMET annotations) are required. </a:t>
            </a:r>
          </a:p>
        </p:txBody>
      </p:sp>
      <p:sp>
        <p:nvSpPr>
          <p:cNvPr id="4" name="Slide Number Placeholder 3"/>
          <p:cNvSpPr>
            <a:spLocks noGrp="1"/>
          </p:cNvSpPr>
          <p:nvPr>
            <p:ph type="sldNum" sz="quarter" idx="5"/>
          </p:nvPr>
        </p:nvSpPr>
        <p:spPr/>
        <p:txBody>
          <a:bodyPr/>
          <a:lstStyle/>
          <a:p>
            <a:fld id="{20E79A39-DB86-4A87-8B6F-FFC7578E43F8}" type="slidenum">
              <a:rPr lang="en-US" smtClean="0"/>
              <a:t>34</a:t>
            </a:fld>
            <a:endParaRPr lang="en-US"/>
          </a:p>
        </p:txBody>
      </p:sp>
    </p:spTree>
    <p:extLst>
      <p:ext uri="{BB962C8B-B14F-4D97-AF65-F5344CB8AC3E}">
        <p14:creationId xmlns:p14="http://schemas.microsoft.com/office/powerpoint/2010/main" val="2110490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non-primary person is introduced in the record area of a primary person and has birth and death information, we can add a new-person marker (one of CHILD, SPOUSE, PARENT) to tell the record post-processor to ignore birth and death information beyond the marker.</a:t>
            </a:r>
          </a:p>
          <a:p>
            <a:endParaRPr lang="en-US" dirty="0"/>
          </a:p>
          <a:p>
            <a:r>
              <a:rPr lang="en-US" dirty="0"/>
              <a:t>Note that in the Anna Catharina record, the </a:t>
            </a:r>
            <a:r>
              <a:rPr lang="en-US" dirty="0" err="1"/>
              <a:t>DeathDate</a:t>
            </a:r>
            <a:r>
              <a:rPr lang="en-US" dirty="0"/>
              <a:t> is properly extracted but then thrown away because we discard parenthetical remarks for Person. (Unfortunate: why did the author put it in </a:t>
            </a:r>
            <a:r>
              <a:rPr lang="en-US" dirty="0" err="1"/>
              <a:t>parens</a:t>
            </a:r>
            <a:r>
              <a:rPr lang="en-US" dirty="0"/>
              <a:t>?)</a:t>
            </a:r>
          </a:p>
        </p:txBody>
      </p:sp>
      <p:sp>
        <p:nvSpPr>
          <p:cNvPr id="4" name="Slide Number Placeholder 3"/>
          <p:cNvSpPr>
            <a:spLocks noGrp="1"/>
          </p:cNvSpPr>
          <p:nvPr>
            <p:ph type="sldNum" sz="quarter" idx="5"/>
          </p:nvPr>
        </p:nvSpPr>
        <p:spPr/>
        <p:txBody>
          <a:bodyPr/>
          <a:lstStyle/>
          <a:p>
            <a:fld id="{20E79A39-DB86-4A87-8B6F-FFC7578E43F8}" type="slidenum">
              <a:rPr lang="en-US" smtClean="0"/>
              <a:t>36</a:t>
            </a:fld>
            <a:endParaRPr lang="en-US"/>
          </a:p>
        </p:txBody>
      </p:sp>
    </p:spTree>
    <p:extLst>
      <p:ext uri="{BB962C8B-B14F-4D97-AF65-F5344CB8AC3E}">
        <p14:creationId xmlns:p14="http://schemas.microsoft.com/office/powerpoint/2010/main" val="77335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both the Marie Rebecka Catherina Schlichting record and the Carl August record are discarded -- Marie because she has no birth or death info and Carl because he is not a primary person. </a:t>
            </a:r>
          </a:p>
        </p:txBody>
      </p:sp>
      <p:sp>
        <p:nvSpPr>
          <p:cNvPr id="4" name="Slide Number Placeholder 3"/>
          <p:cNvSpPr>
            <a:spLocks noGrp="1"/>
          </p:cNvSpPr>
          <p:nvPr>
            <p:ph type="sldNum" sz="quarter" idx="5"/>
          </p:nvPr>
        </p:nvSpPr>
        <p:spPr/>
        <p:txBody>
          <a:bodyPr/>
          <a:lstStyle/>
          <a:p>
            <a:fld id="{20E79A39-DB86-4A87-8B6F-FFC7578E43F8}" type="slidenum">
              <a:rPr lang="en-US" smtClean="0"/>
              <a:t>37</a:t>
            </a:fld>
            <a:endParaRPr lang="en-US"/>
          </a:p>
        </p:txBody>
      </p:sp>
    </p:spTree>
    <p:extLst>
      <p:ext uri="{BB962C8B-B14F-4D97-AF65-F5344CB8AC3E}">
        <p14:creationId xmlns:p14="http://schemas.microsoft.com/office/powerpoint/2010/main" val="355848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do remove the </a:t>
            </a:r>
            <a:r>
              <a:rPr lang="en-US" dirty="0" err="1"/>
              <a:t>parens</a:t>
            </a:r>
            <a:r>
              <a:rPr lang="en-US" dirty="0"/>
              <a:t>, just not the recognized fields between them. It’s SPOUSE that prevents Anna Catharina from being a ChildOf Johann J.</a:t>
            </a:r>
          </a:p>
        </p:txBody>
      </p:sp>
      <p:sp>
        <p:nvSpPr>
          <p:cNvPr id="4" name="Slide Number Placeholder 3"/>
          <p:cNvSpPr>
            <a:spLocks noGrp="1"/>
          </p:cNvSpPr>
          <p:nvPr>
            <p:ph type="sldNum" sz="quarter" idx="5"/>
          </p:nvPr>
        </p:nvSpPr>
        <p:spPr/>
        <p:txBody>
          <a:bodyPr/>
          <a:lstStyle/>
          <a:p>
            <a:fld id="{20E79A39-DB86-4A87-8B6F-FFC7578E43F8}" type="slidenum">
              <a:rPr lang="en-US" smtClean="0"/>
              <a:t>39</a:t>
            </a:fld>
            <a:endParaRPr lang="en-US"/>
          </a:p>
        </p:txBody>
      </p:sp>
    </p:spTree>
    <p:extLst>
      <p:ext uri="{BB962C8B-B14F-4D97-AF65-F5344CB8AC3E}">
        <p14:creationId xmlns:p14="http://schemas.microsoft.com/office/powerpoint/2010/main" val="501429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Carl August record will be discarded. (As currently coded downstream, I won’t recognize “Sch.” as an abbreviated surname and expand it to “Schlichting”.)</a:t>
            </a:r>
          </a:p>
          <a:p>
            <a:endParaRPr lang="en-US" dirty="0"/>
          </a:p>
          <a:p>
            <a:r>
              <a:rPr lang="en-US" dirty="0"/>
              <a:t>There appears to be a bug in GreenQQ: </a:t>
            </a:r>
            <a:r>
              <a:rPr lang="en-US" dirty="0" err="1"/>
              <a:t>Häusler</a:t>
            </a:r>
            <a:r>
              <a:rPr lang="en-US" dirty="0"/>
              <a:t> should not have been recognized as a Child. (No template matches </a:t>
            </a:r>
            <a:r>
              <a:rPr lang="en-US" dirty="0" err="1"/>
              <a:t>Häusler</a:t>
            </a:r>
            <a:r>
              <a:rPr lang="en-US" dirty="0"/>
              <a:t> – the one selected by GreenQQ is T78, which makes no sense because it begins with “|s1 SOL  |</a:t>
            </a:r>
            <a:r>
              <a:rPr lang="en-US" dirty="0" err="1"/>
              <a:t>ooll</a:t>
            </a:r>
            <a:r>
              <a:rPr lang="en-US" dirty="0"/>
              <a:t>  | …”.)</a:t>
            </a:r>
          </a:p>
          <a:p>
            <a:endParaRPr lang="en-US" dirty="0"/>
          </a:p>
          <a:p>
            <a:r>
              <a:rPr lang="en-US" dirty="0"/>
              <a:t>The Child record for Helene Maria will be discarded because there is no remaining information beyond the record head (true for all records in all record types).</a:t>
            </a:r>
          </a:p>
        </p:txBody>
      </p:sp>
      <p:sp>
        <p:nvSpPr>
          <p:cNvPr id="4" name="Slide Number Placeholder 3"/>
          <p:cNvSpPr>
            <a:spLocks noGrp="1"/>
          </p:cNvSpPr>
          <p:nvPr>
            <p:ph type="sldNum" sz="quarter" idx="5"/>
          </p:nvPr>
        </p:nvSpPr>
        <p:spPr/>
        <p:txBody>
          <a:bodyPr/>
          <a:lstStyle/>
          <a:p>
            <a:fld id="{20E79A39-DB86-4A87-8B6F-FFC7578E43F8}" type="slidenum">
              <a:rPr lang="en-US" smtClean="0"/>
              <a:t>40</a:t>
            </a:fld>
            <a:endParaRPr lang="en-US"/>
          </a:p>
        </p:txBody>
      </p:sp>
    </p:spTree>
    <p:extLst>
      <p:ext uri="{BB962C8B-B14F-4D97-AF65-F5344CB8AC3E}">
        <p14:creationId xmlns:p14="http://schemas.microsoft.com/office/powerpoint/2010/main" val="2483328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GreenQQ bug on line wrap of Dorothea Margareta von der Lieth.</a:t>
            </a:r>
          </a:p>
        </p:txBody>
      </p:sp>
      <p:sp>
        <p:nvSpPr>
          <p:cNvPr id="4" name="Slide Number Placeholder 3"/>
          <p:cNvSpPr>
            <a:spLocks noGrp="1"/>
          </p:cNvSpPr>
          <p:nvPr>
            <p:ph type="sldNum" sz="quarter" idx="5"/>
          </p:nvPr>
        </p:nvSpPr>
        <p:spPr/>
        <p:txBody>
          <a:bodyPr/>
          <a:lstStyle/>
          <a:p>
            <a:fld id="{20E79A39-DB86-4A87-8B6F-FFC7578E43F8}" type="slidenum">
              <a:rPr lang="en-US" smtClean="0"/>
              <a:t>41</a:t>
            </a:fld>
            <a:endParaRPr lang="en-US"/>
          </a:p>
        </p:txBody>
      </p:sp>
    </p:spTree>
    <p:extLst>
      <p:ext uri="{BB962C8B-B14F-4D97-AF65-F5344CB8AC3E}">
        <p14:creationId xmlns:p14="http://schemas.microsoft.com/office/powerpoint/2010/main" val="66684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Note: I did not have a template for picking up “Joh.”, but if I had the parenthetical remark would have been removed in any case.</a:t>
            </a:r>
          </a:p>
        </p:txBody>
      </p:sp>
      <p:sp>
        <p:nvSpPr>
          <p:cNvPr id="4" name="Slide Number Placeholder 3"/>
          <p:cNvSpPr>
            <a:spLocks noGrp="1"/>
          </p:cNvSpPr>
          <p:nvPr>
            <p:ph type="sldNum" sz="quarter" idx="5"/>
          </p:nvPr>
        </p:nvSpPr>
        <p:spPr/>
        <p:txBody>
          <a:bodyPr/>
          <a:lstStyle/>
          <a:p>
            <a:fld id="{291A29C0-E32A-4C54-96DF-C619A285835E}" type="slidenum">
              <a:rPr lang="en-US" smtClean="0"/>
              <a:t>42</a:t>
            </a:fld>
            <a:endParaRPr lang="en-US"/>
          </a:p>
        </p:txBody>
      </p:sp>
    </p:spTree>
    <p:extLst>
      <p:ext uri="{BB962C8B-B14F-4D97-AF65-F5344CB8AC3E}">
        <p14:creationId xmlns:p14="http://schemas.microsoft.com/office/powerpoint/2010/main" val="294639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 arrows denote points of user interaction:</a:t>
            </a:r>
          </a:p>
          <a:p>
            <a:pPr marL="228600" indent="-228600">
              <a:buAutoNum type="arabicParenBoth"/>
            </a:pPr>
            <a:r>
              <a:rPr lang="en-US" dirty="0"/>
              <a:t>Fix OCR errors</a:t>
            </a:r>
          </a:p>
          <a:p>
            <a:pPr marL="228600" indent="-228600">
              <a:buAutoNum type="arabicParenBoth"/>
            </a:pPr>
            <a:r>
              <a:rPr lang="en-US" dirty="0"/>
              <a:t>Develop templates</a:t>
            </a:r>
          </a:p>
          <a:p>
            <a:pPr marL="228600" indent="-228600">
              <a:buAutoNum type="arabicParenBoth"/>
            </a:pPr>
            <a:r>
              <a:rPr lang="en-US" dirty="0"/>
              <a:t>COMET – fix extraction errors</a:t>
            </a:r>
          </a:p>
          <a:p>
            <a:pPr marL="228600" indent="-228600">
              <a:buAutoNum type="arabicParenBoth"/>
            </a:pPr>
            <a:r>
              <a:rPr lang="en-US" dirty="0"/>
              <a:t>COMET – check and, if necessary, edit persona records</a:t>
            </a:r>
          </a:p>
          <a:p>
            <a:pPr marL="228600" indent="-228600">
              <a:buAutoNum type="arabicParenBoth"/>
            </a:pPr>
            <a:r>
              <a:rPr lang="en-US" dirty="0"/>
              <a:t>COMET – check and, if necessary, edit merged persona records</a:t>
            </a:r>
          </a:p>
          <a:p>
            <a:pPr marL="228600" indent="-228600">
              <a:buAutoNum type="arabicParenBoth"/>
            </a:pPr>
            <a:r>
              <a:rPr lang="en-US" dirty="0"/>
              <a:t>In conjunction with FamilySearch, add generated trees to </a:t>
            </a:r>
            <a:r>
              <a:rPr lang="en-US"/>
              <a:t>the FamilyTree</a:t>
            </a:r>
            <a:endParaRPr lang="en-US" dirty="0"/>
          </a:p>
        </p:txBody>
      </p:sp>
      <p:sp>
        <p:nvSpPr>
          <p:cNvPr id="4" name="Slide Number Placeholder 3"/>
          <p:cNvSpPr>
            <a:spLocks noGrp="1"/>
          </p:cNvSpPr>
          <p:nvPr>
            <p:ph type="sldNum" sz="quarter" idx="5"/>
          </p:nvPr>
        </p:nvSpPr>
        <p:spPr/>
        <p:txBody>
          <a:bodyPr/>
          <a:lstStyle/>
          <a:p>
            <a:fld id="{169A4C14-8E55-484C-8BBA-3CE7FD6AC9DD}" type="slidenum">
              <a:rPr lang="en-US" smtClean="0"/>
              <a:t>3</a:t>
            </a:fld>
            <a:endParaRPr lang="en-US"/>
          </a:p>
        </p:txBody>
      </p:sp>
    </p:spTree>
    <p:extLst>
      <p:ext uri="{BB962C8B-B14F-4D97-AF65-F5344CB8AC3E}">
        <p14:creationId xmlns:p14="http://schemas.microsoft.com/office/powerpoint/2010/main" val="429182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haven’t yet, but will code the date parser to recognize these dates – just pick them up as they are.</a:t>
            </a:r>
          </a:p>
        </p:txBody>
      </p:sp>
      <p:sp>
        <p:nvSpPr>
          <p:cNvPr id="4" name="Slide Number Placeholder 3"/>
          <p:cNvSpPr>
            <a:spLocks noGrp="1"/>
          </p:cNvSpPr>
          <p:nvPr>
            <p:ph type="sldNum" sz="quarter" idx="5"/>
          </p:nvPr>
        </p:nvSpPr>
        <p:spPr/>
        <p:txBody>
          <a:bodyPr/>
          <a:lstStyle/>
          <a:p>
            <a:fld id="{20E79A39-DB86-4A87-8B6F-FFC7578E43F8}" type="slidenum">
              <a:rPr lang="en-US" smtClean="0"/>
              <a:t>43</a:t>
            </a:fld>
            <a:endParaRPr lang="en-US"/>
          </a:p>
        </p:txBody>
      </p:sp>
    </p:spTree>
    <p:extLst>
      <p:ext uri="{BB962C8B-B14F-4D97-AF65-F5344CB8AC3E}">
        <p14:creationId xmlns:p14="http://schemas.microsoft.com/office/powerpoint/2010/main" val="1435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Picking up a name heading as a name is not a problem so long as there is no birth or death info associated with it. (We discard records that only have a Head.)</a:t>
            </a:r>
          </a:p>
          <a:p>
            <a:endParaRPr lang="en-US" dirty="0"/>
          </a:p>
          <a:p>
            <a:r>
              <a:rPr lang="en-US" dirty="0"/>
              <a:t>No solution here. It’s probably best to pick them up as </a:t>
            </a:r>
            <a:r>
              <a:rPr lang="en-US" dirty="0" err="1"/>
              <a:t>BirthDates</a:t>
            </a:r>
            <a:r>
              <a:rPr lang="en-US" dirty="0"/>
              <a:t>: |s1 *  |+  | …  and |s1 *  |~  | …</a:t>
            </a:r>
          </a:p>
        </p:txBody>
      </p:sp>
      <p:sp>
        <p:nvSpPr>
          <p:cNvPr id="4" name="Slide Number Placeholder 3"/>
          <p:cNvSpPr>
            <a:spLocks noGrp="1"/>
          </p:cNvSpPr>
          <p:nvPr>
            <p:ph type="sldNum" sz="quarter" idx="5"/>
          </p:nvPr>
        </p:nvSpPr>
        <p:spPr/>
        <p:txBody>
          <a:bodyPr/>
          <a:lstStyle/>
          <a:p>
            <a:fld id="{20E79A39-DB86-4A87-8B6F-FFC7578E43F8}" type="slidenum">
              <a:rPr lang="en-US" smtClean="0"/>
              <a:t>44</a:t>
            </a:fld>
            <a:endParaRPr lang="en-US"/>
          </a:p>
        </p:txBody>
      </p:sp>
    </p:spTree>
    <p:extLst>
      <p:ext uri="{BB962C8B-B14F-4D97-AF65-F5344CB8AC3E}">
        <p14:creationId xmlns:p14="http://schemas.microsoft.com/office/powerpoint/2010/main" val="4018912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B049: is in a parenthetical remark, as explained above</a:t>
            </a:r>
          </a:p>
        </p:txBody>
      </p:sp>
      <p:sp>
        <p:nvSpPr>
          <p:cNvPr id="4" name="Slide Number Placeholder 3"/>
          <p:cNvSpPr>
            <a:spLocks noGrp="1"/>
          </p:cNvSpPr>
          <p:nvPr>
            <p:ph type="sldNum" sz="quarter" idx="5"/>
          </p:nvPr>
        </p:nvSpPr>
        <p:spPr/>
        <p:txBody>
          <a:bodyPr/>
          <a:lstStyle/>
          <a:p>
            <a:fld id="{20E79A39-DB86-4A87-8B6F-FFC7578E43F8}" type="slidenum">
              <a:rPr lang="en-US" smtClean="0"/>
              <a:t>46</a:t>
            </a:fld>
            <a:endParaRPr lang="en-US"/>
          </a:p>
        </p:txBody>
      </p:sp>
    </p:spTree>
    <p:extLst>
      <p:ext uri="{BB962C8B-B14F-4D97-AF65-F5344CB8AC3E}">
        <p14:creationId xmlns:p14="http://schemas.microsoft.com/office/powerpoint/2010/main" val="196295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 = </a:t>
            </a:r>
            <a:r>
              <a:rPr lang="en-US" dirty="0" err="1"/>
              <a:t>identish</a:t>
            </a:r>
            <a:r>
              <a:rPr lang="en-US" dirty="0"/>
              <a:t> </a:t>
            </a:r>
            <a:r>
              <a:rPr lang="en-US" dirty="0" err="1"/>
              <a:t>mit</a:t>
            </a:r>
            <a:endParaRPr lang="en-US" dirty="0"/>
          </a:p>
          <a:p>
            <a:endParaRPr lang="en-US" dirty="0"/>
          </a:p>
          <a:p>
            <a:r>
              <a:rPr lang="en-US" dirty="0"/>
              <a:t>The second Parent1 is removed because of the FD Child -&gt; Parent1.</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47</a:t>
            </a:fld>
            <a:endParaRPr lang="en-US"/>
          </a:p>
        </p:txBody>
      </p:sp>
    </p:spTree>
    <p:extLst>
      <p:ext uri="{BB962C8B-B14F-4D97-AF65-F5344CB8AC3E}">
        <p14:creationId xmlns:p14="http://schemas.microsoft.com/office/powerpoint/2010/main" val="1920700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that “Kind:” just happened to be at the beginning of the line, and the extraction of </a:t>
            </a:r>
            <a:r>
              <a:rPr lang="en-US" sz="1200" dirty="0" err="1"/>
              <a:t>Gesche</a:t>
            </a:r>
            <a:r>
              <a:rPr lang="en-US" sz="1200" dirty="0"/>
              <a:t> Maria just happens to be correct (i.e. </a:t>
            </a:r>
            <a:r>
              <a:rPr lang="en-US" sz="1200" dirty="0" err="1"/>
              <a:t>Gesche</a:t>
            </a:r>
            <a:r>
              <a:rPr lang="en-US" sz="1200" dirty="0"/>
              <a:t> is the illegitimate child of Claus von </a:t>
            </a:r>
            <a:r>
              <a:rPr lang="en-US" sz="1200" dirty="0" err="1"/>
              <a:t>Dehsen</a:t>
            </a:r>
            <a:r>
              <a:rPr lang="en-US" sz="1200" dirty="0"/>
              <a:t>). But </a:t>
            </a:r>
            <a:r>
              <a:rPr lang="en-US" sz="1200" dirty="0" err="1"/>
              <a:t>Gesche</a:t>
            </a:r>
            <a:r>
              <a:rPr lang="en-US" sz="1200" dirty="0"/>
              <a:t> is inside the parenthetical remark, which we are supposed to delete when processing Person. A consequence is that Clause von </a:t>
            </a:r>
            <a:r>
              <a:rPr lang="en-US" sz="1200" dirty="0" err="1"/>
              <a:t>Dehsen’s</a:t>
            </a:r>
            <a:r>
              <a:rPr lang="en-US" sz="1200" dirty="0"/>
              <a:t> </a:t>
            </a:r>
            <a:r>
              <a:rPr lang="en-US" sz="1200" dirty="0" err="1"/>
              <a:t>DeathDate</a:t>
            </a:r>
            <a:r>
              <a:rPr lang="en-US" sz="1200" dirty="0"/>
              <a:t> is not extracted for him, but instead for </a:t>
            </a:r>
            <a:r>
              <a:rPr lang="en-US" sz="1200" dirty="0" err="1"/>
              <a:t>Gesche</a:t>
            </a:r>
            <a:r>
              <a:rPr lang="en-US" sz="1200" dirty="0"/>
              <a:t>. In postprocessing, the full record of </a:t>
            </a:r>
            <a:r>
              <a:rPr lang="en-US" sz="1200" dirty="0" err="1"/>
              <a:t>Gesche</a:t>
            </a:r>
            <a:r>
              <a:rPr lang="en-US" sz="1200" dirty="0"/>
              <a:t> Maria is discarded (as it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ChildOf, we remove left and right </a:t>
            </a:r>
            <a:r>
              <a:rPr lang="en-US" sz="1200" dirty="0" err="1"/>
              <a:t>parens</a:t>
            </a:r>
            <a:r>
              <a:rPr lang="en-US" sz="1200" dirty="0"/>
              <a:t>, but not the information between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the properly nested </a:t>
            </a:r>
            <a:r>
              <a:rPr lang="en-US" sz="1200" dirty="0" err="1"/>
              <a:t>parens</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48</a:t>
            </a:fld>
            <a:endParaRPr lang="en-US"/>
          </a:p>
        </p:txBody>
      </p:sp>
    </p:spTree>
    <p:extLst>
      <p:ext uri="{BB962C8B-B14F-4D97-AF65-F5344CB8AC3E}">
        <p14:creationId xmlns:p14="http://schemas.microsoft.com/office/powerpoint/2010/main" val="299381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we have a recall error – we should have picked up the common-law marriage of Anna </a:t>
            </a:r>
            <a:r>
              <a:rPr lang="en-US" sz="1200" dirty="0" err="1"/>
              <a:t>Margaretha</a:t>
            </a:r>
            <a:r>
              <a:rPr lang="en-US" sz="1200" dirty="0"/>
              <a:t> </a:t>
            </a:r>
            <a:r>
              <a:rPr lang="en-US" sz="1200" dirty="0" err="1"/>
              <a:t>Stürcken</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49</a:t>
            </a:fld>
            <a:endParaRPr lang="en-US"/>
          </a:p>
        </p:txBody>
      </p:sp>
    </p:spTree>
    <p:extLst>
      <p:ext uri="{BB962C8B-B14F-4D97-AF65-F5344CB8AC3E}">
        <p14:creationId xmlns:p14="http://schemas.microsoft.com/office/powerpoint/2010/main" val="17137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gewes</a:t>
            </a:r>
            <a:r>
              <a:rPr lang="en-US" dirty="0"/>
              <a:t>.” = “</a:t>
            </a:r>
            <a:r>
              <a:rPr lang="en-US" dirty="0" err="1"/>
              <a:t>gewesener</a:t>
            </a:r>
            <a:r>
              <a:rPr lang="en-US" dirty="0"/>
              <a:t>” (an adjective taken from “</a:t>
            </a:r>
            <a:r>
              <a:rPr lang="en-US" dirty="0" err="1"/>
              <a:t>gewesen</a:t>
            </a:r>
            <a:r>
              <a:rPr lang="en-US" dirty="0"/>
              <a:t>” (past participle of “sein”) = “</a:t>
            </a:r>
            <a:r>
              <a:rPr lang="en-US" dirty="0" err="1"/>
              <a:t>ist</a:t>
            </a:r>
            <a:r>
              <a:rPr lang="en-US" dirty="0"/>
              <a:t> </a:t>
            </a:r>
            <a:r>
              <a:rPr lang="en-US" dirty="0" err="1"/>
              <a:t>gewesen</a:t>
            </a:r>
            <a:r>
              <a:rPr lang="en-US" dirty="0"/>
              <a:t>” (has been) or “</a:t>
            </a:r>
            <a:r>
              <a:rPr lang="en-US" dirty="0" err="1"/>
              <a:t>ist</a:t>
            </a:r>
            <a:r>
              <a:rPr lang="en-US" dirty="0"/>
              <a:t> </a:t>
            </a:r>
            <a:r>
              <a:rPr lang="en-US" dirty="0" err="1"/>
              <a:t>gewesen</a:t>
            </a:r>
            <a:r>
              <a:rPr lang="en-US" dirty="0"/>
              <a:t> </a:t>
            </a:r>
            <a:r>
              <a:rPr lang="en-US" dirty="0" err="1"/>
              <a:t>worden</a:t>
            </a:r>
            <a:r>
              <a:rPr lang="en-US" dirty="0"/>
              <a:t>” (had been)), i.e. Luis had been a French Soldier.</a:t>
            </a:r>
          </a:p>
          <a:p>
            <a:endParaRPr lang="en-US" dirty="0"/>
          </a:p>
          <a:p>
            <a:r>
              <a:rPr lang="en-US" dirty="0"/>
              <a:t>All kinds of problems when the parenthetical remark is not about a primary person:</a:t>
            </a:r>
          </a:p>
          <a:p>
            <a:endParaRPr lang="en-US" dirty="0"/>
          </a:p>
          <a:p>
            <a:r>
              <a:rPr lang="en-US" dirty="0"/>
              <a:t>If we could recognize that the parenthetical remark is not about Helene Maria, we could drop it. (We’re already overfitting(?) with the first heuristic for removing parenthetical remarks, so I’m hesitant to even think about this case.)</a:t>
            </a:r>
          </a:p>
          <a:p>
            <a:endParaRPr lang="en-US" dirty="0"/>
          </a:p>
          <a:p>
            <a:r>
              <a:rPr lang="en-US" dirty="0"/>
              <a:t>Tricky to remember to add right context (especially for a person name), and the pattern doesn’t come up often enough that we’re likely to see the issue. But we can remove parenthetical remarks when post-processing Marriage.</a:t>
            </a:r>
          </a:p>
          <a:p>
            <a:endParaRPr lang="en-US" dirty="0"/>
          </a:p>
          <a:p>
            <a:r>
              <a:rPr lang="en-US" dirty="0"/>
              <a:t>For </a:t>
            </a:r>
            <a:r>
              <a:rPr lang="en-US" dirty="0" err="1"/>
              <a:t>FloegelnOFB</a:t>
            </a:r>
            <a:r>
              <a:rPr lang="en-US" dirty="0"/>
              <a:t>, parenthetical remarks can be dropped for Family.</a:t>
            </a:r>
          </a:p>
          <a:p>
            <a:endParaRPr lang="en-US" dirty="0"/>
          </a:p>
          <a:p>
            <a:r>
              <a:rPr lang="en-US" dirty="0"/>
              <a:t>Overfitting??</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50</a:t>
            </a:fld>
            <a:endParaRPr lang="en-US"/>
          </a:p>
        </p:txBody>
      </p:sp>
    </p:spTree>
    <p:extLst>
      <p:ext uri="{BB962C8B-B14F-4D97-AF65-F5344CB8AC3E}">
        <p14:creationId xmlns:p14="http://schemas.microsoft.com/office/powerpoint/2010/main" val="2753791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the parenthetical remarks following Martin don’t pertain to him, but rather to his spouse, </a:t>
            </a:r>
            <a:r>
              <a:rPr lang="en-US" dirty="0" err="1"/>
              <a:t>Gesche</a:t>
            </a:r>
            <a:r>
              <a:rPr lang="en-US" dirty="0"/>
              <a:t>. And what’s the last remark telling us? Translated it says, “As a future residence </a:t>
            </a:r>
            <a:r>
              <a:rPr lang="en-US" dirty="0" err="1"/>
              <a:t>Alfstedt</a:t>
            </a:r>
            <a:r>
              <a:rPr lang="en-US" dirty="0"/>
              <a:t> is specified.” Which </a:t>
            </a:r>
            <a:r>
              <a:rPr lang="en-US" dirty="0" err="1"/>
              <a:t>Alfstedt</a:t>
            </a:r>
            <a:r>
              <a:rPr lang="en-US" dirty="0"/>
              <a:t>? Neither make sense to me.</a:t>
            </a:r>
          </a:p>
          <a:p>
            <a:endParaRPr lang="en-US" dirty="0"/>
          </a:p>
          <a:p>
            <a:r>
              <a:rPr lang="en-US" dirty="0"/>
              <a:t>The last part of Dorothea Margareta von der </a:t>
            </a:r>
            <a:r>
              <a:rPr lang="en-US" dirty="0" err="1"/>
              <a:t>Lieth’s</a:t>
            </a:r>
            <a:r>
              <a:rPr lang="en-US" dirty="0"/>
              <a:t> name is missing. (GN handles cross-line names, but he I didn’t give him any books where TABs were set.)</a:t>
            </a:r>
          </a:p>
          <a:p>
            <a:endParaRPr lang="en-US" dirty="0"/>
          </a:p>
          <a:p>
            <a:r>
              <a:rPr lang="en-US" dirty="0"/>
              <a:t>We should leave the python code as it is and start working with the JavaScript.</a:t>
            </a:r>
          </a:p>
        </p:txBody>
      </p:sp>
      <p:sp>
        <p:nvSpPr>
          <p:cNvPr id="4" name="Slide Number Placeholder 3"/>
          <p:cNvSpPr>
            <a:spLocks noGrp="1"/>
          </p:cNvSpPr>
          <p:nvPr>
            <p:ph type="sldNum" sz="quarter" idx="5"/>
          </p:nvPr>
        </p:nvSpPr>
        <p:spPr/>
        <p:txBody>
          <a:bodyPr/>
          <a:lstStyle/>
          <a:p>
            <a:fld id="{20E79A39-DB86-4A87-8B6F-FFC7578E43F8}" type="slidenum">
              <a:rPr lang="en-US" smtClean="0"/>
              <a:t>51</a:t>
            </a:fld>
            <a:endParaRPr lang="en-US"/>
          </a:p>
        </p:txBody>
      </p:sp>
    </p:spTree>
    <p:extLst>
      <p:ext uri="{BB962C8B-B14F-4D97-AF65-F5344CB8AC3E}">
        <p14:creationId xmlns:p14="http://schemas.microsoft.com/office/powerpoint/2010/main" val="319831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adjustment to COMET’s Merged Persona’s Annotations: allow additional persona records to be added!</a:t>
            </a:r>
          </a:p>
        </p:txBody>
      </p:sp>
      <p:sp>
        <p:nvSpPr>
          <p:cNvPr id="4" name="Slide Number Placeholder 3"/>
          <p:cNvSpPr>
            <a:spLocks noGrp="1"/>
          </p:cNvSpPr>
          <p:nvPr>
            <p:ph type="sldNum" sz="quarter" idx="5"/>
          </p:nvPr>
        </p:nvSpPr>
        <p:spPr/>
        <p:txBody>
          <a:bodyPr/>
          <a:lstStyle/>
          <a:p>
            <a:fld id="{20E79A39-DB86-4A87-8B6F-FFC7578E43F8}" type="slidenum">
              <a:rPr lang="en-US" smtClean="0"/>
              <a:t>53</a:t>
            </a:fld>
            <a:endParaRPr lang="en-US"/>
          </a:p>
        </p:txBody>
      </p:sp>
    </p:spTree>
    <p:extLst>
      <p:ext uri="{BB962C8B-B14F-4D97-AF65-F5344CB8AC3E}">
        <p14:creationId xmlns:p14="http://schemas.microsoft.com/office/powerpoint/2010/main" val="223608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what chasing the reference IDs does – Hinrich and Hans </a:t>
            </a:r>
            <a:r>
              <a:rPr lang="en-US" dirty="0" err="1"/>
              <a:t>Böse</a:t>
            </a:r>
            <a:r>
              <a:rPr lang="en-US" dirty="0"/>
              <a:t> are added twice to the list of children. This shouldn’t hurt us downstream when we merge … or does it? (Scott) Is it awkward for COMET users trying to do final clean-up? (Jim) What about Ground Truthing? (Deryle)</a:t>
            </a:r>
          </a:p>
        </p:txBody>
      </p:sp>
      <p:sp>
        <p:nvSpPr>
          <p:cNvPr id="4" name="Slide Number Placeholder 3"/>
          <p:cNvSpPr>
            <a:spLocks noGrp="1"/>
          </p:cNvSpPr>
          <p:nvPr>
            <p:ph type="sldNum" sz="quarter" idx="5"/>
          </p:nvPr>
        </p:nvSpPr>
        <p:spPr/>
        <p:txBody>
          <a:bodyPr/>
          <a:lstStyle/>
          <a:p>
            <a:fld id="{20E79A39-DB86-4A87-8B6F-FFC7578E43F8}" type="slidenum">
              <a:rPr lang="en-US" smtClean="0"/>
              <a:t>55</a:t>
            </a:fld>
            <a:endParaRPr lang="en-US"/>
          </a:p>
        </p:txBody>
      </p:sp>
    </p:spTree>
    <p:extLst>
      <p:ext uri="{BB962C8B-B14F-4D97-AF65-F5344CB8AC3E}">
        <p14:creationId xmlns:p14="http://schemas.microsoft.com/office/powerpoint/2010/main" val="155371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PDF indexer space between “Cl” and “</a:t>
            </a:r>
            <a:r>
              <a:rPr lang="en-US" dirty="0" err="1"/>
              <a:t>aus</a:t>
            </a:r>
            <a:r>
              <a:rPr lang="en-US" dirty="0"/>
              <a:t>” disappeared with the Abby OCR.</a:t>
            </a:r>
          </a:p>
        </p:txBody>
      </p:sp>
      <p:sp>
        <p:nvSpPr>
          <p:cNvPr id="4" name="Slide Number Placeholder 3"/>
          <p:cNvSpPr>
            <a:spLocks noGrp="1"/>
          </p:cNvSpPr>
          <p:nvPr>
            <p:ph type="sldNum" sz="quarter" idx="5"/>
          </p:nvPr>
        </p:nvSpPr>
        <p:spPr/>
        <p:txBody>
          <a:bodyPr/>
          <a:lstStyle/>
          <a:p>
            <a:fld id="{20E79A39-DB86-4A87-8B6F-FFC7578E43F8}" type="slidenum">
              <a:rPr lang="en-US" smtClean="0"/>
              <a:t>8</a:t>
            </a:fld>
            <a:endParaRPr lang="en-US"/>
          </a:p>
        </p:txBody>
      </p:sp>
    </p:spTree>
    <p:extLst>
      <p:ext uri="{BB962C8B-B14F-4D97-AF65-F5344CB8AC3E}">
        <p14:creationId xmlns:p14="http://schemas.microsoft.com/office/powerpoint/2010/main" val="2636221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of the 1</a:t>
            </a:r>
            <a:r>
              <a:rPr lang="en-US" baseline="30000" dirty="0"/>
              <a:t>st</a:t>
            </a:r>
            <a:r>
              <a:rPr lang="en-US" dirty="0"/>
              <a:t> problem: ??</a:t>
            </a:r>
          </a:p>
          <a:p>
            <a:r>
              <a:rPr lang="en-US" dirty="0"/>
              <a:t>Extracted Records:</a:t>
            </a:r>
          </a:p>
          <a:p>
            <a:pPr marL="171450" indent="-171450">
              <a:buFont typeface="Arial" panose="020B0604020202020204" pitchFamily="34" charset="0"/>
              <a:buChar char="•"/>
            </a:pPr>
            <a:r>
              <a:rPr lang="en-US" dirty="0"/>
              <a:t>Family: Parent1,15,57,2,3,</a:t>
            </a:r>
            <a:r>
              <a:rPr lang="en-US" dirty="0">
                <a:solidFill>
                  <a:srgbClr val="FF0000"/>
                </a:solidFill>
              </a:rPr>
              <a:t>Hans,Hinrich,Böse</a:t>
            </a:r>
            <a:r>
              <a:rPr lang="en-US" dirty="0"/>
              <a:t>,Child,15,60,4,1,Hinrich,Child,15,61,3,1,Claus,Child,15,63,3,1,Casten,Child,15,64,3,2,Anna,Margarethe,Child,15,65,3,2,Catharina,Marie,Child,15,66,3,2,Sophie,Dorothea,EXTRA,15,68,2,1,B030 -- which more visually rendered is Family(Parent1:Hans Hinrich </a:t>
            </a:r>
            <a:r>
              <a:rPr lang="en-US" dirty="0" err="1"/>
              <a:t>Böse</a:t>
            </a:r>
            <a:r>
              <a:rPr lang="en-US" dirty="0"/>
              <a:t>, (</a:t>
            </a:r>
            <a:r>
              <a:rPr lang="en-US" dirty="0" err="1"/>
              <a:t>Child:Hinrich</a:t>
            </a:r>
            <a:r>
              <a:rPr lang="en-US" dirty="0"/>
              <a:t>, </a:t>
            </a:r>
            <a:r>
              <a:rPr lang="en-US" dirty="0" err="1"/>
              <a:t>Child:Claus</a:t>
            </a:r>
            <a:r>
              <a:rPr lang="en-US" dirty="0"/>
              <a:t>, </a:t>
            </a:r>
            <a:r>
              <a:rPr lang="en-US" dirty="0" err="1"/>
              <a:t>Child:Casten</a:t>
            </a:r>
            <a:r>
              <a:rPr lang="en-US" dirty="0"/>
              <a:t>, </a:t>
            </a:r>
            <a:r>
              <a:rPr lang="en-US" dirty="0" err="1"/>
              <a:t>Child:Anna</a:t>
            </a:r>
            <a:r>
              <a:rPr lang="en-US" dirty="0"/>
              <a:t> Margarethe, </a:t>
            </a:r>
            <a:r>
              <a:rPr lang="en-US" dirty="0" err="1"/>
              <a:t>Child:Catharina</a:t>
            </a:r>
            <a:r>
              <a:rPr lang="en-US" dirty="0"/>
              <a:t> Marie, </a:t>
            </a:r>
            <a:r>
              <a:rPr lang="en-US" dirty="0" err="1"/>
              <a:t>Child:Sophie</a:t>
            </a:r>
            <a:r>
              <a:rPr lang="en-US" dirty="0"/>
              <a:t> Dorothea)*).</a:t>
            </a:r>
          </a:p>
          <a:p>
            <a:pPr marL="171450" indent="-171450">
              <a:buFont typeface="Arial" panose="020B0604020202020204" pitchFamily="34" charset="0"/>
              <a:buChar char="•"/>
            </a:pPr>
            <a:r>
              <a:rPr lang="en-US" dirty="0"/>
              <a:t>Person: Name,15,61,3,1,Claus,BirthDate,15,61,5,5,21,.,6,.,1778,DeathPlace,15,62,17,1,Lintig,DeathDate,15,62,18,5,11,.,8,.,1828 -- which more visually rendered is Person(</a:t>
            </a:r>
            <a:r>
              <a:rPr lang="en-US" dirty="0" err="1"/>
              <a:t>Name:Claus</a:t>
            </a:r>
            <a:r>
              <a:rPr lang="en-US" dirty="0"/>
              <a:t>, BirthDate:21.6.1778, </a:t>
            </a:r>
            <a:r>
              <a:rPr lang="en-US" dirty="0" err="1"/>
              <a:t>DeathPlace:Lintig</a:t>
            </a:r>
            <a:r>
              <a:rPr lang="en-US" dirty="0"/>
              <a:t>, DeathDate11.8.1828).</a:t>
            </a:r>
          </a:p>
          <a:p>
            <a:pPr marL="171450" indent="-171450">
              <a:buFont typeface="Arial" panose="020B0604020202020204" pitchFamily="34" charset="0"/>
              <a:buChar char="•"/>
            </a:pPr>
            <a:r>
              <a:rPr lang="en-US" dirty="0"/>
              <a:t>Marriage: Name,15,61,3,1,Claus,MarriageEventPlace,15,61,12,1,Ringstedt,MarriageEventDate,15,61,17,5,9,.,12,.,1803,SpouseName,15,61,22,3,Margarethe,von,Soosten -- which more visually rendered is Marriage(</a:t>
            </a:r>
            <a:r>
              <a:rPr lang="en-US" dirty="0" err="1"/>
              <a:t>Name:Claus</a:t>
            </a:r>
            <a:r>
              <a:rPr lang="en-US" dirty="0"/>
              <a:t>, </a:t>
            </a:r>
            <a:r>
              <a:rPr lang="en-US" dirty="0" err="1"/>
              <a:t>MarriageEventPlace:Ringstedt</a:t>
            </a:r>
            <a:r>
              <a:rPr lang="en-US" dirty="0"/>
              <a:t>, </a:t>
            </a:r>
            <a:r>
              <a:rPr lang="en-US" dirty="0" err="1"/>
              <a:t>MarriageEventDate</a:t>
            </a:r>
            <a:r>
              <a:rPr lang="en-US" dirty="0"/>
              <a:t>, 9.12.1803, </a:t>
            </a:r>
            <a:r>
              <a:rPr lang="en-US" dirty="0" err="1"/>
              <a:t>SpouseName:Margarethe</a:t>
            </a:r>
            <a:r>
              <a:rPr lang="en-US" dirty="0"/>
              <a:t> von </a:t>
            </a:r>
            <a:r>
              <a:rPr lang="en-US" dirty="0" err="1"/>
              <a:t>Soosten</a:t>
            </a:r>
            <a:r>
              <a:rPr lang="en-US" dirty="0"/>
              <a:t>.</a:t>
            </a:r>
          </a:p>
          <a:p>
            <a:pPr marL="171450" indent="-171450">
              <a:buFont typeface="Arial" panose="020B0604020202020204" pitchFamily="34" charset="0"/>
              <a:buChar char="•"/>
            </a:pPr>
            <a:r>
              <a:rPr lang="en-US" dirty="0"/>
              <a:t>ChildOf (an incorrect extraction): Child,15,61,3,1,Claus,Parent1,15,62,7,5,Harm,v,.,S,. -- which more visually rendered is ChildOf(</a:t>
            </a:r>
            <a:r>
              <a:rPr lang="en-US" dirty="0" err="1"/>
              <a:t>Child:Claus</a:t>
            </a:r>
            <a:r>
              <a:rPr lang="en-US" dirty="0"/>
              <a:t>, Parent1:Harm v. 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Merged Records: (taken from the results in COMET after Split2Forms following the merge on Claus (ordered Person, ChildOf, Family, Marriage); but written in terms of the target extraction ontology)</a:t>
            </a:r>
          </a:p>
          <a:p>
            <a:pPr marL="171450" indent="-171450">
              <a:buFont typeface="Arial" panose="020B0604020202020204" pitchFamily="34" charset="0"/>
              <a:buChar char="•"/>
            </a:pPr>
            <a:r>
              <a:rPr lang="en-US" dirty="0"/>
              <a:t>Family view (for Claus, as seen above): Person(</a:t>
            </a:r>
            <a:r>
              <a:rPr lang="en-US" dirty="0" err="1"/>
              <a:t>PersonName:Harm</a:t>
            </a:r>
            <a:r>
              <a:rPr lang="en-US" dirty="0"/>
              <a:t> v. S., </a:t>
            </a:r>
            <a:r>
              <a:rPr lang="en-US" dirty="0" err="1"/>
              <a:t>PersonName:Hans</a:t>
            </a:r>
            <a:r>
              <a:rPr lang="en-US" dirty="0"/>
              <a:t> Hinrich </a:t>
            </a:r>
            <a:r>
              <a:rPr lang="en-US" dirty="0" err="1"/>
              <a:t>Böse</a:t>
            </a:r>
            <a:r>
              <a:rPr lang="en-US" dirty="0"/>
              <a:t>, </a:t>
            </a:r>
            <a:r>
              <a:rPr lang="en-US" dirty="0" err="1"/>
              <a:t>ChildName:Claus</a:t>
            </a:r>
            <a:r>
              <a:rPr lang="en-US" dirty="0"/>
              <a:t>):</a:t>
            </a:r>
          </a:p>
          <a:p>
            <a:pPr marL="171450" indent="-171450">
              <a:buFont typeface="Arial" panose="020B0604020202020204" pitchFamily="34" charset="0"/>
              <a:buChar char="•"/>
            </a:pPr>
            <a:r>
              <a:rPr lang="en-US" dirty="0"/>
              <a:t>Person view (for Claus): Person(</a:t>
            </a:r>
            <a:r>
              <a:rPr lang="en-US" dirty="0" err="1"/>
              <a:t>PersonName:Claus</a:t>
            </a:r>
            <a:r>
              <a:rPr lang="en-US" dirty="0"/>
              <a:t>, BirthDate:21.6.1778, DeathDate:11.8.1828, </a:t>
            </a:r>
            <a:r>
              <a:rPr lang="en-US" dirty="0" err="1"/>
              <a:t>DeathPlace:Lintig</a:t>
            </a:r>
            <a:r>
              <a:rPr lang="en-US" dirty="0"/>
              <a:t>) </a:t>
            </a:r>
          </a:p>
          <a:p>
            <a:pPr marL="171450" indent="-171450">
              <a:buFont typeface="Arial" panose="020B0604020202020204" pitchFamily="34" charset="0"/>
              <a:buChar char="•"/>
            </a:pPr>
            <a:r>
              <a:rPr lang="en-US" dirty="0"/>
              <a:t>Marriage view (for Claus): Person(</a:t>
            </a:r>
            <a:r>
              <a:rPr lang="en-US" dirty="0" err="1"/>
              <a:t>PersonName:Claus</a:t>
            </a:r>
            <a:r>
              <a:rPr lang="en-US" dirty="0"/>
              <a:t>, </a:t>
            </a:r>
            <a:r>
              <a:rPr lang="en-US" dirty="0" err="1"/>
              <a:t>SpouseName:Margarethe</a:t>
            </a:r>
            <a:r>
              <a:rPr lang="en-US" dirty="0"/>
              <a:t> von </a:t>
            </a:r>
            <a:r>
              <a:rPr lang="en-US" dirty="0" err="1"/>
              <a:t>Soosten</a:t>
            </a:r>
            <a:r>
              <a:rPr lang="en-US" dirty="0"/>
              <a:t>, MarriageEventDate:9.12.1803, </a:t>
            </a:r>
            <a:r>
              <a:rPr lang="en-US" dirty="0" err="1"/>
              <a:t>MarriageEventPlace:Ringstedt</a:t>
            </a:r>
            <a:r>
              <a:rPr lang="en-US" dirty="0"/>
              <a:t>)</a:t>
            </a:r>
          </a:p>
          <a:p>
            <a:pPr marL="171450" indent="-171450">
              <a:buFont typeface="Arial" panose="020B0604020202020204" pitchFamily="34" charset="0"/>
              <a:buChar char="•"/>
            </a:pPr>
            <a:r>
              <a:rPr lang="en-US" dirty="0"/>
              <a:t>ChildOf view (for Claus): Person(</a:t>
            </a:r>
            <a:r>
              <a:rPr lang="en-US" dirty="0" err="1"/>
              <a:t>ChildName:Claus</a:t>
            </a:r>
            <a:r>
              <a:rPr lang="en-US" dirty="0"/>
              <a:t>, </a:t>
            </a:r>
            <a:r>
              <a:rPr lang="en-US" dirty="0" err="1"/>
              <a:t>PersonName:Harm</a:t>
            </a:r>
            <a:r>
              <a:rPr lang="en-US" dirty="0"/>
              <a:t> v. S., </a:t>
            </a:r>
            <a:r>
              <a:rPr lang="en-US" dirty="0" err="1"/>
              <a:t>PersonName:Hans</a:t>
            </a:r>
            <a:r>
              <a:rPr lang="en-US" dirty="0"/>
              <a:t> Hinrich </a:t>
            </a:r>
            <a:r>
              <a:rPr lang="en-US" dirty="0" err="1"/>
              <a:t>Böse</a:t>
            </a:r>
            <a:r>
              <a:rPr lang="en-US" dirty="0"/>
              <a:t>) – the order of the parents is arbitrary – which ever one is encountered first in the unordered merge is first</a:t>
            </a:r>
          </a:p>
          <a:p>
            <a:endParaRPr lang="en-US" dirty="0"/>
          </a:p>
          <a:p>
            <a:r>
              <a:rPr lang="en-US" dirty="0"/>
              <a:t>Resolution of the 2</a:t>
            </a:r>
            <a:r>
              <a:rPr lang="en-US" baseline="30000" dirty="0"/>
              <a:t>nd</a:t>
            </a:r>
            <a:r>
              <a:rPr lang="en-US" dirty="0"/>
              <a:t> problem: ?? Note that Catharina Margarete </a:t>
            </a:r>
            <a:r>
              <a:rPr lang="en-US" dirty="0" err="1"/>
              <a:t>Hincke</a:t>
            </a:r>
            <a:r>
              <a:rPr lang="en-US" dirty="0"/>
              <a:t> is the daughter of Claus H. – a correct extraction and one we have all along been expected to get. (Our rule of thumb: get parents of household parents and get spouses of household children.) But Harm v. S. is the parent of a spouse of a child. More problematic from a technical point of view is that we have a nested record (as we’ve defined records – i.e. PCMFI), but ChildOf(Margarethe von </a:t>
            </a:r>
            <a:r>
              <a:rPr lang="en-US" dirty="0" err="1"/>
              <a:t>Soosten</a:t>
            </a:r>
            <a:r>
              <a:rPr lang="en-US" dirty="0"/>
              <a:t>, Parent1:Ham v. S.) is nested inside the record Person(</a:t>
            </a:r>
            <a:r>
              <a:rPr lang="en-US" dirty="0" err="1"/>
              <a:t>Name:Claus</a:t>
            </a:r>
            <a:r>
              <a:rPr lang="en-US" dirty="0"/>
              <a:t>, </a:t>
            </a:r>
            <a:r>
              <a:rPr lang="en-US" dirty="0" err="1"/>
              <a:t>GenderDesignator</a:t>
            </a:r>
            <a:r>
              <a:rPr lang="en-US" dirty="0"/>
              <a:t>:?, BirthDate:21.6.1778, </a:t>
            </a:r>
            <a:r>
              <a:rPr lang="en-US" dirty="0" err="1"/>
              <a:t>BirthPlace</a:t>
            </a:r>
            <a:r>
              <a:rPr lang="en-US" dirty="0"/>
              <a:t>:?, </a:t>
            </a:r>
            <a:r>
              <a:rPr lang="en-US" dirty="0" err="1"/>
              <a:t>ChristeningDate</a:t>
            </a:r>
            <a:r>
              <a:rPr lang="en-US" dirty="0"/>
              <a:t>:?, </a:t>
            </a:r>
            <a:r>
              <a:rPr lang="en-US" dirty="0" err="1"/>
              <a:t>ChristeningPlace</a:t>
            </a:r>
            <a:r>
              <a:rPr lang="en-US" dirty="0"/>
              <a:t>:?, DeathDate:11.8.1828, </a:t>
            </a:r>
            <a:r>
              <a:rPr lang="en-US" dirty="0" err="1"/>
              <a:t>DeathPlace:Lintig</a:t>
            </a:r>
            <a:r>
              <a:rPr lang="en-US" dirty="0"/>
              <a:t>, </a:t>
            </a:r>
            <a:r>
              <a:rPr lang="en-US" dirty="0" err="1"/>
              <a:t>BurialDate</a:t>
            </a:r>
            <a:r>
              <a:rPr lang="en-US" dirty="0"/>
              <a:t>:?, </a:t>
            </a:r>
            <a:r>
              <a:rPr lang="en-US" dirty="0" err="1"/>
              <a:t>BurialPlace</a:t>
            </a:r>
            <a:r>
              <a:rPr lang="en-US" dirty="0"/>
              <a:t>:?) in the text as Person(</a:t>
            </a:r>
            <a:r>
              <a:rPr lang="en-US" dirty="0" err="1"/>
              <a:t>Name:Claus</a:t>
            </a:r>
            <a:r>
              <a:rPr lang="en-US" dirty="0"/>
              <a:t>, BirthDate:21.6.1778, (ChildOf(Margarethe von </a:t>
            </a:r>
            <a:r>
              <a:rPr lang="en-US" dirty="0" err="1"/>
              <a:t>Soosten</a:t>
            </a:r>
            <a:r>
              <a:rPr lang="en-US" dirty="0"/>
              <a:t>, Parent1:Ham v. S.)), </a:t>
            </a:r>
            <a:r>
              <a:rPr lang="en-US" dirty="0" err="1"/>
              <a:t>DeathPlace:Lintig</a:t>
            </a:r>
            <a:r>
              <a:rPr lang="en-US" dirty="0"/>
              <a:t>, DeathDate:11.8.1828). To further compound the problem, the syntax for both is the same – (To. &lt;Name&gt; – and even extending the identifying </a:t>
            </a:r>
            <a:r>
              <a:rPr lang="en-US" dirty="0" err="1"/>
              <a:t>SearchPhrase</a:t>
            </a:r>
            <a:r>
              <a:rPr lang="en-US" dirty="0"/>
              <a:t>, “(To.”, farther to the left doesn’t help. This reminds me of the problem of trying to parse context sensitive programming languages – an idea thought of back in the 1960’s and gave up on. Our parser is merely an entity recognizer (a simple lexical analyzer) followed by a relationship recognizer that assumes that record attribute values are those recognized entities between one record head and another. </a:t>
            </a:r>
          </a:p>
          <a:p>
            <a:endParaRPr lang="en-US" dirty="0"/>
          </a:p>
          <a:p>
            <a:r>
              <a:rPr lang="en-US" dirty="0"/>
              <a:t>Resolution of both problems with COMET: ?? Delete the 2</a:t>
            </a:r>
            <a:r>
              <a:rPr lang="en-US" baseline="30000" dirty="0"/>
              <a:t>nd</a:t>
            </a:r>
            <a:r>
              <a:rPr lang="en-US" dirty="0"/>
              <a:t> and add Claus to the 1st. </a:t>
            </a:r>
          </a:p>
        </p:txBody>
      </p:sp>
      <p:sp>
        <p:nvSpPr>
          <p:cNvPr id="4" name="Slide Number Placeholder 3"/>
          <p:cNvSpPr>
            <a:spLocks noGrp="1"/>
          </p:cNvSpPr>
          <p:nvPr>
            <p:ph type="sldNum" sz="quarter" idx="5"/>
          </p:nvPr>
        </p:nvSpPr>
        <p:spPr/>
        <p:txBody>
          <a:bodyPr/>
          <a:lstStyle/>
          <a:p>
            <a:fld id="{20E79A39-DB86-4A87-8B6F-FFC7578E43F8}" type="slidenum">
              <a:rPr lang="en-US" smtClean="0"/>
              <a:t>56</a:t>
            </a:fld>
            <a:endParaRPr lang="en-US"/>
          </a:p>
        </p:txBody>
      </p:sp>
    </p:spTree>
    <p:extLst>
      <p:ext uri="{BB962C8B-B14F-4D97-AF65-F5344CB8AC3E}">
        <p14:creationId xmlns:p14="http://schemas.microsoft.com/office/powerpoint/2010/main" val="253697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“Kind:” is one page back and up some 30 lines. Hard to explain: GN’s alg. must turn these search phrases on and scan for a match without turning them off ??? (In any case, I think there will be a fair amount of work to clean up the version of GN’s alg. that we implement in JavaScript. BTW, tags are another item to look at …)</a:t>
            </a:r>
          </a:p>
          <a:p>
            <a:endParaRPr lang="en-US" dirty="0"/>
          </a:p>
          <a:p>
            <a:r>
              <a:rPr lang="en-US" dirty="0"/>
              <a:t>Because of Kilbarchan twins (e.g. “Mary and James, born 10 Mar. 1693”) to pick up both pre-names of the date (i.e. the Kilbarchan output record for this line has the form:</a:t>
            </a:r>
          </a:p>
          <a:p>
            <a:endParaRPr lang="en-US" dirty="0"/>
          </a:p>
          <a:p>
            <a:pPr lvl="1"/>
            <a:r>
              <a:rPr lang="en-US" dirty="0"/>
              <a:t>Name,…,Mary</a:t>
            </a:r>
          </a:p>
          <a:p>
            <a:pPr lvl="1"/>
            <a:r>
              <a:rPr lang="en-US" dirty="0"/>
              <a:t>Name,…,James,…10,Mar,.,1693</a:t>
            </a:r>
          </a:p>
          <a:p>
            <a:pPr lvl="1"/>
            <a:endParaRPr lang="en-US" dirty="0"/>
          </a:p>
          <a:p>
            <a:pPr lvl="0"/>
            <a:r>
              <a:rPr lang="en-US" dirty="0"/>
              <a:t>where the page-line-offset values tell me that the two names are within just a few characters of each other.</a:t>
            </a:r>
          </a:p>
        </p:txBody>
      </p:sp>
      <p:sp>
        <p:nvSpPr>
          <p:cNvPr id="4" name="Slide Number Placeholder 3"/>
          <p:cNvSpPr>
            <a:spLocks noGrp="1"/>
          </p:cNvSpPr>
          <p:nvPr>
            <p:ph type="sldNum" sz="quarter" idx="5"/>
          </p:nvPr>
        </p:nvSpPr>
        <p:spPr/>
        <p:txBody>
          <a:bodyPr/>
          <a:lstStyle/>
          <a:p>
            <a:fld id="{20E79A39-DB86-4A87-8B6F-FFC7578E43F8}" type="slidenum">
              <a:rPr lang="en-US" smtClean="0"/>
              <a:t>57</a:t>
            </a:fld>
            <a:endParaRPr lang="en-US"/>
          </a:p>
        </p:txBody>
      </p:sp>
    </p:spTree>
    <p:extLst>
      <p:ext uri="{BB962C8B-B14F-4D97-AF65-F5344CB8AC3E}">
        <p14:creationId xmlns:p14="http://schemas.microsoft.com/office/powerpoint/2010/main" val="1396635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PRF reports for Entities have two issues: (1) a correct Entity extraction can be counted more than once (as a true positive) because of a relationship being incorrectly generated (e.g. on page 15, Claus Ü was extracted once for the correct relationship (</a:t>
            </a:r>
            <a:r>
              <a:rPr lang="en-US" dirty="0" err="1"/>
              <a:t>Könke</a:t>
            </a:r>
            <a:r>
              <a:rPr lang="en-US" dirty="0"/>
              <a:t> </a:t>
            </a:r>
            <a:r>
              <a:rPr lang="en-US" dirty="0" err="1"/>
              <a:t>Ütjen</a:t>
            </a:r>
            <a:r>
              <a:rPr lang="en-US" dirty="0"/>
              <a:t>, Claus Ü) and twice for the incorrect extracted relationships (</a:t>
            </a:r>
            <a:r>
              <a:rPr lang="en-US" dirty="0" err="1"/>
              <a:t>Itken</a:t>
            </a:r>
            <a:r>
              <a:rPr lang="en-US" dirty="0"/>
              <a:t>, Claus Ü) and (</a:t>
            </a:r>
            <a:r>
              <a:rPr lang="en-US" dirty="0" err="1"/>
              <a:t>Itjen</a:t>
            </a:r>
            <a:r>
              <a:rPr lang="en-US" dirty="0"/>
              <a:t>, Claus Ü)); and (2) a correct Entity extraction can be missed and NOT counted (as a true positive) because of a relationship being missed (e.g. on page 15, the relationship (Hans Hinrich </a:t>
            </a:r>
            <a:r>
              <a:rPr lang="en-US" dirty="0" err="1"/>
              <a:t>Böse</a:t>
            </a:r>
            <a:r>
              <a:rPr lang="en-US" dirty="0"/>
              <a:t>, Claus) was missed and thus one Hans Hinrich </a:t>
            </a:r>
            <a:r>
              <a:rPr lang="en-US" dirty="0" err="1"/>
              <a:t>Böse</a:t>
            </a:r>
            <a:r>
              <a:rPr lang="en-US" dirty="0"/>
              <a:t> was not counted as a correctly extracted Entity. Thus, it’s best not to consider them, or if considered, realize that they are only a rough approximation and are skewed one way or another by incorrect relationship extractions.</a:t>
            </a:r>
          </a:p>
          <a:p>
            <a:endParaRPr lang="en-US" dirty="0"/>
          </a:p>
          <a:p>
            <a:r>
              <a:rPr lang="en-US" dirty="0"/>
              <a:t>The PRF reports for Relationships have no issues of concern about the results but must be understood for what they really are – an accurate assessment of the populated relationships in the various ontologies. Thus, for example, for the Family ontology the relationship sets are Family—Parent1, Family—Parent2, and Family—Child.  In page 15, the </a:t>
            </a:r>
            <a:r>
              <a:rPr lang="en-US" dirty="0" err="1"/>
              <a:t>GroundTruth</a:t>
            </a:r>
            <a:r>
              <a:rPr lang="en-US" dirty="0"/>
              <a:t> for Family has 51 relationships records (11, 0, 40 respectively) and are COMET-displayed in 11 Family records. Only one of the 51 relationships was not found: Family&lt;of Hans Hinrich </a:t>
            </a:r>
            <a:r>
              <a:rPr lang="en-US" dirty="0" err="1"/>
              <a:t>Böse</a:t>
            </a:r>
            <a:r>
              <a:rPr lang="en-US" dirty="0"/>
              <a:t>&gt; --- </a:t>
            </a:r>
            <a:r>
              <a:rPr lang="en-US" dirty="0" err="1"/>
              <a:t>Child:Claus</a:t>
            </a:r>
            <a:r>
              <a:rPr lang="en-US" dirty="0"/>
              <a:t>. Five generated relationships were incorrect: Family&lt;of Harm v. S.&gt;--Parent1:Harm v. S. (i.e. there is no family of Harm v. S. in the </a:t>
            </a:r>
            <a:r>
              <a:rPr lang="en-US" dirty="0" err="1"/>
              <a:t>GroundTruth</a:t>
            </a:r>
            <a:r>
              <a:rPr lang="en-US" dirty="0"/>
              <a:t>), Family&lt;Harm v. S.&gt;--Parent2:Hans Hinrich </a:t>
            </a:r>
            <a:r>
              <a:rPr lang="en-US" dirty="0" err="1"/>
              <a:t>Böse</a:t>
            </a:r>
            <a:r>
              <a:rPr lang="en-US" dirty="0"/>
              <a:t>, Family&lt;Harm v. S.&gt;--</a:t>
            </a:r>
            <a:r>
              <a:rPr lang="en-US" dirty="0" err="1"/>
              <a:t>Child:Claus</a:t>
            </a:r>
            <a:r>
              <a:rPr lang="en-US" dirty="0"/>
              <a:t>, Family&lt;of Claus Ü&gt;--</a:t>
            </a:r>
            <a:r>
              <a:rPr lang="en-US" dirty="0" err="1"/>
              <a:t>Child:Itjen</a:t>
            </a:r>
            <a:r>
              <a:rPr lang="en-US" dirty="0"/>
              <a:t>, and Family&lt;of Claus Ü&gt;--</a:t>
            </a:r>
            <a:r>
              <a:rPr lang="en-US" dirty="0" err="1"/>
              <a:t>Child:Itken</a:t>
            </a:r>
            <a:r>
              <a:rPr lang="en-US" dirty="0"/>
              <a:t>. And for the ChildOf ontology, the relationship sets are Parents—Child, Parents—Parent1, Parents—Parent2.  In page 15, the </a:t>
            </a:r>
            <a:r>
              <a:rPr lang="en-US" dirty="0" err="1"/>
              <a:t>GroundTruth</a:t>
            </a:r>
            <a:r>
              <a:rPr lang="en-US" dirty="0"/>
              <a:t> for ChildOf has 80 relationships (40, 40, 0 respectively) in 40 ChildOf records. (Note that there are no Parents-Parent2 relationships – </a:t>
            </a:r>
            <a:r>
              <a:rPr lang="en-US" dirty="0" err="1"/>
              <a:t>Flögeln</a:t>
            </a:r>
            <a:r>
              <a:rPr lang="en-US" dirty="0"/>
              <a:t> never specifies any (i.e., no phrases like “To. Carsten H. und …”). Also note that because when we split out ChildOf records from the merger of the four record types, every Parent-Child relationship gets recorded twice – once for Parents—Child and once for Parent1—Parents.  For the split out of Family, on the other hand, we only record Parent-Child relationships of the children of the household head (i.e. of the Family) and the Parent-Child relationships for the parent of the household head and the household-head spouses.) The five incorrect relationships are Parent1:Claus Ü—</a:t>
            </a:r>
            <a:r>
              <a:rPr lang="en-US" dirty="0" err="1"/>
              <a:t>Child:Itken</a:t>
            </a:r>
            <a:r>
              <a:rPr lang="en-US" dirty="0"/>
              <a:t>, Parent1:Claus Ü—</a:t>
            </a:r>
            <a:r>
              <a:rPr lang="en-US" dirty="0" err="1"/>
              <a:t>Child:Itjen</a:t>
            </a:r>
            <a:r>
              <a:rPr lang="en-US" dirty="0"/>
              <a:t>, Parent1:Harm v. S.—</a:t>
            </a:r>
            <a:r>
              <a:rPr lang="en-US" dirty="0" err="1"/>
              <a:t>Child:Claus</a:t>
            </a:r>
            <a:r>
              <a:rPr lang="en-US" dirty="0"/>
              <a:t>, Parents&lt;Harm v. S.&gt;--Parent1:Harm v. S., and Parents&lt;Harm v. S.&gt;--Parent2:HansHinrich </a:t>
            </a:r>
            <a:r>
              <a:rPr lang="en-US" dirty="0" err="1"/>
              <a:t>Böse</a:t>
            </a:r>
            <a:r>
              <a:rPr lang="en-US" dirty="0"/>
              <a:t>. The last three here come from the incorrect record ChildOf(</a:t>
            </a:r>
            <a:r>
              <a:rPr lang="en-US" dirty="0" err="1"/>
              <a:t>Child:Claus</a:t>
            </a:r>
            <a:r>
              <a:rPr lang="en-US" dirty="0"/>
              <a:t>, Parent1:Harm v. S., Parent2:Hans Hinrich </a:t>
            </a:r>
            <a:r>
              <a:rPr lang="en-US" dirty="0" err="1"/>
              <a:t>Böse</a:t>
            </a:r>
            <a:r>
              <a:rPr lang="en-US" dirty="0"/>
              <a:t>) where Parents&lt;Harm v. S.&gt; denotes the Parents object in the </a:t>
            </a:r>
            <a:r>
              <a:rPr lang="en-US" dirty="0" err="1"/>
              <a:t>nonlexical</a:t>
            </a:r>
            <a:r>
              <a:rPr lang="en-US" dirty="0"/>
              <a:t> object set, which uses Parent1 for ontological commitment.</a:t>
            </a:r>
          </a:p>
          <a:p>
            <a:endParaRPr lang="en-US" dirty="0"/>
          </a:p>
          <a:p>
            <a:r>
              <a:rPr lang="en-US" dirty="0"/>
              <a:t>Since our interest is in correctly identifying correct relationships in the ontology’s relationship sets, we have exactly the PRF measures we want. (That is, we seek to correctly establish the relationships: Person—</a:t>
            </a:r>
            <a:r>
              <a:rPr lang="en-US" dirty="0" err="1"/>
              <a:t>BirthDate</a:t>
            </a:r>
            <a:r>
              <a:rPr lang="en-US" dirty="0"/>
              <a:t>, Person—</a:t>
            </a:r>
            <a:r>
              <a:rPr lang="en-US" dirty="0" err="1"/>
              <a:t>BirthPlace</a:t>
            </a:r>
            <a:r>
              <a:rPr lang="en-US" dirty="0"/>
              <a:t>, …, Person—</a:t>
            </a:r>
            <a:r>
              <a:rPr lang="en-US" dirty="0" err="1"/>
              <a:t>BurialPlace</a:t>
            </a:r>
            <a:r>
              <a:rPr lang="en-US" dirty="0"/>
              <a:t>, Person—Spouse—</a:t>
            </a:r>
            <a:r>
              <a:rPr lang="en-US" dirty="0" err="1"/>
              <a:t>MarriageEventDate</a:t>
            </a:r>
            <a:r>
              <a:rPr lang="en-US" dirty="0"/>
              <a:t>—</a:t>
            </a:r>
            <a:r>
              <a:rPr lang="en-US" dirty="0" err="1"/>
              <a:t>MarriageEventPlace</a:t>
            </a:r>
            <a:r>
              <a:rPr lang="en-US" dirty="0"/>
              <a:t>, Person—</a:t>
            </a:r>
            <a:r>
              <a:rPr lang="en-US"/>
              <a:t>Child.) </a:t>
            </a:r>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58</a:t>
            </a:fld>
            <a:endParaRPr lang="en-US"/>
          </a:p>
        </p:txBody>
      </p:sp>
    </p:spTree>
    <p:extLst>
      <p:ext uri="{BB962C8B-B14F-4D97-AF65-F5344CB8AC3E}">
        <p14:creationId xmlns:p14="http://schemas.microsoft.com/office/powerpoint/2010/main" val="2347349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61</a:t>
            </a:fld>
            <a:endParaRPr lang="en-US"/>
          </a:p>
        </p:txBody>
      </p:sp>
    </p:spTree>
    <p:extLst>
      <p:ext uri="{BB962C8B-B14F-4D97-AF65-F5344CB8AC3E}">
        <p14:creationId xmlns:p14="http://schemas.microsoft.com/office/powerpoint/2010/main" val="3592809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chase </a:t>
            </a:r>
            <a:r>
              <a:rPr lang="en-US" dirty="0" err="1"/>
              <a:t>ReferenceIDs</a:t>
            </a:r>
            <a:r>
              <a:rPr lang="en-US" dirty="0"/>
              <a:t>, we get duplicates (which are actually just different instances). How will the deep checker handle this?</a:t>
            </a:r>
          </a:p>
        </p:txBody>
      </p:sp>
      <p:sp>
        <p:nvSpPr>
          <p:cNvPr id="4" name="Slide Number Placeholder 3"/>
          <p:cNvSpPr>
            <a:spLocks noGrp="1"/>
          </p:cNvSpPr>
          <p:nvPr>
            <p:ph type="sldNum" sz="quarter" idx="5"/>
          </p:nvPr>
        </p:nvSpPr>
        <p:spPr/>
        <p:txBody>
          <a:bodyPr/>
          <a:lstStyle/>
          <a:p>
            <a:fld id="{20E79A39-DB86-4A87-8B6F-FFC7578E43F8}" type="slidenum">
              <a:rPr lang="en-US" smtClean="0"/>
              <a:t>62</a:t>
            </a:fld>
            <a:endParaRPr lang="en-US"/>
          </a:p>
        </p:txBody>
      </p:sp>
    </p:spTree>
    <p:extLst>
      <p:ext uri="{BB962C8B-B14F-4D97-AF65-F5344CB8AC3E}">
        <p14:creationId xmlns:p14="http://schemas.microsoft.com/office/powerpoint/2010/main" val="2364565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different names (An &amp; Ann) and some info from each not in the other.</a:t>
            </a:r>
          </a:p>
        </p:txBody>
      </p:sp>
      <p:sp>
        <p:nvSpPr>
          <p:cNvPr id="4" name="Slide Number Placeholder 3"/>
          <p:cNvSpPr>
            <a:spLocks noGrp="1"/>
          </p:cNvSpPr>
          <p:nvPr>
            <p:ph type="sldNum" sz="quarter" idx="5"/>
          </p:nvPr>
        </p:nvSpPr>
        <p:spPr/>
        <p:txBody>
          <a:bodyPr/>
          <a:lstStyle/>
          <a:p>
            <a:fld id="{20E79A39-DB86-4A87-8B6F-FFC7578E43F8}" type="slidenum">
              <a:rPr lang="en-US" smtClean="0"/>
              <a:t>63</a:t>
            </a:fld>
            <a:endParaRPr lang="en-US"/>
          </a:p>
        </p:txBody>
      </p:sp>
    </p:spTree>
    <p:extLst>
      <p:ext uri="{BB962C8B-B14F-4D97-AF65-F5344CB8AC3E}">
        <p14:creationId xmlns:p14="http://schemas.microsoft.com/office/powerpoint/2010/main" val="3087075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on page (bottom left); I cheated – removed an extra TAB on all standard lines. </a:t>
            </a:r>
          </a:p>
        </p:txBody>
      </p:sp>
      <p:sp>
        <p:nvSpPr>
          <p:cNvPr id="4" name="Slide Number Placeholder 3"/>
          <p:cNvSpPr>
            <a:spLocks noGrp="1"/>
          </p:cNvSpPr>
          <p:nvPr>
            <p:ph type="sldNum" sz="quarter" idx="5"/>
          </p:nvPr>
        </p:nvSpPr>
        <p:spPr/>
        <p:txBody>
          <a:bodyPr/>
          <a:lstStyle/>
          <a:p>
            <a:fld id="{20E79A39-DB86-4A87-8B6F-FFC7578E43F8}" type="slidenum">
              <a:rPr lang="en-US" smtClean="0"/>
              <a:t>66</a:t>
            </a:fld>
            <a:endParaRPr lang="en-US"/>
          </a:p>
        </p:txBody>
      </p:sp>
    </p:spTree>
    <p:extLst>
      <p:ext uri="{BB962C8B-B14F-4D97-AF65-F5344CB8AC3E}">
        <p14:creationId xmlns:p14="http://schemas.microsoft.com/office/powerpoint/2010/main" val="3801734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Leftmost – OCRed from original; whereas the one </a:t>
            </a:r>
            <a:r>
              <a:rPr lang="en-US" dirty="0" err="1"/>
              <a:t>OCR’d</a:t>
            </a:r>
            <a:r>
              <a:rPr lang="en-US" dirty="0"/>
              <a:t> from Deryle is in the middle.</a:t>
            </a:r>
          </a:p>
        </p:txBody>
      </p:sp>
      <p:sp>
        <p:nvSpPr>
          <p:cNvPr id="4" name="Slide Number Placeholder 3"/>
          <p:cNvSpPr>
            <a:spLocks noGrp="1"/>
          </p:cNvSpPr>
          <p:nvPr>
            <p:ph type="sldNum" sz="quarter" idx="5"/>
          </p:nvPr>
        </p:nvSpPr>
        <p:spPr/>
        <p:txBody>
          <a:bodyPr/>
          <a:lstStyle/>
          <a:p>
            <a:fld id="{20E79A39-DB86-4A87-8B6F-FFC7578E43F8}" type="slidenum">
              <a:rPr lang="en-US" smtClean="0"/>
              <a:t>67</a:t>
            </a:fld>
            <a:endParaRPr lang="en-US"/>
          </a:p>
        </p:txBody>
      </p:sp>
    </p:spTree>
    <p:extLst>
      <p:ext uri="{BB962C8B-B14F-4D97-AF65-F5344CB8AC3E}">
        <p14:creationId xmlns:p14="http://schemas.microsoft.com/office/powerpoint/2010/main" val="1061278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on page (bottom left); I cheated – removed an extra TAB on all standard lines. </a:t>
            </a:r>
          </a:p>
        </p:txBody>
      </p:sp>
      <p:sp>
        <p:nvSpPr>
          <p:cNvPr id="4" name="Slide Number Placeholder 3"/>
          <p:cNvSpPr>
            <a:spLocks noGrp="1"/>
          </p:cNvSpPr>
          <p:nvPr>
            <p:ph type="sldNum" sz="quarter" idx="5"/>
          </p:nvPr>
        </p:nvSpPr>
        <p:spPr/>
        <p:txBody>
          <a:bodyPr/>
          <a:lstStyle/>
          <a:p>
            <a:fld id="{20E79A39-DB86-4A87-8B6F-FFC7578E43F8}" type="slidenum">
              <a:rPr lang="en-US" smtClean="0"/>
              <a:t>68</a:t>
            </a:fld>
            <a:endParaRPr lang="en-US"/>
          </a:p>
        </p:txBody>
      </p:sp>
    </p:spTree>
    <p:extLst>
      <p:ext uri="{BB962C8B-B14F-4D97-AF65-F5344CB8AC3E}">
        <p14:creationId xmlns:p14="http://schemas.microsoft.com/office/powerpoint/2010/main" val="1385305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3,966 is the number of lines in the Person file after the missing heads on page reports no pages. Starting point uncertain, but probably about right.</a:t>
            </a:r>
          </a:p>
          <a:p>
            <a:endParaRPr lang="en-US" dirty="0"/>
          </a:p>
          <a:p>
            <a:r>
              <a:rPr lang="en-US" dirty="0"/>
              <a:t>The various marriage symbols are all potentially compounded by a first, second, and third spouse denoted by l, </a:t>
            </a:r>
            <a:r>
              <a:rPr lang="en-US" dirty="0" err="1"/>
              <a:t>ll</a:t>
            </a:r>
            <a:r>
              <a:rPr lang="en-US" dirty="0"/>
              <a:t>, and </a:t>
            </a:r>
            <a:r>
              <a:rPr lang="en-US" dirty="0" err="1"/>
              <a:t>lll</a:t>
            </a:r>
            <a:r>
              <a:rPr lang="en-US" dirty="0"/>
              <a:t>. </a:t>
            </a:r>
          </a:p>
          <a:p>
            <a:endParaRPr lang="en-US" dirty="0"/>
          </a:p>
          <a:p>
            <a:r>
              <a:rPr lang="en-US" dirty="0"/>
              <a:t>( ‘ ) : Excel strange behavior when typed in (i.e. disappears); \’ doesn’t work; copy paste works but visible only in header &amp; when executed GreenQQ chokes (exit code 1).</a:t>
            </a:r>
          </a:p>
          <a:p>
            <a:endParaRPr lang="en-US" dirty="0"/>
          </a:p>
          <a:p>
            <a:r>
              <a:rPr lang="en-US" dirty="0" err="1"/>
              <a:t>llsabe</a:t>
            </a:r>
            <a:r>
              <a:rPr lang="en-US" dirty="0"/>
              <a:t> : OCR error; given name starts with lower-case letter.</a:t>
            </a:r>
          </a:p>
          <a:p>
            <a:endParaRPr lang="en-US" dirty="0"/>
          </a:p>
          <a:p>
            <a:r>
              <a:rPr lang="en-US" dirty="0" err="1"/>
              <a:t>llsabeth</a:t>
            </a:r>
            <a:r>
              <a:rPr lang="en-US" dirty="0"/>
              <a:t> : ditto</a:t>
            </a:r>
          </a:p>
          <a:p>
            <a:endParaRPr lang="en-US" dirty="0"/>
          </a:p>
          <a:p>
            <a:r>
              <a:rPr lang="en-US" dirty="0"/>
              <a:t>TAB </a:t>
            </a:r>
            <a:r>
              <a:rPr lang="en-US" dirty="0" err="1"/>
              <a:t>TAB</a:t>
            </a:r>
            <a:r>
              <a:rPr lang="en-US" dirty="0"/>
              <a:t> : initial tabs, not sure why, but this is the messed-up page 26; perhaps we should run this page through unpaper. (see slide below)</a:t>
            </a:r>
          </a:p>
          <a:p>
            <a:endParaRPr lang="en-US" dirty="0"/>
          </a:p>
          <a:p>
            <a:r>
              <a:rPr lang="en-US" dirty="0"/>
              <a:t>On left margin : this is a child and should be indented by a TAB; again, messed-up page 26. (Perhaps we should create a script to process all </a:t>
            </a:r>
            <a:r>
              <a:rPr lang="en-US" dirty="0" err="1"/>
              <a:t>Floegeln</a:t>
            </a:r>
            <a:r>
              <a:rPr lang="en-US" dirty="0"/>
              <a:t> pages with unpaper.)</a:t>
            </a:r>
          </a:p>
          <a:p>
            <a:endParaRPr lang="en-US" dirty="0"/>
          </a:p>
          <a:p>
            <a:r>
              <a:rPr lang="en-US" dirty="0"/>
              <a:t>(bis 1900) : legitimate author exception; I added a template for this case</a:t>
            </a:r>
          </a:p>
          <a:p>
            <a:endParaRPr lang="en-US" dirty="0"/>
          </a:p>
          <a:p>
            <a:r>
              <a:rPr lang="en-US" dirty="0"/>
              <a:t>8althasar : OCR error</a:t>
            </a:r>
          </a:p>
          <a:p>
            <a:endParaRPr lang="en-US" dirty="0"/>
          </a:p>
          <a:p>
            <a:r>
              <a:rPr lang="en-US" dirty="0" err="1"/>
              <a:t>Garsten</a:t>
            </a:r>
            <a:r>
              <a:rPr lang="en-US" dirty="0"/>
              <a:t> Hildebrand : missing head is the spouse of a child (a pattern we should probably ignore); we’re also likely to extract “So.” as being for Sophia and thus get the wrong gender; note also *+ (GreenQQ can only assign a single class to an Extract.</a:t>
            </a:r>
          </a:p>
          <a:p>
            <a:endParaRPr lang="en-US" dirty="0"/>
          </a:p>
          <a:p>
            <a:r>
              <a:rPr lang="en-US" dirty="0"/>
              <a:t>At 4,211, the long tail is as shown. (I drove the count to &lt;=5 by adding templates.)</a:t>
            </a:r>
          </a:p>
          <a:p>
            <a:endParaRPr lang="en-US" dirty="0"/>
          </a:p>
          <a:p>
            <a:r>
              <a:rPr lang="en-US" dirty="0"/>
              <a:t>PersonCandidateExamples.PersonInfo.csv provided no help in finding missing </a:t>
            </a:r>
            <a:r>
              <a:rPr lang="en-US" dirty="0" err="1"/>
              <a:t>SearchPhrases</a:t>
            </a:r>
            <a:r>
              <a:rPr lang="en-US" dirty="0"/>
              <a:t> and missing Extracts.</a:t>
            </a:r>
          </a:p>
          <a:p>
            <a:endParaRPr lang="en-US" dirty="0"/>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69</a:t>
            </a:fld>
            <a:endParaRPr lang="en-US"/>
          </a:p>
        </p:txBody>
      </p:sp>
    </p:spTree>
    <p:extLst>
      <p:ext uri="{BB962C8B-B14F-4D97-AF65-F5344CB8AC3E}">
        <p14:creationId xmlns:p14="http://schemas.microsoft.com/office/powerpoint/2010/main" val="229784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Head Persons: household members for </a:t>
            </a:r>
            <a:r>
              <a:rPr lang="en-US" dirty="0" err="1"/>
              <a:t>Flögeln</a:t>
            </a:r>
            <a:r>
              <a:rPr lang="en-US" dirty="0"/>
              <a:t>, Ely, Kilbarchan, …; person who died for Miller, …</a:t>
            </a:r>
          </a:p>
          <a:p>
            <a:endParaRPr lang="en-US" dirty="0"/>
          </a:p>
          <a:p>
            <a:r>
              <a:rPr lang="en-US" dirty="0"/>
              <a:t>Violation of 1 &amp; 2 discovered by Jim while doing OCR correction and by a missing-heads run. Violation of 3 encountered by George, who added EXTRA for templates (named for extra persons beyond one-hop relationships. Both points should be understood by our indexers.</a:t>
            </a:r>
          </a:p>
          <a:p>
            <a:endParaRPr lang="en-US" dirty="0"/>
          </a:p>
          <a:p>
            <a:r>
              <a:rPr lang="en-US" dirty="0"/>
              <a:t>Do not generate templates to pick up data in violation of this fundamental consideration.</a:t>
            </a:r>
          </a:p>
        </p:txBody>
      </p:sp>
      <p:sp>
        <p:nvSpPr>
          <p:cNvPr id="4" name="Slide Number Placeholder 3"/>
          <p:cNvSpPr>
            <a:spLocks noGrp="1"/>
          </p:cNvSpPr>
          <p:nvPr>
            <p:ph type="sldNum" sz="quarter" idx="5"/>
          </p:nvPr>
        </p:nvSpPr>
        <p:spPr/>
        <p:txBody>
          <a:bodyPr/>
          <a:lstStyle/>
          <a:p>
            <a:fld id="{20E79A39-DB86-4A87-8B6F-FFC7578E43F8}" type="slidenum">
              <a:rPr lang="en-US" smtClean="0"/>
              <a:t>15</a:t>
            </a:fld>
            <a:endParaRPr lang="en-US"/>
          </a:p>
        </p:txBody>
      </p:sp>
    </p:spTree>
    <p:extLst>
      <p:ext uri="{BB962C8B-B14F-4D97-AF65-F5344CB8AC3E}">
        <p14:creationId xmlns:p14="http://schemas.microsoft.com/office/powerpoint/2010/main" val="4091097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70</a:t>
            </a:fld>
            <a:endParaRPr lang="en-US"/>
          </a:p>
        </p:txBody>
      </p:sp>
    </p:spTree>
    <p:extLst>
      <p:ext uri="{BB962C8B-B14F-4D97-AF65-F5344CB8AC3E}">
        <p14:creationId xmlns:p14="http://schemas.microsoft.com/office/powerpoint/2010/main" val="1059736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Skew picks up the dot above the “</a:t>
            </a:r>
            <a:r>
              <a:rPr lang="en-US" dirty="0" err="1"/>
              <a:t>i</a:t>
            </a:r>
            <a:r>
              <a:rPr lang="en-US" dirty="0"/>
              <a:t>” and the umlauts above the “ü”.</a:t>
            </a:r>
          </a:p>
          <a:p>
            <a:endParaRPr lang="en-US" dirty="0"/>
          </a:p>
          <a:p>
            <a:r>
              <a:rPr lang="en-US" dirty="0"/>
              <a:t>Characters between “Cordes” and “</a:t>
            </a:r>
            <a:r>
              <a:rPr lang="en-US" dirty="0" err="1"/>
              <a:t>aus</a:t>
            </a:r>
            <a:r>
              <a:rPr lang="en-US" dirty="0"/>
              <a:t>” (the last letters of Nicolaus) ??</a:t>
            </a:r>
          </a:p>
        </p:txBody>
      </p:sp>
      <p:sp>
        <p:nvSpPr>
          <p:cNvPr id="4" name="Slide Number Placeholder 3"/>
          <p:cNvSpPr>
            <a:spLocks noGrp="1"/>
          </p:cNvSpPr>
          <p:nvPr>
            <p:ph type="sldNum" sz="quarter" idx="5"/>
          </p:nvPr>
        </p:nvSpPr>
        <p:spPr/>
        <p:txBody>
          <a:bodyPr/>
          <a:lstStyle/>
          <a:p>
            <a:fld id="{20E79A39-DB86-4A87-8B6F-FFC7578E43F8}" type="slidenum">
              <a:rPr lang="en-US" smtClean="0"/>
              <a:t>71</a:t>
            </a:fld>
            <a:endParaRPr lang="en-US"/>
          </a:p>
        </p:txBody>
      </p:sp>
    </p:spTree>
    <p:extLst>
      <p:ext uri="{BB962C8B-B14F-4D97-AF65-F5344CB8AC3E}">
        <p14:creationId xmlns:p14="http://schemas.microsoft.com/office/powerpoint/2010/main" val="1105000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Crud around the info of interest; gutter skew.</a:t>
            </a:r>
          </a:p>
        </p:txBody>
      </p:sp>
      <p:sp>
        <p:nvSpPr>
          <p:cNvPr id="4" name="Slide Number Placeholder 3"/>
          <p:cNvSpPr>
            <a:spLocks noGrp="1"/>
          </p:cNvSpPr>
          <p:nvPr>
            <p:ph type="sldNum" sz="quarter" idx="5"/>
          </p:nvPr>
        </p:nvSpPr>
        <p:spPr/>
        <p:txBody>
          <a:bodyPr/>
          <a:lstStyle/>
          <a:p>
            <a:fld id="{20E79A39-DB86-4A87-8B6F-FFC7578E43F8}" type="slidenum">
              <a:rPr lang="en-US" smtClean="0"/>
              <a:t>72</a:t>
            </a:fld>
            <a:endParaRPr lang="en-US"/>
          </a:p>
        </p:txBody>
      </p:sp>
    </p:spTree>
    <p:extLst>
      <p:ext uri="{BB962C8B-B14F-4D97-AF65-F5344CB8AC3E}">
        <p14:creationId xmlns:p14="http://schemas.microsoft.com/office/powerpoint/2010/main" val="3790330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pages</a:t>
            </a:r>
          </a:p>
        </p:txBody>
      </p:sp>
      <p:sp>
        <p:nvSpPr>
          <p:cNvPr id="4" name="Slide Number Placeholder 3"/>
          <p:cNvSpPr>
            <a:spLocks noGrp="1"/>
          </p:cNvSpPr>
          <p:nvPr>
            <p:ph type="sldNum" sz="quarter" idx="5"/>
          </p:nvPr>
        </p:nvSpPr>
        <p:spPr/>
        <p:txBody>
          <a:bodyPr/>
          <a:lstStyle/>
          <a:p>
            <a:fld id="{20E79A39-DB86-4A87-8B6F-FFC7578E43F8}" type="slidenum">
              <a:rPr lang="en-US" smtClean="0"/>
              <a:t>73</a:t>
            </a:fld>
            <a:endParaRPr lang="en-US"/>
          </a:p>
        </p:txBody>
      </p:sp>
    </p:spTree>
    <p:extLst>
      <p:ext uri="{BB962C8B-B14F-4D97-AF65-F5344CB8AC3E}">
        <p14:creationId xmlns:p14="http://schemas.microsoft.com/office/powerpoint/2010/main" val="3645007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OCR is by column; if we could get it by row, we could do the processing we proposed at ER02 in Tampere where we distributed the table headers across the rows and extract with </a:t>
            </a:r>
            <a:r>
              <a:rPr lang="en-US" dirty="0" err="1"/>
              <a:t>OntoES</a:t>
            </a:r>
            <a:r>
              <a:rPr lang="en-US" dirty="0"/>
              <a:t>.</a:t>
            </a:r>
          </a:p>
          <a:p>
            <a:endParaRPr lang="en-US" dirty="0"/>
          </a:p>
          <a:p>
            <a:r>
              <a:rPr lang="en-US" dirty="0"/>
              <a:t>OR we could leave the OCR as it is; and write a specialized extractor to piece the records together and load them into an ontology.</a:t>
            </a:r>
          </a:p>
        </p:txBody>
      </p:sp>
      <p:sp>
        <p:nvSpPr>
          <p:cNvPr id="4" name="Slide Number Placeholder 3"/>
          <p:cNvSpPr>
            <a:spLocks noGrp="1"/>
          </p:cNvSpPr>
          <p:nvPr>
            <p:ph type="sldNum" sz="quarter" idx="5"/>
          </p:nvPr>
        </p:nvSpPr>
        <p:spPr/>
        <p:txBody>
          <a:bodyPr/>
          <a:lstStyle/>
          <a:p>
            <a:fld id="{20E79A39-DB86-4A87-8B6F-FFC7578E43F8}" type="slidenum">
              <a:rPr lang="en-US" smtClean="0"/>
              <a:t>74</a:t>
            </a:fld>
            <a:endParaRPr lang="en-US"/>
          </a:p>
        </p:txBody>
      </p:sp>
    </p:spTree>
    <p:extLst>
      <p:ext uri="{BB962C8B-B14F-4D97-AF65-F5344CB8AC3E}">
        <p14:creationId xmlns:p14="http://schemas.microsoft.com/office/powerpoint/2010/main" val="2563991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Nested families are those in which there are children who also have children.</a:t>
            </a:r>
          </a:p>
          <a:p>
            <a:endParaRPr lang="en-US" dirty="0"/>
          </a:p>
          <a:p>
            <a:r>
              <a:rPr lang="en-US" dirty="0"/>
              <a:t>In 4, it’s important to deal only with children of primary persons.</a:t>
            </a:r>
          </a:p>
          <a:p>
            <a:endParaRPr lang="en-US" dirty="0"/>
          </a:p>
          <a:p>
            <a:r>
              <a:rPr lang="en-US" dirty="0"/>
              <a:t>5 and 6 could be done as one step – here, we are only interested in recognizing entities.</a:t>
            </a:r>
          </a:p>
          <a:p>
            <a:endParaRPr lang="en-US" dirty="0"/>
          </a:p>
          <a:p>
            <a:r>
              <a:rPr lang="en-US" dirty="0"/>
              <a:t>Adding the rectangles so that that they cross over page boundaries and don’t cross-over “extraneous stuff” that should not be included might be tricky. (We probably don’t need to worry about “extraneous stuff” being included, as the only instructions at in this step are to click on primary persons incorrectly included in bounding boxes.)</a:t>
            </a:r>
          </a:p>
          <a:p>
            <a:endParaRPr lang="en-US" dirty="0"/>
          </a:p>
          <a:p>
            <a:r>
              <a:rPr lang="en-US" dirty="0"/>
              <a:t>Also note that we can often provide a list of places to look for possibly missing primary persons (as already built into GreenQQ, i.e. where the </a:t>
            </a:r>
            <a:r>
              <a:rPr lang="en-US" dirty="0" err="1"/>
              <a:t>SearchPhrase</a:t>
            </a:r>
            <a:r>
              <a:rPr lang="en-US" dirty="0"/>
              <a:t> applies but there is no extract).</a:t>
            </a:r>
          </a:p>
          <a:p>
            <a:endParaRPr lang="en-US" dirty="0"/>
          </a:p>
          <a:p>
            <a:r>
              <a:rPr lang="en-US" dirty="0"/>
              <a:t>We must also give them an option to click on text that is highlighted that should not be highlighted. And, then we need to fix the extraction templates. ?? How? I’m not sure.</a:t>
            </a:r>
          </a:p>
        </p:txBody>
      </p:sp>
      <p:sp>
        <p:nvSpPr>
          <p:cNvPr id="4" name="Slide Number Placeholder 3"/>
          <p:cNvSpPr>
            <a:spLocks noGrp="1"/>
          </p:cNvSpPr>
          <p:nvPr>
            <p:ph type="sldNum" sz="quarter" idx="5"/>
          </p:nvPr>
        </p:nvSpPr>
        <p:spPr/>
        <p:txBody>
          <a:bodyPr/>
          <a:lstStyle/>
          <a:p>
            <a:fld id="{169A4C14-8E55-484C-8BBA-3CE7FD6AC9DD}" type="slidenum">
              <a:rPr lang="en-US" smtClean="0"/>
              <a:t>76</a:t>
            </a:fld>
            <a:endParaRPr lang="en-US"/>
          </a:p>
        </p:txBody>
      </p:sp>
    </p:spTree>
    <p:extLst>
      <p:ext uri="{BB962C8B-B14F-4D97-AF65-F5344CB8AC3E}">
        <p14:creationId xmlns:p14="http://schemas.microsoft.com/office/powerpoint/2010/main" val="1451440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Entity Recognizer (We must postprocess to form records. But the information for each record is grouped here together. AND the order is significant in the sense that templates for person names automatically trickle down to the next record.)</a:t>
            </a:r>
          </a:p>
          <a:p>
            <a:endParaRPr lang="en-US" dirty="0"/>
          </a:p>
          <a:p>
            <a:r>
              <a:rPr lang="en-US" dirty="0"/>
              <a:t>Results after click on B024 and on </a:t>
            </a:r>
            <a:r>
              <a:rPr lang="en-US" dirty="0" err="1"/>
              <a:t>Casten</a:t>
            </a:r>
            <a:r>
              <a:rPr lang="en-US" dirty="0"/>
              <a:t> </a:t>
            </a:r>
            <a:r>
              <a:rPr lang="en-US" dirty="0" err="1"/>
              <a:t>Böse</a:t>
            </a:r>
            <a:r>
              <a:rPr lang="en-US" dirty="0"/>
              <a:t>.</a:t>
            </a:r>
          </a:p>
          <a:p>
            <a:endParaRPr lang="en-US" dirty="0"/>
          </a:p>
          <a:p>
            <a:r>
              <a:rPr lang="en-US" dirty="0"/>
              <a:t>Note that each </a:t>
            </a:r>
            <a:r>
              <a:rPr lang="en-US" dirty="0" err="1"/>
              <a:t>HeadName</a:t>
            </a:r>
            <a:r>
              <a:rPr lang="en-US" dirty="0"/>
              <a:t> also fills a Name field in every other record type.</a:t>
            </a:r>
          </a:p>
          <a:p>
            <a:endParaRPr lang="en-US" dirty="0"/>
          </a:p>
          <a:p>
            <a:r>
              <a:rPr lang="en-US" dirty="0"/>
              <a:t>Instead of red outline boxes it may be easier and just as effective to just add a dividing line immediately preceding recognized Reference IDs.</a:t>
            </a:r>
          </a:p>
          <a:p>
            <a:endParaRPr lang="en-US" dirty="0"/>
          </a:p>
          <a:p>
            <a:r>
              <a:rPr lang="en-US" dirty="0"/>
              <a:t>?? </a:t>
            </a:r>
            <a:r>
              <a:rPr lang="en-US"/>
              <a:t>Behind </a:t>
            </a:r>
            <a:r>
              <a:rPr lang="en-US" dirty="0"/>
              <a:t>the scenes, EXTRA should be added </a:t>
            </a:r>
            <a:r>
              <a:rPr lang="en-US"/>
              <a:t>on Reference ID </a:t>
            </a:r>
            <a:r>
              <a:rPr lang="en-US" dirty="0"/>
              <a:t>as a record field stopper for run-away searches for every </a:t>
            </a:r>
            <a:r>
              <a:rPr lang="en-US"/>
              <a:t>record type ??</a:t>
            </a:r>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77</a:t>
            </a:fld>
            <a:endParaRPr lang="en-US"/>
          </a:p>
        </p:txBody>
      </p:sp>
    </p:spTree>
    <p:extLst>
      <p:ext uri="{BB962C8B-B14F-4D97-AF65-F5344CB8AC3E}">
        <p14:creationId xmlns:p14="http://schemas.microsoft.com/office/powerpoint/2010/main" val="202246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generated csv; only the EXAMPLES were generated. Book set-up should be able to provide lines 1-15. The LITs here are also automatic because they come with the format variants (they’re all surname prefixes).</a:t>
            </a:r>
          </a:p>
          <a:p>
            <a:endParaRPr lang="en-US" dirty="0"/>
          </a:p>
          <a:p>
            <a:r>
              <a:rPr lang="en-US" dirty="0"/>
              <a:t>Note the format variants for </a:t>
            </a:r>
            <a:r>
              <a:rPr lang="en-US" dirty="0" err="1"/>
              <a:t>HeadName</a:t>
            </a:r>
            <a:r>
              <a:rPr lang="en-US" dirty="0"/>
              <a:t>.</a:t>
            </a:r>
          </a:p>
        </p:txBody>
      </p:sp>
      <p:sp>
        <p:nvSpPr>
          <p:cNvPr id="4" name="Slide Number Placeholder 3"/>
          <p:cNvSpPr>
            <a:spLocks noGrp="1"/>
          </p:cNvSpPr>
          <p:nvPr>
            <p:ph type="sldNum" sz="quarter" idx="5"/>
          </p:nvPr>
        </p:nvSpPr>
        <p:spPr/>
        <p:txBody>
          <a:bodyPr/>
          <a:lstStyle/>
          <a:p>
            <a:fld id="{20E79A39-DB86-4A87-8B6F-FFC7578E43F8}" type="slidenum">
              <a:rPr lang="en-US" smtClean="0"/>
              <a:t>78</a:t>
            </a:fld>
            <a:endParaRPr lang="en-US"/>
          </a:p>
        </p:txBody>
      </p:sp>
    </p:spTree>
    <p:extLst>
      <p:ext uri="{BB962C8B-B14F-4D97-AF65-F5344CB8AC3E}">
        <p14:creationId xmlns:p14="http://schemas.microsoft.com/office/powerpoint/2010/main" val="3485694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after clicks on Hans for the “Kinder” pattern, on </a:t>
            </a:r>
            <a:r>
              <a:rPr lang="en-US" dirty="0" err="1"/>
              <a:t>Rathje</a:t>
            </a:r>
            <a:r>
              <a:rPr lang="en-US" dirty="0"/>
              <a:t> for the “TAB” pattern, and on </a:t>
            </a:r>
            <a:r>
              <a:rPr lang="en-US" dirty="0" err="1"/>
              <a:t>Trin</a:t>
            </a:r>
            <a:r>
              <a:rPr lang="en-US" dirty="0"/>
              <a:t> Lisbeth for the “Kind” pattern.</a:t>
            </a:r>
          </a:p>
          <a:p>
            <a:endParaRPr lang="en-US" dirty="0"/>
          </a:p>
          <a:p>
            <a:r>
              <a:rPr lang="en-US" dirty="0"/>
              <a:t>To prevent runaway child lists, </a:t>
            </a:r>
            <a:r>
              <a:rPr lang="en-US" dirty="0" err="1"/>
              <a:t>ReferenceIDs</a:t>
            </a:r>
            <a:r>
              <a:rPr lang="en-US" dirty="0"/>
              <a:t> and/or household head names should be marked with the EXTRA stopper.</a:t>
            </a:r>
          </a:p>
          <a:p>
            <a:endParaRPr lang="en-US" dirty="0"/>
          </a:p>
          <a:p>
            <a:r>
              <a:rPr lang="en-US" dirty="0"/>
              <a:t>There is one error; can you spot it? (“Cl” instead of “Claus” because the </a:t>
            </a:r>
            <a:r>
              <a:rPr lang="en-US" dirty="0" err="1"/>
              <a:t>PDFindexer’s</a:t>
            </a:r>
            <a:r>
              <a:rPr lang="en-US" dirty="0"/>
              <a:t> heuristic for a space was violated(?) and hence it’s rendered as “Cl </a:t>
            </a:r>
            <a:r>
              <a:rPr lang="en-US" dirty="0" err="1"/>
              <a:t>aus</a:t>
            </a:r>
            <a:r>
              <a:rPr lang="en-US" dirty="0"/>
              <a:t>”. How should this type of error be corrected by the user? (In COMET during the final phase – the template is not wrong, neither is the OCR.))</a:t>
            </a:r>
          </a:p>
          <a:p>
            <a:endParaRPr lang="en-US" dirty="0"/>
          </a:p>
          <a:p>
            <a:r>
              <a:rPr lang="en-US" dirty="0"/>
              <a:t>Note that every child is potentially also someone who has a spouse, has parents, or has vital information. Even when they don’t, recognizing them helps prevent run-away search.</a:t>
            </a:r>
          </a:p>
          <a:p>
            <a:endParaRPr lang="en-US" dirty="0"/>
          </a:p>
          <a:p>
            <a:r>
              <a:rPr lang="en-US" dirty="0"/>
              <a:t>Note also that we only recognize one-hop relationships (i.e. we do not recognize children of children with respect to the household head)</a:t>
            </a:r>
          </a:p>
        </p:txBody>
      </p:sp>
      <p:sp>
        <p:nvSpPr>
          <p:cNvPr id="4" name="Slide Number Placeholder 3"/>
          <p:cNvSpPr>
            <a:spLocks noGrp="1"/>
          </p:cNvSpPr>
          <p:nvPr>
            <p:ph type="sldNum" sz="quarter" idx="5"/>
          </p:nvPr>
        </p:nvSpPr>
        <p:spPr/>
        <p:txBody>
          <a:bodyPr/>
          <a:lstStyle/>
          <a:p>
            <a:fld id="{BDD51034-BE03-4169-B02B-DF669DFCD2DE}" type="slidenum">
              <a:rPr lang="en-US" smtClean="0"/>
              <a:t>79</a:t>
            </a:fld>
            <a:endParaRPr lang="en-US"/>
          </a:p>
        </p:txBody>
      </p:sp>
    </p:spTree>
    <p:extLst>
      <p:ext uri="{BB962C8B-B14F-4D97-AF65-F5344CB8AC3E}">
        <p14:creationId xmlns:p14="http://schemas.microsoft.com/office/powerpoint/2010/main" val="3502536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generated csv; only the EXAMPLES were generated. Book set-up should be able to provide lines 1-15. The LITs here are also automatic because they come with the format variants (they’re all surname prefixes).</a:t>
            </a:r>
          </a:p>
          <a:p>
            <a:endParaRPr lang="en-US" dirty="0"/>
          </a:p>
          <a:p>
            <a:r>
              <a:rPr lang="en-US" dirty="0"/>
              <a:t>Note the format variants for </a:t>
            </a:r>
            <a:r>
              <a:rPr lang="en-US" dirty="0" err="1"/>
              <a:t>HeadName</a:t>
            </a:r>
            <a:r>
              <a:rPr lang="en-US" dirty="0"/>
              <a:t> and all other names throughout. (The name variations here are likely incomplete, but are what I found in the book so far.)</a:t>
            </a:r>
          </a:p>
        </p:txBody>
      </p:sp>
      <p:sp>
        <p:nvSpPr>
          <p:cNvPr id="4" name="Slide Number Placeholder 3"/>
          <p:cNvSpPr>
            <a:spLocks noGrp="1"/>
          </p:cNvSpPr>
          <p:nvPr>
            <p:ph type="sldNum" sz="quarter" idx="5"/>
          </p:nvPr>
        </p:nvSpPr>
        <p:spPr/>
        <p:txBody>
          <a:bodyPr/>
          <a:lstStyle/>
          <a:p>
            <a:fld id="{20E79A39-DB86-4A87-8B6F-FFC7578E43F8}" type="slidenum">
              <a:rPr lang="en-US" smtClean="0"/>
              <a:t>80</a:t>
            </a:fld>
            <a:endParaRPr lang="en-US"/>
          </a:p>
        </p:txBody>
      </p:sp>
    </p:spTree>
    <p:extLst>
      <p:ext uri="{BB962C8B-B14F-4D97-AF65-F5344CB8AC3E}">
        <p14:creationId xmlns:p14="http://schemas.microsoft.com/office/powerpoint/2010/main" val="216918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16</a:t>
            </a:fld>
            <a:endParaRPr lang="en-US"/>
          </a:p>
        </p:txBody>
      </p:sp>
    </p:spTree>
    <p:extLst>
      <p:ext uri="{BB962C8B-B14F-4D97-AF65-F5344CB8AC3E}">
        <p14:creationId xmlns:p14="http://schemas.microsoft.com/office/powerpoint/2010/main" val="3900342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issue when recognizing spouses: The pattern for spouses for household heads can overlap the pattern for spouses for children of household heads. Hence, we need to run these patterns separately. Note, for example, the in B025 there are two spouses for Hans </a:t>
            </a:r>
            <a:r>
              <a:rPr lang="en-US" dirty="0" err="1"/>
              <a:t>Böse</a:t>
            </a:r>
            <a:r>
              <a:rPr lang="en-US" dirty="0"/>
              <a:t>; now, if one of the children of the first spouse has a spouse, we have overlap and cannot pick up the spouses of Hans </a:t>
            </a:r>
            <a:r>
              <a:rPr lang="en-US" dirty="0" err="1"/>
              <a:t>Böse</a:t>
            </a:r>
            <a:r>
              <a:rPr lang="en-US" dirty="0"/>
              <a:t> by sequentially grabbing all persons labeled as spouses until we hit the next household head. Luckily, the pattern for household head spouses (preceding SOL) is different from the pattern for children spouses (no immediately preceding SOL even for wrap-around lines for then they are indented and have a white-space TAB preceding them). We therefore must keep track of which record heads are for children and which are for head spouses.</a:t>
            </a:r>
          </a:p>
          <a:p>
            <a:endParaRPr lang="en-US" dirty="0"/>
          </a:p>
          <a:p>
            <a:r>
              <a:rPr lang="en-US" dirty="0"/>
              <a:t>Note, however, that because the interface is only an entity recognizer, the user doesn’t need to distinguish them. Because, we care, however, we must prevent a user from directly adding to the Name field in the Marriage Record. Instead, Child person names can only be added in the </a:t>
            </a:r>
            <a:r>
              <a:rPr lang="en-US" dirty="0" err="1"/>
              <a:t>FamilyHousehold</a:t>
            </a:r>
            <a:r>
              <a:rPr lang="en-US" dirty="0"/>
              <a:t> Record and household heads can only be added in the grouping record (and thus we must also prevent their addition in a </a:t>
            </a:r>
            <a:r>
              <a:rPr lang="en-US" dirty="0" err="1"/>
              <a:t>FamilyHousehold</a:t>
            </a:r>
            <a:r>
              <a:rPr lang="en-US" dirty="0"/>
              <a:t> Record. This last principle holds throughout – hence there are no empty Name fields – and thus the user cannot make this mistake.</a:t>
            </a:r>
          </a:p>
          <a:p>
            <a:endParaRPr lang="en-US" dirty="0"/>
          </a:p>
          <a:p>
            <a:r>
              <a:rPr lang="en-US" dirty="0"/>
              <a:t>Runaway spouses for the household and for children in the household are also different. Runaway household spouses should be prevented by marking </a:t>
            </a:r>
            <a:r>
              <a:rPr lang="en-US" dirty="0" err="1"/>
              <a:t>ReferenceIDs</a:t>
            </a:r>
            <a:r>
              <a:rPr lang="en-US" dirty="0"/>
              <a:t> and/or household head names with EXTRA whereas Runaway child spouses should be marked by household marriage identifiers as well as by Reference IDs and/or household head names.</a:t>
            </a:r>
          </a:p>
          <a:p>
            <a:endParaRPr lang="en-US" dirty="0"/>
          </a:p>
          <a:p>
            <a:r>
              <a:rPr lang="en-US" dirty="0"/>
              <a:t>I’m thinking, however, that spouses of children should not propagate to ChildOf and Person records.</a:t>
            </a:r>
          </a:p>
          <a:p>
            <a:endParaRPr lang="en-US" dirty="0"/>
          </a:p>
          <a:p>
            <a:r>
              <a:rPr lang="en-US" dirty="0"/>
              <a:t>I’m not certain about the following user actions (and in the mock-up, I only do 4 markups for </a:t>
            </a:r>
            <a:r>
              <a:rPr lang="en-US" dirty="0" err="1"/>
              <a:t>SpouseNames</a:t>
            </a:r>
            <a:r>
              <a:rPr lang="en-US" dirty="0"/>
              <a:t> (+3 for </a:t>
            </a:r>
            <a:r>
              <a:rPr lang="en-US" dirty="0" err="1"/>
              <a:t>RefId</a:t>
            </a:r>
            <a:r>
              <a:rPr lang="en-US" dirty="0"/>
              <a:t> </a:t>
            </a:r>
            <a:r>
              <a:rPr lang="en-US" dirty="0" err="1"/>
              <a:t>SpouseNames</a:t>
            </a:r>
            <a:r>
              <a:rPr lang="en-US" dirty="0"/>
              <a:t>), one for each different marriage symbol in which </a:t>
            </a:r>
            <a:r>
              <a:rPr lang="en-US" dirty="0" err="1"/>
              <a:t>SpouseNames</a:t>
            </a:r>
            <a:r>
              <a:rPr lang="en-US" dirty="0"/>
              <a:t> occur, and similarly for </a:t>
            </a:r>
            <a:r>
              <a:rPr lang="en-US" dirty="0" err="1"/>
              <a:t>MarriageEventDate</a:t>
            </a:r>
            <a:r>
              <a:rPr lang="en-US" dirty="0"/>
              <a:t> &amp; </a:t>
            </a:r>
            <a:r>
              <a:rPr lang="en-US" dirty="0" err="1"/>
              <a:t>MarriageEventPlace</a:t>
            </a:r>
            <a:r>
              <a:rPr lang="en-US" dirty="0"/>
              <a:t>):</a:t>
            </a:r>
          </a:p>
          <a:p>
            <a:endParaRPr lang="en-US" dirty="0"/>
          </a:p>
          <a:p>
            <a:pPr marL="171450" indent="-171450">
              <a:buFont typeface="Arial" panose="020B0604020202020204" pitchFamily="34" charset="0"/>
              <a:buChar char="•"/>
            </a:pPr>
            <a:r>
              <a:rPr lang="en-US" dirty="0"/>
              <a:t>Results here are (1) after clicking on </a:t>
            </a:r>
            <a:r>
              <a:rPr lang="en-US" dirty="0" err="1"/>
              <a:t>SpouseNames</a:t>
            </a:r>
            <a:r>
              <a:rPr lang="en-US" dirty="0"/>
              <a:t> An (no </a:t>
            </a:r>
            <a:r>
              <a:rPr lang="en-US" dirty="0" err="1"/>
              <a:t>MarriageEventDate</a:t>
            </a:r>
            <a:r>
              <a:rPr lang="en-US" dirty="0"/>
              <a:t> patterns; note that I choose not to include “N.N.” as part of the name), </a:t>
            </a:r>
            <a:r>
              <a:rPr lang="en-US" dirty="0" err="1"/>
              <a:t>Könke</a:t>
            </a:r>
            <a:r>
              <a:rPr lang="en-US" dirty="0"/>
              <a:t> </a:t>
            </a:r>
            <a:r>
              <a:rPr lang="en-US" dirty="0" err="1"/>
              <a:t>Ütjen</a:t>
            </a:r>
            <a:r>
              <a:rPr lang="en-US" dirty="0"/>
              <a:t> (standard </a:t>
            </a:r>
            <a:r>
              <a:rPr lang="en-US" dirty="0" err="1"/>
              <a:t>ool</a:t>
            </a:r>
            <a:r>
              <a:rPr lang="en-US" dirty="0"/>
              <a:t> patterns; note that generated templates with a slash (/) in them are not generated automatically – when the name with slashes is last, I choose not to extract them; and when not last, a new special case Name format variant is established on the fly), Anne von </a:t>
            </a:r>
            <a:r>
              <a:rPr lang="en-US" dirty="0" err="1"/>
              <a:t>Soosten</a:t>
            </a:r>
            <a:r>
              <a:rPr lang="en-US" dirty="0"/>
              <a:t> (standard </a:t>
            </a:r>
            <a:r>
              <a:rPr lang="en-US" dirty="0" err="1"/>
              <a:t>ooll</a:t>
            </a:r>
            <a:r>
              <a:rPr lang="en-US" dirty="0"/>
              <a:t> patterns), Anna Maria </a:t>
            </a:r>
            <a:r>
              <a:rPr lang="en-US" dirty="0" err="1"/>
              <a:t>Hinck</a:t>
            </a:r>
            <a:r>
              <a:rPr lang="en-US" dirty="0"/>
              <a:t> (standard patterns with </a:t>
            </a:r>
            <a:r>
              <a:rPr lang="en-US" dirty="0" err="1"/>
              <a:t>MarriageEventDate</a:t>
            </a:r>
            <a:r>
              <a:rPr lang="en-US" dirty="0"/>
              <a:t>), and Gerd Mohr (o-o patterns); (2) after clicking on </a:t>
            </a:r>
            <a:r>
              <a:rPr lang="en-US" dirty="0" err="1"/>
              <a:t>MarriageEventDates</a:t>
            </a:r>
            <a:r>
              <a:rPr lang="en-US" dirty="0"/>
              <a:t>, any one for </a:t>
            </a:r>
            <a:r>
              <a:rPr lang="en-US" dirty="0" err="1"/>
              <a:t>oo</a:t>
            </a:r>
            <a:r>
              <a:rPr lang="en-US" dirty="0"/>
              <a:t> patterns, for </a:t>
            </a:r>
            <a:r>
              <a:rPr lang="en-US" dirty="0" err="1"/>
              <a:t>ool</a:t>
            </a:r>
            <a:r>
              <a:rPr lang="en-US" dirty="0"/>
              <a:t> patterns, and </a:t>
            </a:r>
            <a:r>
              <a:rPr lang="en-US" dirty="0" err="1"/>
              <a:t>ooll</a:t>
            </a:r>
            <a:r>
              <a:rPr lang="en-US" dirty="0"/>
              <a:t> patterns; (3) after clicking on </a:t>
            </a:r>
            <a:r>
              <a:rPr lang="en-US" dirty="0" err="1"/>
              <a:t>MarriageEventPlace</a:t>
            </a:r>
            <a:r>
              <a:rPr lang="en-US" dirty="0"/>
              <a:t> </a:t>
            </a:r>
            <a:r>
              <a:rPr lang="en-US" dirty="0" err="1"/>
              <a:t>Ringstedt</a:t>
            </a:r>
            <a:r>
              <a:rPr lang="en-US" dirty="0"/>
              <a:t> (either one).</a:t>
            </a:r>
          </a:p>
          <a:p>
            <a:endParaRPr lang="en-US" dirty="0"/>
          </a:p>
          <a:p>
            <a:pPr marL="171450" indent="-171450">
              <a:buFont typeface="Arial" panose="020B0604020202020204" pitchFamily="34" charset="0"/>
              <a:buChar char="•"/>
            </a:pPr>
            <a:r>
              <a:rPr lang="en-US" dirty="0"/>
              <a:t>For GN’s v1 I may also have to do some more work to extend the pattern backward; ideally, we program it so that the search phrase carries as it extends until the next search phrase indicator is hit. It appears that v1 works this way already.?? I needed EXTRA as a stop marker. It’s not clear to me how we deal with this, in general. For this book, it required that I declare every marriage indicator in MarriageInputSpecs.HeadSpouse(s).csv as an EXTRA in MarriageInputSpecsChildSpouses(s).csv (and BTW, NOT conversely). It seems to me that this will work generally (here, again, this is a consequence of self-overlapping  template records.</a:t>
            </a:r>
          </a:p>
        </p:txBody>
      </p:sp>
      <p:sp>
        <p:nvSpPr>
          <p:cNvPr id="4" name="Slide Number Placeholder 3"/>
          <p:cNvSpPr>
            <a:spLocks noGrp="1"/>
          </p:cNvSpPr>
          <p:nvPr>
            <p:ph type="sldNum" sz="quarter" idx="5"/>
          </p:nvPr>
        </p:nvSpPr>
        <p:spPr/>
        <p:txBody>
          <a:bodyPr/>
          <a:lstStyle/>
          <a:p>
            <a:fld id="{BDD51034-BE03-4169-B02B-DF669DFCD2DE}" type="slidenum">
              <a:rPr lang="en-US" smtClean="0"/>
              <a:t>81</a:t>
            </a:fld>
            <a:endParaRPr lang="en-US"/>
          </a:p>
        </p:txBody>
      </p:sp>
    </p:spTree>
    <p:extLst>
      <p:ext uri="{BB962C8B-B14F-4D97-AF65-F5344CB8AC3E}">
        <p14:creationId xmlns:p14="http://schemas.microsoft.com/office/powerpoint/2010/main" val="3853296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question!!: Can we automatically separate the set of household Marriage templates from the set of child Marriage templates? (I’m not so sure … Possibly we could look left until we hit a child or household spouse, but then we would have to make sure household spouses are identified first. It may be better to revise the Marriage template as shown here, which makes the user responsible.)</a:t>
            </a:r>
          </a:p>
          <a:p>
            <a:endParaRPr lang="en-US" dirty="0"/>
          </a:p>
          <a:p>
            <a:r>
              <a:rPr lang="en-US" dirty="0"/>
              <a:t>Also, I see that in the original, I didn’t add click examples for all the child spouses on 015, and I didn’t also note that the default pick-up of left context would be insufficient so that a user should extend it – indeed extend it back to the marriage symbol. Thus I need a </a:t>
            </a:r>
            <a:r>
              <a:rPr lang="en-US" dirty="0" err="1"/>
              <a:t>click+extension</a:t>
            </a:r>
            <a:r>
              <a:rPr lang="en-US" dirty="0"/>
              <a:t> on B025 (as before), but also a </a:t>
            </a:r>
            <a:r>
              <a:rPr lang="en-US" dirty="0" err="1"/>
              <a:t>click+extension</a:t>
            </a:r>
            <a:r>
              <a:rPr lang="en-US" dirty="0"/>
              <a:t> on </a:t>
            </a:r>
            <a:r>
              <a:rPr lang="en-US" dirty="0" err="1"/>
              <a:t>Gretje</a:t>
            </a:r>
            <a:r>
              <a:rPr lang="en-US" dirty="0"/>
              <a:t> </a:t>
            </a:r>
            <a:r>
              <a:rPr lang="en-US" dirty="0" err="1"/>
              <a:t>Holweges</a:t>
            </a:r>
            <a:r>
              <a:rPr lang="en-US" dirty="0"/>
              <a:t>, on B027, on Johann </a:t>
            </a:r>
            <a:r>
              <a:rPr lang="en-US" dirty="0" err="1"/>
              <a:t>Reyels</a:t>
            </a:r>
            <a:r>
              <a:rPr lang="en-US" dirty="0"/>
              <a:t>, on B030, and on Margarethe von </a:t>
            </a:r>
            <a:r>
              <a:rPr lang="en-US" dirty="0" err="1"/>
              <a:t>Soosten</a:t>
            </a:r>
            <a:r>
              <a:rPr lang="en-US" dirty="0"/>
              <a:t>. And BTW, I also see that I likely need extensions on others too – also added here.</a:t>
            </a:r>
          </a:p>
        </p:txBody>
      </p:sp>
      <p:sp>
        <p:nvSpPr>
          <p:cNvPr id="4" name="Slide Number Placeholder 3"/>
          <p:cNvSpPr>
            <a:spLocks noGrp="1"/>
          </p:cNvSpPr>
          <p:nvPr>
            <p:ph type="sldNum" sz="quarter" idx="5"/>
          </p:nvPr>
        </p:nvSpPr>
        <p:spPr/>
        <p:txBody>
          <a:bodyPr/>
          <a:lstStyle/>
          <a:p>
            <a:fld id="{BDD51034-BE03-4169-B02B-DF669DFCD2DE}" type="slidenum">
              <a:rPr lang="en-US" smtClean="0"/>
              <a:t>82</a:t>
            </a:fld>
            <a:endParaRPr lang="en-US"/>
          </a:p>
        </p:txBody>
      </p:sp>
    </p:spTree>
    <p:extLst>
      <p:ext uri="{BB962C8B-B14F-4D97-AF65-F5344CB8AC3E}">
        <p14:creationId xmlns:p14="http://schemas.microsoft.com/office/powerpoint/2010/main" val="3183399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have overlap, we have two template sets: one for household head spouses and one for household child spouses.</a:t>
            </a:r>
          </a:p>
          <a:p>
            <a:endParaRPr lang="en-US" dirty="0"/>
          </a:p>
          <a:p>
            <a:r>
              <a:rPr lang="en-US" dirty="0"/>
              <a:t>Because we are trying to incorporate some of the features of GN’s v2, I have tried to avoid having right context, which could be used at the end of every child template to say that all field info must be on one and only one line. However, there are a lot of different endings and we would have to replicate every </a:t>
            </a:r>
            <a:r>
              <a:rPr lang="en-US" dirty="0" err="1"/>
              <a:t>SpouseName</a:t>
            </a:r>
            <a:r>
              <a:rPr lang="en-US" dirty="0"/>
              <a:t>, </a:t>
            </a:r>
            <a:r>
              <a:rPr lang="en-US" dirty="0" err="1"/>
              <a:t>MarraigeEventDate</a:t>
            </a:r>
            <a:r>
              <a:rPr lang="en-US" dirty="0"/>
              <a:t>, and </a:t>
            </a:r>
            <a:r>
              <a:rPr lang="en-US" dirty="0" err="1"/>
              <a:t>MarriageEventPlace</a:t>
            </a:r>
            <a:r>
              <a:rPr lang="en-US" dirty="0"/>
              <a:t> template n times for n different endings. Rather than do so, we choose to add a stopper, EXTRA, as GN did in v2 – EXTRA because all extra field after EXTRA in a GreenQQ record are to be ignored. (I’ll need to adjust my postprocessing, but I would have had to do this anyway if we were to directly use v2.)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question!!: Can we automatically separate the set of household Marriage templates from the set of child Marriage templates? </a:t>
            </a:r>
          </a:p>
        </p:txBody>
      </p:sp>
      <p:sp>
        <p:nvSpPr>
          <p:cNvPr id="4" name="Slide Number Placeholder 3"/>
          <p:cNvSpPr>
            <a:spLocks noGrp="1"/>
          </p:cNvSpPr>
          <p:nvPr>
            <p:ph type="sldNum" sz="quarter" idx="5"/>
          </p:nvPr>
        </p:nvSpPr>
        <p:spPr/>
        <p:txBody>
          <a:bodyPr/>
          <a:lstStyle/>
          <a:p>
            <a:fld id="{20E79A39-DB86-4A87-8B6F-FFC7578E43F8}" type="slidenum">
              <a:rPr lang="en-US" smtClean="0"/>
              <a:t>83</a:t>
            </a:fld>
            <a:endParaRPr lang="en-US"/>
          </a:p>
        </p:txBody>
      </p:sp>
    </p:spTree>
    <p:extLst>
      <p:ext uri="{BB962C8B-B14F-4D97-AF65-F5344CB8AC3E}">
        <p14:creationId xmlns:p14="http://schemas.microsoft.com/office/powerpoint/2010/main" val="1354380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spouses do not carry down (they are not household persons, i.e. not primary persons for which for which ChildOf parents and Person vitals are to be obtained).</a:t>
            </a:r>
          </a:p>
          <a:p>
            <a:endParaRPr lang="en-US" dirty="0"/>
          </a:p>
          <a:p>
            <a:r>
              <a:rPr lang="en-US" dirty="0"/>
              <a:t>We do not pick up parents of spouses nor do we pick up vital information.  Similarly, below we do not carry down Parent1 and Parent2 and we don’t pick up additional information for them.</a:t>
            </a:r>
          </a:p>
          <a:p>
            <a:endParaRPr lang="en-US" dirty="0"/>
          </a:p>
          <a:p>
            <a:r>
              <a:rPr lang="en-US" dirty="0"/>
              <a:t>Note that the OCR error, ü instead of Ü, prevents us from getting all of “Claus Ü.”.</a:t>
            </a:r>
          </a:p>
          <a:p>
            <a:endParaRPr lang="en-US" dirty="0"/>
          </a:p>
          <a:p>
            <a:r>
              <a:rPr lang="en-US" dirty="0"/>
              <a:t>Note that “</a:t>
            </a:r>
            <a:r>
              <a:rPr lang="en-US" dirty="0" err="1"/>
              <a:t>Kirchspiels</a:t>
            </a:r>
            <a:r>
              <a:rPr lang="en-US" dirty="0"/>
              <a:t> </a:t>
            </a:r>
            <a:r>
              <a:rPr lang="en-US" dirty="0" err="1"/>
              <a:t>Flögeln</a:t>
            </a:r>
            <a:r>
              <a:rPr lang="en-US" dirty="0"/>
              <a:t> is labeled as a Child. I can’t see how this could have happened. The Check file reports that this was recognized by template T29: | </a:t>
            </a:r>
            <a:r>
              <a:rPr lang="en-US" sz="1800" b="0" i="0" u="none" strike="noStrike" dirty="0">
                <a:solidFill>
                  <a:srgbClr val="000000"/>
                </a:solidFill>
                <a:effectLst/>
                <a:latin typeface="Calibri" panose="020F0502020204030204" pitchFamily="34" charset="0"/>
              </a:rPr>
              <a:t>EXAMPLE |</a:t>
            </a:r>
            <a:r>
              <a:rPr lang="en-US" dirty="0"/>
              <a:t> </a:t>
            </a:r>
            <a:r>
              <a:rPr lang="en-US" sz="1800" b="0" i="0" u="none" strike="noStrike" dirty="0">
                <a:solidFill>
                  <a:srgbClr val="000000"/>
                </a:solidFill>
                <a:effectLst/>
                <a:latin typeface="Calibri" panose="020F0502020204030204" pitchFamily="34" charset="0"/>
              </a:rPr>
              <a:t>Child</a:t>
            </a:r>
            <a:r>
              <a:rPr lang="en-US" dirty="0"/>
              <a:t> | </a:t>
            </a:r>
            <a:r>
              <a:rPr lang="en-US" sz="1800" b="0" i="0" u="none" strike="noStrike" dirty="0">
                <a:solidFill>
                  <a:srgbClr val="000000"/>
                </a:solidFill>
                <a:effectLst/>
                <a:latin typeface="Calibri" panose="020F0502020204030204" pitchFamily="34" charset="0"/>
              </a:rPr>
              <a:t>s1 Kind |</a:t>
            </a:r>
            <a:r>
              <a:rPr lang="en-US" dirty="0"/>
              <a:t> </a:t>
            </a:r>
            <a:r>
              <a:rPr lang="en-US" sz="1800" b="0" i="0" u="none" strike="noStrike" dirty="0">
                <a:solidFill>
                  <a:srgbClr val="000000"/>
                </a:solidFill>
                <a:effectLst/>
                <a:latin typeface="Calibri" panose="020F0502020204030204" pitchFamily="34" charset="0"/>
              </a:rPr>
              <a:t>: |</a:t>
            </a:r>
            <a:r>
              <a:rPr lang="en-US" dirty="0"/>
              <a:t> </a:t>
            </a:r>
            <a:r>
              <a:rPr lang="en-US" sz="1800" b="0" i="0" u="none" strike="noStrike" dirty="0">
                <a:solidFill>
                  <a:srgbClr val="000000"/>
                </a:solidFill>
                <a:effectLst/>
                <a:latin typeface="Calibri" panose="020F0502020204030204" pitchFamily="34" charset="0"/>
              </a:rPr>
              <a:t>e1 Jochen |</a:t>
            </a:r>
            <a:r>
              <a:rPr lang="en-US" dirty="0"/>
              <a:t> </a:t>
            </a:r>
            <a:r>
              <a:rPr lang="en-US" sz="1800" b="0" i="0" u="none" strike="noStrike" dirty="0">
                <a:solidFill>
                  <a:srgbClr val="000000"/>
                </a:solidFill>
                <a:effectLst/>
                <a:latin typeface="Calibri" panose="020F0502020204030204" pitchFamily="34" charset="0"/>
              </a:rPr>
              <a:t>e2 s2 Michel</a:t>
            </a:r>
            <a:r>
              <a:rPr lang="en-US" dirty="0"/>
              <a:t> |</a:t>
            </a:r>
          </a:p>
          <a:p>
            <a:endParaRPr lang="en-US" dirty="0"/>
          </a:p>
          <a:p>
            <a:r>
              <a:rPr lang="en-US" dirty="0"/>
              <a:t>Notes about apparent GreenQQ coding errors (otherwise unexplainable)</a:t>
            </a:r>
          </a:p>
          <a:p>
            <a:pPr marL="285750" indent="-2857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T29: “EXAMPLE</a:t>
            </a:r>
            <a:r>
              <a:rPr lang="en-US" dirty="0"/>
              <a:t> </a:t>
            </a:r>
            <a:r>
              <a:rPr lang="en-US" sz="1200" b="0" i="0" u="none" strike="noStrike" dirty="0">
                <a:solidFill>
                  <a:srgbClr val="000000"/>
                </a:solidFill>
                <a:effectLst/>
                <a:latin typeface="Calibri" panose="020F0502020204030204" pitchFamily="34" charset="0"/>
              </a:rPr>
              <a:t>Child</a:t>
            </a:r>
            <a:r>
              <a:rPr lang="en-US" dirty="0"/>
              <a:t> </a:t>
            </a:r>
            <a:r>
              <a:rPr lang="en-US" sz="1200" b="0" i="0" u="none" strike="noStrike" dirty="0">
                <a:solidFill>
                  <a:srgbClr val="000000"/>
                </a:solidFill>
                <a:effectLst/>
                <a:latin typeface="Calibri" panose="020F0502020204030204" pitchFamily="34" charset="0"/>
              </a:rPr>
              <a:t>s1 Kind</a:t>
            </a:r>
            <a:r>
              <a:rPr lang="en-US" dirty="0"/>
              <a:t> </a:t>
            </a:r>
            <a:r>
              <a:rPr lang="en-US" sz="1200" b="0" i="0" u="none" strike="noStrike" dirty="0">
                <a:solidFill>
                  <a:srgbClr val="000000"/>
                </a:solidFill>
                <a:effectLst/>
                <a:latin typeface="Calibri" panose="020F0502020204030204" pitchFamily="34" charset="0"/>
              </a:rPr>
              <a:t>:</a:t>
            </a:r>
            <a:r>
              <a:rPr lang="en-US" dirty="0"/>
              <a:t> </a:t>
            </a:r>
            <a:r>
              <a:rPr lang="en-US" sz="1200" b="0" i="0" u="none" strike="noStrike" dirty="0">
                <a:solidFill>
                  <a:srgbClr val="000000"/>
                </a:solidFill>
                <a:effectLst/>
                <a:latin typeface="Calibri" panose="020F0502020204030204" pitchFamily="34" charset="0"/>
              </a:rPr>
              <a:t>e1 Jochen</a:t>
            </a:r>
            <a:r>
              <a:rPr lang="en-US" dirty="0"/>
              <a:t> </a:t>
            </a:r>
            <a:r>
              <a:rPr lang="en-US" sz="1200" b="0" i="0" u="none" strike="noStrike" dirty="0">
                <a:solidFill>
                  <a:srgbClr val="000000"/>
                </a:solidFill>
                <a:effectLst/>
                <a:latin typeface="Calibri" panose="020F0502020204030204" pitchFamily="34" charset="0"/>
              </a:rPr>
              <a:t>e2 s2 Michel” recognizes “</a:t>
            </a:r>
            <a:r>
              <a:rPr lang="en-US" sz="1200" b="0" i="0" u="none" strike="noStrike" dirty="0" err="1">
                <a:solidFill>
                  <a:srgbClr val="000000"/>
                </a:solidFill>
                <a:effectLst/>
                <a:latin typeface="Calibri" panose="020F0502020204030204" pitchFamily="34" charset="0"/>
              </a:rPr>
              <a:t>Kirchspiels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Flögeln</a:t>
            </a:r>
            <a:r>
              <a:rPr lang="en-US" sz="1200" b="0" i="0" u="none" strike="noStrike" dirty="0">
                <a:solidFill>
                  <a:srgbClr val="000000"/>
                </a:solidFill>
                <a:effectLst/>
                <a:latin typeface="Calibri" panose="020F0502020204030204" pitchFamily="34" charset="0"/>
              </a:rPr>
              <a:t>” as a child in ChildOf</a:t>
            </a:r>
          </a:p>
          <a:p>
            <a:pPr marL="285750" indent="-285750">
              <a:buFont typeface="Arial" panose="020B0604020202020204" pitchFamily="34" charset="0"/>
              <a:buChar char="•"/>
            </a:pPr>
            <a:r>
              <a:rPr lang="en-US" dirty="0">
                <a:solidFill>
                  <a:srgbClr val="000000"/>
                </a:solidFill>
                <a:latin typeface="Calibri" panose="020F0502020204030204" pitchFamily="34" charset="0"/>
              </a:rPr>
              <a:t>And some more: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Ksp</a:t>
            </a:r>
            <a:r>
              <a:rPr lang="en-US" dirty="0">
                <a:solidFill>
                  <a:srgbClr val="000000"/>
                </a:solidFill>
                <a:latin typeface="Calibri" panose="020F0502020204030204" pitchFamily="34" charset="0"/>
              </a:rPr>
              <a:t>, all T28:</a:t>
            </a:r>
          </a:p>
          <a:p>
            <a:r>
              <a:rPr lang="en-US" dirty="0">
                <a:solidFill>
                  <a:srgbClr val="000000"/>
                </a:solidFill>
                <a:latin typeface="Calibri" panose="020F0502020204030204" pitchFamily="34" charset="0"/>
              </a:rPr>
              <a:t>We can and probably should take care of the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and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by properly adding book-specific name forms.</a:t>
            </a:r>
          </a:p>
          <a:p>
            <a:r>
              <a:rPr lang="en-US" dirty="0">
                <a:solidFill>
                  <a:srgbClr val="000000"/>
                </a:solidFill>
                <a:latin typeface="Calibri" panose="020F0502020204030204" pitchFamily="34" charset="0"/>
              </a:rPr>
              <a:t>Currently, the other two won’t hurt us because we’ll discard them when we postprocess records.</a:t>
            </a:r>
          </a:p>
          <a:p>
            <a:r>
              <a:rPr lang="en-US" dirty="0">
                <a:solidFill>
                  <a:srgbClr val="000000"/>
                </a:solidFill>
                <a:latin typeface="Calibri" panose="020F0502020204030204" pitchFamily="34" charset="0"/>
              </a:rPr>
              <a:t>These errors will likely carry over to Person, but likewise shouldn’t hurt us on this page but could if vital properties follow them.</a:t>
            </a:r>
            <a:endParaRPr lang="en-US" dirty="0"/>
          </a:p>
          <a:p>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84</a:t>
            </a:fld>
            <a:endParaRPr lang="en-US"/>
          </a:p>
        </p:txBody>
      </p:sp>
    </p:spTree>
    <p:extLst>
      <p:ext uri="{BB962C8B-B14F-4D97-AF65-F5344CB8AC3E}">
        <p14:creationId xmlns:p14="http://schemas.microsoft.com/office/powerpoint/2010/main" val="483694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T28 and T29 for the notes above (copied here):</a:t>
            </a:r>
          </a:p>
          <a:p>
            <a:endParaRPr lang="en-US" dirty="0"/>
          </a:p>
          <a:p>
            <a:r>
              <a:rPr lang="en-US" dirty="0"/>
              <a:t>Note that “</a:t>
            </a:r>
            <a:r>
              <a:rPr lang="en-US" dirty="0" err="1"/>
              <a:t>Kirchspiels</a:t>
            </a:r>
            <a:r>
              <a:rPr lang="en-US" dirty="0"/>
              <a:t> </a:t>
            </a:r>
            <a:r>
              <a:rPr lang="en-US" dirty="0" err="1"/>
              <a:t>Flögeln</a:t>
            </a:r>
            <a:r>
              <a:rPr lang="en-US" dirty="0"/>
              <a:t> is labeled as a Child. I can’t see how this could have happened. The Check file reports that this was recognized by template T29: | </a:t>
            </a:r>
            <a:r>
              <a:rPr lang="en-US" sz="1800" b="0" i="0" u="none" strike="noStrike" dirty="0">
                <a:solidFill>
                  <a:srgbClr val="000000"/>
                </a:solidFill>
                <a:effectLst/>
                <a:latin typeface="Calibri" panose="020F0502020204030204" pitchFamily="34" charset="0"/>
              </a:rPr>
              <a:t>EXAMPLE |</a:t>
            </a:r>
            <a:r>
              <a:rPr lang="en-US" dirty="0"/>
              <a:t> </a:t>
            </a:r>
            <a:r>
              <a:rPr lang="en-US" sz="1800" b="0" i="0" u="none" strike="noStrike" dirty="0">
                <a:solidFill>
                  <a:srgbClr val="000000"/>
                </a:solidFill>
                <a:effectLst/>
                <a:latin typeface="Calibri" panose="020F0502020204030204" pitchFamily="34" charset="0"/>
              </a:rPr>
              <a:t>Child</a:t>
            </a:r>
            <a:r>
              <a:rPr lang="en-US" dirty="0"/>
              <a:t> | </a:t>
            </a:r>
            <a:r>
              <a:rPr lang="en-US" sz="1800" b="0" i="0" u="none" strike="noStrike" dirty="0">
                <a:solidFill>
                  <a:srgbClr val="000000"/>
                </a:solidFill>
                <a:effectLst/>
                <a:latin typeface="Calibri" panose="020F0502020204030204" pitchFamily="34" charset="0"/>
              </a:rPr>
              <a:t>s1 Kind |</a:t>
            </a:r>
            <a:r>
              <a:rPr lang="en-US" dirty="0"/>
              <a:t> </a:t>
            </a:r>
            <a:r>
              <a:rPr lang="en-US" sz="1800" b="0" i="0" u="none" strike="noStrike" dirty="0">
                <a:solidFill>
                  <a:srgbClr val="000000"/>
                </a:solidFill>
                <a:effectLst/>
                <a:latin typeface="Calibri" panose="020F0502020204030204" pitchFamily="34" charset="0"/>
              </a:rPr>
              <a:t>: |</a:t>
            </a:r>
            <a:r>
              <a:rPr lang="en-US" dirty="0"/>
              <a:t> </a:t>
            </a:r>
            <a:r>
              <a:rPr lang="en-US" sz="1800" b="0" i="0" u="none" strike="noStrike" dirty="0">
                <a:solidFill>
                  <a:srgbClr val="000000"/>
                </a:solidFill>
                <a:effectLst/>
                <a:latin typeface="Calibri" panose="020F0502020204030204" pitchFamily="34" charset="0"/>
              </a:rPr>
              <a:t>e1 Jochen |</a:t>
            </a:r>
            <a:r>
              <a:rPr lang="en-US" dirty="0"/>
              <a:t> </a:t>
            </a:r>
            <a:r>
              <a:rPr lang="en-US" sz="1800" b="0" i="0" u="none" strike="noStrike" dirty="0">
                <a:solidFill>
                  <a:srgbClr val="000000"/>
                </a:solidFill>
                <a:effectLst/>
                <a:latin typeface="Calibri" panose="020F0502020204030204" pitchFamily="34" charset="0"/>
              </a:rPr>
              <a:t>e2 s2 Michel</a:t>
            </a:r>
            <a:r>
              <a:rPr lang="en-US" dirty="0"/>
              <a:t> |</a:t>
            </a:r>
          </a:p>
          <a:p>
            <a:endParaRPr lang="en-US" dirty="0"/>
          </a:p>
          <a:p>
            <a:r>
              <a:rPr lang="en-US" dirty="0"/>
              <a:t>Notes about apparent GreenQQ coding errors (otherwise unexplainable)</a:t>
            </a:r>
          </a:p>
          <a:p>
            <a:pPr marL="285750" indent="-2857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T29: “EXAMPLE</a:t>
            </a:r>
            <a:r>
              <a:rPr lang="en-US" dirty="0"/>
              <a:t> </a:t>
            </a:r>
            <a:r>
              <a:rPr lang="en-US" sz="1200" b="0" i="0" u="none" strike="noStrike" dirty="0">
                <a:solidFill>
                  <a:srgbClr val="000000"/>
                </a:solidFill>
                <a:effectLst/>
                <a:latin typeface="Calibri" panose="020F0502020204030204" pitchFamily="34" charset="0"/>
              </a:rPr>
              <a:t>Child</a:t>
            </a:r>
            <a:r>
              <a:rPr lang="en-US" dirty="0"/>
              <a:t> </a:t>
            </a:r>
            <a:r>
              <a:rPr lang="en-US" sz="1200" b="0" i="0" u="none" strike="noStrike" dirty="0">
                <a:solidFill>
                  <a:srgbClr val="000000"/>
                </a:solidFill>
                <a:effectLst/>
                <a:latin typeface="Calibri" panose="020F0502020204030204" pitchFamily="34" charset="0"/>
              </a:rPr>
              <a:t>s1 Kind</a:t>
            </a:r>
            <a:r>
              <a:rPr lang="en-US" dirty="0"/>
              <a:t> </a:t>
            </a:r>
            <a:r>
              <a:rPr lang="en-US" sz="1200" b="0" i="0" u="none" strike="noStrike" dirty="0">
                <a:solidFill>
                  <a:srgbClr val="000000"/>
                </a:solidFill>
                <a:effectLst/>
                <a:latin typeface="Calibri" panose="020F0502020204030204" pitchFamily="34" charset="0"/>
              </a:rPr>
              <a:t>:</a:t>
            </a:r>
            <a:r>
              <a:rPr lang="en-US" dirty="0"/>
              <a:t> </a:t>
            </a:r>
            <a:r>
              <a:rPr lang="en-US" sz="1200" b="0" i="0" u="none" strike="noStrike" dirty="0">
                <a:solidFill>
                  <a:srgbClr val="000000"/>
                </a:solidFill>
                <a:effectLst/>
                <a:latin typeface="Calibri" panose="020F0502020204030204" pitchFamily="34" charset="0"/>
              </a:rPr>
              <a:t>e1 Jochen</a:t>
            </a:r>
            <a:r>
              <a:rPr lang="en-US" dirty="0"/>
              <a:t> </a:t>
            </a:r>
            <a:r>
              <a:rPr lang="en-US" sz="1200" b="0" i="0" u="none" strike="noStrike" dirty="0">
                <a:solidFill>
                  <a:srgbClr val="000000"/>
                </a:solidFill>
                <a:effectLst/>
                <a:latin typeface="Calibri" panose="020F0502020204030204" pitchFamily="34" charset="0"/>
              </a:rPr>
              <a:t>e2 s2 Michel” recognizes “</a:t>
            </a:r>
            <a:r>
              <a:rPr lang="en-US" sz="1200" b="0" i="0" u="none" strike="noStrike" dirty="0" err="1">
                <a:solidFill>
                  <a:srgbClr val="000000"/>
                </a:solidFill>
                <a:effectLst/>
                <a:latin typeface="Calibri" panose="020F0502020204030204" pitchFamily="34" charset="0"/>
              </a:rPr>
              <a:t>Kirchspiels</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Flögeln</a:t>
            </a:r>
            <a:r>
              <a:rPr lang="en-US" sz="1200" b="0" i="0" u="none" strike="noStrike" dirty="0">
                <a:solidFill>
                  <a:srgbClr val="000000"/>
                </a:solidFill>
                <a:effectLst/>
                <a:latin typeface="Calibri" panose="020F0502020204030204" pitchFamily="34" charset="0"/>
              </a:rPr>
              <a:t>” as a child in ChildOf</a:t>
            </a:r>
          </a:p>
          <a:p>
            <a:pPr marL="285750" indent="-285750">
              <a:buFont typeface="Arial" panose="020B0604020202020204" pitchFamily="34" charset="0"/>
              <a:buChar char="•"/>
            </a:pPr>
            <a:r>
              <a:rPr lang="en-US" dirty="0">
                <a:solidFill>
                  <a:srgbClr val="000000"/>
                </a:solidFill>
                <a:latin typeface="Calibri" panose="020F0502020204030204" pitchFamily="34" charset="0"/>
              </a:rPr>
              <a:t>And some more: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Ksp</a:t>
            </a:r>
            <a:r>
              <a:rPr lang="en-US" dirty="0">
                <a:solidFill>
                  <a:srgbClr val="000000"/>
                </a:solidFill>
                <a:latin typeface="Calibri" panose="020F0502020204030204" pitchFamily="34" charset="0"/>
              </a:rPr>
              <a:t>, all T28:</a:t>
            </a:r>
          </a:p>
          <a:p>
            <a:r>
              <a:rPr lang="en-US" dirty="0">
                <a:solidFill>
                  <a:srgbClr val="000000"/>
                </a:solidFill>
                <a:latin typeface="Calibri" panose="020F0502020204030204" pitchFamily="34" charset="0"/>
              </a:rPr>
              <a:t>We can and probably should take care of the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and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by properly adding book-specific name forms.</a:t>
            </a:r>
          </a:p>
          <a:p>
            <a:r>
              <a:rPr lang="en-US" dirty="0">
                <a:solidFill>
                  <a:srgbClr val="000000"/>
                </a:solidFill>
                <a:latin typeface="Calibri" panose="020F0502020204030204" pitchFamily="34" charset="0"/>
              </a:rPr>
              <a:t>Currently, the other two won’t hurt us because we’ll discard them when we postprocess records.</a:t>
            </a:r>
          </a:p>
          <a:p>
            <a:r>
              <a:rPr lang="en-US" dirty="0">
                <a:solidFill>
                  <a:srgbClr val="000000"/>
                </a:solidFill>
                <a:latin typeface="Calibri" panose="020F0502020204030204" pitchFamily="34" charset="0"/>
              </a:rPr>
              <a:t>These errors will likely carry over to Person, but likewise shouldn’t hurt us on this page but could if vital properties follow them.</a:t>
            </a:r>
            <a:endParaRPr lang="en-US" dirty="0"/>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85</a:t>
            </a:fld>
            <a:endParaRPr lang="en-US"/>
          </a:p>
        </p:txBody>
      </p:sp>
    </p:spTree>
    <p:extLst>
      <p:ext uri="{BB962C8B-B14F-4D97-AF65-F5344CB8AC3E}">
        <p14:creationId xmlns:p14="http://schemas.microsoft.com/office/powerpoint/2010/main" val="1439983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a:t>
            </a:r>
            <a:r>
              <a:rPr lang="en-US" dirty="0" err="1"/>
              <a:t>BirthDates</a:t>
            </a:r>
            <a:r>
              <a:rPr lang="en-US" dirty="0"/>
              <a:t> “ca 1644”, “11.11.1775”, and the date in “(*) 11.11.1775” (this last one may need adjustment after the first heuristic guess about the left context); on </a:t>
            </a:r>
            <a:r>
              <a:rPr lang="en-US" dirty="0" err="1"/>
              <a:t>ChristeningDate</a:t>
            </a:r>
            <a:r>
              <a:rPr lang="en-US" dirty="0"/>
              <a:t> 25.10.1705; on </a:t>
            </a:r>
            <a:r>
              <a:rPr lang="en-US" dirty="0" err="1"/>
              <a:t>DeathDates</a:t>
            </a:r>
            <a:r>
              <a:rPr lang="en-US" dirty="0"/>
              <a:t> “10.2.1752”, “ca. 1715” and 11.8.1828 (for “</a:t>
            </a:r>
            <a:r>
              <a:rPr lang="en-US" dirty="0" err="1"/>
              <a:t>Lintig</a:t>
            </a:r>
            <a:r>
              <a:rPr lang="en-US" dirty="0"/>
              <a:t> 11.8.1828); on </a:t>
            </a:r>
            <a:r>
              <a:rPr lang="en-US" dirty="0" err="1"/>
              <a:t>BurialDate</a:t>
            </a:r>
            <a:r>
              <a:rPr lang="en-US" dirty="0"/>
              <a:t> “11.4.1727”; and on </a:t>
            </a:r>
            <a:r>
              <a:rPr lang="en-US" dirty="0" err="1"/>
              <a:t>GenderDesignators</a:t>
            </a:r>
            <a:r>
              <a:rPr lang="en-US" dirty="0"/>
              <a:t> “To.” and “</a:t>
            </a:r>
            <a:r>
              <a:rPr lang="en-US" dirty="0" err="1"/>
              <a:t>Wwr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are missing a couple of </a:t>
            </a:r>
            <a:r>
              <a:rPr lang="en-US" dirty="0" err="1"/>
              <a:t>BurialDates</a:t>
            </a:r>
            <a:r>
              <a:rPr lang="en-US" dirty="0"/>
              <a:t>: An on 6.5.1719 and </a:t>
            </a:r>
            <a:r>
              <a:rPr lang="en-US" dirty="0" err="1"/>
              <a:t>Casten</a:t>
            </a:r>
            <a:r>
              <a:rPr lang="en-US" dirty="0"/>
              <a:t> on 9.11.1705. These were </a:t>
            </a:r>
            <a:r>
              <a:rPr lang="en-US" dirty="0" err="1"/>
              <a:t>OCR’d</a:t>
            </a:r>
            <a:r>
              <a:rPr lang="en-US" dirty="0"/>
              <a:t> incorrectly and an attempt to fix them as a box failed (and so they were set to D). We should be able to fix this OCR error with ABBYY.</a:t>
            </a:r>
          </a:p>
        </p:txBody>
      </p:sp>
      <p:sp>
        <p:nvSpPr>
          <p:cNvPr id="4" name="Slide Number Placeholder 3"/>
          <p:cNvSpPr>
            <a:spLocks noGrp="1"/>
          </p:cNvSpPr>
          <p:nvPr>
            <p:ph type="sldNum" sz="quarter" idx="5"/>
          </p:nvPr>
        </p:nvSpPr>
        <p:spPr/>
        <p:txBody>
          <a:bodyPr/>
          <a:lstStyle/>
          <a:p>
            <a:fld id="{BDD51034-BE03-4169-B02B-DF669DFCD2DE}" type="slidenum">
              <a:rPr lang="en-US" smtClean="0"/>
              <a:t>86</a:t>
            </a:fld>
            <a:endParaRPr lang="en-US"/>
          </a:p>
        </p:txBody>
      </p:sp>
    </p:spTree>
    <p:extLst>
      <p:ext uri="{BB962C8B-B14F-4D97-AF65-F5344CB8AC3E}">
        <p14:creationId xmlns:p14="http://schemas.microsoft.com/office/powerpoint/2010/main" val="2188945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87</a:t>
            </a:fld>
            <a:endParaRPr lang="en-US"/>
          </a:p>
        </p:txBody>
      </p:sp>
    </p:spTree>
    <p:extLst>
      <p:ext uri="{BB962C8B-B14F-4D97-AF65-F5344CB8AC3E}">
        <p14:creationId xmlns:p14="http://schemas.microsoft.com/office/powerpoint/2010/main" val="423937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 on a line by itself is positioned there by the </a:t>
            </a:r>
            <a:r>
              <a:rPr lang="en-US" dirty="0" err="1"/>
              <a:t>PDFindexer</a:t>
            </a:r>
            <a:r>
              <a:rPr lang="en-US" dirty="0"/>
              <a:t> (see FloegelnOFG.015.txt). But note that on the line above, the comma following “20.10.1704” is missing. Presumable it was </a:t>
            </a:r>
            <a:r>
              <a:rPr lang="en-US" dirty="0" err="1"/>
              <a:t>OCR’d</a:t>
            </a:r>
            <a:r>
              <a:rPr lang="en-US" dirty="0"/>
              <a:t> as a “1” and because in the image it protrudes below the baseline a little farther than the other commas in the line, presumably the </a:t>
            </a:r>
            <a:r>
              <a:rPr lang="en-US" dirty="0" err="1"/>
              <a:t>PDFindexer</a:t>
            </a:r>
            <a:r>
              <a:rPr lang="en-US" dirty="0"/>
              <a:t> made it a line unto itself.</a:t>
            </a:r>
          </a:p>
        </p:txBody>
      </p:sp>
      <p:sp>
        <p:nvSpPr>
          <p:cNvPr id="4" name="Slide Number Placeholder 3"/>
          <p:cNvSpPr>
            <a:spLocks noGrp="1"/>
          </p:cNvSpPr>
          <p:nvPr>
            <p:ph type="sldNum" sz="quarter" idx="5"/>
          </p:nvPr>
        </p:nvSpPr>
        <p:spPr/>
        <p:txBody>
          <a:bodyPr/>
          <a:lstStyle/>
          <a:p>
            <a:fld id="{20E79A39-DB86-4A87-8B6F-FFC7578E43F8}" type="slidenum">
              <a:rPr lang="en-US" smtClean="0"/>
              <a:t>88</a:t>
            </a:fld>
            <a:endParaRPr lang="en-US"/>
          </a:p>
        </p:txBody>
      </p:sp>
    </p:spTree>
    <p:extLst>
      <p:ext uri="{BB962C8B-B14F-4D97-AF65-F5344CB8AC3E}">
        <p14:creationId xmlns:p14="http://schemas.microsoft.com/office/powerpoint/2010/main" val="1255271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90</a:t>
            </a:fld>
            <a:endParaRPr lang="en-US"/>
          </a:p>
        </p:txBody>
      </p:sp>
    </p:spTree>
    <p:extLst>
      <p:ext uri="{BB962C8B-B14F-4D97-AF65-F5344CB8AC3E}">
        <p14:creationId xmlns:p14="http://schemas.microsoft.com/office/powerpoint/2010/main" val="2223604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51034-BE03-4169-B02B-DF669DFCD2DE}" type="slidenum">
              <a:rPr lang="en-US" smtClean="0"/>
              <a:t>91</a:t>
            </a:fld>
            <a:endParaRPr lang="en-US"/>
          </a:p>
        </p:txBody>
      </p:sp>
    </p:spTree>
    <p:extLst>
      <p:ext uri="{BB962C8B-B14F-4D97-AF65-F5344CB8AC3E}">
        <p14:creationId xmlns:p14="http://schemas.microsoft.com/office/powerpoint/2010/main" val="202246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template file if expected</a:t>
            </a:r>
          </a:p>
        </p:txBody>
      </p:sp>
      <p:sp>
        <p:nvSpPr>
          <p:cNvPr id="4" name="Slide Number Placeholder 3"/>
          <p:cNvSpPr>
            <a:spLocks noGrp="1"/>
          </p:cNvSpPr>
          <p:nvPr>
            <p:ph type="sldNum" sz="quarter" idx="5"/>
          </p:nvPr>
        </p:nvSpPr>
        <p:spPr/>
        <p:txBody>
          <a:bodyPr/>
          <a:lstStyle/>
          <a:p>
            <a:fld id="{20E79A39-DB86-4A87-8B6F-FFC7578E43F8}" type="slidenum">
              <a:rPr lang="en-US" smtClean="0"/>
              <a:t>24</a:t>
            </a:fld>
            <a:endParaRPr lang="en-US"/>
          </a:p>
        </p:txBody>
      </p:sp>
    </p:spTree>
    <p:extLst>
      <p:ext uri="{BB962C8B-B14F-4D97-AF65-F5344CB8AC3E}">
        <p14:creationId xmlns:p14="http://schemas.microsoft.com/office/powerpoint/2010/main" val="1926001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missing </a:t>
            </a:r>
            <a:r>
              <a:rPr lang="en-US" dirty="0" err="1"/>
              <a:t>SearchPhrase</a:t>
            </a:r>
            <a:r>
              <a:rPr lang="en-US" dirty="0"/>
              <a:t> is “b-”</a:t>
            </a:r>
          </a:p>
        </p:txBody>
      </p:sp>
      <p:sp>
        <p:nvSpPr>
          <p:cNvPr id="4" name="Slide Number Placeholder 3"/>
          <p:cNvSpPr>
            <a:spLocks noGrp="1"/>
          </p:cNvSpPr>
          <p:nvPr>
            <p:ph type="sldNum" sz="quarter" idx="5"/>
          </p:nvPr>
        </p:nvSpPr>
        <p:spPr/>
        <p:txBody>
          <a:bodyPr/>
          <a:lstStyle/>
          <a:p>
            <a:fld id="{20E79A39-DB86-4A87-8B6F-FFC7578E43F8}" type="slidenum">
              <a:rPr lang="en-US" smtClean="0"/>
              <a:t>92</a:t>
            </a:fld>
            <a:endParaRPr lang="en-US"/>
          </a:p>
        </p:txBody>
      </p:sp>
    </p:spTree>
    <p:extLst>
      <p:ext uri="{BB962C8B-B14F-4D97-AF65-F5344CB8AC3E}">
        <p14:creationId xmlns:p14="http://schemas.microsoft.com/office/powerpoint/2010/main" val="1395717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93</a:t>
            </a:fld>
            <a:endParaRPr lang="en-US"/>
          </a:p>
        </p:txBody>
      </p:sp>
    </p:spTree>
    <p:extLst>
      <p:ext uri="{BB962C8B-B14F-4D97-AF65-F5344CB8AC3E}">
        <p14:creationId xmlns:p14="http://schemas.microsoft.com/office/powerpoint/2010/main" val="4223379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label goes with the second of the interval pair; the first is just the previous Extract (whatever it happened to be).</a:t>
            </a:r>
          </a:p>
          <a:p>
            <a:endParaRPr lang="en-US" dirty="0"/>
          </a:p>
          <a:p>
            <a:r>
              <a:rPr lang="en-US" dirty="0"/>
              <a:t>I can convert the triples to pairs (page, </a:t>
            </a:r>
            <a:r>
              <a:rPr lang="en-US" dirty="0" err="1"/>
              <a:t>characterOffset</a:t>
            </a:r>
            <a:r>
              <a:rPr lang="en-US" dirty="0"/>
              <a:t>); I can make the bounds tighter by skipping over the characters of the </a:t>
            </a:r>
            <a:r>
              <a:rPr lang="en-US"/>
              <a:t>previous Extract </a:t>
            </a:r>
            <a:r>
              <a:rPr lang="en-US" dirty="0"/>
              <a:t>and going up to but not including the first character of the current Extract.</a:t>
            </a:r>
          </a:p>
        </p:txBody>
      </p:sp>
      <p:sp>
        <p:nvSpPr>
          <p:cNvPr id="4" name="Slide Number Placeholder 3"/>
          <p:cNvSpPr>
            <a:spLocks noGrp="1"/>
          </p:cNvSpPr>
          <p:nvPr>
            <p:ph type="sldNum" sz="quarter" idx="5"/>
          </p:nvPr>
        </p:nvSpPr>
        <p:spPr/>
        <p:txBody>
          <a:bodyPr/>
          <a:lstStyle/>
          <a:p>
            <a:fld id="{20E79A39-DB86-4A87-8B6F-FFC7578E43F8}" type="slidenum">
              <a:rPr lang="en-US" smtClean="0"/>
              <a:t>94</a:t>
            </a:fld>
            <a:endParaRPr lang="en-US"/>
          </a:p>
        </p:txBody>
      </p:sp>
    </p:spTree>
    <p:extLst>
      <p:ext uri="{BB962C8B-B14F-4D97-AF65-F5344CB8AC3E}">
        <p14:creationId xmlns:p14="http://schemas.microsoft.com/office/powerpoint/2010/main" val="190449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26 to line 31 is a bigger gap than 1 -- the typical gap when there is no page break in between children.</a:t>
            </a:r>
          </a:p>
          <a:p>
            <a:endParaRPr lang="en-US" dirty="0"/>
          </a:p>
          <a:p>
            <a:r>
              <a:rPr lang="en-US" dirty="0"/>
              <a:t>The gap between the 2</a:t>
            </a:r>
            <a:r>
              <a:rPr lang="en-US" baseline="30000" dirty="0"/>
              <a:t>nd</a:t>
            </a:r>
            <a:r>
              <a:rPr lang="en-US" dirty="0"/>
              <a:t> and 3</a:t>
            </a:r>
            <a:r>
              <a:rPr lang="en-US" baseline="30000" dirty="0"/>
              <a:t>rd</a:t>
            </a:r>
            <a:r>
              <a:rPr lang="en-US" dirty="0"/>
              <a:t> </a:t>
            </a:r>
            <a:r>
              <a:rPr lang="en-US" dirty="0" err="1"/>
              <a:t>SpouseName</a:t>
            </a:r>
            <a:r>
              <a:rPr lang="en-US" dirty="0"/>
              <a:t> is huge (22 lines) and there is also a page break whereas the gap between the first two </a:t>
            </a:r>
            <a:r>
              <a:rPr lang="en-US" dirty="0" err="1"/>
              <a:t>SpouseNames</a:t>
            </a:r>
            <a:r>
              <a:rPr lang="en-US" dirty="0"/>
              <a:t> is just 1 line. More typically the gap between two legitimate </a:t>
            </a:r>
            <a:r>
              <a:rPr lang="en-US" dirty="0" err="1"/>
              <a:t>SpouseNames</a:t>
            </a:r>
            <a:r>
              <a:rPr lang="en-US" dirty="0"/>
              <a:t> is a couple of lines, whereas the gap between a correct and incorrect </a:t>
            </a:r>
            <a:r>
              <a:rPr lang="en-US" dirty="0" err="1"/>
              <a:t>SpouseName</a:t>
            </a:r>
            <a:r>
              <a:rPr lang="en-US" dirty="0"/>
              <a:t> is a half dozen lines or so when there are no children for the in the first family and a half dozen or so plus n lines when there are n listed children. (Note that this is for Ely’s household; </a:t>
            </a:r>
            <a:r>
              <a:rPr lang="en-US" dirty="0" err="1"/>
              <a:t>Flögeln</a:t>
            </a:r>
            <a:r>
              <a:rPr lang="en-US" dirty="0"/>
              <a:t> is different.)</a:t>
            </a:r>
          </a:p>
        </p:txBody>
      </p:sp>
      <p:sp>
        <p:nvSpPr>
          <p:cNvPr id="4" name="Slide Number Placeholder 3"/>
          <p:cNvSpPr>
            <a:spLocks noGrp="1"/>
          </p:cNvSpPr>
          <p:nvPr>
            <p:ph type="sldNum" sz="quarter" idx="5"/>
          </p:nvPr>
        </p:nvSpPr>
        <p:spPr/>
        <p:txBody>
          <a:bodyPr/>
          <a:lstStyle/>
          <a:p>
            <a:fld id="{20E79A39-DB86-4A87-8B6F-FFC7578E43F8}" type="slidenum">
              <a:rPr lang="en-US" smtClean="0"/>
              <a:t>95</a:t>
            </a:fld>
            <a:endParaRPr lang="en-US"/>
          </a:p>
        </p:txBody>
      </p:sp>
    </p:spTree>
    <p:extLst>
      <p:ext uri="{BB962C8B-B14F-4D97-AF65-F5344CB8AC3E}">
        <p14:creationId xmlns:p14="http://schemas.microsoft.com/office/powerpoint/2010/main" val="356033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OCR errors: 8 for B, 0 for D, 0 for O and suspected 5 for S.</a:t>
            </a:r>
          </a:p>
          <a:p>
            <a:endParaRPr lang="en-US" dirty="0"/>
          </a:p>
          <a:p>
            <a:r>
              <a:rPr lang="en-US" dirty="0"/>
              <a:t>In Ely, the </a:t>
            </a:r>
            <a:r>
              <a:rPr lang="en-US" dirty="0" err="1"/>
              <a:t>SearchPhrase</a:t>
            </a:r>
            <a:r>
              <a:rPr lang="en-US" dirty="0"/>
              <a:t> “NUM .” doesn’t match “NUM –” which comes up quite often.</a:t>
            </a:r>
          </a:p>
        </p:txBody>
      </p:sp>
      <p:sp>
        <p:nvSpPr>
          <p:cNvPr id="4" name="Slide Number Placeholder 3"/>
          <p:cNvSpPr>
            <a:spLocks noGrp="1"/>
          </p:cNvSpPr>
          <p:nvPr>
            <p:ph type="sldNum" sz="quarter" idx="5"/>
          </p:nvPr>
        </p:nvSpPr>
        <p:spPr/>
        <p:txBody>
          <a:bodyPr/>
          <a:lstStyle/>
          <a:p>
            <a:fld id="{20E79A39-DB86-4A87-8B6F-FFC7578E43F8}" type="slidenum">
              <a:rPr lang="en-US" smtClean="0"/>
              <a:t>96</a:t>
            </a:fld>
            <a:endParaRPr lang="en-US"/>
          </a:p>
        </p:txBody>
      </p:sp>
    </p:spTree>
    <p:extLst>
      <p:ext uri="{BB962C8B-B14F-4D97-AF65-F5344CB8AC3E}">
        <p14:creationId xmlns:p14="http://schemas.microsoft.com/office/powerpoint/2010/main" val="2910880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OCR problems.</a:t>
            </a:r>
          </a:p>
          <a:p>
            <a:endParaRPr lang="en-US" dirty="0"/>
          </a:p>
          <a:p>
            <a:r>
              <a:rPr lang="en-US" dirty="0" err="1"/>
              <a:t>PDFIndexer</a:t>
            </a:r>
            <a:r>
              <a:rPr lang="en-US" dirty="0"/>
              <a:t> issues?</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100</a:t>
            </a:fld>
            <a:endParaRPr lang="en-US"/>
          </a:p>
        </p:txBody>
      </p:sp>
    </p:spTree>
    <p:extLst>
      <p:ext uri="{BB962C8B-B14F-4D97-AF65-F5344CB8AC3E}">
        <p14:creationId xmlns:p14="http://schemas.microsoft.com/office/powerpoint/2010/main" val="2172409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The tokenized search phrase of all those pointed to is “SOL NUM5+ -”, not the standard “SOL NUM5+ .) because of an OCR error (dash for period)</a:t>
            </a:r>
          </a:p>
        </p:txBody>
      </p:sp>
      <p:sp>
        <p:nvSpPr>
          <p:cNvPr id="4" name="Slide Number Placeholder 3"/>
          <p:cNvSpPr>
            <a:spLocks noGrp="1"/>
          </p:cNvSpPr>
          <p:nvPr>
            <p:ph type="sldNum" sz="quarter" idx="5"/>
          </p:nvPr>
        </p:nvSpPr>
        <p:spPr/>
        <p:txBody>
          <a:bodyPr/>
          <a:lstStyle/>
          <a:p>
            <a:fld id="{20E79A39-DB86-4A87-8B6F-FFC7578E43F8}" type="slidenum">
              <a:rPr lang="en-US" smtClean="0"/>
              <a:t>101</a:t>
            </a:fld>
            <a:endParaRPr lang="en-US"/>
          </a:p>
        </p:txBody>
      </p:sp>
    </p:spTree>
    <p:extLst>
      <p:ext uri="{BB962C8B-B14F-4D97-AF65-F5344CB8AC3E}">
        <p14:creationId xmlns:p14="http://schemas.microsoft.com/office/powerpoint/2010/main" val="28054856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possible layout, but …</a:t>
            </a:r>
          </a:p>
          <a:p>
            <a:endParaRPr lang="en-US" dirty="0"/>
          </a:p>
          <a:p>
            <a:r>
              <a:rPr lang="en-US" dirty="0"/>
              <a:t>The example page and highlighting is for a click on </a:t>
            </a:r>
            <a:r>
              <a:rPr lang="en-US" u="sng" dirty="0"/>
              <a:t>510</a:t>
            </a:r>
          </a:p>
        </p:txBody>
      </p:sp>
      <p:sp>
        <p:nvSpPr>
          <p:cNvPr id="4" name="Slide Number Placeholder 3"/>
          <p:cNvSpPr>
            <a:spLocks noGrp="1"/>
          </p:cNvSpPr>
          <p:nvPr>
            <p:ph type="sldNum" sz="quarter" idx="5"/>
          </p:nvPr>
        </p:nvSpPr>
        <p:spPr/>
        <p:txBody>
          <a:bodyPr/>
          <a:lstStyle/>
          <a:p>
            <a:fld id="{20E79A39-DB86-4A87-8B6F-FFC7578E43F8}" type="slidenum">
              <a:rPr lang="en-US" smtClean="0"/>
              <a:t>102</a:t>
            </a:fld>
            <a:endParaRPr lang="en-US"/>
          </a:p>
        </p:txBody>
      </p:sp>
    </p:spTree>
    <p:extLst>
      <p:ext uri="{BB962C8B-B14F-4D97-AF65-F5344CB8AC3E}">
        <p14:creationId xmlns:p14="http://schemas.microsoft.com/office/powerpoint/2010/main" val="25835194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possible layout, but …</a:t>
            </a:r>
          </a:p>
          <a:p>
            <a:endParaRPr lang="en-US" dirty="0"/>
          </a:p>
          <a:p>
            <a:r>
              <a:rPr lang="en-US" dirty="0"/>
              <a:t>The example page and highlighting is for a click on </a:t>
            </a:r>
            <a:r>
              <a:rPr lang="en-US" u="sng" dirty="0"/>
              <a:t>440</a:t>
            </a:r>
          </a:p>
        </p:txBody>
      </p:sp>
      <p:sp>
        <p:nvSpPr>
          <p:cNvPr id="4" name="Slide Number Placeholder 3"/>
          <p:cNvSpPr>
            <a:spLocks noGrp="1"/>
          </p:cNvSpPr>
          <p:nvPr>
            <p:ph type="sldNum" sz="quarter" idx="5"/>
          </p:nvPr>
        </p:nvSpPr>
        <p:spPr/>
        <p:txBody>
          <a:bodyPr/>
          <a:lstStyle/>
          <a:p>
            <a:fld id="{20E79A39-DB86-4A87-8B6F-FFC7578E43F8}" type="slidenum">
              <a:rPr lang="en-US" smtClean="0"/>
              <a:t>103</a:t>
            </a:fld>
            <a:endParaRPr lang="en-US"/>
          </a:p>
        </p:txBody>
      </p:sp>
    </p:spTree>
    <p:extLst>
      <p:ext uri="{BB962C8B-B14F-4D97-AF65-F5344CB8AC3E}">
        <p14:creationId xmlns:p14="http://schemas.microsoft.com/office/powerpoint/2010/main" val="4028904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“Sophia Catharina” -- Resolvable (with effort): cross-page personas with cross-page father-child relationships (unknown father in second persona record, but known father when combined with first persona record)</a:t>
            </a:r>
          </a:p>
          <a:p>
            <a:endParaRPr lang="en-US" u="none" dirty="0"/>
          </a:p>
          <a:p>
            <a:r>
              <a:rPr lang="en-US" u="none" dirty="0"/>
              <a:t>“</a:t>
            </a:r>
            <a:r>
              <a:rPr lang="en-US" u="none" dirty="0" err="1"/>
              <a:t>Wöhlke</a:t>
            </a:r>
            <a:r>
              <a:rPr lang="en-US" u="none" dirty="0"/>
              <a:t>/</a:t>
            </a:r>
            <a:r>
              <a:rPr lang="en-US" u="none" dirty="0" err="1"/>
              <a:t>Wöhlken</a:t>
            </a:r>
            <a:r>
              <a:rPr lang="en-US" u="none" dirty="0"/>
              <a:t>”-- Unresolvable (author-inconsistencies): spelling – which is correct? (as a consequence, Sophie </a:t>
            </a:r>
            <a:r>
              <a:rPr lang="en-US" u="none" dirty="0" err="1"/>
              <a:t>Wilhelmine’s</a:t>
            </a:r>
            <a:r>
              <a:rPr lang="en-US" u="none" dirty="0"/>
              <a:t> birth name becomes “Sophie Wilhelmine </a:t>
            </a:r>
            <a:r>
              <a:rPr lang="en-US" u="none" dirty="0" err="1"/>
              <a:t>Wöhlke</a:t>
            </a:r>
            <a:r>
              <a:rPr lang="en-US" u="none" dirty="0"/>
              <a:t> </a:t>
            </a:r>
            <a:r>
              <a:rPr lang="en-US" u="none" dirty="0" err="1"/>
              <a:t>Wöhlken</a:t>
            </a:r>
            <a:r>
              <a:rPr lang="en-US" u="none" dirty="0"/>
              <a:t>” because when I get the birth surname from the father, I then check to see if it is the same as the last name of the child, if not, I add it as I do here)</a:t>
            </a:r>
          </a:p>
          <a:p>
            <a:endParaRPr lang="en-US" u="none" dirty="0"/>
          </a:p>
          <a:p>
            <a:r>
              <a:rPr lang="en-US" u="none" dirty="0"/>
              <a:t>“</a:t>
            </a:r>
            <a:r>
              <a:rPr lang="en-US" u="none" dirty="0" err="1"/>
              <a:t>geb</a:t>
            </a:r>
            <a:r>
              <a:rPr lang="en-US" u="none" dirty="0"/>
              <a:t>. </a:t>
            </a:r>
            <a:r>
              <a:rPr lang="en-US" u="none" dirty="0" err="1"/>
              <a:t>Dröge</a:t>
            </a:r>
            <a:r>
              <a:rPr lang="en-US" u="none" dirty="0"/>
              <a:t>” -- Unresolvable? (extraction and reasoning limitations): lots of work both extraction and reasoning to resolve.</a:t>
            </a:r>
          </a:p>
          <a:p>
            <a:endParaRPr lang="en-US" u="none" dirty="0"/>
          </a:p>
          <a:p>
            <a:r>
              <a:rPr lang="en-US" u="none" dirty="0"/>
              <a:t>“H.”-&gt; “”Hildebrandt” -- Resolvable (ignoring author assumptions about the reader): don’t extract father; but then we miss an important link to the father, which is evidently not mentioned elsewhere in the book (not clear to me what to do … recommendations? Ideally, we would extract the father and resolve the father’s surname by </a:t>
            </a:r>
            <a:r>
              <a:rPr lang="en-US" u="none" dirty="0" err="1"/>
              <a:t>unabbreviation</a:t>
            </a:r>
            <a:r>
              <a:rPr lang="en-US" u="none" dirty="0"/>
              <a:t>)</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20E79A39-DB86-4A87-8B6F-FFC7578E43F8}" type="slidenum">
              <a:rPr lang="en-US" smtClean="0"/>
              <a:t>104</a:t>
            </a:fld>
            <a:endParaRPr lang="en-US"/>
          </a:p>
        </p:txBody>
      </p:sp>
    </p:spTree>
    <p:extLst>
      <p:ext uri="{BB962C8B-B14F-4D97-AF65-F5344CB8AC3E}">
        <p14:creationId xmlns:p14="http://schemas.microsoft.com/office/powerpoint/2010/main" val="3547348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to include slashes and when not to include slashes?</a:t>
            </a:r>
          </a:p>
        </p:txBody>
      </p:sp>
      <p:sp>
        <p:nvSpPr>
          <p:cNvPr id="4" name="Slide Number Placeholder 3"/>
          <p:cNvSpPr>
            <a:spLocks noGrp="1"/>
          </p:cNvSpPr>
          <p:nvPr>
            <p:ph type="sldNum" sz="quarter" idx="5"/>
          </p:nvPr>
        </p:nvSpPr>
        <p:spPr/>
        <p:txBody>
          <a:bodyPr/>
          <a:lstStyle/>
          <a:p>
            <a:fld id="{20E79A39-DB86-4A87-8B6F-FFC7578E43F8}" type="slidenum">
              <a:rPr lang="en-US" smtClean="0"/>
              <a:t>25</a:t>
            </a:fld>
            <a:endParaRPr lang="en-US"/>
          </a:p>
        </p:txBody>
      </p:sp>
    </p:spTree>
    <p:extLst>
      <p:ext uri="{BB962C8B-B14F-4D97-AF65-F5344CB8AC3E}">
        <p14:creationId xmlns:p14="http://schemas.microsoft.com/office/powerpoint/2010/main" val="27052628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t>
            </a:r>
            <a:r>
              <a:rPr lang="en-US" u="none" dirty="0" err="1"/>
              <a:t>Thrin</a:t>
            </a:r>
            <a:r>
              <a:rPr lang="en-US" u="none" dirty="0"/>
              <a:t>” is by itself a given name that appears several times in </a:t>
            </a:r>
            <a:r>
              <a:rPr lang="en-US" u="none" dirty="0" err="1"/>
              <a:t>Flögeln</a:t>
            </a:r>
            <a:r>
              <a:rPr lang="en-US" u="none" dirty="0"/>
              <a:t>; here it appears to be a shortened form of “Catharina” (perhaps it always is).</a:t>
            </a:r>
          </a:p>
          <a:p>
            <a:endParaRPr lang="en-US" u="none" dirty="0"/>
          </a:p>
          <a:p>
            <a:r>
              <a:rPr lang="en-US" u="none" dirty="0"/>
              <a:t>Compound surnames are difficult to deal with; in all </a:t>
            </a:r>
            <a:r>
              <a:rPr lang="en-US" u="none" dirty="0" err="1"/>
              <a:t>culturals</a:t>
            </a:r>
            <a:r>
              <a:rPr lang="en-US" u="none" dirty="0"/>
              <a:t> over all variations, I suspect there are numerous variations. I can probably get </a:t>
            </a:r>
            <a:r>
              <a:rPr lang="en-US" u="none" dirty="0" err="1"/>
              <a:t>Flögeln</a:t>
            </a:r>
            <a:r>
              <a:rPr lang="en-US" u="none" dirty="0"/>
              <a:t> names with just “von” and “von der” and “tor” and ??; should I?</a:t>
            </a:r>
          </a:p>
          <a:p>
            <a:endParaRPr lang="en-US" u="none" dirty="0"/>
          </a:p>
          <a:p>
            <a:r>
              <a:rPr lang="en-US" u="none" dirty="0"/>
              <a:t>So, presumably, Anne is the daughter of Johann, not Claus as stated in the KB register. Not something we are likely to be able </a:t>
            </a:r>
            <a:r>
              <a:rPr lang="en-US" u="none"/>
              <a:t>to extract</a:t>
            </a:r>
            <a:endParaRPr lang="en-US" u="none" dirty="0"/>
          </a:p>
        </p:txBody>
      </p:sp>
      <p:sp>
        <p:nvSpPr>
          <p:cNvPr id="4" name="Slide Number Placeholder 3"/>
          <p:cNvSpPr>
            <a:spLocks noGrp="1"/>
          </p:cNvSpPr>
          <p:nvPr>
            <p:ph type="sldNum" sz="quarter" idx="5"/>
          </p:nvPr>
        </p:nvSpPr>
        <p:spPr/>
        <p:txBody>
          <a:bodyPr/>
          <a:lstStyle/>
          <a:p>
            <a:fld id="{20E79A39-DB86-4A87-8B6F-FFC7578E43F8}" type="slidenum">
              <a:rPr lang="en-US" smtClean="0"/>
              <a:t>105</a:t>
            </a:fld>
            <a:endParaRPr lang="en-US"/>
          </a:p>
        </p:txBody>
      </p:sp>
    </p:spTree>
    <p:extLst>
      <p:ext uri="{BB962C8B-B14F-4D97-AF65-F5344CB8AC3E}">
        <p14:creationId xmlns:p14="http://schemas.microsoft.com/office/powerpoint/2010/main" val="923975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the patron record template has the focus on Name (rename?: </a:t>
            </a:r>
            <a:r>
              <a:rPr lang="en-US" dirty="0" err="1"/>
              <a:t>PersonName</a:t>
            </a:r>
            <a:r>
              <a:rPr lang="en-US" dirty="0"/>
              <a:t> or </a:t>
            </a:r>
            <a:r>
              <a:rPr lang="en-US" dirty="0" err="1"/>
              <a:t>PrimaryPersonName</a:t>
            </a:r>
            <a:r>
              <a:rPr lang="en-US" dirty="0"/>
              <a:t>) with the rest of the record template greyed out.</a:t>
            </a:r>
          </a:p>
          <a:p>
            <a:endParaRPr lang="en-US" dirty="0"/>
          </a:p>
          <a:p>
            <a:r>
              <a:rPr lang="en-US" dirty="0"/>
              <a:t>The </a:t>
            </a:r>
            <a:r>
              <a:rPr lang="en-US" dirty="0" err="1"/>
              <a:t>SearchPhrase</a:t>
            </a:r>
            <a:r>
              <a:rPr lang="en-US" dirty="0"/>
              <a:t> (in yellow and outlined with blue) is associated with the one </a:t>
            </a:r>
            <a:r>
              <a:rPr lang="en-US" dirty="0" err="1"/>
              <a:t>PrimaryPersonName</a:t>
            </a:r>
            <a:r>
              <a:rPr lang="en-US" dirty="0"/>
              <a:t> clicked on. (If the </a:t>
            </a:r>
            <a:r>
              <a:rPr lang="en-US" dirty="0" err="1"/>
              <a:t>SearchPhrase</a:t>
            </a:r>
            <a:r>
              <a:rPr lang="en-US" dirty="0"/>
              <a:t> yields incorrect results, it can be adjusted by the patron.)</a:t>
            </a:r>
          </a:p>
          <a:p>
            <a:endParaRPr lang="en-US" dirty="0"/>
          </a:p>
          <a:p>
            <a:r>
              <a:rPr lang="en-US" dirty="0"/>
              <a:t>The patron could have also included the title “Rev.” – because we can include titles (or not) in our external-representation specifications, this should work either way.</a:t>
            </a:r>
          </a:p>
          <a:p>
            <a:endParaRPr lang="en-US" dirty="0"/>
          </a:p>
          <a:p>
            <a:r>
              <a:rPr lang="en-US" dirty="0"/>
              <a:t>“Aitken (Akin)” would likely not be in our </a:t>
            </a:r>
            <a:r>
              <a:rPr lang="en-US" dirty="0" err="1"/>
              <a:t>ext</a:t>
            </a:r>
            <a:r>
              <a:rPr lang="en-US" dirty="0"/>
              <a:t>-rep specs. The user should add it. The pattern then becomes part of the book-specific </a:t>
            </a:r>
            <a:r>
              <a:rPr lang="en-US" dirty="0" err="1"/>
              <a:t>ext</a:t>
            </a:r>
            <a:r>
              <a:rPr lang="en-US" dirty="0"/>
              <a:t>-rep specs for a primary person name.</a:t>
            </a:r>
          </a:p>
          <a:p>
            <a:endParaRPr lang="en-US" dirty="0"/>
          </a:p>
          <a:p>
            <a:r>
              <a:rPr lang="en-US" dirty="0"/>
              <a:t>Note that we have a really ugly problem with Kilbarchan “W. Richard </a:t>
            </a:r>
            <a:r>
              <a:rPr lang="en-US" dirty="0" err="1"/>
              <a:t>Allasone</a:t>
            </a:r>
            <a:r>
              <a:rPr lang="en-US" dirty="0"/>
              <a:t>”. The book author has not been consistent: the last-name-comma pattern has been violated, and the line is formatted as a wrap-around line with one tab of indentation. If these problems are recognized, they can likely be remedied by adding yet another </a:t>
            </a:r>
            <a:r>
              <a:rPr lang="en-US" dirty="0" err="1"/>
              <a:t>SearchPhrase</a:t>
            </a:r>
            <a:r>
              <a:rPr lang="en-US" dirty="0"/>
              <a:t> and </a:t>
            </a:r>
            <a:r>
              <a:rPr lang="en-US" dirty="0" err="1"/>
              <a:t>ext</a:t>
            </a:r>
            <a:r>
              <a:rPr lang="en-US" dirty="0"/>
              <a:t>-rep pattern – “likely” because this kind of thing may upset the apple cart. Also, we’re not likely to be able to help the user find these kinds of issues. Not finding and resolving these issues can cause problems – here, the spouse, </a:t>
            </a:r>
            <a:r>
              <a:rPr lang="en-US" dirty="0" err="1"/>
              <a:t>Ninian</a:t>
            </a:r>
            <a:r>
              <a:rPr lang="en-US" dirty="0"/>
              <a:t> </a:t>
            </a:r>
            <a:r>
              <a:rPr lang="en-US" dirty="0" err="1"/>
              <a:t>Aitkine</a:t>
            </a:r>
            <a:r>
              <a:rPr lang="en-US" dirty="0"/>
              <a:t>, would become a second spouse of Thomas </a:t>
            </a:r>
            <a:r>
              <a:rPr lang="en-US" dirty="0" err="1"/>
              <a:t>Aitkine</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106</a:t>
            </a:fld>
            <a:endParaRPr lang="en-US"/>
          </a:p>
        </p:txBody>
      </p:sp>
    </p:spTree>
    <p:extLst>
      <p:ext uri="{BB962C8B-B14F-4D97-AF65-F5344CB8AC3E}">
        <p14:creationId xmlns:p14="http://schemas.microsoft.com/office/powerpoint/2010/main" val="2158638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nested family groups, the user should check that the declared nesting for the group also holds for other groups in the book. (If not, fix the nesting and keep checking.)</a:t>
            </a:r>
          </a:p>
          <a:p>
            <a:endParaRPr lang="en-US" dirty="0"/>
          </a:p>
          <a:p>
            <a:r>
              <a:rPr lang="en-US" dirty="0"/>
              <a:t>The system should keep track of the level being worked on. In the following for </a:t>
            </a:r>
            <a:r>
              <a:rPr lang="en-US" dirty="0" err="1"/>
              <a:t>Mullinix</a:t>
            </a:r>
            <a:r>
              <a:rPr lang="en-US" dirty="0"/>
              <a:t>, we’re working only on the outer layer until we explicitly shift to an inner level. As we work on an outer label, the inner rectangles and the labeling of inner </a:t>
            </a:r>
            <a:r>
              <a:rPr lang="en-US" dirty="0" err="1"/>
              <a:t>PrimaryPersons</a:t>
            </a:r>
            <a:r>
              <a:rPr lang="en-US" dirty="0"/>
              <a:t> are removed until the explicit shift.  (?? We may not want to remove the inner bounding boxes.)</a:t>
            </a:r>
          </a:p>
        </p:txBody>
      </p:sp>
      <p:sp>
        <p:nvSpPr>
          <p:cNvPr id="4" name="Slide Number Placeholder 3"/>
          <p:cNvSpPr>
            <a:spLocks noGrp="1"/>
          </p:cNvSpPr>
          <p:nvPr>
            <p:ph type="sldNum" sz="quarter" idx="5"/>
          </p:nvPr>
        </p:nvSpPr>
        <p:spPr/>
        <p:txBody>
          <a:bodyPr/>
          <a:lstStyle/>
          <a:p>
            <a:fld id="{169A4C14-8E55-484C-8BBA-3CE7FD6AC9DD}" type="slidenum">
              <a:rPr lang="en-US" smtClean="0"/>
              <a:t>107</a:t>
            </a:fld>
            <a:endParaRPr lang="en-US"/>
          </a:p>
        </p:txBody>
      </p:sp>
    </p:spTree>
    <p:extLst>
      <p:ext uri="{BB962C8B-B14F-4D97-AF65-F5344CB8AC3E}">
        <p14:creationId xmlns:p14="http://schemas.microsoft.com/office/powerpoint/2010/main" val="2895154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with one click we get all the Ely children and all but one of the Kilbarchan children – the missing twin.</a:t>
            </a:r>
          </a:p>
          <a:p>
            <a:endParaRPr lang="en-US" dirty="0"/>
          </a:p>
          <a:p>
            <a:r>
              <a:rPr lang="en-US" dirty="0"/>
              <a:t>Clicking on the twin gets it. The </a:t>
            </a:r>
            <a:r>
              <a:rPr lang="en-US" dirty="0" err="1"/>
              <a:t>SearchPhrase</a:t>
            </a:r>
            <a:r>
              <a:rPr lang="en-US" dirty="0"/>
              <a:t> for William, the second twin, is “and &lt;Name&gt; , NUM1or2” – here and elsewhere “and” should be a literal.  The rule I’m thinking of for declaring a </a:t>
            </a:r>
            <a:r>
              <a:rPr lang="en-US" dirty="0" err="1"/>
              <a:t>SearchPhrase</a:t>
            </a:r>
            <a:r>
              <a:rPr lang="en-US" dirty="0"/>
              <a:t> here is go both left and right until one non-punctuation token is encountered and also include the next tokens on the left back to </a:t>
            </a:r>
            <a:r>
              <a:rPr lang="en-US" dirty="0" err="1"/>
              <a:t>StartOfLine</a:t>
            </a:r>
            <a:r>
              <a:rPr lang="en-US" dirty="0"/>
              <a:t> if the token preceding the left non-punctuation token is a tab or SOL; in the latter case, we then drop the right context if the Extract is for a non-lexical object, i.e. the Name of a Person, Spouse, or Child.  This rule is superseded when we can find a declared </a:t>
            </a:r>
            <a:r>
              <a:rPr lang="en-US" dirty="0" err="1"/>
              <a:t>SearchPhrase</a:t>
            </a:r>
            <a:r>
              <a:rPr lang="en-US" dirty="0"/>
              <a:t> on the left (e.g. “b” or “d” or “</a:t>
            </a:r>
            <a:r>
              <a:rPr lang="en-US" dirty="0" err="1"/>
              <a:t>sp</a:t>
            </a:r>
            <a:r>
              <a:rPr lang="en-US" dirty="0"/>
              <a:t>” or …) An immediate tab on the left for primary persons and children should also supersede, and all tabs should be included in the </a:t>
            </a:r>
            <a:r>
              <a:rPr lang="en-US" dirty="0" err="1"/>
              <a:t>SearchPhrase</a:t>
            </a:r>
            <a:r>
              <a:rPr lang="en-US" dirty="0"/>
              <a:t> – the number of tabs matters.</a:t>
            </a:r>
          </a:p>
        </p:txBody>
      </p:sp>
      <p:sp>
        <p:nvSpPr>
          <p:cNvPr id="4" name="Slide Number Placeholder 3"/>
          <p:cNvSpPr>
            <a:spLocks noGrp="1"/>
          </p:cNvSpPr>
          <p:nvPr>
            <p:ph type="sldNum" sz="quarter" idx="5"/>
          </p:nvPr>
        </p:nvSpPr>
        <p:spPr/>
        <p:txBody>
          <a:bodyPr/>
          <a:lstStyle/>
          <a:p>
            <a:fld id="{169A4C14-8E55-484C-8BBA-3CE7FD6AC9DD}" type="slidenum">
              <a:rPr lang="en-US" smtClean="0"/>
              <a:t>108</a:t>
            </a:fld>
            <a:endParaRPr lang="en-US"/>
          </a:p>
        </p:txBody>
      </p:sp>
    </p:spTree>
    <p:extLst>
      <p:ext uri="{BB962C8B-B14F-4D97-AF65-F5344CB8AC3E}">
        <p14:creationId xmlns:p14="http://schemas.microsoft.com/office/powerpoint/2010/main" val="24791557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many others, “daughter” and “sons” are predeclared </a:t>
            </a:r>
            <a:r>
              <a:rPr lang="en-US" dirty="0" err="1"/>
              <a:t>SearchPhrases</a:t>
            </a:r>
            <a:r>
              <a:rPr lang="en-US" dirty="0"/>
              <a:t>.</a:t>
            </a:r>
          </a:p>
          <a:p>
            <a:endParaRPr lang="en-US" dirty="0"/>
          </a:p>
          <a:p>
            <a:r>
              <a:rPr lang="en-US" dirty="0"/>
              <a:t>Also in this example, “grandchildren” is a predeclared EXTRA </a:t>
            </a:r>
            <a:r>
              <a:rPr lang="en-US" dirty="0" err="1"/>
              <a:t>SearchPhrase</a:t>
            </a:r>
            <a:r>
              <a:rPr lang="en-US" dirty="0"/>
              <a:t>. EXTRA </a:t>
            </a:r>
            <a:r>
              <a:rPr lang="en-US" dirty="0" err="1"/>
              <a:t>SearchPhrases</a:t>
            </a:r>
            <a:r>
              <a:rPr lang="en-US" dirty="0"/>
              <a:t> should not be marked for the user. They preempt run-away lists. Here “sons” preempts a “daughter” run-away list, but there is nothing to prevent the “sons” list from also picking up “ARTHUR MORRIS”, “SAM MORRIS”, “Miss ELLA MORRIS”, and “</a:t>
            </a:r>
            <a:r>
              <a:rPr lang="en-US" dirty="0" err="1"/>
              <a:t>Mrs</a:t>
            </a:r>
            <a:r>
              <a:rPr lang="en-US" dirty="0"/>
              <a:t> ADA HARP”.</a:t>
            </a:r>
          </a:p>
          <a:p>
            <a:endParaRPr lang="en-US" dirty="0"/>
          </a:p>
          <a:p>
            <a:r>
              <a:rPr lang="en-US" dirty="0"/>
              <a:t>A subtle point here is that the “Mrs.” is sometimes important. Otherwise “HENRY RANCH” will be designated as ESTER’s child.</a:t>
            </a:r>
          </a:p>
          <a:p>
            <a:endParaRPr lang="en-US" dirty="0"/>
          </a:p>
          <a:p>
            <a:r>
              <a:rPr lang="en-US" dirty="0"/>
              <a:t>In </a:t>
            </a:r>
            <a:r>
              <a:rPr lang="en-US" dirty="0" err="1"/>
              <a:t>Mullinix</a:t>
            </a:r>
            <a:r>
              <a:rPr lang="en-US" dirty="0"/>
              <a:t>, note that the number of tabs distinguishes children from grandchildren and great-grandchildren.</a:t>
            </a:r>
          </a:p>
        </p:txBody>
      </p:sp>
      <p:sp>
        <p:nvSpPr>
          <p:cNvPr id="4" name="Slide Number Placeholder 3"/>
          <p:cNvSpPr>
            <a:spLocks noGrp="1"/>
          </p:cNvSpPr>
          <p:nvPr>
            <p:ph type="sldNum" sz="quarter" idx="5"/>
          </p:nvPr>
        </p:nvSpPr>
        <p:spPr/>
        <p:txBody>
          <a:bodyPr/>
          <a:lstStyle/>
          <a:p>
            <a:fld id="{169A4C14-8E55-484C-8BBA-3CE7FD6AC9DD}" type="slidenum">
              <a:rPr lang="en-US" smtClean="0"/>
              <a:t>109</a:t>
            </a:fld>
            <a:endParaRPr lang="en-US"/>
          </a:p>
        </p:txBody>
      </p:sp>
    </p:spTree>
    <p:extLst>
      <p:ext uri="{BB962C8B-B14F-4D97-AF65-F5344CB8AC3E}">
        <p14:creationId xmlns:p14="http://schemas.microsoft.com/office/powerpoint/2010/main" val="13718261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Kilbarchan, note that many </a:t>
            </a:r>
            <a:r>
              <a:rPr lang="en-US" dirty="0" err="1"/>
              <a:t>SearchPhrase</a:t>
            </a:r>
            <a:r>
              <a:rPr lang="en-US" dirty="0"/>
              <a:t> patterns are necessary.  It’s interesting, however, that none violates the rule for generating contextual </a:t>
            </a:r>
            <a:r>
              <a:rPr lang="en-US" dirty="0" err="1"/>
              <a:t>SearchPhrases</a:t>
            </a:r>
            <a:r>
              <a:rPr lang="en-US" dirty="0"/>
              <a:t> – except perhaps the one that ends with an end of line. That one may need to be adjusted by the patron because the default would be the CAP following it on the next line. (Normally, end of lines on the right may cause problems, but not in this case; how can the patron tell the difference?)</a:t>
            </a:r>
          </a:p>
        </p:txBody>
      </p:sp>
      <p:sp>
        <p:nvSpPr>
          <p:cNvPr id="4" name="Slide Number Placeholder 3"/>
          <p:cNvSpPr>
            <a:spLocks noGrp="1"/>
          </p:cNvSpPr>
          <p:nvPr>
            <p:ph type="sldNum" sz="quarter" idx="5"/>
          </p:nvPr>
        </p:nvSpPr>
        <p:spPr/>
        <p:txBody>
          <a:bodyPr/>
          <a:lstStyle/>
          <a:p>
            <a:fld id="{169A4C14-8E55-484C-8BBA-3CE7FD6AC9DD}" type="slidenum">
              <a:rPr lang="en-US" smtClean="0"/>
              <a:t>110</a:t>
            </a:fld>
            <a:endParaRPr lang="en-US"/>
          </a:p>
        </p:txBody>
      </p:sp>
    </p:spTree>
    <p:extLst>
      <p:ext uri="{BB962C8B-B14F-4D97-AF65-F5344CB8AC3E}">
        <p14:creationId xmlns:p14="http://schemas.microsoft.com/office/powerpoint/2010/main" val="22725533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again, we get properties in inner nesting levels, but we ignore all except the children in the next-most level of nesting.</a:t>
            </a:r>
          </a:p>
          <a:p>
            <a:endParaRPr lang="en-US" dirty="0"/>
          </a:p>
          <a:p>
            <a:r>
              <a:rPr lang="en-US" dirty="0"/>
              <a:t>“m” is ambiguous among forms; it may not matter since in Miller the “m” data will be filled into the Parent2 field whereas in Ely the “m” data will be filled into the </a:t>
            </a:r>
            <a:r>
              <a:rPr lang="en-US" dirty="0" err="1"/>
              <a:t>SpouseName</a:t>
            </a:r>
            <a:r>
              <a:rPr lang="en-US" dirty="0"/>
              <a:t> and </a:t>
            </a:r>
            <a:r>
              <a:rPr lang="en-US" dirty="0" err="1"/>
              <a:t>MarriageEventDate</a:t>
            </a:r>
            <a:r>
              <a:rPr lang="en-US" dirty="0"/>
              <a:t> fields and in Kilbarchan the “m” data will be filled into the </a:t>
            </a:r>
            <a:r>
              <a:rPr lang="en-US" dirty="0" err="1"/>
              <a:t>MarriageEventPlace</a:t>
            </a:r>
            <a:r>
              <a:rPr lang="en-US" dirty="0"/>
              <a:t> and </a:t>
            </a:r>
            <a:r>
              <a:rPr lang="en-US" dirty="0" err="1"/>
              <a:t>MarriageEventDate</a:t>
            </a:r>
            <a:r>
              <a:rPr lang="en-US" dirty="0"/>
              <a:t> fields.</a:t>
            </a:r>
          </a:p>
          <a:p>
            <a:endParaRPr lang="en-US" dirty="0"/>
          </a:p>
          <a:p>
            <a:r>
              <a:rPr lang="en-US" dirty="0"/>
              <a:t>I didn’t try to get patterns for Places; we need to depend as much as we can on data-frame external representations, but that might be difficult. (Thought: I may be able to get a list of places, perhaps just for English- and German-speaking places; then we can tokenize the list and pick out the patterns.) Alternatively, in Miller where we have descriptive place names, we could just pick them up, i.e. get all text between recognized Extracts and recognized </a:t>
            </a:r>
            <a:r>
              <a:rPr lang="en-US" dirty="0" err="1"/>
              <a:t>SearchPhrases</a:t>
            </a:r>
            <a:r>
              <a:rPr lang="en-US" dirty="0"/>
              <a:t>.</a:t>
            </a:r>
          </a:p>
          <a:p>
            <a:endParaRPr lang="en-US" dirty="0"/>
          </a:p>
          <a:p>
            <a:r>
              <a:rPr lang="en-US" dirty="0"/>
              <a:t>“ca.” means something and we should probably process it downstream.</a:t>
            </a:r>
          </a:p>
          <a:p>
            <a:endParaRPr lang="en-US" dirty="0"/>
          </a:p>
          <a:p>
            <a:r>
              <a:rPr lang="en-US" dirty="0"/>
              <a:t>Point-size differences in </a:t>
            </a:r>
            <a:r>
              <a:rPr lang="en-US" dirty="0" err="1"/>
              <a:t>Mullinix</a:t>
            </a:r>
            <a:r>
              <a:rPr lang="en-US" dirty="0"/>
              <a:t> may need some special attention.</a:t>
            </a:r>
          </a:p>
          <a:p>
            <a:endParaRPr lang="en-US" dirty="0"/>
          </a:p>
          <a:p>
            <a:r>
              <a:rPr lang="en-US" dirty="0"/>
              <a:t>Died, with the pattern “1862-1866” is something we don’t handle but could.</a:t>
            </a:r>
          </a:p>
        </p:txBody>
      </p:sp>
      <p:sp>
        <p:nvSpPr>
          <p:cNvPr id="4" name="Slide Number Placeholder 3"/>
          <p:cNvSpPr>
            <a:spLocks noGrp="1"/>
          </p:cNvSpPr>
          <p:nvPr>
            <p:ph type="sldNum" sz="quarter" idx="5"/>
          </p:nvPr>
        </p:nvSpPr>
        <p:spPr/>
        <p:txBody>
          <a:bodyPr/>
          <a:lstStyle/>
          <a:p>
            <a:fld id="{169A4C14-8E55-484C-8BBA-3CE7FD6AC9DD}" type="slidenum">
              <a:rPr lang="en-US" smtClean="0"/>
              <a:t>111</a:t>
            </a:fld>
            <a:endParaRPr lang="en-US"/>
          </a:p>
        </p:txBody>
      </p:sp>
    </p:spTree>
    <p:extLst>
      <p:ext uri="{BB962C8B-B14F-4D97-AF65-F5344CB8AC3E}">
        <p14:creationId xmlns:p14="http://schemas.microsoft.com/office/powerpoint/2010/main" val="34255901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 group, recursively do the same thing. Initially, the highlight on top-level </a:t>
            </a:r>
            <a:r>
              <a:rPr lang="en-US" dirty="0" err="1"/>
              <a:t>PrimaryPersons</a:t>
            </a:r>
            <a:r>
              <a:rPr lang="en-US" dirty="0"/>
              <a:t> is removed and the next inner </a:t>
            </a:r>
            <a:r>
              <a:rPr lang="en-US" dirty="0" err="1"/>
              <a:t>PrimaryPersons</a:t>
            </a:r>
            <a:r>
              <a:rPr lang="en-US" dirty="0"/>
              <a:t> are reset as </a:t>
            </a:r>
            <a:r>
              <a:rPr lang="en-US" dirty="0" err="1"/>
              <a:t>PrimaryPersons</a:t>
            </a:r>
            <a:r>
              <a:rPr lang="en-US" dirty="0"/>
              <a:t> (they are the children of the upper-level </a:t>
            </a:r>
            <a:r>
              <a:rPr lang="en-US" dirty="0" err="1"/>
              <a:t>PrimaryPerson</a:t>
            </a:r>
            <a:r>
              <a:rPr lang="en-US" dirty="0"/>
              <a:t>). The outer bounding boxes are turned black to indicate the content outside the outer-most red bounding boxes is to be ignored when post-processing. Other highlights remain in place and need not be redone.</a:t>
            </a:r>
          </a:p>
          <a:p>
            <a:endParaRPr lang="en-US" dirty="0"/>
          </a:p>
          <a:p>
            <a:r>
              <a:rPr lang="en-US" dirty="0"/>
              <a:t>When post-processing, both outer and inner labels need to be properly handled (ignored or included as appropriate). </a:t>
            </a:r>
          </a:p>
        </p:txBody>
      </p:sp>
      <p:sp>
        <p:nvSpPr>
          <p:cNvPr id="4" name="Slide Number Placeholder 3"/>
          <p:cNvSpPr>
            <a:spLocks noGrp="1"/>
          </p:cNvSpPr>
          <p:nvPr>
            <p:ph type="sldNum" sz="quarter" idx="5"/>
          </p:nvPr>
        </p:nvSpPr>
        <p:spPr/>
        <p:txBody>
          <a:bodyPr/>
          <a:lstStyle/>
          <a:p>
            <a:fld id="{169A4C14-8E55-484C-8BBA-3CE7FD6AC9DD}" type="slidenum">
              <a:rPr lang="en-US" smtClean="0"/>
              <a:t>112</a:t>
            </a:fld>
            <a:endParaRPr lang="en-US"/>
          </a:p>
        </p:txBody>
      </p:sp>
    </p:spTree>
    <p:extLst>
      <p:ext uri="{BB962C8B-B14F-4D97-AF65-F5344CB8AC3E}">
        <p14:creationId xmlns:p14="http://schemas.microsoft.com/office/powerpoint/2010/main" val="36248158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post-processing, we need to pay attention to groups. It’s probably not good enough to use functional dependency rules to stop accumulating properties (i.e. a property could be missing and we might end up with the property of a child in the next level of nesting). Sorting out multiple spouses is even more difficult to detect and prevent. In the example above, without boundaries Child Mildred Morgan </a:t>
            </a:r>
            <a:r>
              <a:rPr lang="en-US" dirty="0" err="1"/>
              <a:t>Mullinix</a:t>
            </a:r>
            <a:r>
              <a:rPr lang="en-US" dirty="0"/>
              <a:t> would not only have spouse George O. Shipley but also spouse Walker A. </a:t>
            </a:r>
            <a:r>
              <a:rPr lang="en-US" dirty="0" err="1"/>
              <a:t>Schwyhart</a:t>
            </a:r>
            <a:r>
              <a:rPr lang="en-US" dirty="0"/>
              <a:t> who is </a:t>
            </a:r>
            <a:r>
              <a:rPr lang="en-US" dirty="0" err="1"/>
              <a:t>acutaly</a:t>
            </a:r>
            <a:r>
              <a:rPr lang="en-US" dirty="0"/>
              <a:t> her child’s spouse. </a:t>
            </a:r>
          </a:p>
        </p:txBody>
      </p:sp>
      <p:sp>
        <p:nvSpPr>
          <p:cNvPr id="4" name="Slide Number Placeholder 3"/>
          <p:cNvSpPr>
            <a:spLocks noGrp="1"/>
          </p:cNvSpPr>
          <p:nvPr>
            <p:ph type="sldNum" sz="quarter" idx="5"/>
          </p:nvPr>
        </p:nvSpPr>
        <p:spPr/>
        <p:txBody>
          <a:bodyPr/>
          <a:lstStyle/>
          <a:p>
            <a:fld id="{169A4C14-8E55-484C-8BBA-3CE7FD6AC9DD}" type="slidenum">
              <a:rPr lang="en-US" smtClean="0"/>
              <a:t>113</a:t>
            </a:fld>
            <a:endParaRPr lang="en-US"/>
          </a:p>
        </p:txBody>
      </p:sp>
    </p:spTree>
    <p:extLst>
      <p:ext uri="{BB962C8B-B14F-4D97-AF65-F5344CB8AC3E}">
        <p14:creationId xmlns:p14="http://schemas.microsoft.com/office/powerpoint/2010/main" val="25065401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we do not have the spouse ambiguity for Mildred Morgan </a:t>
            </a:r>
            <a:r>
              <a:rPr lang="en-US" dirty="0" err="1"/>
              <a:t>Mullinix</a:t>
            </a:r>
            <a:r>
              <a:rPr lang="en-US" dirty="0"/>
              <a:t> because Lydia Ann Shipley is recognized as a child at this level of nesting and her spouse is Walker A. </a:t>
            </a:r>
            <a:r>
              <a:rPr lang="en-US" dirty="0" err="1"/>
              <a:t>Schwyhart</a:t>
            </a:r>
            <a:r>
              <a:rPr lang="en-US" dirty="0"/>
              <a:t>.</a:t>
            </a:r>
          </a:p>
        </p:txBody>
      </p:sp>
      <p:sp>
        <p:nvSpPr>
          <p:cNvPr id="4" name="Slide Number Placeholder 3"/>
          <p:cNvSpPr>
            <a:spLocks noGrp="1"/>
          </p:cNvSpPr>
          <p:nvPr>
            <p:ph type="sldNum" sz="quarter" idx="5"/>
          </p:nvPr>
        </p:nvSpPr>
        <p:spPr/>
        <p:txBody>
          <a:bodyPr/>
          <a:lstStyle/>
          <a:p>
            <a:fld id="{169A4C14-8E55-484C-8BBA-3CE7FD6AC9DD}" type="slidenum">
              <a:rPr lang="en-US" smtClean="0"/>
              <a:t>114</a:t>
            </a:fld>
            <a:endParaRPr lang="en-US"/>
          </a:p>
        </p:txBody>
      </p:sp>
    </p:spTree>
    <p:extLst>
      <p:ext uri="{BB962C8B-B14F-4D97-AF65-F5344CB8AC3E}">
        <p14:creationId xmlns:p14="http://schemas.microsoft.com/office/powerpoint/2010/main" val="20822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führt mit amtl. Genehmigung vom 31.10.1892 Den Namen Mohrmann = took with official approval the name Mohrmann as of 31.10.1892</a:t>
            </a:r>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29</a:t>
            </a:fld>
            <a:endParaRPr lang="en-US"/>
          </a:p>
        </p:txBody>
      </p:sp>
    </p:spTree>
    <p:extLst>
      <p:ext uri="{BB962C8B-B14F-4D97-AF65-F5344CB8AC3E}">
        <p14:creationId xmlns:p14="http://schemas.microsoft.com/office/powerpoint/2010/main" val="353884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moment I know of none. Once we have the ConstraintEnforcer reconfigured, we’ll look at error reports and see if anything pops up.</a:t>
            </a:r>
          </a:p>
          <a:p>
            <a:endParaRPr lang="en-US" dirty="0"/>
          </a:p>
        </p:txBody>
      </p:sp>
      <p:sp>
        <p:nvSpPr>
          <p:cNvPr id="4" name="Slide Number Placeholder 3"/>
          <p:cNvSpPr>
            <a:spLocks noGrp="1"/>
          </p:cNvSpPr>
          <p:nvPr>
            <p:ph type="sldNum" sz="quarter" idx="5"/>
          </p:nvPr>
        </p:nvSpPr>
        <p:spPr/>
        <p:txBody>
          <a:bodyPr/>
          <a:lstStyle/>
          <a:p>
            <a:fld id="{20E79A39-DB86-4A87-8B6F-FFC7578E43F8}" type="slidenum">
              <a:rPr lang="en-US" smtClean="0"/>
              <a:t>115</a:t>
            </a:fld>
            <a:endParaRPr lang="en-US"/>
          </a:p>
        </p:txBody>
      </p:sp>
    </p:spTree>
    <p:extLst>
      <p:ext uri="{BB962C8B-B14F-4D97-AF65-F5344CB8AC3E}">
        <p14:creationId xmlns:p14="http://schemas.microsoft.com/office/powerpoint/2010/main" val="1026097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Nagy has a different way of post-processing to form relationships. His method post-processes linearly but must consider each extract in all its roles. (In Kilbarchan, for example, the children have two roles: Child for Parent-Child relationships and Person for Person-</a:t>
            </a:r>
            <a:r>
              <a:rPr lang="en-US" dirty="0" err="1"/>
              <a:t>BirthDate</a:t>
            </a:r>
            <a:r>
              <a:rPr lang="en-US" dirty="0"/>
              <a:t> and Person-</a:t>
            </a:r>
            <a:r>
              <a:rPr lang="en-US" dirty="0" err="1"/>
              <a:t>ChristeningDate</a:t>
            </a:r>
            <a:r>
              <a:rPr lang="en-US" dirty="0"/>
              <a:t> relationships. It’s not immediately clear which way to go, but the relation-processing code downstream is geared toward the four forms.</a:t>
            </a:r>
          </a:p>
        </p:txBody>
      </p:sp>
      <p:sp>
        <p:nvSpPr>
          <p:cNvPr id="4" name="Slide Number Placeholder 3"/>
          <p:cNvSpPr>
            <a:spLocks noGrp="1"/>
          </p:cNvSpPr>
          <p:nvPr>
            <p:ph type="sldNum" sz="quarter" idx="5"/>
          </p:nvPr>
        </p:nvSpPr>
        <p:spPr/>
        <p:txBody>
          <a:bodyPr/>
          <a:lstStyle/>
          <a:p>
            <a:fld id="{20E79A39-DB86-4A87-8B6F-FFC7578E43F8}" type="slidenum">
              <a:rPr lang="en-US" smtClean="0"/>
              <a:t>116</a:t>
            </a:fld>
            <a:endParaRPr lang="en-US"/>
          </a:p>
        </p:txBody>
      </p:sp>
    </p:spTree>
    <p:extLst>
      <p:ext uri="{BB962C8B-B14F-4D97-AF65-F5344CB8AC3E}">
        <p14:creationId xmlns:p14="http://schemas.microsoft.com/office/powerpoint/2010/main" val="3218962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Tailoring to FamilySearch procedures makes the process semi-automatic: API calls let the system handle the work of filling in forms, navigating through merge procedures (if needed), and attaching documentation.</a:t>
            </a:r>
          </a:p>
        </p:txBody>
      </p:sp>
      <p:sp>
        <p:nvSpPr>
          <p:cNvPr id="4" name="Slide Number Placeholder 3"/>
          <p:cNvSpPr>
            <a:spLocks noGrp="1"/>
          </p:cNvSpPr>
          <p:nvPr>
            <p:ph type="sldNum" sz="quarter" idx="5"/>
          </p:nvPr>
        </p:nvSpPr>
        <p:spPr/>
        <p:txBody>
          <a:bodyPr/>
          <a:lstStyle/>
          <a:p>
            <a:fld id="{20E79A39-DB86-4A87-8B6F-FFC7578E43F8}" type="slidenum">
              <a:rPr lang="en-US" smtClean="0"/>
              <a:t>117</a:t>
            </a:fld>
            <a:endParaRPr lang="en-US"/>
          </a:p>
        </p:txBody>
      </p:sp>
    </p:spTree>
    <p:extLst>
      <p:ext uri="{BB962C8B-B14F-4D97-AF65-F5344CB8AC3E}">
        <p14:creationId xmlns:p14="http://schemas.microsoft.com/office/powerpoint/2010/main" val="30375481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HyKSS</a:t>
            </a:r>
            <a:endParaRPr lang="en-US" dirty="0"/>
          </a:p>
          <a:p>
            <a:r>
              <a:rPr lang="en-US" dirty="0"/>
              <a:t>Keyword Search: standard for specified keywords (also? standard for fielded words, except when semantically superseded (i.e. there is a semantic hit anywhere in the document that involves the entity in a relationship)  or when qualified, where qualified, for example, could be “before 1810” or “1805 – 1815” or “within 10 miles of Newark, New Jersey”) </a:t>
            </a:r>
          </a:p>
          <a:p>
            <a:r>
              <a:rPr lang="en-US" dirty="0"/>
              <a:t>Semantic Search: entities – fuzzy search given that the entity is a name, date, or place (e.g. within alternate name expectations, within a date range, within a longitude/latitude range for a historical place).</a:t>
            </a:r>
          </a:p>
        </p:txBody>
      </p:sp>
      <p:sp>
        <p:nvSpPr>
          <p:cNvPr id="4" name="Slide Number Placeholder 3"/>
          <p:cNvSpPr>
            <a:spLocks noGrp="1"/>
          </p:cNvSpPr>
          <p:nvPr>
            <p:ph type="sldNum" sz="quarter" idx="5"/>
          </p:nvPr>
        </p:nvSpPr>
        <p:spPr/>
        <p:txBody>
          <a:bodyPr/>
          <a:lstStyle/>
          <a:p>
            <a:fld id="{C7F7981D-4E4F-487D-AF34-272CBCD12D1D}" type="slidenum">
              <a:rPr lang="en-US" smtClean="0"/>
              <a:t>118</a:t>
            </a:fld>
            <a:endParaRPr lang="en-US"/>
          </a:p>
        </p:txBody>
      </p:sp>
    </p:spTree>
    <p:extLst>
      <p:ext uri="{BB962C8B-B14F-4D97-AF65-F5344CB8AC3E}">
        <p14:creationId xmlns:p14="http://schemas.microsoft.com/office/powerpoint/2010/main" val="2183187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dates and place names should be requested, suggested, and checked.</a:t>
            </a:r>
          </a:p>
          <a:p>
            <a:endParaRPr lang="en-US" dirty="0"/>
          </a:p>
          <a:p>
            <a:r>
              <a:rPr lang="en-US" dirty="0"/>
              <a:t>Can names be checked and standardized?</a:t>
            </a:r>
          </a:p>
        </p:txBody>
      </p:sp>
      <p:sp>
        <p:nvSpPr>
          <p:cNvPr id="4" name="Slide Number Placeholder 3"/>
          <p:cNvSpPr>
            <a:spLocks noGrp="1"/>
          </p:cNvSpPr>
          <p:nvPr>
            <p:ph type="sldNum" sz="quarter" idx="5"/>
          </p:nvPr>
        </p:nvSpPr>
        <p:spPr/>
        <p:txBody>
          <a:bodyPr/>
          <a:lstStyle/>
          <a:p>
            <a:fld id="{20E79A39-DB86-4A87-8B6F-FFC7578E43F8}" type="slidenum">
              <a:rPr lang="en-US" smtClean="0"/>
              <a:t>120</a:t>
            </a:fld>
            <a:endParaRPr lang="en-US"/>
          </a:p>
        </p:txBody>
      </p:sp>
    </p:spTree>
    <p:extLst>
      <p:ext uri="{BB962C8B-B14F-4D97-AF65-F5344CB8AC3E}">
        <p14:creationId xmlns:p14="http://schemas.microsoft.com/office/powerpoint/2010/main" val="18389282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dates and place names should be requested, suggested, and checked.</a:t>
            </a:r>
          </a:p>
          <a:p>
            <a:endParaRPr lang="en-US" dirty="0"/>
          </a:p>
          <a:p>
            <a:r>
              <a:rPr lang="en-US" dirty="0"/>
              <a:t>Can names be checked and standardized?</a:t>
            </a:r>
          </a:p>
        </p:txBody>
      </p:sp>
      <p:sp>
        <p:nvSpPr>
          <p:cNvPr id="4" name="Slide Number Placeholder 3"/>
          <p:cNvSpPr>
            <a:spLocks noGrp="1"/>
          </p:cNvSpPr>
          <p:nvPr>
            <p:ph type="sldNum" sz="quarter" idx="5"/>
          </p:nvPr>
        </p:nvSpPr>
        <p:spPr/>
        <p:txBody>
          <a:bodyPr/>
          <a:lstStyle/>
          <a:p>
            <a:fld id="{20E79A39-DB86-4A87-8B6F-FFC7578E43F8}" type="slidenum">
              <a:rPr lang="en-US" smtClean="0"/>
              <a:t>121</a:t>
            </a:fld>
            <a:endParaRPr lang="en-US"/>
          </a:p>
        </p:txBody>
      </p:sp>
    </p:spTree>
    <p:extLst>
      <p:ext uri="{BB962C8B-B14F-4D97-AF65-F5344CB8AC3E}">
        <p14:creationId xmlns:p14="http://schemas.microsoft.com/office/powerpoint/2010/main" val="15286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template problems circled in red. Resolve by including </a:t>
            </a:r>
            <a:r>
              <a:rPr lang="en-US" dirty="0" err="1"/>
              <a:t>ReferenceID</a:t>
            </a:r>
            <a:r>
              <a:rPr lang="en-US" dirty="0"/>
              <a:t> in the left context of the head spouse.</a:t>
            </a:r>
          </a:p>
          <a:p>
            <a:endParaRPr lang="en-US" dirty="0"/>
          </a:p>
          <a:p>
            <a:r>
              <a:rPr lang="en-US" dirty="0"/>
              <a:t>Also, BTW, we added EXTRA to prevent run-away spouse lists.</a:t>
            </a:r>
          </a:p>
        </p:txBody>
      </p:sp>
      <p:sp>
        <p:nvSpPr>
          <p:cNvPr id="4" name="Slide Number Placeholder 3"/>
          <p:cNvSpPr>
            <a:spLocks noGrp="1"/>
          </p:cNvSpPr>
          <p:nvPr>
            <p:ph type="sldNum" sz="quarter" idx="5"/>
          </p:nvPr>
        </p:nvSpPr>
        <p:spPr/>
        <p:txBody>
          <a:bodyPr/>
          <a:lstStyle/>
          <a:p>
            <a:fld id="{20E79A39-DB86-4A87-8B6F-FFC7578E43F8}" type="slidenum">
              <a:rPr lang="en-US" smtClean="0"/>
              <a:t>30</a:t>
            </a:fld>
            <a:endParaRPr lang="en-US"/>
          </a:p>
        </p:txBody>
      </p:sp>
    </p:spTree>
    <p:extLst>
      <p:ext uri="{BB962C8B-B14F-4D97-AF65-F5344CB8AC3E}">
        <p14:creationId xmlns:p14="http://schemas.microsoft.com/office/powerpoint/2010/main" val="302145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6D86-6C22-4852-A60D-EC81CE22D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05B47-EE04-4A0A-93BB-46D58314F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8DA52-D446-4A4F-BA59-7F9453ED1A36}"/>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C83420D6-5152-4F88-AACD-40652472E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F7A7A-977F-4BD2-9147-D974D9A7F854}"/>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426680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0713-5DCE-4B0C-8C95-D007C04491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035328-6EFA-45D4-8AC0-E6E9CEDD5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BCC74-C3A9-43AF-8BB9-EC5A2D5A60D2}"/>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3D22D733-BE1F-4D08-88D3-3033E9B37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5A3B8-247B-4290-AE23-652B0F116658}"/>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30378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A0BFA-74B9-4BAF-9CE0-F037FBB113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103CB-BF9D-4BE6-9147-5DE5EDA49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50E51-A486-4D19-B3E0-D2BDCBE8D0F4}"/>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8B45B01E-98B9-45ED-9259-F6E18E9CE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714E0-40DA-4E5B-9086-8447B8DB520E}"/>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73632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2FD6DA-9914-4692-A1E9-1C27C08D8DE4}" type="datetimeFigureOut">
              <a:rPr lang="en-US" smtClean="0"/>
              <a:t>12/10/2020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563407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2FD6DA-9914-4692-A1E9-1C27C08D8DE4}"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288920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2FD6DA-9914-4692-A1E9-1C27C08D8DE4}" type="datetimeFigureOut">
              <a:rPr lang="en-US" smtClean="0"/>
              <a:t>12/10/2020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44974A-9E53-4D76-AD08-0517ED066461}" type="slidenum">
              <a:rPr lang="en-US" smtClean="0"/>
              <a:t>‹#›</a:t>
            </a:fld>
            <a:endParaRPr lang="en-US"/>
          </a:p>
        </p:txBody>
      </p:sp>
    </p:spTree>
    <p:extLst>
      <p:ext uri="{BB962C8B-B14F-4D97-AF65-F5344CB8AC3E}">
        <p14:creationId xmlns:p14="http://schemas.microsoft.com/office/powerpoint/2010/main" val="3945605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15079-6424-4E39-9FCA-298D600C661F}"/>
              </a:ext>
            </a:extLst>
          </p:cNvPr>
          <p:cNvSpPr>
            <a:spLocks noGrp="1"/>
          </p:cNvSpPr>
          <p:nvPr>
            <p:ph type="dt" sz="half" idx="10"/>
          </p:nvPr>
        </p:nvSpPr>
        <p:spPr/>
        <p:txBody>
          <a:bodyPr/>
          <a:lstStyle/>
          <a:p>
            <a:fld id="{DA667309-147B-4774-A516-9475AF1B3E28}" type="datetimeFigureOut">
              <a:rPr lang="en-US" smtClean="0"/>
              <a:t>12/10/2020</a:t>
            </a:fld>
            <a:endParaRPr lang="en-US"/>
          </a:p>
        </p:txBody>
      </p:sp>
      <p:sp>
        <p:nvSpPr>
          <p:cNvPr id="3" name="Footer Placeholder 2">
            <a:extLst>
              <a:ext uri="{FF2B5EF4-FFF2-40B4-BE49-F238E27FC236}">
                <a16:creationId xmlns:a16="http://schemas.microsoft.com/office/drawing/2014/main" id="{C1F2AF7C-792B-4768-905A-D4742CD10B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E4C88A-BFF7-4B3C-A675-C34C66C84D8A}"/>
              </a:ext>
            </a:extLst>
          </p:cNvPr>
          <p:cNvSpPr>
            <a:spLocks noGrp="1"/>
          </p:cNvSpPr>
          <p:nvPr>
            <p:ph type="sldNum" sz="quarter" idx="12"/>
          </p:nvPr>
        </p:nvSpPr>
        <p:spPr/>
        <p:txBody>
          <a:bodyPr/>
          <a:lstStyle/>
          <a:p>
            <a:fld id="{497C0F2D-3FBC-481D-BB3E-1C02FA5A8E76}" type="slidenum">
              <a:rPr lang="en-US" smtClean="0"/>
              <a:t>‹#›</a:t>
            </a:fld>
            <a:endParaRPr lang="en-US"/>
          </a:p>
        </p:txBody>
      </p:sp>
    </p:spTree>
    <p:extLst>
      <p:ext uri="{BB962C8B-B14F-4D97-AF65-F5344CB8AC3E}">
        <p14:creationId xmlns:p14="http://schemas.microsoft.com/office/powerpoint/2010/main" val="3835123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66C5A4-EA1D-474F-AFFD-82C4DD599FC3}"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A9C99-5AC0-4559-AB6F-0D293E9ED391}" type="slidenum">
              <a:rPr lang="en-US" smtClean="0"/>
              <a:t>‹#›</a:t>
            </a:fld>
            <a:endParaRPr lang="en-US"/>
          </a:p>
        </p:txBody>
      </p:sp>
    </p:spTree>
    <p:extLst>
      <p:ext uri="{BB962C8B-B14F-4D97-AF65-F5344CB8AC3E}">
        <p14:creationId xmlns:p14="http://schemas.microsoft.com/office/powerpoint/2010/main" val="89009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6C5A4-EA1D-474F-AFFD-82C4DD599FC3}" type="datetimeFigureOut">
              <a:rPr lang="en-US" smtClean="0"/>
              <a:t>12/10/2020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CA9C99-5AC0-4559-AB6F-0D293E9ED391}" type="slidenum">
              <a:rPr lang="en-US" smtClean="0"/>
              <a:t>‹#›</a:t>
            </a:fld>
            <a:endParaRPr lang="en-US"/>
          </a:p>
        </p:txBody>
      </p:sp>
    </p:spTree>
    <p:extLst>
      <p:ext uri="{BB962C8B-B14F-4D97-AF65-F5344CB8AC3E}">
        <p14:creationId xmlns:p14="http://schemas.microsoft.com/office/powerpoint/2010/main" val="1932728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042F85-3941-4EA7-BB5E-DA4124D16D16}"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995D9-F4F8-463B-AD6A-C1CFAB05FEB0}" type="slidenum">
              <a:rPr lang="en-US" smtClean="0"/>
              <a:t>‹#›</a:t>
            </a:fld>
            <a:endParaRPr lang="en-US"/>
          </a:p>
        </p:txBody>
      </p:sp>
    </p:spTree>
    <p:extLst>
      <p:ext uri="{BB962C8B-B14F-4D97-AF65-F5344CB8AC3E}">
        <p14:creationId xmlns:p14="http://schemas.microsoft.com/office/powerpoint/2010/main" val="4096385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42F85-3941-4EA7-BB5E-DA4124D16D16}"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A995D9-F4F8-463B-AD6A-C1CFAB05FEB0}" type="slidenum">
              <a:rPr lang="en-US" smtClean="0"/>
              <a:t>‹#›</a:t>
            </a:fld>
            <a:endParaRPr lang="en-US"/>
          </a:p>
        </p:txBody>
      </p:sp>
    </p:spTree>
    <p:extLst>
      <p:ext uri="{BB962C8B-B14F-4D97-AF65-F5344CB8AC3E}">
        <p14:creationId xmlns:p14="http://schemas.microsoft.com/office/powerpoint/2010/main" val="345606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6CD0-67A1-4F98-9F6E-EB5C66513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6ECCDE-6DD9-4E2B-8E25-B756488CE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6BEA-B802-4306-B8B7-BB4DA943B39E}"/>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9EAF09B8-2034-4D1F-9E69-ADC229D1C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ABC47-44BF-4111-8F94-6803BB50508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77237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E567A-9EDB-4C52-93E0-35E8AC35EA8F}" type="datetimeFigureOut">
              <a:rPr lang="en-US" smtClean="0"/>
              <a:t>12/10/2020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F3A9F5-E6CB-4506-95E9-D53E8CAB5745}" type="slidenum">
              <a:rPr lang="en-US" smtClean="0"/>
              <a:t>‹#›</a:t>
            </a:fld>
            <a:endParaRPr lang="en-US"/>
          </a:p>
        </p:txBody>
      </p:sp>
    </p:spTree>
    <p:extLst>
      <p:ext uri="{BB962C8B-B14F-4D97-AF65-F5344CB8AC3E}">
        <p14:creationId xmlns:p14="http://schemas.microsoft.com/office/powerpoint/2010/main" val="37398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647C-F6FA-4F21-9FD1-4E0E60AB1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FC41F1-CA0F-4D26-98B4-EE549C872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F63D3-2C4D-403A-8E9E-938F10AFAB2C}"/>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9BCEFFE4-8D02-4D63-BF8B-58FD67350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20C9B-31AE-45EA-8C94-8E41A8F90FA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25318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0B59-E99A-44F2-AB0A-F5E2FE62B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C602A-BDFF-435D-BB0A-A1F9CF86B2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0CB9FB-13DF-4E20-BB77-6FCD1B887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8D470-314E-4CD3-BC15-ADD9A99A7735}"/>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6" name="Footer Placeholder 5">
            <a:extLst>
              <a:ext uri="{FF2B5EF4-FFF2-40B4-BE49-F238E27FC236}">
                <a16:creationId xmlns:a16="http://schemas.microsoft.com/office/drawing/2014/main" id="{B37DA554-9758-439C-9718-43AC78828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0E1CE-0BDB-4EB5-BCE5-5E77381085F3}"/>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409538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C1D38-B601-4783-BDDB-1A388E7BEB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57B162-8AD6-4EE1-8CB3-75DDA4B35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9D5C2-A557-49CB-87F3-C016EA2B1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80723-113A-426D-843F-FDE2FAF862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6D1A0-439F-470F-A197-93C0C0E910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D7CF6-3AC7-4D68-8870-EF53D861D06D}"/>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8" name="Footer Placeholder 7">
            <a:extLst>
              <a:ext uri="{FF2B5EF4-FFF2-40B4-BE49-F238E27FC236}">
                <a16:creationId xmlns:a16="http://schemas.microsoft.com/office/drawing/2014/main" id="{605707E9-42BE-4C94-B90E-E68C2A2412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E39A0E-FBB5-4D28-8543-9D1ED8717185}"/>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6254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89F3-B9F5-4E9E-8BF5-64A817603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0CE738-3A7F-45E2-B52C-3D5124CC64A7}"/>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4" name="Footer Placeholder 3">
            <a:extLst>
              <a:ext uri="{FF2B5EF4-FFF2-40B4-BE49-F238E27FC236}">
                <a16:creationId xmlns:a16="http://schemas.microsoft.com/office/drawing/2014/main" id="{2CDCED8F-DC38-4AC4-A874-A75A445CF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23916-B42E-47AF-B0C8-6F1034554792}"/>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75710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0678C-97BD-4790-9787-09B586943837}"/>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3" name="Footer Placeholder 2">
            <a:extLst>
              <a:ext uri="{FF2B5EF4-FFF2-40B4-BE49-F238E27FC236}">
                <a16:creationId xmlns:a16="http://schemas.microsoft.com/office/drawing/2014/main" id="{B9167B9E-854D-4FA7-9742-CE8D38F1BB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3C318-10ED-4C31-8368-AD942D0D6388}"/>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141527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052F-1982-4D8B-9C54-64078FAA2D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A00C24-3FB7-404A-A8C9-D735DF4A9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C6BBF3-288A-4CD3-AFD3-5D8BAEFEE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2F029-85CA-4E1B-8FEA-43DA467F8821}"/>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6" name="Footer Placeholder 5">
            <a:extLst>
              <a:ext uri="{FF2B5EF4-FFF2-40B4-BE49-F238E27FC236}">
                <a16:creationId xmlns:a16="http://schemas.microsoft.com/office/drawing/2014/main" id="{D6293C15-182E-43CA-AE58-D6F9EA6DC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A9DE0-146B-490F-A776-A3AFE81D2BFA}"/>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332136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042A-0DEF-4486-A0DE-EA1C732BD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FD3C9-AAFA-4A4D-ABD6-099F1F1E4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112BD1-54BD-487D-889E-B059C9603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74D99-AE15-4D6F-B70A-1BD9DCA4E555}"/>
              </a:ext>
            </a:extLst>
          </p:cNvPr>
          <p:cNvSpPr>
            <a:spLocks noGrp="1"/>
          </p:cNvSpPr>
          <p:nvPr>
            <p:ph type="dt" sz="half" idx="10"/>
          </p:nvPr>
        </p:nvSpPr>
        <p:spPr/>
        <p:txBody>
          <a:bodyPr/>
          <a:lstStyle/>
          <a:p>
            <a:fld id="{98E1411E-4D4E-4872-8877-B59BAFE819CC}" type="datetimeFigureOut">
              <a:rPr lang="en-US" smtClean="0"/>
              <a:t>12/10/2020</a:t>
            </a:fld>
            <a:endParaRPr lang="en-US"/>
          </a:p>
        </p:txBody>
      </p:sp>
      <p:sp>
        <p:nvSpPr>
          <p:cNvPr id="6" name="Footer Placeholder 5">
            <a:extLst>
              <a:ext uri="{FF2B5EF4-FFF2-40B4-BE49-F238E27FC236}">
                <a16:creationId xmlns:a16="http://schemas.microsoft.com/office/drawing/2014/main" id="{DDC6EBDC-0C05-4E8A-A9A6-5CBEEC7D85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3F8DA-20B8-42BA-BF2F-1CF1EB848F60}"/>
              </a:ext>
            </a:extLst>
          </p:cNvPr>
          <p:cNvSpPr>
            <a:spLocks noGrp="1"/>
          </p:cNvSpPr>
          <p:nvPr>
            <p:ph type="sldNum" sz="quarter" idx="12"/>
          </p:nvPr>
        </p:nvSpPr>
        <p:spPr/>
        <p:txBody>
          <a:bodyPr/>
          <a:lstStyle/>
          <a:p>
            <a:fld id="{7C915AD7-B877-45F8-B216-FDF1B22E8B2E}" type="slidenum">
              <a:rPr lang="en-US" smtClean="0"/>
              <a:t>‹#›</a:t>
            </a:fld>
            <a:endParaRPr lang="en-US"/>
          </a:p>
        </p:txBody>
      </p:sp>
    </p:spTree>
    <p:extLst>
      <p:ext uri="{BB962C8B-B14F-4D97-AF65-F5344CB8AC3E}">
        <p14:creationId xmlns:p14="http://schemas.microsoft.com/office/powerpoint/2010/main" val="264950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D20DD-69DD-4A84-857A-8AF836146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5CE541-2EC0-4199-8C93-0D1B13443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ABEFB-5851-4DCC-9519-75EF7397B7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1411E-4D4E-4872-8877-B59BAFE819CC}" type="datetimeFigureOut">
              <a:rPr lang="en-US" smtClean="0"/>
              <a:t>12/10/2020</a:t>
            </a:fld>
            <a:endParaRPr lang="en-US"/>
          </a:p>
        </p:txBody>
      </p:sp>
      <p:sp>
        <p:nvSpPr>
          <p:cNvPr id="5" name="Footer Placeholder 4">
            <a:extLst>
              <a:ext uri="{FF2B5EF4-FFF2-40B4-BE49-F238E27FC236}">
                <a16:creationId xmlns:a16="http://schemas.microsoft.com/office/drawing/2014/main" id="{C47F5EF5-1F60-4E15-B5D5-835BB45F1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ED8F6C-7F57-4359-8D1A-4FD8A7D2F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15AD7-B877-45F8-B216-FDF1B22E8B2E}" type="slidenum">
              <a:rPr lang="en-US" smtClean="0"/>
              <a:t>‹#›</a:t>
            </a:fld>
            <a:endParaRPr lang="en-US"/>
          </a:p>
        </p:txBody>
      </p:sp>
    </p:spTree>
    <p:extLst>
      <p:ext uri="{BB962C8B-B14F-4D97-AF65-F5344CB8AC3E}">
        <p14:creationId xmlns:p14="http://schemas.microsoft.com/office/powerpoint/2010/main" val="28726749"/>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51" r:id="rId3"/>
    <p:sldLayoutId id="2147483652" r:id="rId4"/>
    <p:sldLayoutId id="2147483653" r:id="rId5"/>
    <p:sldLayoutId id="2147483661" r:id="rId6"/>
    <p:sldLayoutId id="214748366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FD6DA-9914-4692-A1E9-1C27C08D8DE4}" type="datetimeFigureOut">
              <a:rPr lang="en-US" smtClean="0"/>
              <a:t>12/10/2020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4974A-9E53-4D76-AD08-0517ED066461}" type="slidenum">
              <a:rPr lang="en-US" smtClean="0"/>
              <a:t>‹#›</a:t>
            </a:fld>
            <a:endParaRPr lang="en-US"/>
          </a:p>
        </p:txBody>
      </p:sp>
    </p:spTree>
    <p:extLst>
      <p:ext uri="{BB962C8B-B14F-4D97-AF65-F5344CB8AC3E}">
        <p14:creationId xmlns:p14="http://schemas.microsoft.com/office/powerpoint/2010/main" val="1731570666"/>
      </p:ext>
    </p:extLst>
  </p:cSld>
  <p:clrMap bg1="lt1" tx1="dk1" bg2="lt2" tx2="dk2" accent1="accent1" accent2="accent2" accent3="accent3" accent4="accent4" accent5="accent5" accent6="accent6" hlink="hlink" folHlink="folHlink"/>
  <p:sldLayoutIdLst>
    <p:sldLayoutId id="2147483665" r:id="rId1"/>
    <p:sldLayoutId id="2147483668"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5D38A-989C-49F4-A318-F017F53AB8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C5C5A9-F85F-4417-8C4C-DC8BCC22A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8DC07-B49E-4FCD-9471-9389956BF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67309-147B-4774-A516-9475AF1B3E28}" type="datetimeFigureOut">
              <a:rPr lang="en-US" smtClean="0"/>
              <a:t>12/10/2020</a:t>
            </a:fld>
            <a:endParaRPr lang="en-US"/>
          </a:p>
        </p:txBody>
      </p:sp>
      <p:sp>
        <p:nvSpPr>
          <p:cNvPr id="5" name="Footer Placeholder 4">
            <a:extLst>
              <a:ext uri="{FF2B5EF4-FFF2-40B4-BE49-F238E27FC236}">
                <a16:creationId xmlns:a16="http://schemas.microsoft.com/office/drawing/2014/main" id="{6F71B4C6-A2EF-4D5F-8EE5-085AB1F3D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DC9611-7410-40D6-825B-E23F6AC6C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C0F2D-3FBC-481D-BB3E-1C02FA5A8E76}" type="slidenum">
              <a:rPr lang="en-US" smtClean="0"/>
              <a:t>‹#›</a:t>
            </a:fld>
            <a:endParaRPr lang="en-US"/>
          </a:p>
        </p:txBody>
      </p:sp>
    </p:spTree>
    <p:extLst>
      <p:ext uri="{BB962C8B-B14F-4D97-AF65-F5344CB8AC3E}">
        <p14:creationId xmlns:p14="http://schemas.microsoft.com/office/powerpoint/2010/main" val="154651894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6C5A4-EA1D-474F-AFFD-82C4DD599FC3}" type="datetimeFigureOut">
              <a:rPr lang="en-US" smtClean="0"/>
              <a:t>12/10/2020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A9C99-5AC0-4559-AB6F-0D293E9ED391}" type="slidenum">
              <a:rPr lang="en-US" smtClean="0"/>
              <a:t>‹#›</a:t>
            </a:fld>
            <a:endParaRPr lang="en-US"/>
          </a:p>
        </p:txBody>
      </p:sp>
    </p:spTree>
    <p:extLst>
      <p:ext uri="{BB962C8B-B14F-4D97-AF65-F5344CB8AC3E}">
        <p14:creationId xmlns:p14="http://schemas.microsoft.com/office/powerpoint/2010/main" val="3738361564"/>
      </p:ext>
    </p:extLst>
  </p:cSld>
  <p:clrMap bg1="lt1" tx1="dk1" bg2="lt2" tx2="dk2" accent1="accent1" accent2="accent2" accent3="accent3" accent4="accent4" accent5="accent5" accent6="accent6" hlink="hlink" folHlink="folHlink"/>
  <p:sldLayoutIdLst>
    <p:sldLayoutId id="214748367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42F85-3941-4EA7-BB5E-DA4124D16D16}" type="datetimeFigureOut">
              <a:rPr lang="en-US" smtClean="0"/>
              <a:t>12/10/2020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995D9-F4F8-463B-AD6A-C1CFAB05FEB0}" type="slidenum">
              <a:rPr lang="en-US" smtClean="0"/>
              <a:t>‹#›</a:t>
            </a:fld>
            <a:endParaRPr lang="en-US"/>
          </a:p>
        </p:txBody>
      </p:sp>
    </p:spTree>
    <p:extLst>
      <p:ext uri="{BB962C8B-B14F-4D97-AF65-F5344CB8AC3E}">
        <p14:creationId xmlns:p14="http://schemas.microsoft.com/office/powerpoint/2010/main" val="2954617580"/>
      </p:ext>
    </p:extLst>
  </p:cSld>
  <p:clrMap bg1="lt1" tx1="dk1" bg2="lt2" tx2="dk2" accent1="accent1" accent2="accent2" accent3="accent3" accent4="accent4" accent5="accent5" accent6="accent6" hlink="hlink" folHlink="folHlink"/>
  <p:sldLayoutIdLst>
    <p:sldLayoutId id="2147483649" r:id="rId1"/>
    <p:sldLayoutId id="214748367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E567A-9EDB-4C52-93E0-35E8AC35EA8F}" type="datetimeFigureOut">
              <a:rPr lang="en-US" smtClean="0"/>
              <a:t>12/10/2020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3A9F5-E6CB-4506-95E9-D53E8CAB5745}" type="slidenum">
              <a:rPr lang="en-US" smtClean="0"/>
              <a:t>‹#›</a:t>
            </a:fld>
            <a:endParaRPr lang="en-US"/>
          </a:p>
        </p:txBody>
      </p:sp>
    </p:spTree>
    <p:extLst>
      <p:ext uri="{BB962C8B-B14F-4D97-AF65-F5344CB8AC3E}">
        <p14:creationId xmlns:p14="http://schemas.microsoft.com/office/powerpoint/2010/main" val="3391509672"/>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87.emf"/><Relationship Id="rId4" Type="http://schemas.openxmlformats.org/officeDocument/2006/relationships/image" Target="../media/image86.emf"/></Relationships>
</file>

<file path=ppt/slides/_rels/slide105.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10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94.emf"/></Relationships>
</file>

<file path=ppt/slides/_rels/slide107.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10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94.emf"/></Relationships>
</file>

<file path=ppt/slides/_rels/slide109.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94.emf"/></Relationships>
</file>

<file path=ppt/slides/_rels/slide111.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11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1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1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11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0.emf"/><Relationship Id="rId4" Type="http://schemas.openxmlformats.org/officeDocument/2006/relationships/image" Target="../media/image39.emf"/></Relationships>
</file>

<file path=ppt/slides/_rels/slide5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8.emf"/></Relationships>
</file>

<file path=ppt/slides/_rels/slide98.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chart" Target="../charts/chart2.xml"/><Relationship Id="rId7" Type="http://schemas.openxmlformats.org/officeDocument/2006/relationships/image" Target="../media/image79.emf"/><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588D-4E07-4789-A4E7-7E0063D75E47}"/>
              </a:ext>
            </a:extLst>
          </p:cNvPr>
          <p:cNvSpPr>
            <a:spLocks noGrp="1"/>
          </p:cNvSpPr>
          <p:nvPr>
            <p:ph type="ctrTitle"/>
          </p:nvPr>
        </p:nvSpPr>
        <p:spPr/>
        <p:txBody>
          <a:bodyPr/>
          <a:lstStyle/>
          <a:p>
            <a:r>
              <a:rPr lang="en-US" dirty="0"/>
              <a:t>Tree Builder</a:t>
            </a:r>
          </a:p>
        </p:txBody>
      </p:sp>
      <p:sp>
        <p:nvSpPr>
          <p:cNvPr id="3" name="Subtitle 2">
            <a:extLst>
              <a:ext uri="{FF2B5EF4-FFF2-40B4-BE49-F238E27FC236}">
                <a16:creationId xmlns:a16="http://schemas.microsoft.com/office/drawing/2014/main" id="{D5CE466B-86A9-4218-8C68-10FA7A76D217}"/>
              </a:ext>
            </a:extLst>
          </p:cNvPr>
          <p:cNvSpPr>
            <a:spLocks noGrp="1"/>
          </p:cNvSpPr>
          <p:nvPr>
            <p:ph type="subTitle" idx="1"/>
          </p:nvPr>
        </p:nvSpPr>
        <p:spPr/>
        <p:txBody>
          <a:bodyPr/>
          <a:lstStyle/>
          <a:p>
            <a:r>
              <a:rPr lang="en-US" dirty="0"/>
              <a:t>(Scenarios and Scenario Unification)</a:t>
            </a:r>
          </a:p>
        </p:txBody>
      </p:sp>
    </p:spTree>
    <p:extLst>
      <p:ext uri="{BB962C8B-B14F-4D97-AF65-F5344CB8AC3E}">
        <p14:creationId xmlns:p14="http://schemas.microsoft.com/office/powerpoint/2010/main" val="150177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3701" y="76201"/>
            <a:ext cx="6724598" cy="830997"/>
          </a:xfrm>
          <a:prstGeom prst="rect">
            <a:avLst/>
          </a:prstGeom>
          <a:noFill/>
        </p:spPr>
        <p:txBody>
          <a:bodyPr wrap="square" rtlCol="0">
            <a:spAutoFit/>
          </a:bodyPr>
          <a:lstStyle/>
          <a:p>
            <a:pPr algn="ctr"/>
            <a:r>
              <a:rPr lang="en-US" sz="2800" dirty="0"/>
              <a:t>Typos and Author errors in the Flögeln book</a:t>
            </a:r>
          </a:p>
          <a:p>
            <a:pPr algn="ctr"/>
            <a:r>
              <a:rPr lang="en-US" sz="2000" dirty="0"/>
              <a:t>Should these be fixed in the book during OCR error correction?</a:t>
            </a:r>
          </a:p>
        </p:txBody>
      </p:sp>
      <p:graphicFrame>
        <p:nvGraphicFramePr>
          <p:cNvPr id="3" name="Table 2"/>
          <p:cNvGraphicFramePr>
            <a:graphicFrameLocks noGrp="1"/>
          </p:cNvGraphicFramePr>
          <p:nvPr/>
        </p:nvGraphicFramePr>
        <p:xfrm>
          <a:off x="2247901" y="1066800"/>
          <a:ext cx="7696201" cy="5267428"/>
        </p:xfrm>
        <a:graphic>
          <a:graphicData uri="http://schemas.openxmlformats.org/drawingml/2006/table">
            <a:tbl>
              <a:tblPr>
                <a:tableStyleId>{5C22544A-7EE6-4342-B048-85BDC9FD1C3A}</a:tableStyleId>
              </a:tblPr>
              <a:tblGrid>
                <a:gridCol w="720618">
                  <a:extLst>
                    <a:ext uri="{9D8B030D-6E8A-4147-A177-3AD203B41FA5}">
                      <a16:colId xmlns:a16="http://schemas.microsoft.com/office/drawing/2014/main" val="20000"/>
                    </a:ext>
                  </a:extLst>
                </a:gridCol>
                <a:gridCol w="518845">
                  <a:extLst>
                    <a:ext uri="{9D8B030D-6E8A-4147-A177-3AD203B41FA5}">
                      <a16:colId xmlns:a16="http://schemas.microsoft.com/office/drawing/2014/main" val="20001"/>
                    </a:ext>
                  </a:extLst>
                </a:gridCol>
                <a:gridCol w="470804">
                  <a:extLst>
                    <a:ext uri="{9D8B030D-6E8A-4147-A177-3AD203B41FA5}">
                      <a16:colId xmlns:a16="http://schemas.microsoft.com/office/drawing/2014/main" val="20002"/>
                    </a:ext>
                  </a:extLst>
                </a:gridCol>
                <a:gridCol w="2833800">
                  <a:extLst>
                    <a:ext uri="{9D8B030D-6E8A-4147-A177-3AD203B41FA5}">
                      <a16:colId xmlns:a16="http://schemas.microsoft.com/office/drawing/2014/main" val="20003"/>
                    </a:ext>
                  </a:extLst>
                </a:gridCol>
                <a:gridCol w="3152134">
                  <a:extLst>
                    <a:ext uri="{9D8B030D-6E8A-4147-A177-3AD203B41FA5}">
                      <a16:colId xmlns:a16="http://schemas.microsoft.com/office/drawing/2014/main" val="20004"/>
                    </a:ext>
                  </a:extLst>
                </a:gridCol>
              </a:tblGrid>
              <a:tr h="164892">
                <a:tc>
                  <a:txBody>
                    <a:bodyPr/>
                    <a:lstStyle/>
                    <a:p>
                      <a:pPr algn="ctr" fontAlgn="b"/>
                      <a:r>
                        <a:rPr lang="en-US" sz="1000" u="none" strike="noStrike" dirty="0">
                          <a:effectLst/>
                        </a:rPr>
                        <a:t>PDF page</a:t>
                      </a:r>
                      <a:endParaRPr lang="en-US" sz="1000" b="1" i="0" u="none" strike="noStrike" dirty="0">
                        <a:solidFill>
                          <a:srgbClr val="000000"/>
                        </a:solidFill>
                        <a:effectLst/>
                        <a:latin typeface="Calibri"/>
                      </a:endParaRPr>
                    </a:p>
                  </a:txBody>
                  <a:tcPr marL="6596" marR="6596" marT="6596" marB="0" anchor="b">
                    <a:solidFill>
                      <a:schemeClr val="accent5">
                        <a:lumMod val="40000"/>
                        <a:lumOff val="60000"/>
                      </a:schemeClr>
                    </a:solidFill>
                  </a:tcPr>
                </a:tc>
                <a:tc>
                  <a:txBody>
                    <a:bodyPr/>
                    <a:lstStyle/>
                    <a:p>
                      <a:pPr algn="ctr" fontAlgn="b"/>
                      <a:r>
                        <a:rPr lang="en-US" sz="1000" u="none" strike="noStrike" dirty="0">
                          <a:effectLst/>
                        </a:rPr>
                        <a:t>Ref. ID</a:t>
                      </a:r>
                      <a:endParaRPr lang="en-US" sz="1000" b="1" i="0" u="none" strike="noStrike" dirty="0">
                        <a:solidFill>
                          <a:srgbClr val="000000"/>
                        </a:solidFill>
                        <a:effectLst/>
                        <a:latin typeface="Calibri"/>
                      </a:endParaRPr>
                    </a:p>
                  </a:txBody>
                  <a:tcPr marL="6596" marR="6596" marT="6596" marB="0" anchor="b">
                    <a:solidFill>
                      <a:schemeClr val="accent5">
                        <a:lumMod val="40000"/>
                        <a:lumOff val="60000"/>
                      </a:schemeClr>
                    </a:solidFill>
                  </a:tcPr>
                </a:tc>
                <a:tc>
                  <a:txBody>
                    <a:bodyPr/>
                    <a:lstStyle/>
                    <a:p>
                      <a:pPr algn="ctr" fontAlgn="b"/>
                      <a:r>
                        <a:rPr lang="en-US" sz="1000" u="none" strike="noStrike" dirty="0">
                          <a:effectLst/>
                        </a:rPr>
                        <a:t>Line</a:t>
                      </a:r>
                      <a:endParaRPr lang="en-US" sz="1000" b="1" i="0" u="none" strike="noStrike" dirty="0">
                        <a:solidFill>
                          <a:srgbClr val="000000"/>
                        </a:solidFill>
                        <a:effectLst/>
                        <a:latin typeface="Calibri"/>
                      </a:endParaRPr>
                    </a:p>
                  </a:txBody>
                  <a:tcPr marL="6596" marR="6596" marT="6596" marB="0" anchor="b">
                    <a:solidFill>
                      <a:schemeClr val="accent5">
                        <a:lumMod val="40000"/>
                        <a:lumOff val="60000"/>
                      </a:schemeClr>
                    </a:solidFill>
                  </a:tcPr>
                </a:tc>
                <a:tc>
                  <a:txBody>
                    <a:bodyPr/>
                    <a:lstStyle/>
                    <a:p>
                      <a:pPr algn="l" fontAlgn="b"/>
                      <a:r>
                        <a:rPr lang="en-US" sz="1000" u="none" strike="noStrike" dirty="0">
                          <a:effectLst/>
                        </a:rPr>
                        <a:t>Error</a:t>
                      </a:r>
                      <a:endParaRPr lang="en-US" sz="1000" b="1" i="0" u="none" strike="noStrike" dirty="0">
                        <a:solidFill>
                          <a:srgbClr val="000000"/>
                        </a:solidFill>
                        <a:effectLst/>
                        <a:latin typeface="Calibri"/>
                      </a:endParaRPr>
                    </a:p>
                  </a:txBody>
                  <a:tcPr marL="6596" marR="6596" marT="6596" marB="0" anchor="b">
                    <a:solidFill>
                      <a:schemeClr val="accent5">
                        <a:lumMod val="40000"/>
                        <a:lumOff val="60000"/>
                      </a:schemeClr>
                    </a:solidFill>
                  </a:tcPr>
                </a:tc>
                <a:tc>
                  <a:txBody>
                    <a:bodyPr/>
                    <a:lstStyle/>
                    <a:p>
                      <a:pPr algn="ctr" fontAlgn="b"/>
                      <a:r>
                        <a:rPr lang="en-US" sz="1000" u="none" strike="noStrike" dirty="0">
                          <a:effectLst/>
                        </a:rPr>
                        <a:t>Comment</a:t>
                      </a:r>
                      <a:endParaRPr lang="en-US" sz="1000" b="1" i="0" u="none" strike="noStrike" dirty="0">
                        <a:solidFill>
                          <a:srgbClr val="000000"/>
                        </a:solidFill>
                        <a:effectLst/>
                        <a:latin typeface="Calibri"/>
                      </a:endParaRPr>
                    </a:p>
                  </a:txBody>
                  <a:tcPr marL="6596" marR="6596" marT="6596" marB="0" anchor="b">
                    <a:solidFill>
                      <a:schemeClr val="accent5">
                        <a:lumMod val="40000"/>
                        <a:lumOff val="60000"/>
                      </a:schemeClr>
                    </a:solidFill>
                  </a:tcPr>
                </a:tc>
                <a:extLst>
                  <a:ext uri="{0D108BD9-81ED-4DB2-BD59-A6C34878D82A}">
                    <a16:rowId xmlns:a16="http://schemas.microsoft.com/office/drawing/2014/main" val="10000"/>
                  </a:ext>
                </a:extLst>
              </a:tr>
              <a:tr h="154339">
                <a:tc gridSpan="5">
                  <a:txBody>
                    <a:bodyPr/>
                    <a:lstStyle/>
                    <a:p>
                      <a:pPr algn="l" fontAlgn="b"/>
                      <a:r>
                        <a:rPr lang="en-US" sz="1000" u="none" strike="noStrike" dirty="0">
                          <a:effectLst/>
                        </a:rPr>
                        <a:t>Missing Delimiters, Extra Delimiters</a:t>
                      </a:r>
                      <a:endParaRPr lang="en-US" sz="1000" b="1" i="0" u="none" strike="noStrike" dirty="0">
                        <a:solidFill>
                          <a:srgbClr val="000000"/>
                        </a:solidFill>
                        <a:effectLst/>
                        <a:latin typeface="Calibri"/>
                      </a:endParaRPr>
                    </a:p>
                  </a:txBody>
                  <a:tcPr marL="6596" marR="6596" marT="6596" marB="0" anchor="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914">
                <a:tc>
                  <a:txBody>
                    <a:bodyPr/>
                    <a:lstStyle/>
                    <a:p>
                      <a:pPr algn="ctr" fontAlgn="b"/>
                      <a:r>
                        <a:rPr lang="en-US" sz="900" b="0" i="0" u="none" strike="noStrike">
                          <a:solidFill>
                            <a:srgbClr val="000000"/>
                          </a:solidFill>
                          <a:effectLst/>
                          <a:latin typeface="Calibri"/>
                        </a:rPr>
                        <a:t>13</a:t>
                      </a:r>
                    </a:p>
                  </a:txBody>
                  <a:tcPr marL="9525" marR="9525" marT="9525" marB="0" anchor="b"/>
                </a:tc>
                <a:tc>
                  <a:txBody>
                    <a:bodyPr/>
                    <a:lstStyle/>
                    <a:p>
                      <a:pPr algn="ctr" fontAlgn="b"/>
                      <a:r>
                        <a:rPr lang="en-US" sz="900" b="0" i="0" u="none" strike="noStrike" dirty="0">
                          <a:solidFill>
                            <a:srgbClr val="000000"/>
                          </a:solidFill>
                          <a:effectLst/>
                          <a:latin typeface="Calibri"/>
                        </a:rPr>
                        <a:t>B010</a:t>
                      </a:r>
                    </a:p>
                  </a:txBody>
                  <a:tcPr marL="9525" marR="9525" marT="9525" marB="0" anchor="b"/>
                </a:tc>
                <a:tc>
                  <a:txBody>
                    <a:bodyPr/>
                    <a:lstStyle/>
                    <a:p>
                      <a:pPr algn="ctr" fontAlgn="b"/>
                      <a:r>
                        <a:rPr lang="en-US" sz="900" b="0" i="0" u="none" strike="noStrike">
                          <a:solidFill>
                            <a:srgbClr val="000000"/>
                          </a:solidFill>
                          <a:effectLst/>
                          <a:latin typeface="Calibri"/>
                        </a:rPr>
                        <a:t>2</a:t>
                      </a:r>
                    </a:p>
                  </a:txBody>
                  <a:tcPr marL="9525" marR="9525" marT="9525" marB="0" anchor="b"/>
                </a:tc>
                <a:tc>
                  <a:txBody>
                    <a:bodyPr/>
                    <a:lstStyle/>
                    <a:p>
                      <a:pPr algn="l" fontAlgn="b"/>
                      <a:r>
                        <a:rPr lang="en-US" sz="900" b="0" i="0" u="none" strike="noStrike">
                          <a:solidFill>
                            <a:srgbClr val="000000"/>
                          </a:solidFill>
                          <a:effectLst/>
                          <a:latin typeface="Calibri"/>
                        </a:rPr>
                        <a:t>Missing oo in front of 16.11.1860</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2"/>
                  </a:ext>
                </a:extLst>
              </a:tr>
              <a:tr h="131914">
                <a:tc>
                  <a:txBody>
                    <a:bodyPr/>
                    <a:lstStyle/>
                    <a:p>
                      <a:pPr algn="ctr" fontAlgn="b"/>
                      <a:r>
                        <a:rPr lang="en-US" sz="900" b="0" i="0" u="none" strike="noStrike">
                          <a:solidFill>
                            <a:srgbClr val="000000"/>
                          </a:solidFill>
                          <a:effectLst/>
                          <a:latin typeface="Calibri"/>
                        </a:rPr>
                        <a:t>22</a:t>
                      </a:r>
                    </a:p>
                  </a:txBody>
                  <a:tcPr marL="9525" marR="9525" marT="9525" marB="0" anchor="b"/>
                </a:tc>
                <a:tc>
                  <a:txBody>
                    <a:bodyPr/>
                    <a:lstStyle/>
                    <a:p>
                      <a:pPr algn="ctr" fontAlgn="b"/>
                      <a:r>
                        <a:rPr lang="en-US" sz="900" b="0" i="0" u="none" strike="noStrike" dirty="0">
                          <a:solidFill>
                            <a:srgbClr val="000000"/>
                          </a:solidFill>
                          <a:effectLst/>
                          <a:latin typeface="Calibri"/>
                        </a:rPr>
                        <a:t>B076</a:t>
                      </a:r>
                    </a:p>
                  </a:txBody>
                  <a:tcPr marL="9525" marR="9525" marT="9525" marB="0" anchor="b"/>
                </a:tc>
                <a:tc>
                  <a:txBody>
                    <a:bodyPr/>
                    <a:lstStyle/>
                    <a:p>
                      <a:pPr algn="ctr" fontAlgn="b"/>
                      <a:r>
                        <a:rPr lang="en-US" sz="900" b="0" i="0" u="none" strike="noStrike" dirty="0">
                          <a:solidFill>
                            <a:srgbClr val="000000"/>
                          </a:solidFill>
                          <a:effectLst/>
                          <a:latin typeface="Calibri"/>
                        </a:rPr>
                        <a:t>5</a:t>
                      </a:r>
                    </a:p>
                  </a:txBody>
                  <a:tcPr marL="9525" marR="9525" marT="9525" marB="0" anchor="b"/>
                </a:tc>
                <a:tc>
                  <a:txBody>
                    <a:bodyPr/>
                    <a:lstStyle/>
                    <a:p>
                      <a:pPr algn="l" fontAlgn="b"/>
                      <a:r>
                        <a:rPr lang="en-US" sz="900" b="0" i="0" u="none" strike="noStrike">
                          <a:solidFill>
                            <a:srgbClr val="000000"/>
                          </a:solidFill>
                          <a:effectLst/>
                          <a:latin typeface="Calibri"/>
                        </a:rPr>
                        <a:t>Missing oo in front of 7.11.1862</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3"/>
                  </a:ext>
                </a:extLst>
              </a:tr>
              <a:tr h="131914">
                <a:tc>
                  <a:txBody>
                    <a:bodyPr/>
                    <a:lstStyle/>
                    <a:p>
                      <a:pPr algn="ctr" fontAlgn="b"/>
                      <a:r>
                        <a:rPr lang="en-US" sz="900" b="0" i="0" u="none" strike="noStrike">
                          <a:solidFill>
                            <a:srgbClr val="000000"/>
                          </a:solidFill>
                          <a:effectLst/>
                          <a:latin typeface="Calibri"/>
                        </a:rPr>
                        <a:t>110</a:t>
                      </a:r>
                    </a:p>
                  </a:txBody>
                  <a:tcPr marL="9525" marR="9525" marT="9525" marB="0" anchor="b"/>
                </a:tc>
                <a:tc>
                  <a:txBody>
                    <a:bodyPr/>
                    <a:lstStyle/>
                    <a:p>
                      <a:pPr algn="ctr" fontAlgn="b"/>
                      <a:r>
                        <a:rPr lang="en-US" sz="900" b="0" i="0" u="none" strike="noStrike">
                          <a:solidFill>
                            <a:srgbClr val="000000"/>
                          </a:solidFill>
                          <a:effectLst/>
                          <a:latin typeface="Calibri"/>
                        </a:rPr>
                        <a:t>W024</a:t>
                      </a:r>
                    </a:p>
                  </a:txBody>
                  <a:tcPr marL="9525" marR="9525" marT="9525" marB="0" anchor="b"/>
                </a:tc>
                <a:tc>
                  <a:txBody>
                    <a:bodyPr/>
                    <a:lstStyle/>
                    <a:p>
                      <a:pPr algn="ctr" fontAlgn="b"/>
                      <a:r>
                        <a:rPr lang="en-US" sz="900" b="0" i="0" u="none" strike="noStrike" dirty="0">
                          <a:solidFill>
                            <a:srgbClr val="000000"/>
                          </a:solidFill>
                          <a:effectLst/>
                          <a:latin typeface="Calibri"/>
                        </a:rPr>
                        <a:t>3</a:t>
                      </a:r>
                    </a:p>
                  </a:txBody>
                  <a:tcPr marL="9525" marR="9525" marT="9525" marB="0" anchor="b"/>
                </a:tc>
                <a:tc>
                  <a:txBody>
                    <a:bodyPr/>
                    <a:lstStyle/>
                    <a:p>
                      <a:pPr algn="l" fontAlgn="b"/>
                      <a:r>
                        <a:rPr lang="en-US" sz="900" b="0" i="0" u="none" strike="noStrike">
                          <a:solidFill>
                            <a:srgbClr val="000000"/>
                          </a:solidFill>
                          <a:effectLst/>
                          <a:latin typeface="Calibri"/>
                        </a:rPr>
                        <a:t>Missing oo; it says aufgeb. 1862</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4"/>
                  </a:ext>
                </a:extLst>
              </a:tr>
              <a:tr h="131914">
                <a:tc>
                  <a:txBody>
                    <a:bodyPr/>
                    <a:lstStyle/>
                    <a:p>
                      <a:pPr algn="ctr" fontAlgn="b"/>
                      <a:r>
                        <a:rPr lang="en-US" sz="900" b="0" i="0" u="none" strike="noStrike">
                          <a:solidFill>
                            <a:srgbClr val="000000"/>
                          </a:solidFill>
                          <a:effectLst/>
                          <a:latin typeface="Calibri"/>
                        </a:rPr>
                        <a:t>110</a:t>
                      </a:r>
                    </a:p>
                  </a:txBody>
                  <a:tcPr marL="9525" marR="9525" marT="9525" marB="0" anchor="b"/>
                </a:tc>
                <a:tc>
                  <a:txBody>
                    <a:bodyPr/>
                    <a:lstStyle/>
                    <a:p>
                      <a:pPr algn="ctr" fontAlgn="b"/>
                      <a:r>
                        <a:rPr lang="en-US" sz="900" b="0" i="0" u="none" strike="noStrike">
                          <a:solidFill>
                            <a:srgbClr val="000000"/>
                          </a:solidFill>
                          <a:effectLst/>
                          <a:latin typeface="Calibri"/>
                        </a:rPr>
                        <a:t>W024</a:t>
                      </a:r>
                    </a:p>
                  </a:txBody>
                  <a:tcPr marL="9525" marR="9525" marT="9525" marB="0" anchor="b"/>
                </a:tc>
                <a:tc>
                  <a:txBody>
                    <a:bodyPr/>
                    <a:lstStyle/>
                    <a:p>
                      <a:pPr algn="ctr" fontAlgn="b"/>
                      <a:r>
                        <a:rPr lang="en-US" sz="900" b="0" i="0" u="none" strike="noStrike" dirty="0">
                          <a:solidFill>
                            <a:srgbClr val="000000"/>
                          </a:solidFill>
                          <a:effectLst/>
                          <a:latin typeface="Calibri"/>
                        </a:rPr>
                        <a:t>7</a:t>
                      </a:r>
                    </a:p>
                  </a:txBody>
                  <a:tcPr marL="9525" marR="9525" marT="9525" marB="0" anchor="b"/>
                </a:tc>
                <a:tc>
                  <a:txBody>
                    <a:bodyPr/>
                    <a:lstStyle/>
                    <a:p>
                      <a:pPr algn="l" fontAlgn="b"/>
                      <a:r>
                        <a:rPr lang="en-US" sz="900" b="0" i="0" u="none" strike="noStrike">
                          <a:solidFill>
                            <a:srgbClr val="000000"/>
                          </a:solidFill>
                          <a:effectLst/>
                          <a:latin typeface="Calibri"/>
                        </a:rPr>
                        <a:t>Missing oo; it says aufgeb. Okt. 1869</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5"/>
                  </a:ext>
                </a:extLst>
              </a:tr>
              <a:tr h="131914">
                <a:tc>
                  <a:txBody>
                    <a:bodyPr/>
                    <a:lstStyle/>
                    <a:p>
                      <a:pPr algn="ctr" fontAlgn="b"/>
                      <a:r>
                        <a:rPr lang="en-US" sz="900" b="0" i="0" u="none" strike="noStrike">
                          <a:solidFill>
                            <a:srgbClr val="000000"/>
                          </a:solidFill>
                          <a:effectLst/>
                          <a:latin typeface="Calibri"/>
                        </a:rPr>
                        <a:t>113</a:t>
                      </a:r>
                    </a:p>
                  </a:txBody>
                  <a:tcPr marL="9525" marR="9525" marT="9525" marB="0" anchor="b"/>
                </a:tc>
                <a:tc>
                  <a:txBody>
                    <a:bodyPr/>
                    <a:lstStyle/>
                    <a:p>
                      <a:pPr algn="ctr" fontAlgn="b"/>
                      <a:r>
                        <a:rPr lang="en-US" sz="900" b="0" i="0" u="none" strike="noStrike">
                          <a:solidFill>
                            <a:srgbClr val="000000"/>
                          </a:solidFill>
                          <a:effectLst/>
                          <a:latin typeface="Calibri"/>
                        </a:rPr>
                        <a:t>W048</a:t>
                      </a:r>
                    </a:p>
                  </a:txBody>
                  <a:tcPr marL="9525" marR="9525" marT="9525" marB="0" anchor="b"/>
                </a:tc>
                <a:tc>
                  <a:txBody>
                    <a:bodyPr/>
                    <a:lstStyle/>
                    <a:p>
                      <a:pPr algn="ctr" fontAlgn="b"/>
                      <a:r>
                        <a:rPr lang="en-US" sz="900" b="0" i="0" u="none" strike="noStrike">
                          <a:solidFill>
                            <a:srgbClr val="000000"/>
                          </a:solidFill>
                          <a:effectLst/>
                          <a:latin typeface="Calibri"/>
                        </a:rPr>
                        <a:t>9</a:t>
                      </a:r>
                    </a:p>
                  </a:txBody>
                  <a:tcPr marL="9525" marR="9525" marT="9525" marB="0" anchor="b"/>
                </a:tc>
                <a:tc>
                  <a:txBody>
                    <a:bodyPr/>
                    <a:lstStyle/>
                    <a:p>
                      <a:pPr algn="l" fontAlgn="b"/>
                      <a:r>
                        <a:rPr lang="en-US" sz="900" b="0" i="0" u="none" strike="noStrike" dirty="0">
                          <a:solidFill>
                            <a:srgbClr val="000000"/>
                          </a:solidFill>
                          <a:effectLst/>
                          <a:latin typeface="Calibri"/>
                        </a:rPr>
                        <a:t>Missing oo; it says aufgeb. 1864</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6"/>
                  </a:ext>
                </a:extLst>
              </a:tr>
              <a:tr h="131914">
                <a:tc>
                  <a:txBody>
                    <a:bodyPr/>
                    <a:lstStyle/>
                    <a:p>
                      <a:pPr algn="ctr" fontAlgn="b"/>
                      <a:r>
                        <a:rPr lang="en-US" sz="900" b="0" i="0" u="none" strike="noStrike">
                          <a:solidFill>
                            <a:srgbClr val="000000"/>
                          </a:solidFill>
                          <a:effectLst/>
                          <a:latin typeface="Calibri"/>
                        </a:rPr>
                        <a:t>114</a:t>
                      </a:r>
                    </a:p>
                  </a:txBody>
                  <a:tcPr marL="9525" marR="9525" marT="9525" marB="0" anchor="b"/>
                </a:tc>
                <a:tc>
                  <a:txBody>
                    <a:bodyPr/>
                    <a:lstStyle/>
                    <a:p>
                      <a:pPr algn="ctr" fontAlgn="b"/>
                      <a:r>
                        <a:rPr lang="en-US" sz="900" b="0" i="0" u="none" strike="noStrike">
                          <a:solidFill>
                            <a:srgbClr val="000000"/>
                          </a:solidFill>
                          <a:effectLst/>
                          <a:latin typeface="Calibri"/>
                        </a:rPr>
                        <a:t>W057</a:t>
                      </a:r>
                    </a:p>
                  </a:txBody>
                  <a:tcPr marL="9525" marR="9525" marT="9525" marB="0" anchor="b"/>
                </a:tc>
                <a:tc>
                  <a:txBody>
                    <a:bodyPr/>
                    <a:lstStyle/>
                    <a:p>
                      <a:pPr algn="ctr" fontAlgn="b"/>
                      <a:r>
                        <a:rPr lang="en-US" sz="900" b="0" i="0" u="none" strike="noStrike">
                          <a:solidFill>
                            <a:srgbClr val="000000"/>
                          </a:solidFill>
                          <a:effectLst/>
                          <a:latin typeface="Calibri"/>
                        </a:rPr>
                        <a:t>1</a:t>
                      </a:r>
                    </a:p>
                  </a:txBody>
                  <a:tcPr marL="9525" marR="9525" marT="9525" marB="0" anchor="b"/>
                </a:tc>
                <a:tc>
                  <a:txBody>
                    <a:bodyPr/>
                    <a:lstStyle/>
                    <a:p>
                      <a:pPr algn="l" fontAlgn="b"/>
                      <a:r>
                        <a:rPr lang="en-US" sz="900" b="0" i="0" u="none" strike="noStrike" dirty="0">
                          <a:solidFill>
                            <a:srgbClr val="000000"/>
                          </a:solidFill>
                          <a:effectLst/>
                          <a:latin typeface="Calibri"/>
                        </a:rPr>
                        <a:t>Missing oo; it says aufgeb. 1853</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7"/>
                  </a:ext>
                </a:extLst>
              </a:tr>
              <a:tr h="131914">
                <a:tc>
                  <a:txBody>
                    <a:bodyPr/>
                    <a:lstStyle/>
                    <a:p>
                      <a:pPr algn="ctr" fontAlgn="b"/>
                      <a:r>
                        <a:rPr lang="en-US" sz="900" b="0" i="0" u="none" strike="noStrike">
                          <a:solidFill>
                            <a:srgbClr val="000000"/>
                          </a:solidFill>
                          <a:effectLst/>
                          <a:latin typeface="Calibri"/>
                        </a:rPr>
                        <a:t>67</a:t>
                      </a:r>
                    </a:p>
                  </a:txBody>
                  <a:tcPr marL="9525" marR="9525" marT="9525" marB="0" anchor="b"/>
                </a:tc>
                <a:tc>
                  <a:txBody>
                    <a:bodyPr/>
                    <a:lstStyle/>
                    <a:p>
                      <a:pPr algn="ctr" fontAlgn="b"/>
                      <a:r>
                        <a:rPr lang="en-US" sz="900" b="0" i="0" u="none" strike="noStrike">
                          <a:solidFill>
                            <a:srgbClr val="000000"/>
                          </a:solidFill>
                          <a:effectLst/>
                          <a:latin typeface="Calibri"/>
                        </a:rPr>
                        <a:t>L016</a:t>
                      </a:r>
                    </a:p>
                  </a:txBody>
                  <a:tcPr marL="9525" marR="9525" marT="9525" marB="0" anchor="b"/>
                </a:tc>
                <a:tc>
                  <a:txBody>
                    <a:bodyPr/>
                    <a:lstStyle/>
                    <a:p>
                      <a:pPr algn="ctr" fontAlgn="b"/>
                      <a:r>
                        <a:rPr lang="en-US" sz="900" b="0" i="0" u="none" strike="noStrike">
                          <a:solidFill>
                            <a:srgbClr val="000000"/>
                          </a:solidFill>
                          <a:effectLst/>
                          <a:latin typeface="Calibri"/>
                        </a:rPr>
                        <a:t>6</a:t>
                      </a:r>
                    </a:p>
                  </a:txBody>
                  <a:tcPr marL="9525" marR="9525" marT="9525" marB="0" anchor="b"/>
                </a:tc>
                <a:tc>
                  <a:txBody>
                    <a:bodyPr/>
                    <a:lstStyle/>
                    <a:p>
                      <a:pPr algn="l" fontAlgn="b"/>
                      <a:r>
                        <a:rPr lang="en-US" sz="900" b="0" i="0" u="none" strike="noStrike" dirty="0">
                          <a:solidFill>
                            <a:srgbClr val="000000"/>
                          </a:solidFill>
                          <a:effectLst/>
                          <a:latin typeface="Calibri"/>
                        </a:rPr>
                        <a:t>Missing * before 9.3.1885</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8"/>
                  </a:ext>
                </a:extLst>
              </a:tr>
              <a:tr h="131914">
                <a:tc>
                  <a:txBody>
                    <a:bodyPr/>
                    <a:lstStyle/>
                    <a:p>
                      <a:pPr algn="ctr" fontAlgn="b"/>
                      <a:r>
                        <a:rPr lang="en-US" sz="900" b="0" i="0" u="none" strike="noStrike">
                          <a:solidFill>
                            <a:srgbClr val="000000"/>
                          </a:solidFill>
                          <a:effectLst/>
                          <a:latin typeface="Calibri"/>
                        </a:rPr>
                        <a:t>83</a:t>
                      </a:r>
                    </a:p>
                  </a:txBody>
                  <a:tcPr marL="9525" marR="9525" marT="9525" marB="0" anchor="b"/>
                </a:tc>
                <a:tc>
                  <a:txBody>
                    <a:bodyPr/>
                    <a:lstStyle/>
                    <a:p>
                      <a:pPr algn="ctr" fontAlgn="b"/>
                      <a:r>
                        <a:rPr lang="en-US" sz="900" b="0" i="0" u="none" strike="noStrike">
                          <a:solidFill>
                            <a:srgbClr val="000000"/>
                          </a:solidFill>
                          <a:effectLst/>
                          <a:latin typeface="Calibri"/>
                        </a:rPr>
                        <a:t>R019</a:t>
                      </a:r>
                    </a:p>
                  </a:txBody>
                  <a:tcPr marL="9525" marR="9525" marT="9525" marB="0" anchor="b"/>
                </a:tc>
                <a:tc>
                  <a:txBody>
                    <a:bodyPr/>
                    <a:lstStyle/>
                    <a:p>
                      <a:pPr algn="ctr" fontAlgn="b"/>
                      <a:r>
                        <a:rPr lang="en-US" sz="900" b="0" i="0" u="none" strike="noStrike">
                          <a:solidFill>
                            <a:srgbClr val="000000"/>
                          </a:solidFill>
                          <a:effectLst/>
                          <a:latin typeface="Calibri"/>
                        </a:rPr>
                        <a:t>3</a:t>
                      </a:r>
                    </a:p>
                  </a:txBody>
                  <a:tcPr marL="9525" marR="9525" marT="9525" marB="0" anchor="b"/>
                </a:tc>
                <a:tc>
                  <a:txBody>
                    <a:bodyPr/>
                    <a:lstStyle/>
                    <a:p>
                      <a:pPr algn="l" fontAlgn="b"/>
                      <a:r>
                        <a:rPr lang="en-US" sz="900" b="0" i="0" u="none" strike="noStrike" dirty="0">
                          <a:solidFill>
                            <a:srgbClr val="000000"/>
                          </a:solidFill>
                          <a:effectLst/>
                          <a:latin typeface="Calibri"/>
                        </a:rPr>
                        <a:t>Missing * before 7.3.1811</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09"/>
                  </a:ext>
                </a:extLst>
              </a:tr>
              <a:tr h="131914">
                <a:tc>
                  <a:txBody>
                    <a:bodyPr/>
                    <a:lstStyle/>
                    <a:p>
                      <a:pPr algn="ctr" fontAlgn="b"/>
                      <a:r>
                        <a:rPr lang="en-US" sz="900" b="0" i="0" u="none" strike="noStrike">
                          <a:solidFill>
                            <a:srgbClr val="000000"/>
                          </a:solidFill>
                          <a:effectLst/>
                          <a:latin typeface="Calibri"/>
                        </a:rPr>
                        <a:t>91</a:t>
                      </a:r>
                    </a:p>
                  </a:txBody>
                  <a:tcPr marL="9525" marR="9525" marT="9525" marB="0" anchor="b"/>
                </a:tc>
                <a:tc>
                  <a:txBody>
                    <a:bodyPr/>
                    <a:lstStyle/>
                    <a:p>
                      <a:pPr algn="ctr" fontAlgn="b"/>
                      <a:r>
                        <a:rPr lang="en-US" sz="900" b="0" i="0" u="none" strike="noStrike">
                          <a:solidFill>
                            <a:srgbClr val="000000"/>
                          </a:solidFill>
                          <a:effectLst/>
                          <a:latin typeface="Calibri"/>
                        </a:rPr>
                        <a:t>S040</a:t>
                      </a:r>
                    </a:p>
                  </a:txBody>
                  <a:tcPr marL="9525" marR="9525" marT="9525" marB="0" anchor="b"/>
                </a:tc>
                <a:tc>
                  <a:txBody>
                    <a:bodyPr/>
                    <a:lstStyle/>
                    <a:p>
                      <a:pPr algn="ctr" fontAlgn="b"/>
                      <a:r>
                        <a:rPr lang="en-US" sz="900" b="0" i="0" u="none" strike="noStrike">
                          <a:solidFill>
                            <a:srgbClr val="000000"/>
                          </a:solidFill>
                          <a:effectLst/>
                          <a:latin typeface="Calibri"/>
                        </a:rPr>
                        <a:t>10</a:t>
                      </a:r>
                    </a:p>
                  </a:txBody>
                  <a:tcPr marL="9525" marR="9525" marT="9525" marB="0" anchor="b"/>
                </a:tc>
                <a:tc>
                  <a:txBody>
                    <a:bodyPr/>
                    <a:lstStyle/>
                    <a:p>
                      <a:pPr algn="l" fontAlgn="b"/>
                      <a:r>
                        <a:rPr lang="en-US" sz="900" b="0" i="0" u="none" strike="noStrike" dirty="0">
                          <a:solidFill>
                            <a:srgbClr val="000000"/>
                          </a:solidFill>
                          <a:effectLst/>
                          <a:latin typeface="Calibri"/>
                        </a:rPr>
                        <a:t>Missing + before 4.6.1743</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10"/>
                  </a:ext>
                </a:extLst>
              </a:tr>
              <a:tr h="131914">
                <a:tc>
                  <a:txBody>
                    <a:bodyPr/>
                    <a:lstStyle/>
                    <a:p>
                      <a:pPr algn="ctr" fontAlgn="b"/>
                      <a:r>
                        <a:rPr lang="en-US" sz="900" b="0" i="0" u="none" strike="noStrike">
                          <a:solidFill>
                            <a:srgbClr val="000000"/>
                          </a:solidFill>
                          <a:effectLst/>
                          <a:latin typeface="Calibri"/>
                        </a:rPr>
                        <a:t>93</a:t>
                      </a:r>
                    </a:p>
                  </a:txBody>
                  <a:tcPr marL="9525" marR="9525" marT="9525" marB="0" anchor="b"/>
                </a:tc>
                <a:tc>
                  <a:txBody>
                    <a:bodyPr/>
                    <a:lstStyle/>
                    <a:p>
                      <a:pPr algn="ctr" fontAlgn="b"/>
                      <a:r>
                        <a:rPr lang="en-US" sz="900" b="0" i="0" u="none" strike="noStrike">
                          <a:solidFill>
                            <a:srgbClr val="000000"/>
                          </a:solidFill>
                          <a:effectLst/>
                          <a:latin typeface="Calibri"/>
                        </a:rPr>
                        <a:t>S054</a:t>
                      </a:r>
                    </a:p>
                  </a:txBody>
                  <a:tcPr marL="9525" marR="9525" marT="9525" marB="0" anchor="b"/>
                </a:tc>
                <a:tc>
                  <a:txBody>
                    <a:bodyPr/>
                    <a:lstStyle/>
                    <a:p>
                      <a:pPr algn="ctr" fontAlgn="b"/>
                      <a:r>
                        <a:rPr lang="en-US" sz="900" b="0" i="0" u="none" strike="noStrike">
                          <a:solidFill>
                            <a:srgbClr val="000000"/>
                          </a:solidFill>
                          <a:effectLst/>
                          <a:latin typeface="Calibri"/>
                        </a:rPr>
                        <a:t>5</a:t>
                      </a:r>
                    </a:p>
                  </a:txBody>
                  <a:tcPr marL="9525" marR="9525" marT="9525" marB="0" anchor="b"/>
                </a:tc>
                <a:tc>
                  <a:txBody>
                    <a:bodyPr/>
                    <a:lstStyle/>
                    <a:p>
                      <a:pPr algn="l" fontAlgn="b"/>
                      <a:r>
                        <a:rPr lang="en-US" sz="900" b="0" i="0" u="none" strike="noStrike" dirty="0">
                          <a:solidFill>
                            <a:srgbClr val="000000"/>
                          </a:solidFill>
                          <a:effectLst/>
                          <a:latin typeface="Calibri"/>
                        </a:rPr>
                        <a:t>Missing * before 3.9.1772</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11"/>
                  </a:ext>
                </a:extLst>
              </a:tr>
              <a:tr h="131914">
                <a:tc>
                  <a:txBody>
                    <a:bodyPr/>
                    <a:lstStyle/>
                    <a:p>
                      <a:pPr algn="ctr" fontAlgn="b"/>
                      <a:r>
                        <a:rPr lang="en-US" sz="900" b="0" i="0" u="none" strike="noStrike">
                          <a:solidFill>
                            <a:srgbClr val="000000"/>
                          </a:solidFill>
                          <a:effectLst/>
                          <a:latin typeface="Calibri"/>
                        </a:rPr>
                        <a:t>101</a:t>
                      </a:r>
                    </a:p>
                  </a:txBody>
                  <a:tcPr marL="9525" marR="9525" marT="9525" marB="0" anchor="b"/>
                </a:tc>
                <a:tc>
                  <a:txBody>
                    <a:bodyPr/>
                    <a:lstStyle/>
                    <a:p>
                      <a:pPr algn="ctr" fontAlgn="b"/>
                      <a:r>
                        <a:rPr lang="en-US" sz="900" b="0" i="0" u="none" strike="noStrike">
                          <a:solidFill>
                            <a:srgbClr val="000000"/>
                          </a:solidFill>
                          <a:effectLst/>
                          <a:latin typeface="Calibri"/>
                        </a:rPr>
                        <a:t>S111</a:t>
                      </a:r>
                    </a:p>
                  </a:txBody>
                  <a:tcPr marL="9525" marR="9525" marT="9525" marB="0" anchor="b"/>
                </a:tc>
                <a:tc>
                  <a:txBody>
                    <a:bodyPr/>
                    <a:lstStyle/>
                    <a:p>
                      <a:pPr algn="ctr" fontAlgn="b"/>
                      <a:r>
                        <a:rPr lang="en-US" sz="900" b="0" i="0" u="none" strike="noStrike">
                          <a:solidFill>
                            <a:srgbClr val="000000"/>
                          </a:solidFill>
                          <a:effectLst/>
                          <a:latin typeface="Calibri"/>
                        </a:rPr>
                        <a:t>3</a:t>
                      </a:r>
                    </a:p>
                  </a:txBody>
                  <a:tcPr marL="9525" marR="9525" marT="9525" marB="0" anchor="b"/>
                </a:tc>
                <a:tc>
                  <a:txBody>
                    <a:bodyPr/>
                    <a:lstStyle/>
                    <a:p>
                      <a:pPr algn="l" fontAlgn="b"/>
                      <a:r>
                        <a:rPr lang="en-US" sz="900" b="0" i="0" u="none" strike="noStrike" dirty="0">
                          <a:solidFill>
                            <a:srgbClr val="000000"/>
                          </a:solidFill>
                          <a:effectLst/>
                          <a:latin typeface="Calibri"/>
                        </a:rPr>
                        <a:t>Missing * before 1.1.1785</a:t>
                      </a:r>
                    </a:p>
                  </a:txBody>
                  <a:tcPr marL="9525" marR="9525" marT="9525" marB="0" anchor="b"/>
                </a:tc>
                <a:tc>
                  <a:txBody>
                    <a:bodyPr/>
                    <a:lstStyle/>
                    <a:p>
                      <a:pPr algn="l" fontAlgn="b"/>
                      <a:r>
                        <a:rPr lang="en-US" sz="900" b="0" i="0" u="none" strike="noStrike">
                          <a:solidFill>
                            <a:srgbClr val="000000"/>
                          </a:solidFill>
                          <a:effectLst/>
                          <a:latin typeface="Calibri"/>
                        </a:rPr>
                        <a:t> </a:t>
                      </a:r>
                    </a:p>
                  </a:txBody>
                  <a:tcPr marL="9525" marR="9525" marT="9525" marB="0" anchor="b"/>
                </a:tc>
                <a:extLst>
                  <a:ext uri="{0D108BD9-81ED-4DB2-BD59-A6C34878D82A}">
                    <a16:rowId xmlns:a16="http://schemas.microsoft.com/office/drawing/2014/main" val="10012"/>
                  </a:ext>
                </a:extLst>
              </a:tr>
              <a:tr h="263828">
                <a:tc>
                  <a:txBody>
                    <a:bodyPr/>
                    <a:lstStyle/>
                    <a:p>
                      <a:pPr algn="ctr" fontAlgn="b"/>
                      <a:r>
                        <a:rPr lang="en-US" sz="900" b="0" i="0" u="none" strike="noStrike">
                          <a:solidFill>
                            <a:srgbClr val="000000"/>
                          </a:solidFill>
                          <a:effectLst/>
                          <a:latin typeface="Calibri"/>
                        </a:rPr>
                        <a:t>34</a:t>
                      </a:r>
                    </a:p>
                  </a:txBody>
                  <a:tcPr marL="9525" marR="9525" marT="9525" marB="0" anchor="b"/>
                </a:tc>
                <a:tc>
                  <a:txBody>
                    <a:bodyPr/>
                    <a:lstStyle/>
                    <a:p>
                      <a:pPr algn="ctr" fontAlgn="b"/>
                      <a:r>
                        <a:rPr lang="en-US" sz="900" b="0" i="0" u="none" strike="noStrike">
                          <a:solidFill>
                            <a:srgbClr val="000000"/>
                          </a:solidFill>
                          <a:effectLst/>
                          <a:latin typeface="Calibri"/>
                        </a:rPr>
                        <a:t>D062</a:t>
                      </a:r>
                    </a:p>
                  </a:txBody>
                  <a:tcPr marL="9525" marR="9525" marT="9525" marB="0" anchor="b"/>
                </a:tc>
                <a:tc>
                  <a:txBody>
                    <a:bodyPr/>
                    <a:lstStyle/>
                    <a:p>
                      <a:pPr algn="ctr" fontAlgn="b"/>
                      <a:r>
                        <a:rPr lang="en-US" sz="900" b="0" i="0" u="none" strike="noStrike">
                          <a:solidFill>
                            <a:srgbClr val="000000"/>
                          </a:solidFill>
                          <a:effectLst/>
                          <a:latin typeface="Calibri"/>
                        </a:rPr>
                        <a:t>2</a:t>
                      </a:r>
                    </a:p>
                  </a:txBody>
                  <a:tcPr marL="9525" marR="9525" marT="9525" marB="0" anchor="b"/>
                </a:tc>
                <a:tc>
                  <a:txBody>
                    <a:bodyPr/>
                    <a:lstStyle/>
                    <a:p>
                      <a:pPr algn="l" fontAlgn="b"/>
                      <a:r>
                        <a:rPr lang="en-US" sz="900" b="0" i="0" u="none" strike="noStrike" dirty="0">
                          <a:solidFill>
                            <a:srgbClr val="000000"/>
                          </a:solidFill>
                          <a:effectLst/>
                          <a:latin typeface="Calibri"/>
                        </a:rPr>
                        <a:t>There are 2 birth symbols</a:t>
                      </a:r>
                      <a:br>
                        <a:rPr lang="en-US" sz="900" b="0" i="0" u="none" strike="noStrike" dirty="0">
                          <a:solidFill>
                            <a:srgbClr val="000000"/>
                          </a:solidFill>
                          <a:effectLst/>
                          <a:latin typeface="Calibri"/>
                        </a:rPr>
                      </a:br>
                      <a:r>
                        <a:rPr lang="en-US" sz="900" b="0" i="0" u="none" strike="noStrike" kern="1200" dirty="0">
                          <a:solidFill>
                            <a:srgbClr val="000000"/>
                          </a:solidFill>
                          <a:effectLst/>
                          <a:latin typeface="Calibri"/>
                          <a:ea typeface="+mn-ea"/>
                          <a:cs typeface="+mn-cs"/>
                        </a:rPr>
                        <a:t>   </a:t>
                      </a:r>
                      <a:r>
                        <a:rPr lang="de-DE" sz="900" b="1" i="0" u="none" strike="noStrike" kern="1200" dirty="0">
                          <a:solidFill>
                            <a:srgbClr val="000000"/>
                          </a:solidFill>
                          <a:effectLst/>
                          <a:latin typeface="Calibri"/>
                          <a:ea typeface="+mn-ea"/>
                          <a:cs typeface="+mn-cs"/>
                        </a:rPr>
                        <a:t>Gesche Windpen</a:t>
                      </a:r>
                      <a:r>
                        <a:rPr lang="de-DE" sz="900" b="0" i="0" u="none" strike="noStrike" kern="1200" dirty="0">
                          <a:solidFill>
                            <a:srgbClr val="000000"/>
                          </a:solidFill>
                          <a:effectLst/>
                          <a:latin typeface="Calibri"/>
                          <a:ea typeface="+mn-ea"/>
                          <a:cs typeface="+mn-cs"/>
                        </a:rPr>
                        <a:t>, * 23.2.1734, * aus W070,</a:t>
                      </a:r>
                      <a:endParaRPr lang="en-US" sz="900" b="0" i="0" u="none" strike="noStrike" kern="1200" dirty="0">
                        <a:solidFill>
                          <a:srgbClr val="000000"/>
                        </a:solidFill>
                        <a:effectLst/>
                        <a:latin typeface="Calibri"/>
                        <a:ea typeface="+mn-ea"/>
                        <a:cs typeface="+mn-cs"/>
                      </a:endParaRPr>
                    </a:p>
                  </a:txBody>
                  <a:tcPr marL="9525" marR="9525" marT="9525" marB="0" anchor="b"/>
                </a:tc>
                <a:tc>
                  <a:txBody>
                    <a:bodyPr/>
                    <a:lstStyle/>
                    <a:p>
                      <a:pPr algn="l" fontAlgn="b"/>
                      <a:r>
                        <a:rPr lang="en-US" sz="900" b="0" i="0" u="none" strike="noStrike" dirty="0">
                          <a:solidFill>
                            <a:srgbClr val="000000"/>
                          </a:solidFill>
                          <a:effectLst/>
                          <a:latin typeface="Calibri"/>
                        </a:rPr>
                        <a:t>This is OK, but unusual</a:t>
                      </a:r>
                    </a:p>
                  </a:txBody>
                  <a:tcPr marL="9525" marR="9525" marT="9525" marB="0" anchor="b"/>
                </a:tc>
                <a:extLst>
                  <a:ext uri="{0D108BD9-81ED-4DB2-BD59-A6C34878D82A}">
                    <a16:rowId xmlns:a16="http://schemas.microsoft.com/office/drawing/2014/main" val="10013"/>
                  </a:ext>
                </a:extLst>
              </a:tr>
              <a:tr h="154339">
                <a:tc gridSpan="5">
                  <a:txBody>
                    <a:bodyPr/>
                    <a:lstStyle/>
                    <a:p>
                      <a:pPr algn="l" fontAlgn="b"/>
                      <a:r>
                        <a:rPr lang="en-US" sz="1000" u="none" strike="noStrike" dirty="0">
                          <a:effectLst/>
                        </a:rPr>
                        <a:t>Typos, punctuation</a:t>
                      </a:r>
                      <a:endParaRPr lang="en-US" sz="1000" b="1" i="0" u="none" strike="noStrike" dirty="0">
                        <a:solidFill>
                          <a:srgbClr val="000000"/>
                        </a:solidFill>
                        <a:effectLst/>
                        <a:latin typeface="Calibri"/>
                      </a:endParaRPr>
                    </a:p>
                  </a:txBody>
                  <a:tcPr marL="6596" marR="6596" marT="6596" marB="0" anchor="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131914">
                <a:tc>
                  <a:txBody>
                    <a:bodyPr/>
                    <a:lstStyle/>
                    <a:p>
                      <a:pPr algn="ctr" fontAlgn="b"/>
                      <a:r>
                        <a:rPr lang="en-US" sz="900" u="none" strike="noStrike" dirty="0">
                          <a:effectLst/>
                        </a:rPr>
                        <a:t>13</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a:effectLst/>
                        </a:rPr>
                        <a:t>B012</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4</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Date is 1.1.8.1897.  Should be 11.8.1897 ?</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1100" b="0" i="0" u="none" strike="noStrike" dirty="0">
                          <a:solidFill>
                            <a:srgbClr val="000000"/>
                          </a:solidFill>
                          <a:effectLst/>
                          <a:latin typeface="Calibri"/>
                        </a:rPr>
                        <a:t>FamilySearch, LTK6-VQ6, has 1 Aug 1897</a:t>
                      </a:r>
                    </a:p>
                  </a:txBody>
                  <a:tcPr marL="9525" marR="9525" marT="9525" marB="0" anchor="b"/>
                </a:tc>
                <a:extLst>
                  <a:ext uri="{0D108BD9-81ED-4DB2-BD59-A6C34878D82A}">
                    <a16:rowId xmlns:a16="http://schemas.microsoft.com/office/drawing/2014/main" val="10015"/>
                  </a:ext>
                </a:extLst>
              </a:tr>
              <a:tr h="175445">
                <a:tc>
                  <a:txBody>
                    <a:bodyPr/>
                    <a:lstStyle/>
                    <a:p>
                      <a:pPr algn="ctr" fontAlgn="b"/>
                      <a:r>
                        <a:rPr lang="en-US" sz="900" u="none" strike="noStrike" dirty="0">
                          <a:effectLst/>
                        </a:rPr>
                        <a:t>113</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W049</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a:effectLst/>
                        </a:rPr>
                        <a:t>4</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Two dots in the date - 13..9.1827</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6596" marR="6596" marT="6596" marB="0" anchor="b"/>
                </a:tc>
                <a:extLst>
                  <a:ext uri="{0D108BD9-81ED-4DB2-BD59-A6C34878D82A}">
                    <a16:rowId xmlns:a16="http://schemas.microsoft.com/office/drawing/2014/main" val="10016"/>
                  </a:ext>
                </a:extLst>
              </a:tr>
              <a:tr h="131914">
                <a:tc>
                  <a:txBody>
                    <a:bodyPr/>
                    <a:lstStyle/>
                    <a:p>
                      <a:pPr algn="ctr" fontAlgn="b"/>
                      <a:r>
                        <a:rPr lang="en-US" sz="900" u="none" strike="noStrike">
                          <a:effectLst/>
                        </a:rPr>
                        <a:t>118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dirty="0">
                          <a:effectLst/>
                        </a:rPr>
                        <a:t>W082</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a:effectLst/>
                        </a:rPr>
                        <a:t>2</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a:effectLst/>
                        </a:rPr>
                        <a:t>Date has an error 9.3.18145</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1100" b="0" i="0" u="none" strike="noStrike" dirty="0">
                          <a:solidFill>
                            <a:srgbClr val="000000"/>
                          </a:solidFill>
                          <a:effectLst/>
                          <a:latin typeface="Calibri"/>
                        </a:rPr>
                        <a:t>FamilySearch, GSS2-XN3, has </a:t>
                      </a:r>
                      <a:r>
                        <a:rPr lang="en-US" sz="1100" b="0" i="0" u="none" strike="noStrike" dirty="0">
                          <a:solidFill>
                            <a:srgbClr val="FF0000"/>
                          </a:solidFill>
                          <a:effectLst/>
                          <a:latin typeface="Calibri"/>
                        </a:rPr>
                        <a:t>9 Mar 1846 – With this book as a source (it was changed from 1814)</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7"/>
                  </a:ext>
                </a:extLst>
              </a:tr>
              <a:tr h="131914">
                <a:tc>
                  <a:txBody>
                    <a:bodyPr/>
                    <a:lstStyle/>
                    <a:p>
                      <a:pPr algn="ctr" fontAlgn="b"/>
                      <a:r>
                        <a:rPr lang="en-US" sz="900" u="none" strike="noStrike">
                          <a:effectLst/>
                        </a:rPr>
                        <a:t>46</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F018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dirty="0">
                          <a:effectLst/>
                        </a:rPr>
                        <a:t>1</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a:effectLst/>
                        </a:rPr>
                        <a:t>, ,  There are 2 commas with a space between them.</a:t>
                      </a:r>
                      <a:endParaRPr lang="en-US" sz="900" b="0" i="0" u="none" strike="noStrike">
                        <a:solidFill>
                          <a:srgbClr val="000000"/>
                        </a:solidFill>
                        <a:effectLst/>
                        <a:latin typeface="Calibri"/>
                      </a:endParaRPr>
                    </a:p>
                  </a:txBody>
                  <a:tcPr marL="6596" marR="6596" marT="6596" marB="0" anchor="b"/>
                </a:tc>
                <a:tc>
                  <a:txBody>
                    <a:bodyPr/>
                    <a:lstStyle/>
                    <a:p>
                      <a:pPr algn="l" fontAlgn="b"/>
                      <a:endParaRPr lang="en-US" sz="9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18"/>
                  </a:ext>
                </a:extLst>
              </a:tr>
              <a:tr h="138509">
                <a:tc>
                  <a:txBody>
                    <a:bodyPr/>
                    <a:lstStyle/>
                    <a:p>
                      <a:pPr algn="ctr" fontAlgn="b"/>
                      <a:r>
                        <a:rPr lang="en-US" sz="900" u="none" strike="noStrike">
                          <a:effectLst/>
                        </a:rPr>
                        <a:t>90</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S109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dirty="0">
                          <a:effectLst/>
                        </a:rPr>
                        <a:t>1</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dirty="0">
                          <a:effectLst/>
                        </a:rPr>
                        <a:t>Sengstaken,.  Instead of .,</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19"/>
                  </a:ext>
                </a:extLst>
              </a:tr>
              <a:tr h="131914">
                <a:tc>
                  <a:txBody>
                    <a:bodyPr/>
                    <a:lstStyle/>
                    <a:p>
                      <a:pPr algn="ctr" fontAlgn="b"/>
                      <a:r>
                        <a:rPr lang="en-US" sz="900" u="none" strike="noStrike">
                          <a:effectLst/>
                        </a:rPr>
                        <a:t>116</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W068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1</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missing . after ca</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6596" marR="6596" marT="6596" marB="0" anchor="b"/>
                </a:tc>
                <a:extLst>
                  <a:ext uri="{0D108BD9-81ED-4DB2-BD59-A6C34878D82A}">
                    <a16:rowId xmlns:a16="http://schemas.microsoft.com/office/drawing/2014/main" val="10020"/>
                  </a:ext>
                </a:extLst>
              </a:tr>
              <a:tr h="131914">
                <a:tc>
                  <a:txBody>
                    <a:bodyPr/>
                    <a:lstStyle/>
                    <a:p>
                      <a:pPr algn="ctr" fontAlgn="b"/>
                      <a:r>
                        <a:rPr lang="en-US" sz="900" u="none" strike="noStrike">
                          <a:effectLst/>
                        </a:rPr>
                        <a:t>119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W088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4</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missing . after ca</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6596" marR="6596" marT="6596" marB="0" anchor="b"/>
                </a:tc>
                <a:extLst>
                  <a:ext uri="{0D108BD9-81ED-4DB2-BD59-A6C34878D82A}">
                    <a16:rowId xmlns:a16="http://schemas.microsoft.com/office/drawing/2014/main" val="10021"/>
                  </a:ext>
                </a:extLst>
              </a:tr>
              <a:tr h="131914">
                <a:tc>
                  <a:txBody>
                    <a:bodyPr/>
                    <a:lstStyle/>
                    <a:p>
                      <a:pPr algn="ctr" fontAlgn="b"/>
                      <a:r>
                        <a:rPr lang="en-US" sz="900" u="none" strike="noStrike" dirty="0">
                          <a:effectLst/>
                        </a:rPr>
                        <a:t> 37</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D078</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 3</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dirty="0">
                          <a:effectLst/>
                        </a:rPr>
                        <a:t>Missing : after Kinder</a:t>
                      </a:r>
                      <a:endParaRPr lang="en-US" sz="900" b="0" i="0" u="none" strike="noStrike" dirty="0">
                        <a:solidFill>
                          <a:srgbClr val="000000"/>
                        </a:solidFill>
                        <a:effectLst/>
                        <a:latin typeface="Calibri"/>
                      </a:endParaRPr>
                    </a:p>
                  </a:txBody>
                  <a:tcPr marL="6596" marR="6596" marT="6596" marB="0" anchor="b">
                    <a:solidFill>
                      <a:schemeClr val="accent2">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22"/>
                  </a:ext>
                </a:extLst>
              </a:tr>
              <a:tr h="131914">
                <a:tc>
                  <a:txBody>
                    <a:bodyPr/>
                    <a:lstStyle/>
                    <a:p>
                      <a:pPr algn="ctr" fontAlgn="b"/>
                      <a:r>
                        <a:rPr lang="en-US" sz="900" b="0" i="0" u="none" strike="noStrike" dirty="0">
                          <a:solidFill>
                            <a:srgbClr val="000000"/>
                          </a:solidFill>
                          <a:effectLst/>
                          <a:latin typeface="Calibri"/>
                        </a:rPr>
                        <a:t>52</a:t>
                      </a:r>
                    </a:p>
                  </a:txBody>
                  <a:tcPr marL="9525" marR="9525" marT="9525" marB="0" anchor="b"/>
                </a:tc>
                <a:tc>
                  <a:txBody>
                    <a:bodyPr/>
                    <a:lstStyle/>
                    <a:p>
                      <a:pPr algn="ctr" fontAlgn="b"/>
                      <a:r>
                        <a:rPr lang="en-US" sz="900" b="0" i="0" u="none" strike="noStrike" dirty="0">
                          <a:solidFill>
                            <a:srgbClr val="000000"/>
                          </a:solidFill>
                          <a:effectLst/>
                          <a:latin typeface="Calibri"/>
                        </a:rPr>
                        <a:t>H019</a:t>
                      </a:r>
                    </a:p>
                  </a:txBody>
                  <a:tcPr marL="9525" marR="9525" marT="9525" marB="0" anchor="b"/>
                </a:tc>
                <a:tc>
                  <a:txBody>
                    <a:bodyPr/>
                    <a:lstStyle/>
                    <a:p>
                      <a:pPr algn="ctr" fontAlgn="b"/>
                      <a:r>
                        <a:rPr lang="en-US" sz="900" b="0" i="0" u="none" strike="noStrike" dirty="0">
                          <a:solidFill>
                            <a:srgbClr val="000000"/>
                          </a:solidFill>
                          <a:effectLst/>
                          <a:latin typeface="Calibri"/>
                        </a:rPr>
                        <a:t>4</a:t>
                      </a:r>
                    </a:p>
                  </a:txBody>
                  <a:tcPr marL="9525" marR="9525" marT="9525" marB="0" anchor="b"/>
                </a:tc>
                <a:tc>
                  <a:txBody>
                    <a:bodyPr/>
                    <a:lstStyle/>
                    <a:p>
                      <a:pPr algn="l" fontAlgn="b"/>
                      <a:r>
                        <a:rPr lang="en-US" sz="900" b="0" i="0" u="none" strike="noStrike" dirty="0">
                          <a:solidFill>
                            <a:srgbClr val="000000"/>
                          </a:solidFill>
                          <a:effectLst/>
                          <a:latin typeface="Calibri"/>
                        </a:rPr>
                        <a:t>Kinder bis 1900:  All other instances are Kinder (bis1900):</a:t>
                      </a:r>
                    </a:p>
                  </a:txBody>
                  <a:tcPr marL="9525" marR="9525" marT="9525" marB="0" anchor="b">
                    <a:solidFill>
                      <a:schemeClr val="accent2">
                        <a:lumMod val="20000"/>
                        <a:lumOff val="80000"/>
                      </a:schemeClr>
                    </a:solidFill>
                  </a:tcPr>
                </a:tc>
                <a:tc>
                  <a:txBody>
                    <a:bodyPr/>
                    <a:lstStyle/>
                    <a:p>
                      <a:pPr algn="l" fontAlgn="b"/>
                      <a:endParaRPr lang="en-US" sz="8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23"/>
                  </a:ext>
                </a:extLst>
              </a:tr>
              <a:tr h="154339">
                <a:tc gridSpan="5">
                  <a:txBody>
                    <a:bodyPr/>
                    <a:lstStyle/>
                    <a:p>
                      <a:pPr algn="l" fontAlgn="b"/>
                      <a:r>
                        <a:rPr lang="en-US" sz="1000" u="none" strike="noStrike" dirty="0">
                          <a:effectLst/>
                        </a:rPr>
                        <a:t>Extra spaces</a:t>
                      </a:r>
                      <a:endParaRPr lang="en-US" sz="1000" b="1" i="0" u="none" strike="noStrike" dirty="0">
                        <a:solidFill>
                          <a:srgbClr val="000000"/>
                        </a:solidFill>
                        <a:effectLst/>
                        <a:latin typeface="Calibri"/>
                      </a:endParaRPr>
                    </a:p>
                  </a:txBody>
                  <a:tcPr marL="6596" marR="6596" marT="6596" marB="0" anchor="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4"/>
                  </a:ext>
                </a:extLst>
              </a:tr>
              <a:tr h="131914">
                <a:tc>
                  <a:txBody>
                    <a:bodyPr/>
                    <a:lstStyle/>
                    <a:p>
                      <a:pPr algn="ctr" fontAlgn="b"/>
                      <a:r>
                        <a:rPr lang="en-US" sz="900" u="none" strike="noStrike" dirty="0">
                          <a:effectLst/>
                        </a:rPr>
                        <a:t>38</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a:effectLst/>
                        </a:rPr>
                        <a:t>D088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3</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a:effectLst/>
                        </a:rPr>
                        <a:t>Extra space in B 308</a:t>
                      </a:r>
                      <a:endParaRPr lang="en-US" sz="900" b="0" i="0" u="none" strike="noStrike">
                        <a:solidFill>
                          <a:srgbClr val="000000"/>
                        </a:solidFill>
                        <a:effectLst/>
                        <a:latin typeface="Calibri"/>
                      </a:endParaRPr>
                    </a:p>
                  </a:txBody>
                  <a:tcPr marL="6596" marR="6596" marT="6596"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u="none" strike="noStrike" dirty="0">
                          <a:effectLst/>
                        </a:rPr>
                        <a:t>I removed the space during OCR correction</a:t>
                      </a:r>
                      <a:endParaRPr lang="en-US" sz="900" b="0" i="0" u="none" strike="noStrike" dirty="0">
                        <a:solidFill>
                          <a:srgbClr val="000000"/>
                        </a:solidFill>
                        <a:effectLst/>
                        <a:latin typeface="+mn-lt"/>
                      </a:endParaRPr>
                    </a:p>
                  </a:txBody>
                  <a:tcPr marL="6596" marR="6596" marT="6596" marB="0" anchor="b"/>
                </a:tc>
                <a:extLst>
                  <a:ext uri="{0D108BD9-81ED-4DB2-BD59-A6C34878D82A}">
                    <a16:rowId xmlns:a16="http://schemas.microsoft.com/office/drawing/2014/main" val="10025"/>
                  </a:ext>
                </a:extLst>
              </a:tr>
              <a:tr h="131914">
                <a:tc>
                  <a:txBody>
                    <a:bodyPr/>
                    <a:lstStyle/>
                    <a:p>
                      <a:pPr algn="ctr" fontAlgn="b"/>
                      <a:r>
                        <a:rPr lang="en-US" sz="900" u="none" strike="noStrike" dirty="0">
                          <a:effectLst/>
                        </a:rPr>
                        <a:t>47</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G002</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4</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a:effectLst/>
                        </a:rPr>
                        <a:t>Extra space in oo ll.</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I removed the space during OCR correction</a:t>
                      </a:r>
                      <a:endParaRPr lang="en-US" sz="9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26"/>
                  </a:ext>
                </a:extLst>
              </a:tr>
              <a:tr h="131914">
                <a:tc>
                  <a:txBody>
                    <a:bodyPr/>
                    <a:lstStyle/>
                    <a:p>
                      <a:pPr algn="ctr" fontAlgn="b"/>
                      <a:r>
                        <a:rPr lang="en-US" sz="900" u="none" strike="noStrike">
                          <a:effectLst/>
                        </a:rPr>
                        <a:t>119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W093</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dirty="0">
                          <a:effectLst/>
                        </a:rPr>
                        <a:t>4</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dirty="0">
                          <a:effectLst/>
                        </a:rPr>
                        <a:t>Extra space in oo ll.</a:t>
                      </a:r>
                      <a:endParaRPr lang="en-US" sz="900" b="0" i="0" u="none" strike="noStrike" dirty="0">
                        <a:solidFill>
                          <a:srgbClr val="000000"/>
                        </a:solidFill>
                        <a:effectLst/>
                        <a:latin typeface="Calibri"/>
                      </a:endParaRPr>
                    </a:p>
                  </a:txBody>
                  <a:tcPr marL="6596" marR="6596" marT="6596"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u="none" strike="noStrike" dirty="0">
                          <a:effectLst/>
                        </a:rPr>
                        <a:t>I removed the space during OCR correction</a:t>
                      </a:r>
                      <a:endParaRPr lang="en-US" sz="900" b="0" i="0" u="none" strike="noStrike" dirty="0">
                        <a:solidFill>
                          <a:srgbClr val="000000"/>
                        </a:solidFill>
                        <a:effectLst/>
                        <a:latin typeface="+mn-lt"/>
                      </a:endParaRPr>
                    </a:p>
                  </a:txBody>
                  <a:tcPr marL="6596" marR="6596" marT="6596" marB="0" anchor="b"/>
                </a:tc>
                <a:extLst>
                  <a:ext uri="{0D108BD9-81ED-4DB2-BD59-A6C34878D82A}">
                    <a16:rowId xmlns:a16="http://schemas.microsoft.com/office/drawing/2014/main" val="10027"/>
                  </a:ext>
                </a:extLst>
              </a:tr>
              <a:tr h="131914">
                <a:tc>
                  <a:txBody>
                    <a:bodyPr/>
                    <a:lstStyle/>
                    <a:p>
                      <a:pPr algn="ctr" fontAlgn="b"/>
                      <a:r>
                        <a:rPr lang="en-US" sz="900" u="none" strike="noStrike">
                          <a:effectLst/>
                        </a:rPr>
                        <a:t>58</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H059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4</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dirty="0">
                          <a:effectLst/>
                        </a:rPr>
                        <a:t>sie + 28.11.1783.  </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dirty="0">
                          <a:effectLst/>
                        </a:rPr>
                        <a:t>Wife's date is not in the usual place. It was added at the end.</a:t>
                      </a:r>
                      <a:endParaRPr lang="en-US" sz="9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28"/>
                  </a:ext>
                </a:extLst>
              </a:tr>
              <a:tr h="154339">
                <a:tc gridSpan="5">
                  <a:txBody>
                    <a:bodyPr/>
                    <a:lstStyle/>
                    <a:p>
                      <a:pPr algn="l" fontAlgn="b"/>
                      <a:r>
                        <a:rPr lang="en-US" sz="1000" u="none" strike="noStrike" dirty="0">
                          <a:effectLst/>
                        </a:rPr>
                        <a:t>Misspelled words</a:t>
                      </a:r>
                      <a:endParaRPr lang="en-US" sz="1000" b="1" i="0" u="none" strike="noStrike" dirty="0">
                        <a:solidFill>
                          <a:srgbClr val="000000"/>
                        </a:solidFill>
                        <a:effectLst/>
                        <a:latin typeface="Calibri"/>
                      </a:endParaRPr>
                    </a:p>
                  </a:txBody>
                  <a:tcPr marL="6596" marR="6596" marT="6596" marB="0" anchor="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9"/>
                  </a:ext>
                </a:extLst>
              </a:tr>
              <a:tr h="131914">
                <a:tc>
                  <a:txBody>
                    <a:bodyPr/>
                    <a:lstStyle/>
                    <a:p>
                      <a:pPr algn="ctr" fontAlgn="b"/>
                      <a:r>
                        <a:rPr lang="en-US" sz="900" u="none" strike="noStrike" dirty="0">
                          <a:effectLst/>
                        </a:rPr>
                        <a:t>67</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a:effectLst/>
                        </a:rPr>
                        <a:t>L009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6</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900" u="none" strike="noStrike">
                          <a:effectLst/>
                        </a:rPr>
                        <a:t>Stove, Vermont</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6596" marR="6596" marT="6596" marB="0" anchor="b"/>
                </a:tc>
                <a:extLst>
                  <a:ext uri="{0D108BD9-81ED-4DB2-BD59-A6C34878D82A}">
                    <a16:rowId xmlns:a16="http://schemas.microsoft.com/office/drawing/2014/main" val="10030"/>
                  </a:ext>
                </a:extLst>
              </a:tr>
              <a:tr h="131914">
                <a:tc>
                  <a:txBody>
                    <a:bodyPr/>
                    <a:lstStyle/>
                    <a:p>
                      <a:pPr algn="ctr" fontAlgn="b"/>
                      <a:r>
                        <a:rPr lang="en-US" sz="900" u="none" strike="noStrike" dirty="0">
                          <a:effectLst/>
                        </a:rPr>
                        <a:t>71</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M021</a:t>
                      </a:r>
                      <a:endParaRPr lang="en-US" sz="900" b="0" i="0" u="none" strike="noStrike" dirty="0">
                        <a:solidFill>
                          <a:srgbClr val="000000"/>
                        </a:solidFill>
                        <a:effectLst/>
                        <a:latin typeface="Calibri"/>
                      </a:endParaRPr>
                    </a:p>
                  </a:txBody>
                  <a:tcPr marL="6596" marR="6596" marT="6596" marB="0" anchor="b"/>
                </a:tc>
                <a:tc>
                  <a:txBody>
                    <a:bodyPr/>
                    <a:lstStyle/>
                    <a:p>
                      <a:pPr algn="ctr" fontAlgn="b"/>
                      <a:r>
                        <a:rPr lang="en-US" sz="900" u="none" strike="noStrike" dirty="0">
                          <a:effectLst/>
                        </a:rPr>
                        <a:t>9</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a:effectLst/>
                        </a:rPr>
                        <a:t>Jacksonville, Staat Florida, USA</a:t>
                      </a:r>
                      <a:endParaRPr lang="en-US" sz="900" b="0" i="0" u="none" strike="noStrike">
                        <a:solidFill>
                          <a:srgbClr val="000000"/>
                        </a:solidFill>
                        <a:effectLst/>
                        <a:latin typeface="Calibri"/>
                      </a:endParaRPr>
                    </a:p>
                  </a:txBody>
                  <a:tcPr marL="6596" marR="6596" marT="6596"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31"/>
                  </a:ext>
                </a:extLst>
              </a:tr>
              <a:tr h="131914">
                <a:tc>
                  <a:txBody>
                    <a:bodyPr/>
                    <a:lstStyle/>
                    <a:p>
                      <a:pPr algn="ctr" fontAlgn="b"/>
                      <a:r>
                        <a:rPr lang="en-US" sz="900" u="none" strike="noStrike">
                          <a:effectLst/>
                        </a:rPr>
                        <a:t>99</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a:effectLst/>
                        </a:rPr>
                        <a:t>S102</a:t>
                      </a:r>
                      <a:endParaRPr lang="en-US" sz="900" b="0" i="0" u="none" strike="noStrike">
                        <a:solidFill>
                          <a:srgbClr val="000000"/>
                        </a:solidFill>
                        <a:effectLst/>
                        <a:latin typeface="Calibri"/>
                      </a:endParaRPr>
                    </a:p>
                  </a:txBody>
                  <a:tcPr marL="6596" marR="6596" marT="6596" marB="0" anchor="b"/>
                </a:tc>
                <a:tc>
                  <a:txBody>
                    <a:bodyPr/>
                    <a:lstStyle/>
                    <a:p>
                      <a:pPr algn="ctr" fontAlgn="b"/>
                      <a:r>
                        <a:rPr lang="en-US" sz="900" u="none" strike="noStrike" dirty="0">
                          <a:effectLst/>
                        </a:rPr>
                        <a:t>5</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900" u="none" strike="noStrike" dirty="0" err="1">
                          <a:effectLst/>
                        </a:rPr>
                        <a:t>Johannn</a:t>
                      </a:r>
                      <a:endParaRPr lang="en-US" sz="900" b="0" i="0" u="none" strike="noStrike" dirty="0">
                        <a:solidFill>
                          <a:srgbClr val="000000"/>
                        </a:solidFill>
                        <a:effectLst/>
                        <a:latin typeface="Calibri"/>
                      </a:endParaRPr>
                    </a:p>
                  </a:txBody>
                  <a:tcPr marL="6596" marR="6596" marT="6596"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a:endParaRPr>
                    </a:p>
                  </a:txBody>
                  <a:tcPr marL="6596" marR="6596" marT="6596" marB="0" anchor="b"/>
                </a:tc>
                <a:extLst>
                  <a:ext uri="{0D108BD9-81ED-4DB2-BD59-A6C34878D82A}">
                    <a16:rowId xmlns:a16="http://schemas.microsoft.com/office/drawing/2014/main" val="10032"/>
                  </a:ext>
                </a:extLst>
              </a:tr>
            </a:tbl>
          </a:graphicData>
        </a:graphic>
      </p:graphicFrame>
    </p:spTree>
    <p:extLst>
      <p:ext uri="{BB962C8B-B14F-4D97-AF65-F5344CB8AC3E}">
        <p14:creationId xmlns:p14="http://schemas.microsoft.com/office/powerpoint/2010/main" val="3627967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397F5-C7CE-4FCC-A1D9-01FFC9B59877}"/>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descr="A close up of text on a white background&#10;&#10;Description automatically generated">
            <a:extLst>
              <a:ext uri="{FF2B5EF4-FFF2-40B4-BE49-F238E27FC236}">
                <a16:creationId xmlns:a16="http://schemas.microsoft.com/office/drawing/2014/main" id="{1D355CF0-286D-47A1-9A01-C970A1C2F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39" y="714375"/>
            <a:ext cx="4337852" cy="6076950"/>
          </a:xfrm>
          <a:prstGeom prst="rect">
            <a:avLst/>
          </a:prstGeom>
        </p:spPr>
      </p:pic>
      <p:pic>
        <p:nvPicPr>
          <p:cNvPr id="7" name="Picture 6">
            <a:extLst>
              <a:ext uri="{FF2B5EF4-FFF2-40B4-BE49-F238E27FC236}">
                <a16:creationId xmlns:a16="http://schemas.microsoft.com/office/drawing/2014/main" id="{AD47A4FA-209D-4475-93FD-77C5780E0928}"/>
              </a:ext>
            </a:extLst>
          </p:cNvPr>
          <p:cNvPicPr>
            <a:picLocks noChangeAspect="1"/>
          </p:cNvPicPr>
          <p:nvPr/>
        </p:nvPicPr>
        <p:blipFill>
          <a:blip r:embed="rId4"/>
          <a:stretch>
            <a:fillRect/>
          </a:stretch>
        </p:blipFill>
        <p:spPr>
          <a:xfrm>
            <a:off x="7587761" y="0"/>
            <a:ext cx="3969727" cy="6858000"/>
          </a:xfrm>
          <a:prstGeom prst="rect">
            <a:avLst/>
          </a:prstGeom>
        </p:spPr>
      </p:pic>
      <p:sp>
        <p:nvSpPr>
          <p:cNvPr id="8" name="Oval 7">
            <a:extLst>
              <a:ext uri="{FF2B5EF4-FFF2-40B4-BE49-F238E27FC236}">
                <a16:creationId xmlns:a16="http://schemas.microsoft.com/office/drawing/2014/main" id="{7C72FA15-0916-408E-AE3C-778CC0BC90ED}"/>
              </a:ext>
            </a:extLst>
          </p:cNvPr>
          <p:cNvSpPr/>
          <p:nvPr/>
        </p:nvSpPr>
        <p:spPr>
          <a:xfrm>
            <a:off x="7414779" y="22877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F0E689-5632-40DF-AA8E-F74701A22CF9}"/>
              </a:ext>
            </a:extLst>
          </p:cNvPr>
          <p:cNvSpPr/>
          <p:nvPr/>
        </p:nvSpPr>
        <p:spPr>
          <a:xfrm>
            <a:off x="7432098" y="279342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97FE78-4498-4A20-A7BE-388B04C73B41}"/>
              </a:ext>
            </a:extLst>
          </p:cNvPr>
          <p:cNvSpPr/>
          <p:nvPr/>
        </p:nvSpPr>
        <p:spPr>
          <a:xfrm>
            <a:off x="7387070" y="37770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FA75F-60FB-42D6-8ADC-571190CC161F}"/>
              </a:ext>
            </a:extLst>
          </p:cNvPr>
          <p:cNvSpPr/>
          <p:nvPr/>
        </p:nvSpPr>
        <p:spPr>
          <a:xfrm>
            <a:off x="7383606" y="44594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93FC2A-FC51-49D5-9255-27478DBB747D}"/>
              </a:ext>
            </a:extLst>
          </p:cNvPr>
          <p:cNvSpPr/>
          <p:nvPr/>
        </p:nvSpPr>
        <p:spPr>
          <a:xfrm>
            <a:off x="7400924" y="49962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987C2F-7CC6-4B73-9A84-371C058D48E7}"/>
              </a:ext>
            </a:extLst>
          </p:cNvPr>
          <p:cNvSpPr/>
          <p:nvPr/>
        </p:nvSpPr>
        <p:spPr>
          <a:xfrm>
            <a:off x="7418243" y="6322867"/>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CFAFC19-A20C-4ECC-AD61-79EFD510864C}"/>
              </a:ext>
            </a:extLst>
          </p:cNvPr>
          <p:cNvSpPr/>
          <p:nvPr/>
        </p:nvSpPr>
        <p:spPr>
          <a:xfrm>
            <a:off x="7450282" y="1330036"/>
            <a:ext cx="436418" cy="22860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A92B52B-B5B1-4B8C-92D1-1BDD3DE326A2}"/>
              </a:ext>
            </a:extLst>
          </p:cNvPr>
          <p:cNvSpPr/>
          <p:nvPr/>
        </p:nvSpPr>
        <p:spPr>
          <a:xfrm>
            <a:off x="1297998" y="841664"/>
            <a:ext cx="3418609" cy="55487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0203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extLst>
              <p:ext uri="{D42A27DB-BD31-4B8C-83A1-F6EECF244321}">
                <p14:modId xmlns:p14="http://schemas.microsoft.com/office/powerpoint/2010/main" val="3788312619"/>
              </p:ext>
            </p:extLst>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Others expected on page besides those found</a:t>
                      </a:r>
                    </a:p>
                  </a:txBody>
                  <a:tcPr/>
                </a:tc>
                <a:extLst>
                  <a:ext uri="{0D108BD9-81ED-4DB2-BD59-A6C34878D82A}">
                    <a16:rowId xmlns:a16="http://schemas.microsoft.com/office/drawing/2014/main" val="978807437"/>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sp>
        <p:nvSpPr>
          <p:cNvPr id="19" name="TextBox 18">
            <a:extLst>
              <a:ext uri="{FF2B5EF4-FFF2-40B4-BE49-F238E27FC236}">
                <a16:creationId xmlns:a16="http://schemas.microsoft.com/office/drawing/2014/main" id="{0FA80374-3D2F-43F5-9344-33E9D41C4669}"/>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8" name="Rectangle 7">
            <a:extLst>
              <a:ext uri="{FF2B5EF4-FFF2-40B4-BE49-F238E27FC236}">
                <a16:creationId xmlns:a16="http://schemas.microsoft.com/office/drawing/2014/main" id="{1B527D91-453F-4DD2-AB8B-4E5B0E76836A}"/>
              </a:ext>
            </a:extLst>
          </p:cNvPr>
          <p:cNvSpPr/>
          <p:nvPr/>
        </p:nvSpPr>
        <p:spPr>
          <a:xfrm>
            <a:off x="8332643" y="482312"/>
            <a:ext cx="561975" cy="14287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FB1D7-09A0-4E27-87C3-51FEE5319296}"/>
              </a:ext>
            </a:extLst>
          </p:cNvPr>
          <p:cNvSpPr/>
          <p:nvPr/>
        </p:nvSpPr>
        <p:spPr>
          <a:xfrm>
            <a:off x="8339569" y="3149311"/>
            <a:ext cx="1386321" cy="154998"/>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1712F9-FB62-4CFF-AF9E-CCA5472D6D69}"/>
              </a:ext>
            </a:extLst>
          </p:cNvPr>
          <p:cNvSpPr/>
          <p:nvPr/>
        </p:nvSpPr>
        <p:spPr>
          <a:xfrm>
            <a:off x="4993698" y="1528329"/>
            <a:ext cx="918730" cy="186171"/>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F3B099D-1682-4412-A4C0-EA85B248D725}"/>
              </a:ext>
            </a:extLst>
          </p:cNvPr>
          <p:cNvCxnSpPr>
            <a:cxnSpLocks/>
          </p:cNvCxnSpPr>
          <p:nvPr/>
        </p:nvCxnSpPr>
        <p:spPr>
          <a:xfrm>
            <a:off x="3792682" y="1631373"/>
            <a:ext cx="4031673" cy="93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D0EC8E-B5A0-4023-8F88-9D6A22C5A873}"/>
              </a:ext>
            </a:extLst>
          </p:cNvPr>
          <p:cNvCxnSpPr>
            <a:cxnSpLocks/>
          </p:cNvCxnSpPr>
          <p:nvPr/>
        </p:nvCxnSpPr>
        <p:spPr>
          <a:xfrm>
            <a:off x="3751118" y="1683327"/>
            <a:ext cx="4083627" cy="1007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90F8AEA-C20D-440C-ADA1-7557CC0BC9F3}"/>
              </a:ext>
            </a:extLst>
          </p:cNvPr>
          <p:cNvCxnSpPr>
            <a:cxnSpLocks/>
          </p:cNvCxnSpPr>
          <p:nvPr/>
        </p:nvCxnSpPr>
        <p:spPr>
          <a:xfrm>
            <a:off x="3751118" y="1714500"/>
            <a:ext cx="4062846" cy="213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A93440C-D6A3-44EF-9DD7-BBC82B8EC568}"/>
              </a:ext>
            </a:extLst>
          </p:cNvPr>
          <p:cNvSpPr/>
          <p:nvPr/>
        </p:nvSpPr>
        <p:spPr>
          <a:xfrm>
            <a:off x="8356887" y="4985040"/>
            <a:ext cx="1306657" cy="168852"/>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2BE04105-5232-45FF-B64E-40E67E548199}"/>
              </a:ext>
            </a:extLst>
          </p:cNvPr>
          <p:cNvCxnSpPr>
            <a:cxnSpLocks/>
          </p:cNvCxnSpPr>
          <p:nvPr/>
        </p:nvCxnSpPr>
        <p:spPr>
          <a:xfrm>
            <a:off x="3740727" y="1724891"/>
            <a:ext cx="4083628" cy="46239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B367617-7B7B-47FA-88ED-3CA8C9F75681}"/>
              </a:ext>
            </a:extLst>
          </p:cNvPr>
          <p:cNvSpPr/>
          <p:nvPr/>
        </p:nvSpPr>
        <p:spPr>
          <a:xfrm>
            <a:off x="7768936" y="80732"/>
            <a:ext cx="4423064" cy="6694140"/>
          </a:xfrm>
          <a:prstGeom prst="rect">
            <a:avLst/>
          </a:prstGeom>
          <a:ln>
            <a:solidFill>
              <a:schemeClr val="accent1"/>
            </a:solidFill>
          </a:ln>
        </p:spPr>
        <p:txBody>
          <a:bodyPr wrap="square">
            <a:spAutoFit/>
          </a:bodyPr>
          <a:lstStyle/>
          <a:p>
            <a:r>
              <a:rPr lang="en-US" sz="1100" dirty="0"/>
              <a:t>4IO THE ELY ANCESTRY.</a:t>
            </a:r>
          </a:p>
          <a:p>
            <a:r>
              <a:rPr lang="en-US" sz="1100" dirty="0"/>
              <a:t>SEVENTH GENERATION.</a:t>
            </a:r>
          </a:p>
          <a:p>
            <a:r>
              <a:rPr lang="en-US" sz="1100" dirty="0"/>
              <a:t>157548. Jabez Ely, Dimock, </a:t>
            </a:r>
            <a:r>
              <a:rPr lang="en-US" sz="1100" dirty="0" err="1"/>
              <a:t>Susq</a:t>
            </a:r>
            <a:r>
              <a:rPr lang="en-US" sz="1100" dirty="0"/>
              <a:t>. Co., Pa., b. 1844, son of John</a:t>
            </a:r>
          </a:p>
          <a:p>
            <a:r>
              <a:rPr lang="en-US" sz="1100" dirty="0"/>
              <a:t>Russell Ely and Lucinda Morgan Giles; m. 1870, Sarah Elizabeth</a:t>
            </a:r>
          </a:p>
          <a:p>
            <a:r>
              <a:rPr lang="en-US" sz="1100" dirty="0" err="1"/>
              <a:t>Gavitt</a:t>
            </a:r>
            <a:r>
              <a:rPr lang="en-US" sz="1100" dirty="0"/>
              <a:t>, Dimock, Pa., who was b. 1853, </a:t>
            </a:r>
            <a:r>
              <a:rPr lang="en-US" sz="1100" dirty="0" err="1"/>
              <a:t>dau</a:t>
            </a:r>
            <a:r>
              <a:rPr lang="en-US" sz="1100" dirty="0"/>
              <a:t>. of Prentice Avery </a:t>
            </a:r>
            <a:r>
              <a:rPr lang="en-US" sz="1100" dirty="0" err="1"/>
              <a:t>Gavitt</a:t>
            </a:r>
            <a:endParaRPr lang="en-US" sz="1100" dirty="0"/>
          </a:p>
          <a:p>
            <a:r>
              <a:rPr lang="en-US" sz="1100" dirty="0"/>
              <a:t>and </a:t>
            </a:r>
            <a:r>
              <a:rPr lang="en-US" sz="1100" dirty="0" err="1"/>
              <a:t>Enimeline</a:t>
            </a:r>
            <a:r>
              <a:rPr lang="en-US" sz="1100" dirty="0"/>
              <a:t> Scott Parks. Their children:</a:t>
            </a:r>
          </a:p>
          <a:p>
            <a:r>
              <a:rPr lang="en-US" sz="1100" dirty="0"/>
              <a:t>1. Arthur Marvin, b. 1872.</a:t>
            </a:r>
          </a:p>
          <a:p>
            <a:r>
              <a:rPr lang="en-US" sz="1100" dirty="0"/>
              <a:t>2. Bertie Leroy, b. 1875.</a:t>
            </a:r>
          </a:p>
          <a:p>
            <a:r>
              <a:rPr lang="en-US" sz="1100" dirty="0"/>
              <a:t>3. Edith May, b. 1878.</a:t>
            </a:r>
          </a:p>
          <a:p>
            <a:r>
              <a:rPr lang="en-US" sz="1100" dirty="0"/>
              <a:t>157549- John Russell Ely, Brooklyn, Pa., b. 1848, son of John</a:t>
            </a:r>
          </a:p>
          <a:p>
            <a:r>
              <a:rPr lang="en-US" sz="1100" dirty="0"/>
              <a:t>Russell Ely and Lucinda Morgan Giles ; m. 1876, Helen Bissell, Brook-</a:t>
            </a:r>
          </a:p>
          <a:p>
            <a:r>
              <a:rPr lang="en-US" sz="1100" dirty="0" err="1"/>
              <a:t>lyn</a:t>
            </a:r>
            <a:r>
              <a:rPr lang="en-US" sz="1100" dirty="0"/>
              <a:t>, Pa., who was b. 1856, </a:t>
            </a:r>
            <a:r>
              <a:rPr lang="en-US" sz="1100" dirty="0" err="1"/>
              <a:t>dau</a:t>
            </a:r>
            <a:r>
              <a:rPr lang="en-US" sz="1100" dirty="0"/>
              <a:t>, of Charles Bissell and Fannie Smith.</a:t>
            </a:r>
          </a:p>
          <a:p>
            <a:r>
              <a:rPr lang="en-US" sz="1100" dirty="0"/>
              <a:t>Their children :</a:t>
            </a:r>
          </a:p>
          <a:p>
            <a:r>
              <a:rPr lang="en-US" sz="1100" dirty="0"/>
              <a:t>1. Blanche Gertrude, b. 1877.</a:t>
            </a:r>
          </a:p>
          <a:p>
            <a:r>
              <a:rPr lang="en-US" sz="1100" dirty="0"/>
              <a:t>2. Martin Augustus, b. 1878.</a:t>
            </a:r>
          </a:p>
          <a:p>
            <a:r>
              <a:rPr lang="en-US" sz="1100" dirty="0"/>
              <a:t>157551- Isaac </a:t>
            </a:r>
            <a:r>
              <a:rPr lang="en-US" sz="1100" dirty="0" err="1"/>
              <a:t>Zelophehad</a:t>
            </a:r>
            <a:r>
              <a:rPr lang="en-US" sz="1100" dirty="0"/>
              <a:t> Babcock, Montrose, </a:t>
            </a:r>
            <a:r>
              <a:rPr lang="en-US" sz="1100" dirty="0" err="1"/>
              <a:t>Susq</a:t>
            </a:r>
            <a:r>
              <a:rPr lang="en-US" sz="1100" dirty="0"/>
              <a:t>. Co., Pa., who</a:t>
            </a:r>
          </a:p>
          <a:p>
            <a:r>
              <a:rPr lang="en-US" sz="1100" dirty="0"/>
              <a:t>was b. 1825, son of </a:t>
            </a:r>
            <a:r>
              <a:rPr lang="en-US" sz="1100" dirty="0" err="1"/>
              <a:t>Parnal</a:t>
            </a:r>
            <a:r>
              <a:rPr lang="en-US" sz="1100" dirty="0"/>
              <a:t> Ely and Francis Mitchell Babcock ; m. 1853,</a:t>
            </a:r>
          </a:p>
          <a:p>
            <a:r>
              <a:rPr lang="en-US" sz="1100" dirty="0"/>
              <a:t>Sarah Ann Allen, who was b. 1825. No children.</a:t>
            </a:r>
          </a:p>
          <a:p>
            <a:r>
              <a:rPr lang="en-US" sz="1100" dirty="0"/>
              <a:t>157552. Priscilla Walker Babcock, Poultney, Rutland Co., Vt., b.</a:t>
            </a:r>
          </a:p>
          <a:p>
            <a:r>
              <a:rPr lang="en-US" sz="1100" dirty="0"/>
              <a:t>1831, </a:t>
            </a:r>
            <a:r>
              <a:rPr lang="en-US" sz="1100" dirty="0" err="1"/>
              <a:t>dau</a:t>
            </a:r>
            <a:r>
              <a:rPr lang="en-US" sz="1100" dirty="0"/>
              <a:t>. of </a:t>
            </a:r>
            <a:r>
              <a:rPr lang="en-US" sz="1100" dirty="0" err="1"/>
              <a:t>Parnal</a:t>
            </a:r>
            <a:r>
              <a:rPr lang="en-US" sz="1100" dirty="0"/>
              <a:t> Ely and Francis Mitchell Babcock; m. Joseph Fox</a:t>
            </a:r>
          </a:p>
          <a:p>
            <a:r>
              <a:rPr lang="en-US" sz="1100" dirty="0"/>
              <a:t>Crosby, Rockford, 111., who was b. 1828, d. 1861 ; m, 2nd, George L.</a:t>
            </a:r>
          </a:p>
          <a:p>
            <a:r>
              <a:rPr lang="en-US" sz="1100" dirty="0"/>
              <a:t>Bliss, M.D., Poultney, Vt.</a:t>
            </a:r>
          </a:p>
          <a:p>
            <a:r>
              <a:rPr lang="en-US" sz="1100" dirty="0"/>
              <a:t>157553- Noyes </a:t>
            </a:r>
            <a:r>
              <a:rPr lang="en-US" sz="1100" dirty="0" err="1"/>
              <a:t>EHab</a:t>
            </a:r>
            <a:r>
              <a:rPr lang="en-US" sz="1100" dirty="0"/>
              <a:t> Babcock, Rockford, 111., b. 1833, son of Par-</a:t>
            </a:r>
          </a:p>
          <a:p>
            <a:r>
              <a:rPr lang="en-US" sz="1100" dirty="0" err="1"/>
              <a:t>nal</a:t>
            </a:r>
            <a:r>
              <a:rPr lang="en-US" sz="1100" dirty="0"/>
              <a:t> Ely and Frances Mitchell Babcock; m. 1865, Harriet Eloise Crosby,</a:t>
            </a:r>
          </a:p>
          <a:p>
            <a:r>
              <a:rPr lang="en-US" sz="1100" dirty="0"/>
              <a:t>Rockford, 111., who was b. 1836, </a:t>
            </a:r>
            <a:r>
              <a:rPr lang="en-US" sz="1100" dirty="0" err="1"/>
              <a:t>dau</a:t>
            </a:r>
            <a:r>
              <a:rPr lang="en-US" sz="1100" dirty="0"/>
              <a:t>. of Asa Crosby and Mary Wood</a:t>
            </a:r>
          </a:p>
          <a:p>
            <a:r>
              <a:rPr lang="en-US" sz="1100" dirty="0"/>
              <a:t>Howe. Their children :</a:t>
            </a:r>
          </a:p>
          <a:p>
            <a:r>
              <a:rPr lang="en-US" sz="1100" dirty="0"/>
              <a:t>1. Herbert Mitchell, b. 1867.</a:t>
            </a:r>
          </a:p>
          <a:p>
            <a:r>
              <a:rPr lang="en-US" sz="1100" dirty="0"/>
              <a:t>2. Mary Caroline, b. 1869.</a:t>
            </a:r>
          </a:p>
          <a:p>
            <a:r>
              <a:rPr lang="en-US" sz="1100" dirty="0"/>
              <a:t>3. Cora Alice, b. 1871.</a:t>
            </a:r>
          </a:p>
          <a:p>
            <a:r>
              <a:rPr lang="en-US" sz="1100" dirty="0"/>
              <a:t>157554. Amy Elizabeth Babcock, Rockford, III, b. 1835, d. 1875,</a:t>
            </a:r>
          </a:p>
          <a:p>
            <a:r>
              <a:rPr lang="en-US" sz="1100" dirty="0" err="1"/>
              <a:t>dau</a:t>
            </a:r>
            <a:r>
              <a:rPr lang="en-US" sz="1100" dirty="0"/>
              <a:t>. of </a:t>
            </a:r>
            <a:r>
              <a:rPr lang="en-US" sz="1100" dirty="0" err="1"/>
              <a:t>Parnal</a:t>
            </a:r>
            <a:r>
              <a:rPr lang="en-US" sz="1100" dirty="0"/>
              <a:t> Ely and Francis Mitchell Babcock; m. 1852, George</a:t>
            </a:r>
          </a:p>
          <a:p>
            <a:r>
              <a:rPr lang="en-US" sz="1100" dirty="0"/>
              <a:t>Duryea </a:t>
            </a:r>
            <a:r>
              <a:rPr lang="en-US" sz="1100" dirty="0" err="1"/>
              <a:t>Goodsell</a:t>
            </a:r>
            <a:r>
              <a:rPr lang="en-US" sz="1100" dirty="0"/>
              <a:t>, Box 256, DeKalb, 111., who was b. 1830, son of William</a:t>
            </a:r>
          </a:p>
          <a:p>
            <a:r>
              <a:rPr lang="en-US" sz="1100" dirty="0" err="1"/>
              <a:t>liisington</a:t>
            </a:r>
            <a:r>
              <a:rPr lang="en-US" sz="1100" dirty="0"/>
              <a:t> </a:t>
            </a:r>
            <a:r>
              <a:rPr lang="en-US" sz="1100" dirty="0" err="1"/>
              <a:t>Goodsell</a:t>
            </a:r>
            <a:r>
              <a:rPr lang="en-US" sz="1100" dirty="0"/>
              <a:t> and Julia Ann Knox. Their children :</a:t>
            </a:r>
          </a:p>
          <a:p>
            <a:r>
              <a:rPr lang="en-US" sz="1100" dirty="0"/>
              <a:t>1. Albert Mortimer, b. 1854 ; m. 1880.</a:t>
            </a:r>
          </a:p>
          <a:p>
            <a:r>
              <a:rPr lang="en-US" sz="1100" dirty="0"/>
              <a:t>2. Carrie Louisa, b. 1856; m. 1881.</a:t>
            </a:r>
          </a:p>
          <a:p>
            <a:r>
              <a:rPr lang="en-US" sz="1100" dirty="0"/>
              <a:t>3. Stella May, b. 1858 ; d. 1866.</a:t>
            </a:r>
          </a:p>
          <a:p>
            <a:r>
              <a:rPr lang="en-US" sz="1100" dirty="0"/>
              <a:t>4. Minnie Mary, b. 1864.</a:t>
            </a:r>
          </a:p>
          <a:p>
            <a:r>
              <a:rPr lang="en-US" sz="1100" dirty="0"/>
              <a:t>157555- Lyman Francis Babcock, M.D., Deadwood, South Dakota,</a:t>
            </a:r>
          </a:p>
          <a:p>
            <a:r>
              <a:rPr lang="en-US" sz="1100" dirty="0"/>
              <a:t>b. 1838, son of </a:t>
            </a:r>
            <a:r>
              <a:rPr lang="en-US" sz="1100" dirty="0" err="1"/>
              <a:t>Parnal</a:t>
            </a:r>
            <a:r>
              <a:rPr lang="en-US" sz="1100" dirty="0"/>
              <a:t> Ely and Francis Mitchell Babcock; m. 1865,</a:t>
            </a:r>
          </a:p>
        </p:txBody>
      </p:sp>
    </p:spTree>
    <p:extLst>
      <p:ext uri="{BB962C8B-B14F-4D97-AF65-F5344CB8AC3E}">
        <p14:creationId xmlns:p14="http://schemas.microsoft.com/office/powerpoint/2010/main" val="2496074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text&#10;&#10;Description automatically generated">
            <a:extLst>
              <a:ext uri="{FF2B5EF4-FFF2-40B4-BE49-F238E27FC236}">
                <a16:creationId xmlns:a16="http://schemas.microsoft.com/office/drawing/2014/main" id="{2EB79AB1-6575-4E8F-AEEE-B1A3E27C1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78" y="97226"/>
            <a:ext cx="4165447" cy="6667255"/>
          </a:xfrm>
          <a:prstGeom prst="rect">
            <a:avLst/>
          </a:prstGeom>
        </p:spPr>
      </p:pic>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Note: additional header names expected on page</a:t>
                      </a:r>
                    </a:p>
                  </a:txBody>
                  <a:tcPr/>
                </a:tc>
                <a:extLst>
                  <a:ext uri="{0D108BD9-81ED-4DB2-BD59-A6C34878D82A}">
                    <a16:rowId xmlns:a16="http://schemas.microsoft.com/office/drawing/2014/main" val="978807437"/>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sp>
        <p:nvSpPr>
          <p:cNvPr id="10" name="Rectangle 9">
            <a:extLst>
              <a:ext uri="{FF2B5EF4-FFF2-40B4-BE49-F238E27FC236}">
                <a16:creationId xmlns:a16="http://schemas.microsoft.com/office/drawing/2014/main" id="{87A2F3FE-CB07-482F-ABE1-EFAA876F3638}"/>
              </a:ext>
            </a:extLst>
          </p:cNvPr>
          <p:cNvSpPr/>
          <p:nvPr/>
        </p:nvSpPr>
        <p:spPr>
          <a:xfrm>
            <a:off x="9175174" y="3532909"/>
            <a:ext cx="716971" cy="8312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D687D6-1FE2-4EB9-B7A1-47DCAA07D483}"/>
              </a:ext>
            </a:extLst>
          </p:cNvPr>
          <p:cNvSpPr/>
          <p:nvPr/>
        </p:nvSpPr>
        <p:spPr>
          <a:xfrm>
            <a:off x="8215747" y="3626426"/>
            <a:ext cx="3349335" cy="62345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660A31-FDFA-4AAD-870B-ADB9807C5930}"/>
              </a:ext>
            </a:extLst>
          </p:cNvPr>
          <p:cNvSpPr/>
          <p:nvPr/>
        </p:nvSpPr>
        <p:spPr>
          <a:xfrm>
            <a:off x="8537865" y="4246418"/>
            <a:ext cx="107371" cy="8659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FA80374-3D2F-43F5-9344-33E9D41C4669}"/>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cxnSp>
        <p:nvCxnSpPr>
          <p:cNvPr id="21" name="Straight Arrow Connector 20">
            <a:extLst>
              <a:ext uri="{FF2B5EF4-FFF2-40B4-BE49-F238E27FC236}">
                <a16:creationId xmlns:a16="http://schemas.microsoft.com/office/drawing/2014/main" id="{2F3B099D-1682-4412-A4C0-EA85B248D725}"/>
              </a:ext>
            </a:extLst>
          </p:cNvPr>
          <p:cNvCxnSpPr>
            <a:cxnSpLocks/>
          </p:cNvCxnSpPr>
          <p:nvPr/>
        </p:nvCxnSpPr>
        <p:spPr>
          <a:xfrm>
            <a:off x="1304925" y="2019300"/>
            <a:ext cx="6810375" cy="179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767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11A97B3-E771-4A70-9EB2-82C4DE050960}"/>
              </a:ext>
            </a:extLst>
          </p:cNvPr>
          <p:cNvGraphicFramePr>
            <a:graphicFrameLocks noGrp="1"/>
          </p:cNvGraphicFramePr>
          <p:nvPr>
            <p:extLst>
              <p:ext uri="{D42A27DB-BD31-4B8C-83A1-F6EECF244321}">
                <p14:modId xmlns:p14="http://schemas.microsoft.com/office/powerpoint/2010/main" val="4198982971"/>
              </p:ext>
            </p:extLst>
          </p:nvPr>
        </p:nvGraphicFramePr>
        <p:xfrm>
          <a:off x="868219" y="792401"/>
          <a:ext cx="5511799" cy="4847138"/>
        </p:xfrm>
        <a:graphic>
          <a:graphicData uri="http://schemas.openxmlformats.org/drawingml/2006/table">
            <a:tbl>
              <a:tblPr firstRow="1" bandRow="1">
                <a:tableStyleId>{C083E6E3-FA7D-4D7B-A595-EF9225AFEA82}</a:tableStyleId>
              </a:tblPr>
              <a:tblGrid>
                <a:gridCol w="638463">
                  <a:extLst>
                    <a:ext uri="{9D8B030D-6E8A-4147-A177-3AD203B41FA5}">
                      <a16:colId xmlns:a16="http://schemas.microsoft.com/office/drawing/2014/main" val="1084994452"/>
                    </a:ext>
                  </a:extLst>
                </a:gridCol>
                <a:gridCol w="987136">
                  <a:extLst>
                    <a:ext uri="{9D8B030D-6E8A-4147-A177-3AD203B41FA5}">
                      <a16:colId xmlns:a16="http://schemas.microsoft.com/office/drawing/2014/main" val="2210795047"/>
                    </a:ext>
                  </a:extLst>
                </a:gridCol>
                <a:gridCol w="3886200">
                  <a:extLst>
                    <a:ext uri="{9D8B030D-6E8A-4147-A177-3AD203B41FA5}">
                      <a16:colId xmlns:a16="http://schemas.microsoft.com/office/drawing/2014/main" val="986485921"/>
                    </a:ext>
                  </a:extLst>
                </a:gridCol>
              </a:tblGrid>
              <a:tr h="316586">
                <a:tc>
                  <a:txBody>
                    <a:bodyPr/>
                    <a:lstStyle/>
                    <a:p>
                      <a:r>
                        <a:rPr lang="en-US" sz="1400" dirty="0"/>
                        <a:t>Page</a:t>
                      </a:r>
                    </a:p>
                  </a:txBody>
                  <a:tcPr/>
                </a:tc>
                <a:tc>
                  <a:txBody>
                    <a:bodyPr/>
                    <a:lstStyle/>
                    <a:p>
                      <a:r>
                        <a:rPr lang="en-US" sz="1400" dirty="0"/>
                        <a:t>Frequency</a:t>
                      </a:r>
                    </a:p>
                  </a:txBody>
                  <a:tcPr/>
                </a:tc>
                <a:tc>
                  <a:txBody>
                    <a:bodyPr/>
                    <a:lstStyle/>
                    <a:p>
                      <a:r>
                        <a:rPr lang="en-US" sz="1400" dirty="0"/>
                        <a:t>Example</a:t>
                      </a:r>
                    </a:p>
                  </a:txBody>
                  <a:tcPr/>
                </a:tc>
                <a:extLst>
                  <a:ext uri="{0D108BD9-81ED-4DB2-BD59-A6C34878D82A}">
                    <a16:rowId xmlns:a16="http://schemas.microsoft.com/office/drawing/2014/main" val="2798648359"/>
                  </a:ext>
                </a:extLst>
              </a:tr>
              <a:tr h="316586">
                <a:tc>
                  <a:txBody>
                    <a:bodyPr/>
                    <a:lstStyle/>
                    <a:p>
                      <a:endParaRPr lang="en-US" dirty="0"/>
                    </a:p>
                  </a:txBody>
                  <a:tcPr/>
                </a:tc>
                <a:tc>
                  <a:txBody>
                    <a:bodyPr/>
                    <a:lstStyle/>
                    <a:p>
                      <a:endParaRPr lang="en-US"/>
                    </a:p>
                  </a:txBody>
                  <a:tcPr/>
                </a:tc>
                <a:tc>
                  <a:txBody>
                    <a:bodyPr/>
                    <a:lstStyle/>
                    <a:p>
                      <a:r>
                        <a:rPr lang="en-US" sz="1400" dirty="0">
                          <a:solidFill>
                            <a:srgbClr val="00B050"/>
                          </a:solidFill>
                        </a:rPr>
                        <a:t>Missing Major Group Header Names:</a:t>
                      </a:r>
                    </a:p>
                  </a:txBody>
                  <a:tcPr/>
                </a:tc>
                <a:extLst>
                  <a:ext uri="{0D108BD9-81ED-4DB2-BD59-A6C34878D82A}">
                    <a16:rowId xmlns:a16="http://schemas.microsoft.com/office/drawing/2014/main" val="2834320816"/>
                  </a:ext>
                </a:extLst>
              </a:tr>
              <a:tr h="316586">
                <a:tc>
                  <a:txBody>
                    <a:bodyPr/>
                    <a:lstStyle/>
                    <a:p>
                      <a:r>
                        <a:rPr lang="en-US" sz="1400" u="sng" dirty="0">
                          <a:solidFill>
                            <a:srgbClr val="00B0F0"/>
                          </a:solidFill>
                        </a:rPr>
                        <a:t>562</a:t>
                      </a:r>
                    </a:p>
                  </a:txBody>
                  <a:tcPr/>
                </a:tc>
                <a:tc>
                  <a:txBody>
                    <a:bodyPr/>
                    <a:lstStyle/>
                    <a:p>
                      <a:endParaRPr lang="en-US" dirty="0"/>
                    </a:p>
                  </a:txBody>
                  <a:tcPr/>
                </a:tc>
                <a:tc>
                  <a:txBody>
                    <a:bodyPr/>
                    <a:lstStyle/>
                    <a:p>
                      <a:r>
                        <a:rPr lang="en-US" sz="1400" dirty="0">
                          <a:solidFill>
                            <a:schemeClr val="tx1"/>
                          </a:solidFill>
                        </a:rPr>
                        <a:t>Note: additional header names expected on page</a:t>
                      </a:r>
                    </a:p>
                  </a:txBody>
                  <a:tcPr/>
                </a:tc>
                <a:extLst>
                  <a:ext uri="{0D108BD9-81ED-4DB2-BD59-A6C34878D82A}">
                    <a16:rowId xmlns:a16="http://schemas.microsoft.com/office/drawing/2014/main" val="3788133138"/>
                  </a:ext>
                </a:extLst>
              </a:tr>
              <a:tr h="316586">
                <a:tc>
                  <a:txBody>
                    <a:bodyPr/>
                    <a:lstStyle/>
                    <a:p>
                      <a:r>
                        <a:rPr lang="en-US" sz="1400" u="sng" dirty="0">
                          <a:solidFill>
                            <a:srgbClr val="00B0F0"/>
                          </a:solidFill>
                        </a:rPr>
                        <a:t>510</a:t>
                      </a:r>
                    </a:p>
                  </a:txBody>
                  <a:tcPr/>
                </a:tc>
                <a:tc>
                  <a:txBody>
                    <a:bodyPr/>
                    <a:lstStyle/>
                    <a:p>
                      <a:endParaRPr lang="en-US" sz="1400" dirty="0"/>
                    </a:p>
                  </a:txBody>
                  <a:tcPr/>
                </a:tc>
                <a:tc>
                  <a:txBody>
                    <a:bodyPr/>
                    <a:lstStyle/>
                    <a:p>
                      <a:r>
                        <a:rPr lang="en-US" sz="1400" dirty="0"/>
                        <a:t>, b. 1849 … Their children: 1.</a:t>
                      </a:r>
                    </a:p>
                  </a:txBody>
                  <a:tcPr/>
                </a:tc>
                <a:extLst>
                  <a:ext uri="{0D108BD9-81ED-4DB2-BD59-A6C34878D82A}">
                    <a16:rowId xmlns:a16="http://schemas.microsoft.com/office/drawing/2014/main" val="4216643840"/>
                  </a:ext>
                </a:extLst>
              </a:tr>
              <a:tr h="316586">
                <a:tc>
                  <a:txBody>
                    <a:bodyPr/>
                    <a:lstStyle/>
                    <a:p>
                      <a:r>
                        <a:rPr lang="en-US" sz="1400" u="sng" dirty="0">
                          <a:solidFill>
                            <a:srgbClr val="00B0F0"/>
                          </a:solidFill>
                        </a:rPr>
                        <a:t>434-5</a:t>
                      </a:r>
                    </a:p>
                  </a:txBody>
                  <a:tcPr/>
                </a:tc>
                <a:tc>
                  <a:txBody>
                    <a:bodyPr/>
                    <a:lstStyle/>
                    <a:p>
                      <a:endParaRPr lang="en-US" sz="1400" dirty="0"/>
                    </a:p>
                  </a:txBody>
                  <a:tcPr/>
                </a:tc>
                <a:tc>
                  <a:txBody>
                    <a:bodyPr/>
                    <a:lstStyle/>
                    <a:p>
                      <a:r>
                        <a:rPr lang="en-US" sz="1400" dirty="0"/>
                        <a:t>. Appleton’s </a:t>
                      </a:r>
                      <a:r>
                        <a:rPr lang="en-US" sz="1400" dirty="0" err="1"/>
                        <a:t>Cyclopaedia</a:t>
                      </a:r>
                      <a:r>
                        <a:rPr lang="en-US" sz="1400" dirty="0"/>
                        <a:t> … m. 1818,</a:t>
                      </a:r>
                    </a:p>
                  </a:txBody>
                  <a:tcPr/>
                </a:tc>
                <a:extLst>
                  <a:ext uri="{0D108BD9-81ED-4DB2-BD59-A6C34878D82A}">
                    <a16:rowId xmlns:a16="http://schemas.microsoft.com/office/drawing/2014/main" val="2155518954"/>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Record Header Names:</a:t>
                      </a:r>
                    </a:p>
                  </a:txBody>
                  <a:tcPr/>
                </a:tc>
                <a:extLst>
                  <a:ext uri="{0D108BD9-81ED-4DB2-BD59-A6C34878D82A}">
                    <a16:rowId xmlns:a16="http://schemas.microsoft.com/office/drawing/2014/main" val="1992889499"/>
                  </a:ext>
                </a:extLst>
              </a:tr>
              <a:tr h="316586">
                <a:tc>
                  <a:txBody>
                    <a:bodyPr/>
                    <a:lstStyle/>
                    <a:p>
                      <a:r>
                        <a:rPr lang="en-US" sz="1400" u="sng" dirty="0">
                          <a:solidFill>
                            <a:srgbClr val="00B0F0"/>
                          </a:solidFill>
                        </a:rPr>
                        <a:t>437</a:t>
                      </a:r>
                    </a:p>
                  </a:txBody>
                  <a:tcPr/>
                </a:tc>
                <a:tc>
                  <a:txBody>
                    <a:bodyPr/>
                    <a:lstStyle/>
                    <a:p>
                      <a:endParaRPr lang="en-US" sz="1400" dirty="0"/>
                    </a:p>
                  </a:txBody>
                  <a:tcPr/>
                </a:tc>
                <a:tc>
                  <a:txBody>
                    <a:bodyPr/>
                    <a:lstStyle/>
                    <a:p>
                      <a:r>
                        <a:rPr lang="en-US" sz="1400" dirty="0"/>
                        <a:t>, m. 1857 Theresa Dwight. \ 2. </a:t>
                      </a:r>
                      <a:r>
                        <a:rPr lang="en-US" sz="1400" dirty="0" err="1"/>
                        <a:t>NicoU</a:t>
                      </a:r>
                      <a:r>
                        <a:rPr lang="en-US" sz="1400" dirty="0"/>
                        <a:t> Fosdick, b. </a:t>
                      </a:r>
                    </a:p>
                  </a:txBody>
                  <a:tcPr/>
                </a:tc>
                <a:extLst>
                  <a:ext uri="{0D108BD9-81ED-4DB2-BD59-A6C34878D82A}">
                    <a16:rowId xmlns:a16="http://schemas.microsoft.com/office/drawing/2014/main" val="2620819516"/>
                  </a:ext>
                </a:extLst>
              </a:tr>
              <a:tr h="316586">
                <a:tc>
                  <a:txBody>
                    <a:bodyPr/>
                    <a:lstStyle/>
                    <a:p>
                      <a:endParaRPr lang="en-US" sz="1400"/>
                    </a:p>
                  </a:txBody>
                  <a:tcPr/>
                </a:tc>
                <a:tc>
                  <a:txBody>
                    <a:bodyPr/>
                    <a:lstStyle/>
                    <a:p>
                      <a:endParaRPr lang="en-US" sz="1400" dirty="0"/>
                    </a:p>
                  </a:txBody>
                  <a:tcPr/>
                </a:tc>
                <a:tc>
                  <a:txBody>
                    <a:bodyPr/>
                    <a:lstStyle/>
                    <a:p>
                      <a:r>
                        <a:rPr lang="en-US" sz="1400" dirty="0">
                          <a:solidFill>
                            <a:srgbClr val="00B050"/>
                          </a:solidFill>
                        </a:rPr>
                        <a:t>Missing Data Values:</a:t>
                      </a:r>
                    </a:p>
                  </a:txBody>
                  <a:tcPr/>
                </a:tc>
                <a:extLst>
                  <a:ext uri="{0D108BD9-81ED-4DB2-BD59-A6C34878D82A}">
                    <a16:rowId xmlns:a16="http://schemas.microsoft.com/office/drawing/2014/main" val="1192777023"/>
                  </a:ext>
                </a:extLst>
              </a:tr>
              <a:tr h="316586">
                <a:tc>
                  <a:txBody>
                    <a:bodyPr/>
                    <a:lstStyle/>
                    <a:p>
                      <a:r>
                        <a:rPr lang="en-US" sz="1400" u="sng" dirty="0">
                          <a:solidFill>
                            <a:srgbClr val="00B0F0"/>
                          </a:solidFill>
                        </a:rPr>
                        <a:t>440</a:t>
                      </a:r>
                    </a:p>
                  </a:txBody>
                  <a:tcPr/>
                </a:tc>
                <a:tc>
                  <a:txBody>
                    <a:bodyPr/>
                    <a:lstStyle/>
                    <a:p>
                      <a:r>
                        <a:rPr lang="en-US" sz="1400" dirty="0"/>
                        <a:t>32</a:t>
                      </a:r>
                    </a:p>
                  </a:txBody>
                  <a:tcPr/>
                </a:tc>
                <a:tc>
                  <a:txBody>
                    <a:bodyPr/>
                    <a:lstStyle/>
                    <a:p>
                      <a:pPr marL="0" indent="0">
                        <a:buNone/>
                      </a:pPr>
                      <a:r>
                        <a:rPr lang="en-US" sz="1400" dirty="0"/>
                        <a:t>m. i860</a:t>
                      </a:r>
                    </a:p>
                  </a:txBody>
                  <a:tcPr/>
                </a:tc>
                <a:extLst>
                  <a:ext uri="{0D108BD9-81ED-4DB2-BD59-A6C34878D82A}">
                    <a16:rowId xmlns:a16="http://schemas.microsoft.com/office/drawing/2014/main" val="41077333"/>
                  </a:ext>
                </a:extLst>
              </a:tr>
              <a:tr h="316586">
                <a:tc>
                  <a:txBody>
                    <a:bodyPr/>
                    <a:lstStyle/>
                    <a:p>
                      <a:r>
                        <a:rPr lang="en-US" sz="1400" u="sng" dirty="0">
                          <a:solidFill>
                            <a:srgbClr val="00B0F0"/>
                          </a:solidFill>
                        </a:rPr>
                        <a:t>467</a:t>
                      </a:r>
                    </a:p>
                  </a:txBody>
                  <a:tcPr/>
                </a:tc>
                <a:tc>
                  <a:txBody>
                    <a:bodyPr/>
                    <a:lstStyle/>
                    <a:p>
                      <a:r>
                        <a:rPr lang="en-US" sz="1400" dirty="0"/>
                        <a:t>13</a:t>
                      </a:r>
                    </a:p>
                  </a:txBody>
                  <a:tcPr/>
                </a:tc>
                <a:tc>
                  <a:txBody>
                    <a:bodyPr/>
                    <a:lstStyle/>
                    <a:p>
                      <a:pPr marL="342900" indent="-342900">
                        <a:buAutoNum type="arabicPeriod"/>
                      </a:pPr>
                      <a:r>
                        <a:rPr lang="en-US" sz="1400" dirty="0"/>
                        <a:t>William. \</a:t>
                      </a:r>
                    </a:p>
                  </a:txBody>
                  <a:tcPr/>
                </a:tc>
                <a:extLst>
                  <a:ext uri="{0D108BD9-81ED-4DB2-BD59-A6C34878D82A}">
                    <a16:rowId xmlns:a16="http://schemas.microsoft.com/office/drawing/2014/main" val="3470236362"/>
                  </a:ext>
                </a:extLst>
              </a:tr>
              <a:tr h="316586">
                <a:tc>
                  <a:txBody>
                    <a:bodyPr/>
                    <a:lstStyle/>
                    <a:p>
                      <a:r>
                        <a:rPr lang="en-US" sz="1400" u="sng" dirty="0">
                          <a:solidFill>
                            <a:srgbClr val="00B0F0"/>
                          </a:solidFill>
                        </a:rPr>
                        <a:t>482</a:t>
                      </a:r>
                    </a:p>
                  </a:txBody>
                  <a:tcPr/>
                </a:tc>
                <a:tc>
                  <a:txBody>
                    <a:bodyPr/>
                    <a:lstStyle/>
                    <a:p>
                      <a:r>
                        <a:rPr lang="en-US" sz="1400" dirty="0"/>
                        <a:t>9</a:t>
                      </a:r>
                    </a:p>
                  </a:txBody>
                  <a:tcPr/>
                </a:tc>
                <a:tc>
                  <a:txBody>
                    <a:bodyPr/>
                    <a:lstStyle/>
                    <a:p>
                      <a:pPr marL="0" indent="0">
                        <a:buNone/>
                      </a:pPr>
                      <a:r>
                        <a:rPr lang="en-US" sz="1400" dirty="0"/>
                        <a:t>b. May, 1842,</a:t>
                      </a:r>
                    </a:p>
                  </a:txBody>
                  <a:tcPr/>
                </a:tc>
                <a:extLst>
                  <a:ext uri="{0D108BD9-81ED-4DB2-BD59-A6C34878D82A}">
                    <a16:rowId xmlns:a16="http://schemas.microsoft.com/office/drawing/2014/main" val="3061459942"/>
                  </a:ext>
                </a:extLst>
              </a:tr>
              <a:tr h="316586">
                <a:tc>
                  <a:txBody>
                    <a:bodyPr/>
                    <a:lstStyle/>
                    <a:p>
                      <a:r>
                        <a:rPr lang="en-US" sz="1400" u="sng" dirty="0">
                          <a:solidFill>
                            <a:srgbClr val="00B0F0"/>
                          </a:solidFill>
                        </a:rPr>
                        <a:t>441</a:t>
                      </a:r>
                    </a:p>
                  </a:txBody>
                  <a:tcPr/>
                </a:tc>
                <a:tc>
                  <a:txBody>
                    <a:bodyPr/>
                    <a:lstStyle/>
                    <a:p>
                      <a:r>
                        <a:rPr lang="en-US" sz="1400" dirty="0"/>
                        <a:t>6</a:t>
                      </a:r>
                    </a:p>
                  </a:txBody>
                  <a:tcPr/>
                </a:tc>
                <a:tc>
                  <a:txBody>
                    <a:bodyPr/>
                    <a:lstStyle/>
                    <a:p>
                      <a:pPr marL="0" indent="0">
                        <a:buNone/>
                      </a:pPr>
                      <a:r>
                        <a:rPr lang="en-US" sz="1400" dirty="0"/>
                        <a:t>d. July, \</a:t>
                      </a:r>
                    </a:p>
                  </a:txBody>
                  <a:tcPr/>
                </a:tc>
                <a:extLst>
                  <a:ext uri="{0D108BD9-81ED-4DB2-BD59-A6C34878D82A}">
                    <a16:rowId xmlns:a16="http://schemas.microsoft.com/office/drawing/2014/main" val="1076855982"/>
                  </a:ext>
                </a:extLst>
              </a:tr>
              <a:tr h="316586">
                <a:tc>
                  <a:txBody>
                    <a:bodyPr/>
                    <a:lstStyle/>
                    <a:p>
                      <a:endParaRPr lang="en-US" sz="1400" u="sng" dirty="0">
                        <a:solidFill>
                          <a:srgbClr val="00B0F0"/>
                        </a:solidFill>
                      </a:endParaRPr>
                    </a:p>
                  </a:txBody>
                  <a:tcPr/>
                </a:tc>
                <a:tc>
                  <a:txBody>
                    <a:bodyPr/>
                    <a:lstStyle/>
                    <a:p>
                      <a:endParaRPr lang="en-US" sz="1400" dirty="0"/>
                    </a:p>
                  </a:txBody>
                  <a:tcPr/>
                </a:tc>
                <a:tc>
                  <a:txBody>
                    <a:bodyPr/>
                    <a:lstStyle/>
                    <a:p>
                      <a:pPr marL="0" indent="0">
                        <a:buNone/>
                      </a:pPr>
                      <a:r>
                        <a:rPr lang="en-US" sz="1400" dirty="0">
                          <a:solidFill>
                            <a:srgbClr val="00B050"/>
                          </a:solidFill>
                        </a:rPr>
                        <a:t>Missing Type Designators</a:t>
                      </a:r>
                    </a:p>
                  </a:txBody>
                  <a:tcPr/>
                </a:tc>
                <a:extLst>
                  <a:ext uri="{0D108BD9-81ED-4DB2-BD59-A6C34878D82A}">
                    <a16:rowId xmlns:a16="http://schemas.microsoft.com/office/drawing/2014/main" val="3814569082"/>
                  </a:ext>
                </a:extLst>
              </a:tr>
              <a:tr h="316586">
                <a:tc>
                  <a:txBody>
                    <a:bodyPr/>
                    <a:lstStyle/>
                    <a:p>
                      <a:r>
                        <a:rPr lang="en-US" sz="1400" u="sng" dirty="0">
                          <a:solidFill>
                            <a:srgbClr val="00B0F0"/>
                          </a:solidFill>
                        </a:rPr>
                        <a:t>442</a:t>
                      </a:r>
                    </a:p>
                  </a:txBody>
                  <a:tcPr/>
                </a:tc>
                <a:tc>
                  <a:txBody>
                    <a:bodyPr/>
                    <a:lstStyle/>
                    <a:p>
                      <a:r>
                        <a:rPr lang="en-US" sz="1400" dirty="0"/>
                        <a:t>2</a:t>
                      </a:r>
                    </a:p>
                  </a:txBody>
                  <a:tcPr/>
                </a:tc>
                <a:tc>
                  <a:txBody>
                    <a:bodyPr/>
                    <a:lstStyle/>
                    <a:p>
                      <a:pPr marL="0" indent="0">
                        <a:buNone/>
                      </a:pPr>
                      <a:r>
                        <a:rPr lang="en-US" sz="1400" dirty="0"/>
                        <a:t>d- 1839</a:t>
                      </a:r>
                    </a:p>
                  </a:txBody>
                  <a:tcPr/>
                </a:tc>
                <a:extLst>
                  <a:ext uri="{0D108BD9-81ED-4DB2-BD59-A6C34878D82A}">
                    <a16:rowId xmlns:a16="http://schemas.microsoft.com/office/drawing/2014/main" val="2121206972"/>
                  </a:ext>
                </a:extLst>
              </a:tr>
              <a:tr h="316586">
                <a:tc>
                  <a:txBody>
                    <a:bodyPr/>
                    <a:lstStyle/>
                    <a:p>
                      <a:r>
                        <a:rPr lang="en-US" sz="1400" u="sng" dirty="0">
                          <a:solidFill>
                            <a:srgbClr val="00B0F0"/>
                          </a:solidFill>
                        </a:rPr>
                        <a:t>460</a:t>
                      </a:r>
                    </a:p>
                  </a:txBody>
                  <a:tcPr/>
                </a:tc>
                <a:tc>
                  <a:txBody>
                    <a:bodyPr/>
                    <a:lstStyle/>
                    <a:p>
                      <a:r>
                        <a:rPr lang="en-US" sz="1400" dirty="0"/>
                        <a:t>2</a:t>
                      </a:r>
                    </a:p>
                  </a:txBody>
                  <a:tcPr/>
                </a:tc>
                <a:tc>
                  <a:txBody>
                    <a:bodyPr/>
                    <a:lstStyle/>
                    <a:p>
                      <a:pPr marL="0" indent="0">
                        <a:buNone/>
                      </a:pPr>
                      <a:r>
                        <a:rPr lang="en-US" sz="1400" dirty="0"/>
                        <a:t>b- 1819</a:t>
                      </a:r>
                    </a:p>
                  </a:txBody>
                  <a:tcPr/>
                </a:tc>
                <a:extLst>
                  <a:ext uri="{0D108BD9-81ED-4DB2-BD59-A6C34878D82A}">
                    <a16:rowId xmlns:a16="http://schemas.microsoft.com/office/drawing/2014/main" val="3531689221"/>
                  </a:ext>
                </a:extLst>
              </a:tr>
            </a:tbl>
          </a:graphicData>
        </a:graphic>
      </p:graphicFrame>
      <p:pic>
        <p:nvPicPr>
          <p:cNvPr id="9" name="Picture 8" descr="A screenshot of text&#10;&#10;Description automatically generated">
            <a:extLst>
              <a:ext uri="{FF2B5EF4-FFF2-40B4-BE49-F238E27FC236}">
                <a16:creationId xmlns:a16="http://schemas.microsoft.com/office/drawing/2014/main" id="{77FEAE3D-E00A-4B37-9AA1-74F15A9C3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757" y="76444"/>
            <a:ext cx="4165447" cy="6667255"/>
          </a:xfrm>
          <a:prstGeom prst="rect">
            <a:avLst/>
          </a:prstGeom>
        </p:spPr>
      </p:pic>
      <p:sp>
        <p:nvSpPr>
          <p:cNvPr id="10" name="Rectangle 9">
            <a:extLst>
              <a:ext uri="{FF2B5EF4-FFF2-40B4-BE49-F238E27FC236}">
                <a16:creationId xmlns:a16="http://schemas.microsoft.com/office/drawing/2014/main" id="{87A2F3FE-CB07-482F-ABE1-EFAA876F3638}"/>
              </a:ext>
            </a:extLst>
          </p:cNvPr>
          <p:cNvSpPr/>
          <p:nvPr/>
        </p:nvSpPr>
        <p:spPr>
          <a:xfrm>
            <a:off x="9310255" y="2234045"/>
            <a:ext cx="363681" cy="9351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8C5B63-BD04-431F-AE12-70B0E04D4A88}"/>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cxnSp>
        <p:nvCxnSpPr>
          <p:cNvPr id="3" name="Straight Arrow Connector 2">
            <a:extLst>
              <a:ext uri="{FF2B5EF4-FFF2-40B4-BE49-F238E27FC236}">
                <a16:creationId xmlns:a16="http://schemas.microsoft.com/office/drawing/2014/main" id="{A921EA20-69E6-4AC5-9E69-9AD935F261C9}"/>
              </a:ext>
            </a:extLst>
          </p:cNvPr>
          <p:cNvCxnSpPr>
            <a:cxnSpLocks/>
          </p:cNvCxnSpPr>
          <p:nvPr/>
        </p:nvCxnSpPr>
        <p:spPr>
          <a:xfrm flipV="1">
            <a:off x="1285875" y="2305050"/>
            <a:ext cx="7991475" cy="125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8311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8C5B63-BD04-431F-AE12-70B0E04D4A88}"/>
              </a:ext>
            </a:extLst>
          </p:cNvPr>
          <p:cNvSpPr txBox="1"/>
          <p:nvPr/>
        </p:nvSpPr>
        <p:spPr>
          <a:xfrm>
            <a:off x="333375" y="114300"/>
            <a:ext cx="3271024" cy="369332"/>
          </a:xfrm>
          <a:prstGeom prst="rect">
            <a:avLst/>
          </a:prstGeom>
          <a:noFill/>
        </p:spPr>
        <p:txBody>
          <a:bodyPr wrap="none" rtlCol="0">
            <a:spAutoFit/>
          </a:bodyPr>
          <a:lstStyle/>
          <a:p>
            <a:r>
              <a:rPr lang="en-US" dirty="0"/>
              <a:t>Determination of birth surnames</a:t>
            </a:r>
          </a:p>
        </p:txBody>
      </p:sp>
      <p:pic>
        <p:nvPicPr>
          <p:cNvPr id="2" name="Picture 1">
            <a:extLst>
              <a:ext uri="{FF2B5EF4-FFF2-40B4-BE49-F238E27FC236}">
                <a16:creationId xmlns:a16="http://schemas.microsoft.com/office/drawing/2014/main" id="{FDDE1F4C-0EBF-440C-9BEC-BC66ED638737}"/>
              </a:ext>
            </a:extLst>
          </p:cNvPr>
          <p:cNvPicPr>
            <a:picLocks noChangeAspect="1"/>
          </p:cNvPicPr>
          <p:nvPr/>
        </p:nvPicPr>
        <p:blipFill>
          <a:blip r:embed="rId3"/>
          <a:stretch>
            <a:fillRect/>
          </a:stretch>
        </p:blipFill>
        <p:spPr>
          <a:xfrm>
            <a:off x="6391355" y="1683327"/>
            <a:ext cx="5583168" cy="2813594"/>
          </a:xfrm>
          <a:prstGeom prst="rect">
            <a:avLst/>
          </a:prstGeom>
        </p:spPr>
      </p:pic>
      <p:sp>
        <p:nvSpPr>
          <p:cNvPr id="5" name="Rectangle: Rounded Corners 4">
            <a:extLst>
              <a:ext uri="{FF2B5EF4-FFF2-40B4-BE49-F238E27FC236}">
                <a16:creationId xmlns:a16="http://schemas.microsoft.com/office/drawing/2014/main" id="{5EA90282-C440-4980-BA89-BB509BFDBF66}"/>
              </a:ext>
            </a:extLst>
          </p:cNvPr>
          <p:cNvSpPr/>
          <p:nvPr/>
        </p:nvSpPr>
        <p:spPr>
          <a:xfrm>
            <a:off x="7304690" y="3343843"/>
            <a:ext cx="3415861" cy="1455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93C8C5-C2A0-427C-B552-D20C9C64651F}"/>
              </a:ext>
            </a:extLst>
          </p:cNvPr>
          <p:cNvPicPr>
            <a:picLocks noChangeAspect="1"/>
          </p:cNvPicPr>
          <p:nvPr/>
        </p:nvPicPr>
        <p:blipFill>
          <a:blip r:embed="rId4"/>
          <a:stretch>
            <a:fillRect/>
          </a:stretch>
        </p:blipFill>
        <p:spPr>
          <a:xfrm>
            <a:off x="373439" y="1600541"/>
            <a:ext cx="5713156" cy="4072554"/>
          </a:xfrm>
          <a:prstGeom prst="rect">
            <a:avLst/>
          </a:prstGeom>
        </p:spPr>
      </p:pic>
      <p:sp>
        <p:nvSpPr>
          <p:cNvPr id="8" name="Rectangle: Rounded Corners 7">
            <a:extLst>
              <a:ext uri="{FF2B5EF4-FFF2-40B4-BE49-F238E27FC236}">
                <a16:creationId xmlns:a16="http://schemas.microsoft.com/office/drawing/2014/main" id="{65FE193F-9688-4FDB-B4A3-14DF72EFDAF6}"/>
              </a:ext>
            </a:extLst>
          </p:cNvPr>
          <p:cNvSpPr/>
          <p:nvPr/>
        </p:nvSpPr>
        <p:spPr>
          <a:xfrm>
            <a:off x="955964" y="1745673"/>
            <a:ext cx="904009" cy="155863"/>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095449A-C841-4292-A20C-91E7A675BD6F}"/>
              </a:ext>
            </a:extLst>
          </p:cNvPr>
          <p:cNvSpPr/>
          <p:nvPr/>
        </p:nvSpPr>
        <p:spPr>
          <a:xfrm>
            <a:off x="1014846" y="5150428"/>
            <a:ext cx="1000990" cy="159327"/>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6F964BD-17F1-47EB-853F-FA048CEB0D9B}"/>
              </a:ext>
            </a:extLst>
          </p:cNvPr>
          <p:cNvCxnSpPr/>
          <p:nvPr/>
        </p:nvCxnSpPr>
        <p:spPr>
          <a:xfrm>
            <a:off x="1205345" y="1901536"/>
            <a:ext cx="83128" cy="3252355"/>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FFE200F-FD13-4EE0-A568-CF517BB339FC}"/>
              </a:ext>
            </a:extLst>
          </p:cNvPr>
          <p:cNvSpPr/>
          <p:nvPr/>
        </p:nvSpPr>
        <p:spPr>
          <a:xfrm>
            <a:off x="924791" y="5143500"/>
            <a:ext cx="1672936" cy="176645"/>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175EBE3-E63D-4420-9A65-C8A86909BC56}"/>
              </a:ext>
            </a:extLst>
          </p:cNvPr>
          <p:cNvSpPr/>
          <p:nvPr/>
        </p:nvSpPr>
        <p:spPr>
          <a:xfrm>
            <a:off x="2452255" y="4665518"/>
            <a:ext cx="488372" cy="1454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62B13D5-9111-415E-BB77-37FAD8E11771}"/>
              </a:ext>
            </a:extLst>
          </p:cNvPr>
          <p:cNvSpPr/>
          <p:nvPr/>
        </p:nvSpPr>
        <p:spPr>
          <a:xfrm>
            <a:off x="3789219" y="4662054"/>
            <a:ext cx="377536" cy="1489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9D2B6CF-1572-4DAB-B134-EDEE5A639C01}"/>
              </a:ext>
            </a:extLst>
          </p:cNvPr>
          <p:cNvSpPr txBox="1"/>
          <p:nvPr/>
        </p:nvSpPr>
        <p:spPr>
          <a:xfrm>
            <a:off x="4384964" y="4229100"/>
            <a:ext cx="734304" cy="276999"/>
          </a:xfrm>
          <a:prstGeom prst="rect">
            <a:avLst/>
          </a:prstGeom>
          <a:noFill/>
        </p:spPr>
        <p:txBody>
          <a:bodyPr wrap="none" rtlCol="0">
            <a:spAutoFit/>
          </a:bodyPr>
          <a:lstStyle/>
          <a:p>
            <a:r>
              <a:rPr lang="en-US" sz="1200" dirty="0" err="1">
                <a:solidFill>
                  <a:srgbClr val="FF0000"/>
                </a:solidFill>
              </a:rPr>
              <a:t>Wöhlken</a:t>
            </a:r>
            <a:endParaRPr lang="en-US" sz="1200" dirty="0">
              <a:solidFill>
                <a:srgbClr val="FF0000"/>
              </a:solidFill>
            </a:endParaRPr>
          </a:p>
        </p:txBody>
      </p:sp>
      <p:cxnSp>
        <p:nvCxnSpPr>
          <p:cNvPr id="19" name="Straight Connector 18">
            <a:extLst>
              <a:ext uri="{FF2B5EF4-FFF2-40B4-BE49-F238E27FC236}">
                <a16:creationId xmlns:a16="http://schemas.microsoft.com/office/drawing/2014/main" id="{447114CF-8772-4677-939C-D9B99F24E592}"/>
              </a:ext>
            </a:extLst>
          </p:cNvPr>
          <p:cNvCxnSpPr/>
          <p:nvPr/>
        </p:nvCxnSpPr>
        <p:spPr>
          <a:xfrm flipV="1">
            <a:off x="4062845" y="4436918"/>
            <a:ext cx="426028" cy="2182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B34E991-2B72-4E61-9742-51C78215197B}"/>
              </a:ext>
            </a:extLst>
          </p:cNvPr>
          <p:cNvPicPr>
            <a:picLocks noChangeAspect="1"/>
          </p:cNvPicPr>
          <p:nvPr/>
        </p:nvPicPr>
        <p:blipFill>
          <a:blip r:embed="rId5"/>
          <a:stretch>
            <a:fillRect/>
          </a:stretch>
        </p:blipFill>
        <p:spPr>
          <a:xfrm>
            <a:off x="6423744" y="5113764"/>
            <a:ext cx="5766671" cy="866621"/>
          </a:xfrm>
          <a:prstGeom prst="rect">
            <a:avLst/>
          </a:prstGeom>
        </p:spPr>
      </p:pic>
      <p:sp>
        <p:nvSpPr>
          <p:cNvPr id="21" name="Rectangle: Rounded Corners 20">
            <a:extLst>
              <a:ext uri="{FF2B5EF4-FFF2-40B4-BE49-F238E27FC236}">
                <a16:creationId xmlns:a16="http://schemas.microsoft.com/office/drawing/2014/main" id="{B0ACF74D-AB44-4DBF-B48D-A90B6CB52114}"/>
              </a:ext>
            </a:extLst>
          </p:cNvPr>
          <p:cNvSpPr/>
          <p:nvPr/>
        </p:nvSpPr>
        <p:spPr>
          <a:xfrm>
            <a:off x="7220607" y="5412828"/>
            <a:ext cx="2764221" cy="1261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D62461F-4BCD-42A8-B623-DF6DEBAE4BEE}"/>
              </a:ext>
            </a:extLst>
          </p:cNvPr>
          <p:cNvCxnSpPr/>
          <p:nvPr/>
        </p:nvCxnSpPr>
        <p:spPr>
          <a:xfrm flipH="1">
            <a:off x="8471338" y="3478924"/>
            <a:ext cx="966952" cy="19339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46A6B16C-7914-4A16-9D02-381F8C67D286}"/>
              </a:ext>
            </a:extLst>
          </p:cNvPr>
          <p:cNvSpPr/>
          <p:nvPr/>
        </p:nvSpPr>
        <p:spPr>
          <a:xfrm>
            <a:off x="6474372" y="3489434"/>
            <a:ext cx="599090" cy="126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C4F40C80-2C72-4DCC-93EE-CBDB6D70510E}"/>
              </a:ext>
            </a:extLst>
          </p:cNvPr>
          <p:cNvCxnSpPr>
            <a:stCxn id="24" idx="2"/>
          </p:cNvCxnSpPr>
          <p:nvPr/>
        </p:nvCxnSpPr>
        <p:spPr>
          <a:xfrm>
            <a:off x="6773917" y="3615559"/>
            <a:ext cx="2937642" cy="1797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4ADCBD3-82BA-427D-A93D-1D975D52E134}"/>
              </a:ext>
            </a:extLst>
          </p:cNvPr>
          <p:cNvSpPr/>
          <p:nvPr/>
        </p:nvSpPr>
        <p:spPr>
          <a:xfrm>
            <a:off x="7809186" y="1975945"/>
            <a:ext cx="746235" cy="136634"/>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AD704DE-CF4C-43D7-8BB9-F16E78321D6B}"/>
              </a:ext>
            </a:extLst>
          </p:cNvPr>
          <p:cNvSpPr/>
          <p:nvPr/>
        </p:nvSpPr>
        <p:spPr>
          <a:xfrm>
            <a:off x="8161282" y="2349062"/>
            <a:ext cx="583325" cy="131379"/>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F80117E0-1FBE-4C6F-98E6-9E6DDE1ED151}"/>
              </a:ext>
            </a:extLst>
          </p:cNvPr>
          <p:cNvSpPr/>
          <p:nvPr/>
        </p:nvSpPr>
        <p:spPr>
          <a:xfrm>
            <a:off x="9522371" y="2343806"/>
            <a:ext cx="157657" cy="147146"/>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6E40C3AF-5984-475D-AB20-AC33249D7E25}"/>
              </a:ext>
            </a:extLst>
          </p:cNvPr>
          <p:cNvSpPr/>
          <p:nvPr/>
        </p:nvSpPr>
        <p:spPr>
          <a:xfrm>
            <a:off x="9285888" y="1970689"/>
            <a:ext cx="157657" cy="147146"/>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4098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8C5B63-BD04-431F-AE12-70B0E04D4A88}"/>
              </a:ext>
            </a:extLst>
          </p:cNvPr>
          <p:cNvSpPr txBox="1"/>
          <p:nvPr/>
        </p:nvSpPr>
        <p:spPr>
          <a:xfrm>
            <a:off x="333375" y="114300"/>
            <a:ext cx="3739037" cy="369332"/>
          </a:xfrm>
          <a:prstGeom prst="rect">
            <a:avLst/>
          </a:prstGeom>
          <a:noFill/>
        </p:spPr>
        <p:txBody>
          <a:bodyPr wrap="none" rtlCol="0">
            <a:spAutoFit/>
          </a:bodyPr>
          <a:lstStyle/>
          <a:p>
            <a:r>
              <a:rPr lang="en-US" dirty="0"/>
              <a:t>Names rendered differently by author</a:t>
            </a:r>
          </a:p>
        </p:txBody>
      </p:sp>
      <p:pic>
        <p:nvPicPr>
          <p:cNvPr id="3" name="Picture 2">
            <a:extLst>
              <a:ext uri="{FF2B5EF4-FFF2-40B4-BE49-F238E27FC236}">
                <a16:creationId xmlns:a16="http://schemas.microsoft.com/office/drawing/2014/main" id="{B14AEA51-179D-4DBD-A84B-68B74307BA7C}"/>
              </a:ext>
            </a:extLst>
          </p:cNvPr>
          <p:cNvPicPr>
            <a:picLocks noChangeAspect="1"/>
          </p:cNvPicPr>
          <p:nvPr/>
        </p:nvPicPr>
        <p:blipFill>
          <a:blip r:embed="rId3"/>
          <a:stretch>
            <a:fillRect/>
          </a:stretch>
        </p:blipFill>
        <p:spPr>
          <a:xfrm>
            <a:off x="801953" y="2599140"/>
            <a:ext cx="5413420" cy="1347989"/>
          </a:xfrm>
          <a:prstGeom prst="rect">
            <a:avLst/>
          </a:prstGeom>
        </p:spPr>
      </p:pic>
      <p:pic>
        <p:nvPicPr>
          <p:cNvPr id="4" name="Picture 3">
            <a:extLst>
              <a:ext uri="{FF2B5EF4-FFF2-40B4-BE49-F238E27FC236}">
                <a16:creationId xmlns:a16="http://schemas.microsoft.com/office/drawing/2014/main" id="{28A1D1DE-1176-45C2-BAB9-9F234F9891D9}"/>
              </a:ext>
            </a:extLst>
          </p:cNvPr>
          <p:cNvPicPr>
            <a:picLocks noChangeAspect="1"/>
          </p:cNvPicPr>
          <p:nvPr/>
        </p:nvPicPr>
        <p:blipFill>
          <a:blip r:embed="rId4"/>
          <a:stretch>
            <a:fillRect/>
          </a:stretch>
        </p:blipFill>
        <p:spPr>
          <a:xfrm>
            <a:off x="681653" y="1131048"/>
            <a:ext cx="4614930" cy="751268"/>
          </a:xfrm>
          <a:prstGeom prst="rect">
            <a:avLst/>
          </a:prstGeom>
        </p:spPr>
      </p:pic>
      <p:cxnSp>
        <p:nvCxnSpPr>
          <p:cNvPr id="10" name="Straight Connector 9">
            <a:extLst>
              <a:ext uri="{FF2B5EF4-FFF2-40B4-BE49-F238E27FC236}">
                <a16:creationId xmlns:a16="http://schemas.microsoft.com/office/drawing/2014/main" id="{0DF245C5-0694-421C-BA84-0061A1075F2F}"/>
              </a:ext>
            </a:extLst>
          </p:cNvPr>
          <p:cNvCxnSpPr/>
          <p:nvPr/>
        </p:nvCxnSpPr>
        <p:spPr>
          <a:xfrm flipH="1">
            <a:off x="1267691" y="1631373"/>
            <a:ext cx="3636818" cy="100791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1E430BC-226F-4275-966D-6B7DC37D5956}"/>
              </a:ext>
            </a:extLst>
          </p:cNvPr>
          <p:cNvSpPr/>
          <p:nvPr/>
        </p:nvSpPr>
        <p:spPr>
          <a:xfrm>
            <a:off x="1569027" y="1475509"/>
            <a:ext cx="2078182" cy="1558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899BDB4-17B4-4DFF-B8C5-1667AAA31784}"/>
              </a:ext>
            </a:extLst>
          </p:cNvPr>
          <p:cNvSpPr/>
          <p:nvPr/>
        </p:nvSpPr>
        <p:spPr>
          <a:xfrm>
            <a:off x="1402773" y="2753591"/>
            <a:ext cx="644236" cy="1558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6554B8C-F352-44BC-9A76-31125EBED26A}"/>
              </a:ext>
            </a:extLst>
          </p:cNvPr>
          <p:cNvSpPr/>
          <p:nvPr/>
        </p:nvSpPr>
        <p:spPr>
          <a:xfrm>
            <a:off x="1368137" y="3591791"/>
            <a:ext cx="865908" cy="1697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B30E242-D62F-4837-A331-BA35D0A14564}"/>
              </a:ext>
            </a:extLst>
          </p:cNvPr>
          <p:cNvCxnSpPr/>
          <p:nvPr/>
        </p:nvCxnSpPr>
        <p:spPr>
          <a:xfrm flipH="1">
            <a:off x="1766454" y="1620982"/>
            <a:ext cx="987137" cy="11222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65EF46-EFC1-4F79-98DF-BE3B4A8655FC}"/>
              </a:ext>
            </a:extLst>
          </p:cNvPr>
          <p:cNvCxnSpPr/>
          <p:nvPr/>
        </p:nvCxnSpPr>
        <p:spPr>
          <a:xfrm flipV="1">
            <a:off x="2005445" y="1620982"/>
            <a:ext cx="748146" cy="19638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ED6C635-CFC6-47CA-AA62-614F260297C4}"/>
              </a:ext>
            </a:extLst>
          </p:cNvPr>
          <p:cNvPicPr>
            <a:picLocks noChangeAspect="1"/>
          </p:cNvPicPr>
          <p:nvPr/>
        </p:nvPicPr>
        <p:blipFill>
          <a:blip r:embed="rId5"/>
          <a:stretch>
            <a:fillRect/>
          </a:stretch>
        </p:blipFill>
        <p:spPr>
          <a:xfrm>
            <a:off x="6204885" y="1269741"/>
            <a:ext cx="5619970" cy="1504738"/>
          </a:xfrm>
          <a:prstGeom prst="rect">
            <a:avLst/>
          </a:prstGeom>
        </p:spPr>
      </p:pic>
      <p:pic>
        <p:nvPicPr>
          <p:cNvPr id="5" name="Picture 4">
            <a:extLst>
              <a:ext uri="{FF2B5EF4-FFF2-40B4-BE49-F238E27FC236}">
                <a16:creationId xmlns:a16="http://schemas.microsoft.com/office/drawing/2014/main" id="{3351CD16-4096-4119-B67C-F7E691746479}"/>
              </a:ext>
            </a:extLst>
          </p:cNvPr>
          <p:cNvPicPr>
            <a:picLocks noChangeAspect="1"/>
          </p:cNvPicPr>
          <p:nvPr/>
        </p:nvPicPr>
        <p:blipFill>
          <a:blip r:embed="rId6"/>
          <a:stretch>
            <a:fillRect/>
          </a:stretch>
        </p:blipFill>
        <p:spPr>
          <a:xfrm>
            <a:off x="6347383" y="3084880"/>
            <a:ext cx="5228091" cy="2325330"/>
          </a:xfrm>
          <a:prstGeom prst="rect">
            <a:avLst/>
          </a:prstGeom>
        </p:spPr>
      </p:pic>
      <p:sp>
        <p:nvSpPr>
          <p:cNvPr id="7" name="Rectangle: Rounded Corners 6">
            <a:extLst>
              <a:ext uri="{FF2B5EF4-FFF2-40B4-BE49-F238E27FC236}">
                <a16:creationId xmlns:a16="http://schemas.microsoft.com/office/drawing/2014/main" id="{93181E03-3642-485C-9F2E-E82DDCAF8A45}"/>
              </a:ext>
            </a:extLst>
          </p:cNvPr>
          <p:cNvSpPr/>
          <p:nvPr/>
        </p:nvSpPr>
        <p:spPr>
          <a:xfrm>
            <a:off x="8250382" y="2067791"/>
            <a:ext cx="259773" cy="1350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431340E-A939-46A2-91D7-BBDC9B10BE36}"/>
              </a:ext>
            </a:extLst>
          </p:cNvPr>
          <p:cNvSpPr/>
          <p:nvPr/>
        </p:nvSpPr>
        <p:spPr>
          <a:xfrm>
            <a:off x="6719455" y="3252354"/>
            <a:ext cx="554182" cy="1454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4033CDB-0D55-4DD0-A88F-F790D1892A39}"/>
              </a:ext>
            </a:extLst>
          </p:cNvPr>
          <p:cNvSpPr/>
          <p:nvPr/>
        </p:nvSpPr>
        <p:spPr>
          <a:xfrm>
            <a:off x="6934200" y="4173681"/>
            <a:ext cx="554182" cy="1454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436301-301F-42DE-A91E-5F5BB94A85AB}"/>
              </a:ext>
            </a:extLst>
          </p:cNvPr>
          <p:cNvPicPr>
            <a:picLocks noChangeAspect="1"/>
          </p:cNvPicPr>
          <p:nvPr/>
        </p:nvPicPr>
        <p:blipFill>
          <a:blip r:embed="rId7"/>
          <a:stretch>
            <a:fillRect/>
          </a:stretch>
        </p:blipFill>
        <p:spPr>
          <a:xfrm>
            <a:off x="2282457" y="5787492"/>
            <a:ext cx="7215354" cy="218453"/>
          </a:xfrm>
          <a:prstGeom prst="rect">
            <a:avLst/>
          </a:prstGeom>
        </p:spPr>
      </p:pic>
      <p:sp>
        <p:nvSpPr>
          <p:cNvPr id="9" name="Rectangle: Rounded Corners 8">
            <a:extLst>
              <a:ext uri="{FF2B5EF4-FFF2-40B4-BE49-F238E27FC236}">
                <a16:creationId xmlns:a16="http://schemas.microsoft.com/office/drawing/2014/main" id="{8A46F9AF-B6F9-4C1E-A929-D2AB5096D3C8}"/>
              </a:ext>
            </a:extLst>
          </p:cNvPr>
          <p:cNvSpPr/>
          <p:nvPr/>
        </p:nvSpPr>
        <p:spPr>
          <a:xfrm>
            <a:off x="5018808" y="5787737"/>
            <a:ext cx="4260273"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866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9443" y="5177668"/>
            <a:ext cx="36330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F3F59275-A3DD-435B-89A5-FA77F3A0D8C1}"/>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68B3F15-C624-4CAC-9B76-14635535B4C4}"/>
              </a:ext>
            </a:extLst>
          </p:cNvPr>
          <p:cNvCxnSpPr/>
          <p:nvPr/>
        </p:nvCxnSpPr>
        <p:spPr>
          <a:xfrm flipV="1">
            <a:off x="1443375" y="1289992"/>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0A05C4F-92EE-4DCE-B1E8-AA8F58A502A0}"/>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spTree>
    <p:extLst>
      <p:ext uri="{BB962C8B-B14F-4D97-AF65-F5344CB8AC3E}">
        <p14:creationId xmlns:p14="http://schemas.microsoft.com/office/powerpoint/2010/main" val="2553504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78950" y="156157"/>
            <a:ext cx="11210743" cy="369332"/>
          </a:xfrm>
          <a:prstGeom prst="rect">
            <a:avLst/>
          </a:prstGeom>
        </p:spPr>
        <p:txBody>
          <a:bodyPr wrap="square">
            <a:spAutoFit/>
          </a:bodyPr>
          <a:lstStyle/>
          <a:p>
            <a:pPr lvl="1"/>
            <a:r>
              <a:rPr lang="en-US" dirty="0"/>
              <a:t>Click on the name of the primary person in any one of the major groups. Repeat for nested groups, if any.</a:t>
            </a:r>
          </a:p>
        </p:txBody>
      </p:sp>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EF37D1-652D-4699-92F8-933DB5EE693E}"/>
              </a:ext>
            </a:extLst>
          </p:cNvPr>
          <p:cNvSpPr/>
          <p:nvPr/>
        </p:nvSpPr>
        <p:spPr>
          <a:xfrm>
            <a:off x="6866849" y="1811102"/>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F095A18-8C1B-4057-B6C3-05C072C53B50}"/>
              </a:ext>
            </a:extLst>
          </p:cNvPr>
          <p:cNvSpPr/>
          <p:nvPr/>
        </p:nvSpPr>
        <p:spPr>
          <a:xfrm>
            <a:off x="7267022" y="2075589"/>
            <a:ext cx="914400" cy="13568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5BCF5C-CA69-470D-AF38-48084C5823DC}"/>
              </a:ext>
            </a:extLst>
          </p:cNvPr>
          <p:cNvSpPr/>
          <p:nvPr/>
        </p:nvSpPr>
        <p:spPr>
          <a:xfrm>
            <a:off x="7256206" y="3091262"/>
            <a:ext cx="1138575" cy="14748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D4767C-848E-4973-9377-CC7B4AC0A80A}"/>
              </a:ext>
            </a:extLst>
          </p:cNvPr>
          <p:cNvSpPr/>
          <p:nvPr/>
        </p:nvSpPr>
        <p:spPr>
          <a:xfrm>
            <a:off x="7255223" y="3922088"/>
            <a:ext cx="986176"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94F4274-8DA3-448F-BB1C-676DA7997E27}"/>
              </a:ext>
            </a:extLst>
          </p:cNvPr>
          <p:cNvSpPr/>
          <p:nvPr/>
        </p:nvSpPr>
        <p:spPr>
          <a:xfrm>
            <a:off x="6347707" y="1810119"/>
            <a:ext cx="523076" cy="12486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28867C0-8EFB-4FED-A0D7-384AED718183}"/>
              </a:ext>
            </a:extLst>
          </p:cNvPr>
          <p:cNvSpPr/>
          <p:nvPr/>
        </p:nvSpPr>
        <p:spPr>
          <a:xfrm>
            <a:off x="6359505" y="2080506"/>
            <a:ext cx="917350" cy="12585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E8DD07-CFB9-42D7-ACE7-86DB6A27A6E4}"/>
              </a:ext>
            </a:extLst>
          </p:cNvPr>
          <p:cNvSpPr/>
          <p:nvPr/>
        </p:nvSpPr>
        <p:spPr>
          <a:xfrm>
            <a:off x="6901262" y="1320472"/>
            <a:ext cx="997974" cy="1366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A8C3867-99B3-452F-8A80-5EC3D2D5A06A}"/>
              </a:ext>
            </a:extLst>
          </p:cNvPr>
          <p:cNvSpPr/>
          <p:nvPr/>
        </p:nvSpPr>
        <p:spPr>
          <a:xfrm>
            <a:off x="6901261" y="1562346"/>
            <a:ext cx="1003874" cy="1366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FC462FE-699C-47CB-BD75-BF4922F7F25C}"/>
              </a:ext>
            </a:extLst>
          </p:cNvPr>
          <p:cNvSpPr/>
          <p:nvPr/>
        </p:nvSpPr>
        <p:spPr>
          <a:xfrm>
            <a:off x="6883564" y="5096059"/>
            <a:ext cx="762000"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0FD975B-C33B-4BAD-871D-68E77400B4C2}"/>
              </a:ext>
            </a:extLst>
          </p:cNvPr>
          <p:cNvSpPr/>
          <p:nvPr/>
        </p:nvSpPr>
        <p:spPr>
          <a:xfrm>
            <a:off x="6901262" y="5349732"/>
            <a:ext cx="820993" cy="1307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1A58D6-740E-4DFC-89C7-D995E2D48E21}"/>
              </a:ext>
            </a:extLst>
          </p:cNvPr>
          <p:cNvSpPr/>
          <p:nvPr/>
        </p:nvSpPr>
        <p:spPr>
          <a:xfrm>
            <a:off x="6895362" y="5579808"/>
            <a:ext cx="1003874" cy="13076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A4B190-7319-47FC-A9E8-5BDD04E111C8}"/>
              </a:ext>
            </a:extLst>
          </p:cNvPr>
          <p:cNvSpPr/>
          <p:nvPr/>
        </p:nvSpPr>
        <p:spPr>
          <a:xfrm>
            <a:off x="7260138" y="4151180"/>
            <a:ext cx="1028455" cy="1317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5F7A51-C672-430B-98D8-321A6D8649D5}"/>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AF7A6E7-68CC-4368-9EBE-DD0284322BBC}"/>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416BEE1-1C7B-4A19-A62F-EDD97C02665E}"/>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7E6ED15-9B81-48D5-8C12-E39BC66895B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CCE1CC2-5141-4BEE-B00E-3FDC08544E58}"/>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31D5D58-67D0-4081-AEF5-3F57AC460C81}"/>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9DBC51E-6D28-4A04-BD18-C2383BFE3B51}"/>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B88B13D-ACB8-439D-A27C-93CF79E38EE0}"/>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62444FF-02FF-43CE-91DE-589CBFBE481F}"/>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D4AAD48-484A-44FD-95F7-796A3BD49FA7}"/>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3670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C6967147-0710-462D-96D1-772E068218C2}"/>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E3BDB78-CBAA-4799-8395-894063AC7CD0}"/>
              </a:ext>
            </a:extLst>
          </p:cNvPr>
          <p:cNvCxnSpPr/>
          <p:nvPr/>
        </p:nvCxnSpPr>
        <p:spPr>
          <a:xfrm flipV="1">
            <a:off x="1443375" y="1278193"/>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1AD0F5B0-0AA2-403A-A35D-87023BD5EB58}"/>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565C6A7-94BC-4503-91D4-01E044E858D2}"/>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7F9F46B-D8AE-4E8F-9F03-2398C7DACD7E}"/>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A9359BA-D705-4B6A-9BC9-A28CB0AFCBCB}"/>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591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04A698-45A2-4E6F-ADE9-63FDEFB2C4C2}"/>
              </a:ext>
            </a:extLst>
          </p:cNvPr>
          <p:cNvSpPr/>
          <p:nvPr/>
        </p:nvSpPr>
        <p:spPr>
          <a:xfrm>
            <a:off x="110120" y="150257"/>
            <a:ext cx="12370949" cy="369332"/>
          </a:xfrm>
          <a:prstGeom prst="rect">
            <a:avLst/>
          </a:prstGeom>
        </p:spPr>
        <p:txBody>
          <a:bodyPr wrap="square">
            <a:spAutoFit/>
          </a:bodyPr>
          <a:lstStyle/>
          <a:p>
            <a:r>
              <a:rPr lang="en-US" dirty="0"/>
              <a:t>Click on the name of a child of any primary person and continue clicking on children of primary persons until all are highlighted.</a:t>
            </a:r>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1801D2-FD17-4538-B30C-F4D234D54DD1}"/>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AD9BB1F-99D1-4634-9EE1-9DEF230FCFF8}"/>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14CE36C-B3D0-4E3D-B6E1-3B13104576F5}"/>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27BC2EC-6E41-468C-9C04-AF2988E46AA3}"/>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A62FCA2-BF95-46E7-80D7-68C4DE5B0D64}"/>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B02C0BB-C604-4FF9-8D49-D5B65795CAE8}"/>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E2FEE39-B647-4C9F-8322-7DF4E505DFB1}"/>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18E5D47-4E83-4EEC-9F1A-C68396893A93}"/>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2FDE900-3837-4C79-A32B-2B07241B462C}"/>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AA1C729-FC87-4107-BD0A-77E2B8B93E46}"/>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3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0000" y="5867400"/>
            <a:ext cx="381000" cy="304800"/>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p:nvSpPr>
        <p:spPr>
          <a:xfrm>
            <a:off x="1600200" y="381000"/>
            <a:ext cx="8991600" cy="400110"/>
          </a:xfrm>
          <a:prstGeom prst="rect">
            <a:avLst/>
          </a:prstGeom>
          <a:noFill/>
        </p:spPr>
        <p:txBody>
          <a:bodyPr wrap="square" rtlCol="0">
            <a:spAutoFit/>
          </a:bodyPr>
          <a:lstStyle/>
          <a:p>
            <a:r>
              <a:rPr lang="en-US" sz="2000" b="1" dirty="0"/>
              <a:t>Will adding Missing delimiters cause misalignment of PDF view in COMET?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0" t="1756" r="3300" b="4999"/>
          <a:stretch/>
        </p:blipFill>
        <p:spPr bwMode="auto">
          <a:xfrm>
            <a:off x="2319338" y="1151576"/>
            <a:ext cx="7205662" cy="65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0" y="1896070"/>
            <a:ext cx="7372467" cy="923330"/>
          </a:xfrm>
          <a:prstGeom prst="rect">
            <a:avLst/>
          </a:prstGeom>
          <a:noFill/>
        </p:spPr>
        <p:txBody>
          <a:bodyPr wrap="square" rtlCol="0">
            <a:spAutoFit/>
          </a:bodyPr>
          <a:lstStyle/>
          <a:p>
            <a:r>
              <a:rPr lang="de-DE" sz="1800" dirty="0"/>
              <a:t>B010</a:t>
            </a:r>
          </a:p>
          <a:p>
            <a:r>
              <a:rPr lang="de-DE" sz="1800" dirty="0"/>
              <a:t>Gerdt Hinrich Bensen, Gastwirt, Hs. Nr. 1, *29.11.1832 aus B009, + 6.5.1906, </a:t>
            </a:r>
          </a:p>
          <a:p>
            <a:r>
              <a:rPr lang="de-DE" sz="1800" dirty="0">
                <a:solidFill>
                  <a:srgbClr val="FF0000"/>
                </a:solidFill>
              </a:rPr>
              <a:t>oo </a:t>
            </a:r>
            <a:r>
              <a:rPr lang="de-DE" sz="1800" dirty="0"/>
              <a:t>16.11.1860 Adelheid Heins, * 5.2.1837 aus H014,</a:t>
            </a:r>
          </a:p>
        </p:txBody>
      </p:sp>
      <p:cxnSp>
        <p:nvCxnSpPr>
          <p:cNvPr id="8" name="Straight Connector 7"/>
          <p:cNvCxnSpPr/>
          <p:nvPr/>
        </p:nvCxnSpPr>
        <p:spPr>
          <a:xfrm>
            <a:off x="2362200" y="1809296"/>
            <a:ext cx="304800" cy="781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34200" y="1853367"/>
            <a:ext cx="304800" cy="781504"/>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00200" y="3124200"/>
            <a:ext cx="5015412" cy="400110"/>
          </a:xfrm>
          <a:prstGeom prst="rect">
            <a:avLst/>
          </a:prstGeom>
          <a:noFill/>
        </p:spPr>
        <p:txBody>
          <a:bodyPr wrap="square" rtlCol="0">
            <a:spAutoFit/>
          </a:bodyPr>
          <a:lstStyle/>
          <a:p>
            <a:r>
              <a:rPr lang="en-US" sz="2000" b="1" dirty="0"/>
              <a:t>Some of the spacing was changed during OCR</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27" r="1" b="2881"/>
          <a:stretch/>
        </p:blipFill>
        <p:spPr bwMode="auto">
          <a:xfrm>
            <a:off x="2381250" y="3600688"/>
            <a:ext cx="7223060" cy="103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835400" y="4413250"/>
            <a:ext cx="381000" cy="226386"/>
          </a:xfrm>
          <a:prstGeom prst="rect">
            <a:avLst/>
          </a:prstGeom>
          <a:solidFill>
            <a:srgbClr val="FFFF00">
              <a:alpha val="3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p:nvSpPr>
        <p:spPr>
          <a:xfrm>
            <a:off x="2319338" y="4724400"/>
            <a:ext cx="7277120" cy="1477328"/>
          </a:xfrm>
          <a:prstGeom prst="rect">
            <a:avLst/>
          </a:prstGeom>
          <a:noFill/>
        </p:spPr>
        <p:txBody>
          <a:bodyPr wrap="square" rtlCol="0">
            <a:spAutoFit/>
          </a:bodyPr>
          <a:lstStyle/>
          <a:p>
            <a:r>
              <a:rPr lang="de-DE" sz="1800" dirty="0"/>
              <a:t>D059</a:t>
            </a:r>
          </a:p>
          <a:p>
            <a:r>
              <a:rPr lang="de-DE" sz="1800" dirty="0"/>
              <a:t>Casten Dröge, Halbhöfner, Hs. Nr. 48, ~ 29.5.1712, * aus D056, + 19.4.1783, </a:t>
            </a:r>
          </a:p>
          <a:p>
            <a:r>
              <a:rPr lang="de-DE" sz="1800" dirty="0"/>
              <a:t>oo 8.9.1739 Gesche Mangels, ~ 22.3.1722 aus M014, + 2.11.1774, </a:t>
            </a:r>
          </a:p>
          <a:p>
            <a:r>
              <a:rPr lang="de-DE" sz="1800" dirty="0"/>
              <a:t>Kinder: Hinrich * 12.3.1743, + 7.3.1744</a:t>
            </a:r>
          </a:p>
          <a:p>
            <a:r>
              <a:rPr lang="de-DE" sz="1800" dirty="0"/>
              <a:t>              Casten *26.7.1745, oo 10.11.1774, D064</a:t>
            </a:r>
          </a:p>
        </p:txBody>
      </p:sp>
    </p:spTree>
    <p:extLst>
      <p:ext uri="{BB962C8B-B14F-4D97-AF65-F5344CB8AC3E}">
        <p14:creationId xmlns:p14="http://schemas.microsoft.com/office/powerpoint/2010/main" val="39785143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1CC15-4BE7-497F-98BA-E3E59F2BB2B5}"/>
              </a:ext>
            </a:extLst>
          </p:cNvPr>
          <p:cNvSpPr/>
          <p:nvPr/>
        </p:nvSpPr>
        <p:spPr>
          <a:xfrm>
            <a:off x="68826" y="0"/>
            <a:ext cx="10883654" cy="646331"/>
          </a:xfrm>
          <a:prstGeom prst="rect">
            <a:avLst/>
          </a:prstGeom>
        </p:spPr>
        <p:txBody>
          <a:bodyPr wrap="square">
            <a:spAutoFit/>
          </a:bodyPr>
          <a:lstStyle/>
          <a:p>
            <a:r>
              <a:rPr lang="en-US" dirty="0"/>
              <a:t>Click on the name of a spouse of any person and then also on any marriage event date and marriage event place. Continue clicking until all spouses and their marriage event date and place are all highlighted.</a:t>
            </a:r>
          </a:p>
        </p:txBody>
      </p:sp>
      <p:pic>
        <p:nvPicPr>
          <p:cNvPr id="3" name="Picture 2">
            <a:extLst>
              <a:ext uri="{FF2B5EF4-FFF2-40B4-BE49-F238E27FC236}">
                <a16:creationId xmlns:a16="http://schemas.microsoft.com/office/drawing/2014/main" id="{BCD2D282-08A8-4AFB-B032-FA953DAD8509}"/>
              </a:ext>
            </a:extLst>
          </p:cNvPr>
          <p:cNvPicPr>
            <a:picLocks noChangeAspect="1"/>
          </p:cNvPicPr>
          <p:nvPr/>
        </p:nvPicPr>
        <p:blipFill>
          <a:blip r:embed="rId3"/>
          <a:stretch>
            <a:fillRect/>
          </a:stretch>
        </p:blipFill>
        <p:spPr>
          <a:xfrm>
            <a:off x="1282838" y="784614"/>
            <a:ext cx="3997888" cy="5855110"/>
          </a:xfrm>
          <a:prstGeom prst="rect">
            <a:avLst/>
          </a:prstGeom>
        </p:spPr>
      </p:pic>
      <p:pic>
        <p:nvPicPr>
          <p:cNvPr id="4" name="Picture 3">
            <a:extLst>
              <a:ext uri="{FF2B5EF4-FFF2-40B4-BE49-F238E27FC236}">
                <a16:creationId xmlns:a16="http://schemas.microsoft.com/office/drawing/2014/main" id="{66ADDB72-057A-49E0-BD32-B16346C1AC76}"/>
              </a:ext>
            </a:extLst>
          </p:cNvPr>
          <p:cNvPicPr>
            <a:picLocks noChangeAspect="1"/>
          </p:cNvPicPr>
          <p:nvPr/>
        </p:nvPicPr>
        <p:blipFill>
          <a:blip r:embed="rId4"/>
          <a:stretch>
            <a:fillRect/>
          </a:stretch>
        </p:blipFill>
        <p:spPr>
          <a:xfrm>
            <a:off x="7803324" y="584035"/>
            <a:ext cx="3266424" cy="6102883"/>
          </a:xfrm>
          <a:prstGeom prst="rect">
            <a:avLst/>
          </a:prstGeom>
        </p:spPr>
      </p:pic>
      <p:sp>
        <p:nvSpPr>
          <p:cNvPr id="5" name="Rectangle 4">
            <a:extLst>
              <a:ext uri="{FF2B5EF4-FFF2-40B4-BE49-F238E27FC236}">
                <a16:creationId xmlns:a16="http://schemas.microsoft.com/office/drawing/2014/main" id="{12CB81E3-AF11-42F8-901D-0FDBE1B6F3C7}"/>
              </a:ext>
            </a:extLst>
          </p:cNvPr>
          <p:cNvSpPr/>
          <p:nvPr/>
        </p:nvSpPr>
        <p:spPr>
          <a:xfrm>
            <a:off x="2371541" y="2194560"/>
            <a:ext cx="1050085" cy="15338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67AAB3-8583-4F02-A5AD-FC1F4D6427DA}"/>
              </a:ext>
            </a:extLst>
          </p:cNvPr>
          <p:cNvSpPr/>
          <p:nvPr/>
        </p:nvSpPr>
        <p:spPr>
          <a:xfrm>
            <a:off x="2105087" y="4128565"/>
            <a:ext cx="1174954" cy="15436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333D23-EF5C-41A1-AA4D-DE5EDFDC974F}"/>
              </a:ext>
            </a:extLst>
          </p:cNvPr>
          <p:cNvSpPr/>
          <p:nvPr/>
        </p:nvSpPr>
        <p:spPr>
          <a:xfrm>
            <a:off x="2080506" y="5201264"/>
            <a:ext cx="1187737" cy="16125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76C28-F31E-4FCB-9668-36DCBFE43A0F}"/>
              </a:ext>
            </a:extLst>
          </p:cNvPr>
          <p:cNvSpPr/>
          <p:nvPr/>
        </p:nvSpPr>
        <p:spPr>
          <a:xfrm>
            <a:off x="1374550" y="2194561"/>
            <a:ext cx="654828" cy="14748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D8B93F-A5C7-430A-85BA-69D540294696}"/>
              </a:ext>
            </a:extLst>
          </p:cNvPr>
          <p:cNvSpPr/>
          <p:nvPr/>
        </p:nvSpPr>
        <p:spPr>
          <a:xfrm>
            <a:off x="7905135" y="902601"/>
            <a:ext cx="660728" cy="11798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DF9A8D-726D-4CE3-AAC7-3D07A3F5F6F9}"/>
              </a:ext>
            </a:extLst>
          </p:cNvPr>
          <p:cNvSpPr/>
          <p:nvPr/>
        </p:nvSpPr>
        <p:spPr>
          <a:xfrm>
            <a:off x="7928732" y="2423652"/>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83CC6-9ABB-49E3-92BD-71F93E0CB9CB}"/>
              </a:ext>
            </a:extLst>
          </p:cNvPr>
          <p:cNvSpPr/>
          <p:nvPr/>
        </p:nvSpPr>
        <p:spPr>
          <a:xfrm>
            <a:off x="7940532" y="3165987"/>
            <a:ext cx="552572"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9D9975-C06B-43D3-B8A1-C13BC0571E93}"/>
              </a:ext>
            </a:extLst>
          </p:cNvPr>
          <p:cNvSpPr/>
          <p:nvPr/>
        </p:nvSpPr>
        <p:spPr>
          <a:xfrm>
            <a:off x="7922834" y="3725444"/>
            <a:ext cx="592884"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CD34D0-36C9-460D-95A5-91780EDC035C}"/>
              </a:ext>
            </a:extLst>
          </p:cNvPr>
          <p:cNvSpPr/>
          <p:nvPr/>
        </p:nvSpPr>
        <p:spPr>
          <a:xfrm>
            <a:off x="7922834" y="3925037"/>
            <a:ext cx="568304" cy="1160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C0A347-ADE9-4660-BF48-5377BFB80121}"/>
              </a:ext>
            </a:extLst>
          </p:cNvPr>
          <p:cNvSpPr/>
          <p:nvPr/>
        </p:nvSpPr>
        <p:spPr>
          <a:xfrm>
            <a:off x="7928733" y="4101035"/>
            <a:ext cx="579120" cy="10520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2E16B2-0E9F-43E2-B0F7-51AEBA4CC088}"/>
              </a:ext>
            </a:extLst>
          </p:cNvPr>
          <p:cNvSpPr/>
          <p:nvPr/>
        </p:nvSpPr>
        <p:spPr>
          <a:xfrm>
            <a:off x="7940531" y="4660490"/>
            <a:ext cx="566337" cy="10618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D23601-5D55-4C85-949E-D6D46047C8B1}"/>
              </a:ext>
            </a:extLst>
          </p:cNvPr>
          <p:cNvSpPr/>
          <p:nvPr/>
        </p:nvSpPr>
        <p:spPr>
          <a:xfrm>
            <a:off x="7946430" y="5320234"/>
            <a:ext cx="565355" cy="11307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9D83C1-A17F-495B-BA7C-DCA11223FBE2}"/>
              </a:ext>
            </a:extLst>
          </p:cNvPr>
          <p:cNvSpPr/>
          <p:nvPr/>
        </p:nvSpPr>
        <p:spPr>
          <a:xfrm>
            <a:off x="7958230" y="5508031"/>
            <a:ext cx="475880" cy="1081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99C7FF-B463-41F5-A878-0ECF79004AD8}"/>
              </a:ext>
            </a:extLst>
          </p:cNvPr>
          <p:cNvSpPr/>
          <p:nvPr/>
        </p:nvSpPr>
        <p:spPr>
          <a:xfrm>
            <a:off x="7952330" y="5967197"/>
            <a:ext cx="492596" cy="1209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BA7369-34E7-4586-B579-1AC6208FB059}"/>
              </a:ext>
            </a:extLst>
          </p:cNvPr>
          <p:cNvSpPr/>
          <p:nvPr/>
        </p:nvSpPr>
        <p:spPr>
          <a:xfrm>
            <a:off x="7940531" y="6249383"/>
            <a:ext cx="538807" cy="98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B4BD24C-3786-457D-800A-403DA8B7459C}"/>
              </a:ext>
            </a:extLst>
          </p:cNvPr>
          <p:cNvSpPr/>
          <p:nvPr/>
        </p:nvSpPr>
        <p:spPr>
          <a:xfrm>
            <a:off x="7905135" y="1195603"/>
            <a:ext cx="623365" cy="1140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40B70C0-7FB5-4A22-896C-4D86CC0FC0F8}"/>
              </a:ext>
            </a:extLst>
          </p:cNvPr>
          <p:cNvSpPr/>
          <p:nvPr/>
        </p:nvSpPr>
        <p:spPr>
          <a:xfrm>
            <a:off x="7928733" y="1383399"/>
            <a:ext cx="380508" cy="10913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83715C-222E-4CBF-A96C-7873766E532C}"/>
              </a:ext>
            </a:extLst>
          </p:cNvPr>
          <p:cNvSpPr/>
          <p:nvPr/>
        </p:nvSpPr>
        <p:spPr>
          <a:xfrm>
            <a:off x="7934632" y="1665585"/>
            <a:ext cx="562405" cy="11012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D72E09-401A-4206-A6F4-28E16A378785}"/>
              </a:ext>
            </a:extLst>
          </p:cNvPr>
          <p:cNvSpPr/>
          <p:nvPr/>
        </p:nvSpPr>
        <p:spPr>
          <a:xfrm>
            <a:off x="7930698" y="195367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A1D60F-EBAB-466F-8B5D-0084D562ACD0}"/>
              </a:ext>
            </a:extLst>
          </p:cNvPr>
          <p:cNvSpPr/>
          <p:nvPr/>
        </p:nvSpPr>
        <p:spPr>
          <a:xfrm>
            <a:off x="7934633" y="2229957"/>
            <a:ext cx="654828" cy="1002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397C8A6-012B-43C5-BB68-35098293F467}"/>
              </a:ext>
            </a:extLst>
          </p:cNvPr>
          <p:cNvSpPr/>
          <p:nvPr/>
        </p:nvSpPr>
        <p:spPr>
          <a:xfrm>
            <a:off x="7952330" y="5213063"/>
            <a:ext cx="570271" cy="11995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E3277D-F930-460D-9371-AFA48704E4A0}"/>
              </a:ext>
            </a:extLst>
          </p:cNvPr>
          <p:cNvSpPr/>
          <p:nvPr/>
        </p:nvSpPr>
        <p:spPr>
          <a:xfrm>
            <a:off x="7940531" y="2123767"/>
            <a:ext cx="530941" cy="117988"/>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02D387-E85A-479D-9494-DFE44A22FC35}"/>
              </a:ext>
            </a:extLst>
          </p:cNvPr>
          <p:cNvSpPr/>
          <p:nvPr/>
        </p:nvSpPr>
        <p:spPr>
          <a:xfrm>
            <a:off x="7793047" y="907518"/>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5F56F6-ACE6-4647-B585-AC49DC18725A}"/>
              </a:ext>
            </a:extLst>
          </p:cNvPr>
          <p:cNvSpPr/>
          <p:nvPr/>
        </p:nvSpPr>
        <p:spPr>
          <a:xfrm>
            <a:off x="1445342" y="2182761"/>
            <a:ext cx="3628103" cy="1952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8499A4-349E-4C85-BAD4-F4B905B3D968}"/>
              </a:ext>
            </a:extLst>
          </p:cNvPr>
          <p:cNvSpPr/>
          <p:nvPr/>
        </p:nvSpPr>
        <p:spPr>
          <a:xfrm>
            <a:off x="1439442" y="4134465"/>
            <a:ext cx="3634003" cy="1045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72C1958-E654-46E6-8C86-FE6A4B94F55E}"/>
              </a:ext>
            </a:extLst>
          </p:cNvPr>
          <p:cNvSpPr/>
          <p:nvPr/>
        </p:nvSpPr>
        <p:spPr>
          <a:xfrm>
            <a:off x="1433543" y="5177668"/>
            <a:ext cx="3638920" cy="140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507485-70EB-46C0-A605-F7E6011E4D65}"/>
              </a:ext>
            </a:extLst>
          </p:cNvPr>
          <p:cNvSpPr/>
          <p:nvPr/>
        </p:nvSpPr>
        <p:spPr>
          <a:xfrm>
            <a:off x="7903170" y="900635"/>
            <a:ext cx="3028335" cy="291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B0EE1A-BB4B-4846-AD93-384996ED04EE}"/>
              </a:ext>
            </a:extLst>
          </p:cNvPr>
          <p:cNvSpPr/>
          <p:nvPr/>
        </p:nvSpPr>
        <p:spPr>
          <a:xfrm>
            <a:off x="7896288" y="1188721"/>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8C4C597-C652-4358-89D5-0C39A52C3B4D}"/>
              </a:ext>
            </a:extLst>
          </p:cNvPr>
          <p:cNvSpPr/>
          <p:nvPr/>
        </p:nvSpPr>
        <p:spPr>
          <a:xfrm>
            <a:off x="7901204" y="1376516"/>
            <a:ext cx="3028335" cy="287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B2A0D8-9843-405B-BD27-E58FE60E403F}"/>
              </a:ext>
            </a:extLst>
          </p:cNvPr>
          <p:cNvSpPr/>
          <p:nvPr/>
        </p:nvSpPr>
        <p:spPr>
          <a:xfrm>
            <a:off x="7900220" y="1664601"/>
            <a:ext cx="3028335" cy="181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14CDBFA-FDD4-4953-B5DB-D4B14064DC57}"/>
              </a:ext>
            </a:extLst>
          </p:cNvPr>
          <p:cNvSpPr/>
          <p:nvPr/>
        </p:nvSpPr>
        <p:spPr>
          <a:xfrm>
            <a:off x="7901204" y="1960553"/>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FBDB1C-DADB-41CB-A350-6DAAB615620C}"/>
              </a:ext>
            </a:extLst>
          </p:cNvPr>
          <p:cNvSpPr/>
          <p:nvPr/>
        </p:nvSpPr>
        <p:spPr>
          <a:xfrm>
            <a:off x="7901205" y="2155232"/>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DA08545-E7DB-4B72-9F35-04900DDF40E9}"/>
              </a:ext>
            </a:extLst>
          </p:cNvPr>
          <p:cNvSpPr/>
          <p:nvPr/>
        </p:nvSpPr>
        <p:spPr>
          <a:xfrm>
            <a:off x="7901204" y="2231924"/>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E10D3D1-0334-4782-8BF1-A91B6590C39B}"/>
              </a:ext>
            </a:extLst>
          </p:cNvPr>
          <p:cNvSpPr/>
          <p:nvPr/>
        </p:nvSpPr>
        <p:spPr>
          <a:xfrm>
            <a:off x="7901204" y="2432502"/>
            <a:ext cx="3028335" cy="729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753580F-2CD0-4AB5-B4B8-6970F2458937}"/>
              </a:ext>
            </a:extLst>
          </p:cNvPr>
          <p:cNvSpPr/>
          <p:nvPr/>
        </p:nvSpPr>
        <p:spPr>
          <a:xfrm>
            <a:off x="7900221" y="3163038"/>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7DA2B9-68AD-4EF1-8BD2-5207B2DF67D3}"/>
              </a:ext>
            </a:extLst>
          </p:cNvPr>
          <p:cNvSpPr/>
          <p:nvPr/>
        </p:nvSpPr>
        <p:spPr>
          <a:xfrm>
            <a:off x="7901204" y="373036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ADC69DD-75E1-4A2B-90ED-BA7574874517}"/>
              </a:ext>
            </a:extLst>
          </p:cNvPr>
          <p:cNvSpPr/>
          <p:nvPr/>
        </p:nvSpPr>
        <p:spPr>
          <a:xfrm>
            <a:off x="7901204" y="3913240"/>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790B098-EB8B-4B8A-9EB7-99F93380F6FA}"/>
              </a:ext>
            </a:extLst>
          </p:cNvPr>
          <p:cNvSpPr/>
          <p:nvPr/>
        </p:nvSpPr>
        <p:spPr>
          <a:xfrm>
            <a:off x="7916936" y="4105952"/>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40C8447-5D7C-4BB0-B320-34904B16A005}"/>
              </a:ext>
            </a:extLst>
          </p:cNvPr>
          <p:cNvSpPr/>
          <p:nvPr/>
        </p:nvSpPr>
        <p:spPr>
          <a:xfrm>
            <a:off x="7916936" y="4672289"/>
            <a:ext cx="3028335" cy="565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76B739B-813C-440C-8CCC-743077894540}"/>
              </a:ext>
            </a:extLst>
          </p:cNvPr>
          <p:cNvSpPr/>
          <p:nvPr/>
        </p:nvSpPr>
        <p:spPr>
          <a:xfrm>
            <a:off x="7917920" y="5245511"/>
            <a:ext cx="3028335" cy="806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2C0F521-63AF-433C-961A-6D7B604B4433}"/>
              </a:ext>
            </a:extLst>
          </p:cNvPr>
          <p:cNvSpPr/>
          <p:nvPr/>
        </p:nvSpPr>
        <p:spPr>
          <a:xfrm>
            <a:off x="7918902" y="5329085"/>
            <a:ext cx="3028335" cy="185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95B7E9-BB5B-49EB-A427-DFFECA530B34}"/>
              </a:ext>
            </a:extLst>
          </p:cNvPr>
          <p:cNvSpPr/>
          <p:nvPr/>
        </p:nvSpPr>
        <p:spPr>
          <a:xfrm>
            <a:off x="7927752" y="5509015"/>
            <a:ext cx="3028335" cy="4552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9D06144-3FD5-4E70-B4F4-2571BA5053E3}"/>
              </a:ext>
            </a:extLst>
          </p:cNvPr>
          <p:cNvSpPr/>
          <p:nvPr/>
        </p:nvSpPr>
        <p:spPr>
          <a:xfrm>
            <a:off x="7927751" y="5963265"/>
            <a:ext cx="3028335" cy="29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3291B36-28DE-4935-AEB8-D4AFD4B1AB1D}"/>
              </a:ext>
            </a:extLst>
          </p:cNvPr>
          <p:cNvSpPr/>
          <p:nvPr/>
        </p:nvSpPr>
        <p:spPr>
          <a:xfrm>
            <a:off x="7932668" y="6251350"/>
            <a:ext cx="3028335" cy="391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BA9302B-2027-4EC5-889D-220B9DB3ED42}"/>
              </a:ext>
            </a:extLst>
          </p:cNvPr>
          <p:cNvSpPr/>
          <p:nvPr/>
        </p:nvSpPr>
        <p:spPr>
          <a:xfrm>
            <a:off x="7929714" y="1834700"/>
            <a:ext cx="547657" cy="11307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12033F6-2283-4E70-A5B8-B9077BFA863B}"/>
              </a:ext>
            </a:extLst>
          </p:cNvPr>
          <p:cNvSpPr/>
          <p:nvPr/>
        </p:nvSpPr>
        <p:spPr>
          <a:xfrm>
            <a:off x="7905136" y="1846497"/>
            <a:ext cx="3028335" cy="1120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4EE0D1-B1C7-4533-96FE-FFB17621EA7D}"/>
              </a:ext>
            </a:extLst>
          </p:cNvPr>
          <p:cNvSpPr/>
          <p:nvPr/>
        </p:nvSpPr>
        <p:spPr>
          <a:xfrm>
            <a:off x="1917290" y="3120759"/>
            <a:ext cx="548640"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F3D220-99E8-468C-845E-6382A727D8F1}"/>
              </a:ext>
            </a:extLst>
          </p:cNvPr>
          <p:cNvSpPr/>
          <p:nvPr/>
        </p:nvSpPr>
        <p:spPr>
          <a:xfrm>
            <a:off x="1368651" y="3120759"/>
            <a:ext cx="507344" cy="117987"/>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06C7FB-128C-4412-A4A6-7DFDB936BE31}"/>
              </a:ext>
            </a:extLst>
          </p:cNvPr>
          <p:cNvSpPr/>
          <p:nvPr/>
        </p:nvSpPr>
        <p:spPr>
          <a:xfrm>
            <a:off x="1929089" y="3243664"/>
            <a:ext cx="683341" cy="1130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6034164-2862-4B65-81DB-38EF4A02DA7C}"/>
              </a:ext>
            </a:extLst>
          </p:cNvPr>
          <p:cNvSpPr/>
          <p:nvPr/>
        </p:nvSpPr>
        <p:spPr>
          <a:xfrm>
            <a:off x="1940888" y="3354767"/>
            <a:ext cx="623365" cy="1199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B7CBF9D-7C17-4AA5-B4F8-71EBB9DB3156}"/>
              </a:ext>
            </a:extLst>
          </p:cNvPr>
          <p:cNvSpPr/>
          <p:nvPr/>
        </p:nvSpPr>
        <p:spPr>
          <a:xfrm>
            <a:off x="1940888" y="3465871"/>
            <a:ext cx="675476" cy="13863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35F8F90-AA6B-4FF3-B5B8-2AAEBA985D99}"/>
              </a:ext>
            </a:extLst>
          </p:cNvPr>
          <p:cNvSpPr/>
          <p:nvPr/>
        </p:nvSpPr>
        <p:spPr>
          <a:xfrm>
            <a:off x="1964485" y="3588774"/>
            <a:ext cx="715789" cy="1160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862715-7FF0-4F1F-8FD1-58B0A91836B8}"/>
              </a:ext>
            </a:extLst>
          </p:cNvPr>
          <p:cNvSpPr/>
          <p:nvPr/>
        </p:nvSpPr>
        <p:spPr>
          <a:xfrm>
            <a:off x="1952686" y="3688081"/>
            <a:ext cx="838691"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9B83B5-8C17-4598-BACF-B6F15B0F8E73}"/>
              </a:ext>
            </a:extLst>
          </p:cNvPr>
          <p:cNvSpPr/>
          <p:nvPr/>
        </p:nvSpPr>
        <p:spPr>
          <a:xfrm>
            <a:off x="1970385" y="3799184"/>
            <a:ext cx="483746" cy="1179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F3DC8F-BF88-47C5-A36F-BD7A136AEF56}"/>
              </a:ext>
            </a:extLst>
          </p:cNvPr>
          <p:cNvSpPr/>
          <p:nvPr/>
        </p:nvSpPr>
        <p:spPr>
          <a:xfrm>
            <a:off x="1976284" y="3904390"/>
            <a:ext cx="600750"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9C34F40-58C1-432D-963A-47FD3D1E8F6B}"/>
              </a:ext>
            </a:extLst>
          </p:cNvPr>
          <p:cNvSpPr/>
          <p:nvPr/>
        </p:nvSpPr>
        <p:spPr>
          <a:xfrm>
            <a:off x="1970385" y="6103866"/>
            <a:ext cx="629263" cy="1258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5556E2-A899-42E0-A661-C6758D71AFEB}"/>
              </a:ext>
            </a:extLst>
          </p:cNvPr>
          <p:cNvSpPr/>
          <p:nvPr/>
        </p:nvSpPr>
        <p:spPr>
          <a:xfrm>
            <a:off x="1964485" y="6209073"/>
            <a:ext cx="769866" cy="1150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869333-7065-4992-8C74-F951C152E434}"/>
              </a:ext>
            </a:extLst>
          </p:cNvPr>
          <p:cNvSpPr/>
          <p:nvPr/>
        </p:nvSpPr>
        <p:spPr>
          <a:xfrm>
            <a:off x="1952686" y="6326076"/>
            <a:ext cx="739386" cy="10422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575072-18EA-4090-ABAD-538504053DD1}"/>
              </a:ext>
            </a:extLst>
          </p:cNvPr>
          <p:cNvSpPr/>
          <p:nvPr/>
        </p:nvSpPr>
        <p:spPr>
          <a:xfrm>
            <a:off x="1958586" y="6431281"/>
            <a:ext cx="579120"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3354941-6A08-4DA7-A786-9AFFDC8C4BB0}"/>
              </a:ext>
            </a:extLst>
          </p:cNvPr>
          <p:cNvSpPr/>
          <p:nvPr/>
        </p:nvSpPr>
        <p:spPr>
          <a:xfrm>
            <a:off x="1940888" y="4600514"/>
            <a:ext cx="919315" cy="1130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ECBEA72-FDC9-4079-8191-2F175B3E77A1}"/>
              </a:ext>
            </a:extLst>
          </p:cNvPr>
          <p:cNvSpPr/>
          <p:nvPr/>
        </p:nvSpPr>
        <p:spPr>
          <a:xfrm>
            <a:off x="7787147" y="1479755"/>
            <a:ext cx="584037" cy="1012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4E1FD26-3E8D-45EE-9D0E-CC8FF281E895}"/>
              </a:ext>
            </a:extLst>
          </p:cNvPr>
          <p:cNvSpPr/>
          <p:nvPr/>
        </p:nvSpPr>
        <p:spPr>
          <a:xfrm>
            <a:off x="8376100" y="1468939"/>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CE57748-A671-4527-8E3F-AA1C670CE900}"/>
              </a:ext>
            </a:extLst>
          </p:cNvPr>
          <p:cNvSpPr/>
          <p:nvPr/>
        </p:nvSpPr>
        <p:spPr>
          <a:xfrm>
            <a:off x="8369217" y="1562346"/>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32B3AB-79AA-45C7-B38C-9AFB81EF6F4E}"/>
              </a:ext>
            </a:extLst>
          </p:cNvPr>
          <p:cNvSpPr/>
          <p:nvPr/>
        </p:nvSpPr>
        <p:spPr>
          <a:xfrm>
            <a:off x="8415428" y="4935793"/>
            <a:ext cx="215327" cy="7865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6BE9CB6-393F-4DD1-88F4-C759123F5281}"/>
              </a:ext>
            </a:extLst>
          </p:cNvPr>
          <p:cNvSpPr/>
          <p:nvPr/>
        </p:nvSpPr>
        <p:spPr>
          <a:xfrm>
            <a:off x="8408545" y="5020351"/>
            <a:ext cx="269405" cy="1209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A707932-A218-4B05-9DAA-4005B795B410}"/>
              </a:ext>
            </a:extLst>
          </p:cNvPr>
          <p:cNvSpPr/>
          <p:nvPr/>
        </p:nvSpPr>
        <p:spPr>
          <a:xfrm>
            <a:off x="8407563" y="5140304"/>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69E98DF-53D5-4BCA-8B6A-1E8842DAE0CE}"/>
              </a:ext>
            </a:extLst>
          </p:cNvPr>
          <p:cNvSpPr/>
          <p:nvPr/>
        </p:nvSpPr>
        <p:spPr>
          <a:xfrm>
            <a:off x="8412478" y="5599472"/>
            <a:ext cx="306767" cy="934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93EAB26-C54B-4EFC-8B98-4FC326F2A7CA}"/>
              </a:ext>
            </a:extLst>
          </p:cNvPr>
          <p:cNvSpPr/>
          <p:nvPr/>
        </p:nvSpPr>
        <p:spPr>
          <a:xfrm>
            <a:off x="8411496" y="5675180"/>
            <a:ext cx="254656" cy="9439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20BBB1-34B2-427B-96C0-F5D5C1C7FCF0}"/>
              </a:ext>
            </a:extLst>
          </p:cNvPr>
          <p:cNvSpPr/>
          <p:nvPr/>
        </p:nvSpPr>
        <p:spPr>
          <a:xfrm>
            <a:off x="8416411" y="5780385"/>
            <a:ext cx="226143" cy="894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2BBA94A-A525-468A-BC31-93E94FC4B541}"/>
              </a:ext>
            </a:extLst>
          </p:cNvPr>
          <p:cNvSpPr/>
          <p:nvPr/>
        </p:nvSpPr>
        <p:spPr>
          <a:xfrm>
            <a:off x="8427227" y="5879691"/>
            <a:ext cx="374609"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E5D9CD-9643-4A7E-AE45-3E029BAC530E}"/>
              </a:ext>
            </a:extLst>
          </p:cNvPr>
          <p:cNvSpPr/>
          <p:nvPr/>
        </p:nvSpPr>
        <p:spPr>
          <a:xfrm>
            <a:off x="8438042" y="6055687"/>
            <a:ext cx="357895" cy="914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D57806-D8DB-44E5-9FA4-5D70BA5D273A}"/>
              </a:ext>
            </a:extLst>
          </p:cNvPr>
          <p:cNvSpPr/>
          <p:nvPr/>
        </p:nvSpPr>
        <p:spPr>
          <a:xfrm>
            <a:off x="8431160" y="6154994"/>
            <a:ext cx="252689" cy="8652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E7F7718-C8F3-4E32-A068-F76B22776B76}"/>
              </a:ext>
            </a:extLst>
          </p:cNvPr>
          <p:cNvSpPr/>
          <p:nvPr/>
        </p:nvSpPr>
        <p:spPr>
          <a:xfrm>
            <a:off x="8406580" y="6354588"/>
            <a:ext cx="201562"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399B6A-4FA4-4A82-96AF-1F8D31350DD7}"/>
              </a:ext>
            </a:extLst>
          </p:cNvPr>
          <p:cNvSpPr/>
          <p:nvPr/>
        </p:nvSpPr>
        <p:spPr>
          <a:xfrm>
            <a:off x="8405595" y="6424397"/>
            <a:ext cx="254657" cy="1061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6FFC18-5343-4264-9ACA-E60103A99408}"/>
              </a:ext>
            </a:extLst>
          </p:cNvPr>
          <p:cNvSpPr/>
          <p:nvPr/>
        </p:nvSpPr>
        <p:spPr>
          <a:xfrm>
            <a:off x="8404612" y="6523703"/>
            <a:ext cx="391325" cy="1189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4734D98-51E0-412F-9FD5-169338A34412}"/>
              </a:ext>
            </a:extLst>
          </p:cNvPr>
          <p:cNvSpPr/>
          <p:nvPr/>
        </p:nvSpPr>
        <p:spPr>
          <a:xfrm>
            <a:off x="8385932" y="3803118"/>
            <a:ext cx="398207"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50CEC26-424A-4ABE-BF85-B0F240E86763}"/>
              </a:ext>
            </a:extLst>
          </p:cNvPr>
          <p:cNvSpPr/>
          <p:nvPr/>
        </p:nvSpPr>
        <p:spPr>
          <a:xfrm>
            <a:off x="8396747" y="4191493"/>
            <a:ext cx="198613"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55E4E-3AB3-4719-B16C-9844D8266205}"/>
              </a:ext>
            </a:extLst>
          </p:cNvPr>
          <p:cNvSpPr/>
          <p:nvPr/>
        </p:nvSpPr>
        <p:spPr>
          <a:xfrm>
            <a:off x="8401664" y="4296697"/>
            <a:ext cx="388375" cy="11012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A89EEE-F1D4-4618-A864-13B622BD3E51}"/>
              </a:ext>
            </a:extLst>
          </p:cNvPr>
          <p:cNvSpPr/>
          <p:nvPr/>
        </p:nvSpPr>
        <p:spPr>
          <a:xfrm>
            <a:off x="8400682" y="4384205"/>
            <a:ext cx="188780" cy="9930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05B2B50F-C931-45EE-8DA6-476244196C94}"/>
              </a:ext>
            </a:extLst>
          </p:cNvPr>
          <p:cNvSpPr/>
          <p:nvPr/>
        </p:nvSpPr>
        <p:spPr>
          <a:xfrm>
            <a:off x="8399698" y="4454013"/>
            <a:ext cx="242858"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401B801-CFE5-4672-8C77-6C45BB9072BE}"/>
              </a:ext>
            </a:extLst>
          </p:cNvPr>
          <p:cNvSpPr/>
          <p:nvPr/>
        </p:nvSpPr>
        <p:spPr>
          <a:xfrm>
            <a:off x="8398714" y="4553318"/>
            <a:ext cx="220243"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803D20D-6FF2-4FF8-BF59-68B72DA6B484}"/>
              </a:ext>
            </a:extLst>
          </p:cNvPr>
          <p:cNvSpPr/>
          <p:nvPr/>
        </p:nvSpPr>
        <p:spPr>
          <a:xfrm>
            <a:off x="8397731" y="4735216"/>
            <a:ext cx="215327" cy="10225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41D5E6-F867-4D6C-9454-55C5FD053686}"/>
              </a:ext>
            </a:extLst>
          </p:cNvPr>
          <p:cNvSpPr/>
          <p:nvPr/>
        </p:nvSpPr>
        <p:spPr>
          <a:xfrm>
            <a:off x="8406580" y="4834522"/>
            <a:ext cx="353961" cy="914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240432F-FC9E-4079-A817-1A2EF4297F25}"/>
              </a:ext>
            </a:extLst>
          </p:cNvPr>
          <p:cNvSpPr/>
          <p:nvPr/>
        </p:nvSpPr>
        <p:spPr>
          <a:xfrm>
            <a:off x="8380031" y="1750142"/>
            <a:ext cx="392309" cy="10225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E2B1324-F774-4649-9C2A-D2C0BF4AC8C1}"/>
              </a:ext>
            </a:extLst>
          </p:cNvPr>
          <p:cNvSpPr/>
          <p:nvPr/>
        </p:nvSpPr>
        <p:spPr>
          <a:xfrm>
            <a:off x="8373150" y="3265293"/>
            <a:ext cx="228109" cy="7964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96A328-7311-4A52-AC4D-CBF4EE5A8478}"/>
              </a:ext>
            </a:extLst>
          </p:cNvPr>
          <p:cNvSpPr/>
          <p:nvPr/>
        </p:nvSpPr>
        <p:spPr>
          <a:xfrm>
            <a:off x="8372167" y="3352800"/>
            <a:ext cx="255639" cy="10717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9C3C0B6-BE9D-49F1-AEE1-608953657B5F}"/>
              </a:ext>
            </a:extLst>
          </p:cNvPr>
          <p:cNvSpPr/>
          <p:nvPr/>
        </p:nvSpPr>
        <p:spPr>
          <a:xfrm>
            <a:off x="8377083" y="3440308"/>
            <a:ext cx="271371" cy="8160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B46F1DF-AC03-43B5-99FA-ED7144892EB3}"/>
              </a:ext>
            </a:extLst>
          </p:cNvPr>
          <p:cNvSpPr/>
          <p:nvPr/>
        </p:nvSpPr>
        <p:spPr>
          <a:xfrm>
            <a:off x="8376100" y="3527814"/>
            <a:ext cx="366744" cy="8849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F2DDA2F-2579-499B-B04E-8A6A713D1D7F}"/>
              </a:ext>
            </a:extLst>
          </p:cNvPr>
          <p:cNvSpPr/>
          <p:nvPr/>
        </p:nvSpPr>
        <p:spPr>
          <a:xfrm>
            <a:off x="8375116" y="3621220"/>
            <a:ext cx="332332" cy="1012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374D6-A4CE-4163-835E-16C4774F4780}"/>
              </a:ext>
            </a:extLst>
          </p:cNvPr>
          <p:cNvSpPr/>
          <p:nvPr/>
        </p:nvSpPr>
        <p:spPr>
          <a:xfrm>
            <a:off x="8390848" y="2598666"/>
            <a:ext cx="198614" cy="9733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9CFE3EB0-CD3D-4D7B-9E9D-568C5D9F4290}"/>
              </a:ext>
            </a:extLst>
          </p:cNvPr>
          <p:cNvSpPr/>
          <p:nvPr/>
        </p:nvSpPr>
        <p:spPr>
          <a:xfrm>
            <a:off x="8383964" y="2692072"/>
            <a:ext cx="329383" cy="8062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3E7CFAA-E054-4E35-B8F6-A7E3CB1AA83E}"/>
              </a:ext>
            </a:extLst>
          </p:cNvPr>
          <p:cNvSpPr/>
          <p:nvPr/>
        </p:nvSpPr>
        <p:spPr>
          <a:xfrm>
            <a:off x="8382981" y="2779580"/>
            <a:ext cx="247776" cy="99305"/>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49EF2D6-9E4A-44B0-891A-D037C123C639}"/>
              </a:ext>
            </a:extLst>
          </p:cNvPr>
          <p:cNvSpPr/>
          <p:nvPr/>
        </p:nvSpPr>
        <p:spPr>
          <a:xfrm>
            <a:off x="8381997" y="2872987"/>
            <a:ext cx="284155" cy="10028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1A666401-1C85-4E4B-AB79-7FC21F8B3803}"/>
              </a:ext>
            </a:extLst>
          </p:cNvPr>
          <p:cNvSpPr/>
          <p:nvPr/>
        </p:nvSpPr>
        <p:spPr>
          <a:xfrm>
            <a:off x="8375116" y="2966393"/>
            <a:ext cx="249742" cy="8357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A9BE700-BA4C-4C88-949D-2E73F2725C4E}"/>
              </a:ext>
            </a:extLst>
          </p:cNvPr>
          <p:cNvSpPr/>
          <p:nvPr/>
        </p:nvSpPr>
        <p:spPr>
          <a:xfrm>
            <a:off x="8374132" y="3065698"/>
            <a:ext cx="392309" cy="8455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7A02495-D057-4132-A890-C9A208314DA1}"/>
              </a:ext>
            </a:extLst>
          </p:cNvPr>
          <p:cNvSpPr/>
          <p:nvPr/>
        </p:nvSpPr>
        <p:spPr>
          <a:xfrm>
            <a:off x="8367249" y="2050027"/>
            <a:ext cx="281205" cy="9144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F038437-FADF-4F6C-AF84-2A04CB56A089}"/>
              </a:ext>
            </a:extLst>
          </p:cNvPr>
          <p:cNvSpPr/>
          <p:nvPr/>
        </p:nvSpPr>
        <p:spPr>
          <a:xfrm>
            <a:off x="8672052" y="5690911"/>
            <a:ext cx="170097" cy="1022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9970F2EE-2C15-42BE-A35C-F191B27DC813}"/>
              </a:ext>
            </a:extLst>
          </p:cNvPr>
          <p:cNvSpPr/>
          <p:nvPr/>
        </p:nvSpPr>
        <p:spPr>
          <a:xfrm>
            <a:off x="9185296" y="571352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74BBD161-C1AF-4F66-87B2-7EF69D8C3425}"/>
              </a:ext>
            </a:extLst>
          </p:cNvPr>
          <p:cNvSpPr/>
          <p:nvPr/>
        </p:nvSpPr>
        <p:spPr>
          <a:xfrm>
            <a:off x="8856898" y="5689928"/>
            <a:ext cx="334298" cy="1091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8425931B-52AC-4A7F-8F7A-AEC103A6740A}"/>
              </a:ext>
            </a:extLst>
          </p:cNvPr>
          <p:cNvSpPr/>
          <p:nvPr/>
        </p:nvSpPr>
        <p:spPr>
          <a:xfrm>
            <a:off x="3839495" y="2363676"/>
            <a:ext cx="105205"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ADEAE8-7DD8-4E87-9AB1-B8798CC1B99B}"/>
              </a:ext>
            </a:extLst>
          </p:cNvPr>
          <p:cNvSpPr/>
          <p:nvPr/>
        </p:nvSpPr>
        <p:spPr>
          <a:xfrm>
            <a:off x="4318328" y="2342044"/>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FBF06380-7A90-4F18-A073-3F97152877CA}"/>
              </a:ext>
            </a:extLst>
          </p:cNvPr>
          <p:cNvSpPr/>
          <p:nvPr/>
        </p:nvSpPr>
        <p:spPr>
          <a:xfrm>
            <a:off x="1479755" y="2482645"/>
            <a:ext cx="691208" cy="1130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F60B0F6-C026-4A5A-B347-2A15071262BF}"/>
              </a:ext>
            </a:extLst>
          </p:cNvPr>
          <p:cNvSpPr/>
          <p:nvPr/>
        </p:nvSpPr>
        <p:spPr>
          <a:xfrm>
            <a:off x="4328160" y="2611448"/>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B788ACE-B5EE-488E-9E39-F15685CCF726}"/>
              </a:ext>
            </a:extLst>
          </p:cNvPr>
          <p:cNvSpPr/>
          <p:nvPr/>
        </p:nvSpPr>
        <p:spPr>
          <a:xfrm>
            <a:off x="1477788" y="2740250"/>
            <a:ext cx="321515" cy="8554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FFAE82F5-E222-421C-9E5A-692733EC3ACC}"/>
              </a:ext>
            </a:extLst>
          </p:cNvPr>
          <p:cNvSpPr/>
          <p:nvPr/>
        </p:nvSpPr>
        <p:spPr>
          <a:xfrm>
            <a:off x="3506183" y="4267200"/>
            <a:ext cx="1496470" cy="1101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2A3ABCE-7AF0-4522-AD26-3F2F90597D52}"/>
              </a:ext>
            </a:extLst>
          </p:cNvPr>
          <p:cNvSpPr/>
          <p:nvPr/>
        </p:nvSpPr>
        <p:spPr>
          <a:xfrm>
            <a:off x="1499419" y="5475585"/>
            <a:ext cx="1013705" cy="12290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791064D-C044-4350-A4F6-EB0647EF599F}"/>
              </a:ext>
            </a:extLst>
          </p:cNvPr>
          <p:cNvSpPr/>
          <p:nvPr/>
        </p:nvSpPr>
        <p:spPr>
          <a:xfrm>
            <a:off x="3398027" y="5604387"/>
            <a:ext cx="1032387" cy="12388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4423AB7E-D780-476C-947E-9048F8858CD5}"/>
              </a:ext>
            </a:extLst>
          </p:cNvPr>
          <p:cNvSpPr/>
          <p:nvPr/>
        </p:nvSpPr>
        <p:spPr>
          <a:xfrm>
            <a:off x="4011561" y="2347943"/>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75F9248-6B3B-470A-9EF4-1EC20592DC6F}"/>
              </a:ext>
            </a:extLst>
          </p:cNvPr>
          <p:cNvSpPr/>
          <p:nvPr/>
        </p:nvSpPr>
        <p:spPr>
          <a:xfrm>
            <a:off x="4022376" y="263012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6CB62521-F577-4892-A137-F13BB7AE4710}"/>
              </a:ext>
            </a:extLst>
          </p:cNvPr>
          <p:cNvSpPr/>
          <p:nvPr/>
        </p:nvSpPr>
        <p:spPr>
          <a:xfrm>
            <a:off x="4758812" y="5342849"/>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DDF1A486-CC39-4A90-9252-D4153C2BC2C2}"/>
              </a:ext>
            </a:extLst>
          </p:cNvPr>
          <p:cNvSpPr/>
          <p:nvPr/>
        </p:nvSpPr>
        <p:spPr>
          <a:xfrm>
            <a:off x="3123709" y="560143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EDD6FCCA-13D3-4EB8-9FFA-7CECBE7315CB}"/>
              </a:ext>
            </a:extLst>
          </p:cNvPr>
          <p:cNvCxnSpPr/>
          <p:nvPr/>
        </p:nvCxnSpPr>
        <p:spPr>
          <a:xfrm flipV="1">
            <a:off x="1445341" y="1286059"/>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8A4D071-6C54-40D7-8B1F-319182ECDD99}"/>
              </a:ext>
            </a:extLst>
          </p:cNvPr>
          <p:cNvCxnSpPr/>
          <p:nvPr/>
        </p:nvCxnSpPr>
        <p:spPr>
          <a:xfrm flipV="1">
            <a:off x="5066562" y="1273277"/>
            <a:ext cx="0" cy="8967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5E965B3D-4E9A-4CC1-B481-C84E1B1BDCA0}"/>
              </a:ext>
            </a:extLst>
          </p:cNvPr>
          <p:cNvSpPr/>
          <p:nvPr/>
        </p:nvSpPr>
        <p:spPr>
          <a:xfrm>
            <a:off x="1945804" y="1643954"/>
            <a:ext cx="526026" cy="11405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0DF1E82-525F-4A21-8ED6-DC0AC190DCFF}"/>
              </a:ext>
            </a:extLst>
          </p:cNvPr>
          <p:cNvSpPr/>
          <p:nvPr/>
        </p:nvSpPr>
        <p:spPr>
          <a:xfrm>
            <a:off x="1938921" y="1749159"/>
            <a:ext cx="232042" cy="103238"/>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EBDE632-B53B-4982-A174-3CE90D8039D6}"/>
              </a:ext>
            </a:extLst>
          </p:cNvPr>
          <p:cNvSpPr/>
          <p:nvPr/>
        </p:nvSpPr>
        <p:spPr>
          <a:xfrm>
            <a:off x="1926140" y="1860263"/>
            <a:ext cx="728570" cy="12191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7C48C9D-2D28-49DD-8ECA-64ED5A3AB262}"/>
              </a:ext>
            </a:extLst>
          </p:cNvPr>
          <p:cNvSpPr/>
          <p:nvPr/>
        </p:nvSpPr>
        <p:spPr>
          <a:xfrm>
            <a:off x="1936955" y="1977267"/>
            <a:ext cx="287102" cy="1170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3F0E1F8E-D219-4A70-A091-65DF55392427}"/>
              </a:ext>
            </a:extLst>
          </p:cNvPr>
          <p:cNvSpPr/>
          <p:nvPr/>
        </p:nvSpPr>
        <p:spPr>
          <a:xfrm>
            <a:off x="9054527" y="883920"/>
            <a:ext cx="685308" cy="14256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9782B23-ECEA-4206-9D39-6D17D1E0C8A0}"/>
              </a:ext>
            </a:extLst>
          </p:cNvPr>
          <p:cNvSpPr/>
          <p:nvPr/>
        </p:nvSpPr>
        <p:spPr>
          <a:xfrm>
            <a:off x="8746778" y="3720526"/>
            <a:ext cx="580102" cy="10815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F2C1932-2437-4319-B68B-B4F4B7EAF093}"/>
              </a:ext>
            </a:extLst>
          </p:cNvPr>
          <p:cNvSpPr/>
          <p:nvPr/>
        </p:nvSpPr>
        <p:spPr>
          <a:xfrm>
            <a:off x="9760483" y="3902423"/>
            <a:ext cx="474898"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6BAFD24-C1EB-4BA5-AF9F-F980D4E4E6CD}"/>
              </a:ext>
            </a:extLst>
          </p:cNvPr>
          <p:cNvSpPr/>
          <p:nvPr/>
        </p:nvSpPr>
        <p:spPr>
          <a:xfrm>
            <a:off x="9334746" y="4094151"/>
            <a:ext cx="587969" cy="115037"/>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D91F16E-7DCE-4060-9993-A36E4C1E3976}"/>
              </a:ext>
            </a:extLst>
          </p:cNvPr>
          <p:cNvSpPr/>
          <p:nvPr/>
        </p:nvSpPr>
        <p:spPr>
          <a:xfrm>
            <a:off x="9345562" y="4660490"/>
            <a:ext cx="606650" cy="119954"/>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E93BE5B-B59A-4358-A21C-D669A63D39C9}"/>
              </a:ext>
            </a:extLst>
          </p:cNvPr>
          <p:cNvSpPr/>
          <p:nvPr/>
        </p:nvSpPr>
        <p:spPr>
          <a:xfrm>
            <a:off x="8949322" y="5226827"/>
            <a:ext cx="654828" cy="8357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989FF7E-DE41-4F72-8B66-6E2C22CC3A19}"/>
              </a:ext>
            </a:extLst>
          </p:cNvPr>
          <p:cNvSpPr/>
          <p:nvPr/>
        </p:nvSpPr>
        <p:spPr>
          <a:xfrm>
            <a:off x="8907043" y="5314335"/>
            <a:ext cx="520126" cy="1189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8F28A81A-728D-4343-BEA2-4823A049D9B0}"/>
              </a:ext>
            </a:extLst>
          </p:cNvPr>
          <p:cNvSpPr/>
          <p:nvPr/>
        </p:nvSpPr>
        <p:spPr>
          <a:xfrm>
            <a:off x="8693684" y="6271013"/>
            <a:ext cx="609599" cy="10028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25241ABB-9AC4-40F7-BD77-2D19DBEFBA91}"/>
              </a:ext>
            </a:extLst>
          </p:cNvPr>
          <p:cNvSpPr/>
          <p:nvPr/>
        </p:nvSpPr>
        <p:spPr>
          <a:xfrm>
            <a:off x="9261988" y="2299765"/>
            <a:ext cx="631230" cy="1248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1CFDC15-C1F6-474F-8A78-B0A7772E4D80}"/>
              </a:ext>
            </a:extLst>
          </p:cNvPr>
          <p:cNvSpPr/>
          <p:nvPr/>
        </p:nvSpPr>
        <p:spPr>
          <a:xfrm>
            <a:off x="8830352" y="2210292"/>
            <a:ext cx="431635" cy="11995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E819945-C1EC-4B46-89FC-C2E8224A06CE}"/>
              </a:ext>
            </a:extLst>
          </p:cNvPr>
          <p:cNvSpPr/>
          <p:nvPr/>
        </p:nvSpPr>
        <p:spPr>
          <a:xfrm>
            <a:off x="8711381" y="2403987"/>
            <a:ext cx="527009" cy="109138"/>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B4B1CBF0-52C0-4AC4-8BA2-EF8D8321F188}"/>
              </a:ext>
            </a:extLst>
          </p:cNvPr>
          <p:cNvSpPr/>
          <p:nvPr/>
        </p:nvSpPr>
        <p:spPr>
          <a:xfrm>
            <a:off x="9318032" y="3146321"/>
            <a:ext cx="740368" cy="12192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68A4FC3-58AF-4519-ADFD-6EB1C7FE373D}"/>
              </a:ext>
            </a:extLst>
          </p:cNvPr>
          <p:cNvSpPr/>
          <p:nvPr/>
        </p:nvSpPr>
        <p:spPr>
          <a:xfrm>
            <a:off x="8925725" y="1845515"/>
            <a:ext cx="442450" cy="10717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CE2767F-ABA9-4C4D-98CE-7C37E0EA3972}"/>
              </a:ext>
            </a:extLst>
          </p:cNvPr>
          <p:cNvSpPr/>
          <p:nvPr/>
        </p:nvSpPr>
        <p:spPr>
          <a:xfrm>
            <a:off x="8707448" y="1656736"/>
            <a:ext cx="672526" cy="10127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DFB18B0-981B-4C45-B493-CCF502C59398}"/>
              </a:ext>
            </a:extLst>
          </p:cNvPr>
          <p:cNvSpPr/>
          <p:nvPr/>
        </p:nvSpPr>
        <p:spPr>
          <a:xfrm>
            <a:off x="9627747" y="1361768"/>
            <a:ext cx="548640" cy="11897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F6366188-A245-4A1D-A4DA-82EF2A1F78E8}"/>
              </a:ext>
            </a:extLst>
          </p:cNvPr>
          <p:cNvSpPr/>
          <p:nvPr/>
        </p:nvSpPr>
        <p:spPr>
          <a:xfrm>
            <a:off x="8955220" y="1184786"/>
            <a:ext cx="861305" cy="10717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B365BC9-2AAC-40C5-9201-6BFDE70BC6D3}"/>
              </a:ext>
            </a:extLst>
          </p:cNvPr>
          <p:cNvSpPr/>
          <p:nvPr/>
        </p:nvSpPr>
        <p:spPr>
          <a:xfrm>
            <a:off x="8865748" y="92226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C9342BF-30C0-47B2-87D6-A0C36AEF74BF}"/>
              </a:ext>
            </a:extLst>
          </p:cNvPr>
          <p:cNvSpPr/>
          <p:nvPr/>
        </p:nvSpPr>
        <p:spPr>
          <a:xfrm>
            <a:off x="9827342" y="922266"/>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2FFF355C-4259-4948-9046-4888CE0480B1}"/>
              </a:ext>
            </a:extLst>
          </p:cNvPr>
          <p:cNvSpPr/>
          <p:nvPr/>
        </p:nvSpPr>
        <p:spPr>
          <a:xfrm>
            <a:off x="9449783" y="138241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72F7C85-9B4D-4207-8029-5217CC452DC8}"/>
              </a:ext>
            </a:extLst>
          </p:cNvPr>
          <p:cNvSpPr/>
          <p:nvPr/>
        </p:nvSpPr>
        <p:spPr>
          <a:xfrm>
            <a:off x="10270776" y="1400113"/>
            <a:ext cx="97339" cy="7472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EBE4C14-E3BF-46BE-AB1B-02A883E04F9C}"/>
              </a:ext>
            </a:extLst>
          </p:cNvPr>
          <p:cNvSpPr/>
          <p:nvPr/>
        </p:nvSpPr>
        <p:spPr>
          <a:xfrm>
            <a:off x="8517685" y="1677383"/>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87664F4-784A-4115-87CE-D0D8AAFFD293}"/>
              </a:ext>
            </a:extLst>
          </p:cNvPr>
          <p:cNvSpPr/>
          <p:nvPr/>
        </p:nvSpPr>
        <p:spPr>
          <a:xfrm>
            <a:off x="9402589" y="166361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EC0D270-CD63-40A5-9B02-288FDAADED63}"/>
              </a:ext>
            </a:extLst>
          </p:cNvPr>
          <p:cNvSpPr/>
          <p:nvPr/>
        </p:nvSpPr>
        <p:spPr>
          <a:xfrm>
            <a:off x="8564881" y="37303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B89FEE24-B752-4471-AC57-830B70015A07}"/>
              </a:ext>
            </a:extLst>
          </p:cNvPr>
          <p:cNvSpPr/>
          <p:nvPr/>
        </p:nvSpPr>
        <p:spPr>
          <a:xfrm>
            <a:off x="10912823" y="3736258"/>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E2D7273-C1BC-4525-A934-C74CEE7EB2FB}"/>
              </a:ext>
            </a:extLst>
          </p:cNvPr>
          <p:cNvSpPr/>
          <p:nvPr/>
        </p:nvSpPr>
        <p:spPr>
          <a:xfrm>
            <a:off x="9178414" y="4686055"/>
            <a:ext cx="157316" cy="7964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943621D-AC40-40F8-B0A3-47482E4ECA26}"/>
              </a:ext>
            </a:extLst>
          </p:cNvPr>
          <p:cNvSpPr/>
          <p:nvPr/>
        </p:nvSpPr>
        <p:spPr>
          <a:xfrm>
            <a:off x="10257994" y="4691952"/>
            <a:ext cx="201561" cy="92423"/>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0DFA4C6-226D-46FE-A76D-3F24A35CD3EE}"/>
              </a:ext>
            </a:extLst>
          </p:cNvPr>
          <p:cNvSpPr/>
          <p:nvPr/>
        </p:nvSpPr>
        <p:spPr>
          <a:xfrm>
            <a:off x="10392696" y="996992"/>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D420AB93-F2FC-47F5-96AE-620CC8C2DC69}"/>
              </a:ext>
            </a:extLst>
          </p:cNvPr>
          <p:cNvSpPr/>
          <p:nvPr/>
        </p:nvSpPr>
        <p:spPr>
          <a:xfrm>
            <a:off x="10397612" y="1279178"/>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0A54FD1D-DB78-40F7-B01C-99F4F404DCA6}"/>
              </a:ext>
            </a:extLst>
          </p:cNvPr>
          <p:cNvSpPr/>
          <p:nvPr/>
        </p:nvSpPr>
        <p:spPr>
          <a:xfrm>
            <a:off x="10415310" y="1845516"/>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793E4901-6D9B-4141-B816-AFC4A9FA92C1}"/>
              </a:ext>
            </a:extLst>
          </p:cNvPr>
          <p:cNvSpPr/>
          <p:nvPr/>
        </p:nvSpPr>
        <p:spPr>
          <a:xfrm>
            <a:off x="10391713" y="214048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17E8326-4EE4-4010-8EC1-1C2792430321}"/>
              </a:ext>
            </a:extLst>
          </p:cNvPr>
          <p:cNvSpPr/>
          <p:nvPr/>
        </p:nvSpPr>
        <p:spPr>
          <a:xfrm>
            <a:off x="10391713" y="224077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2F73CB4-A3CB-48BB-A697-EE8A46D137C5}"/>
              </a:ext>
            </a:extLst>
          </p:cNvPr>
          <p:cNvSpPr/>
          <p:nvPr/>
        </p:nvSpPr>
        <p:spPr>
          <a:xfrm>
            <a:off x="10409410" y="25121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EEEC0AB8-2BC5-4585-A9E5-775DD1EDD8A1}"/>
              </a:ext>
            </a:extLst>
          </p:cNvPr>
          <p:cNvSpPr/>
          <p:nvPr/>
        </p:nvSpPr>
        <p:spPr>
          <a:xfrm>
            <a:off x="10421209" y="3184670"/>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D91C7D3D-6F9E-44CE-838E-C0D8A9DFA3F7}"/>
              </a:ext>
            </a:extLst>
          </p:cNvPr>
          <p:cNvSpPr/>
          <p:nvPr/>
        </p:nvSpPr>
        <p:spPr>
          <a:xfrm>
            <a:off x="10427108" y="4022377"/>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C24B148-7C57-4AC2-944A-1F21D728B8C3}"/>
              </a:ext>
            </a:extLst>
          </p:cNvPr>
          <p:cNvSpPr/>
          <p:nvPr/>
        </p:nvSpPr>
        <p:spPr>
          <a:xfrm>
            <a:off x="10444807" y="5249443"/>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FCA85983-FCFE-4329-8D44-638E70D67779}"/>
              </a:ext>
            </a:extLst>
          </p:cNvPr>
          <p:cNvSpPr/>
          <p:nvPr/>
        </p:nvSpPr>
        <p:spPr>
          <a:xfrm>
            <a:off x="10438907" y="5432324"/>
            <a:ext cx="515211" cy="943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4ACCB755-9913-42FB-9162-DC439F78D970}"/>
              </a:ext>
            </a:extLst>
          </p:cNvPr>
          <p:cNvSpPr/>
          <p:nvPr/>
        </p:nvSpPr>
        <p:spPr>
          <a:xfrm>
            <a:off x="10227515" y="996007"/>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92AB7D6F-425D-4E70-929E-886B46A64F24}"/>
              </a:ext>
            </a:extLst>
          </p:cNvPr>
          <p:cNvSpPr/>
          <p:nvPr/>
        </p:nvSpPr>
        <p:spPr>
          <a:xfrm>
            <a:off x="10251113" y="3178768"/>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347E187B-0BEA-4ECE-92AF-A14454E506E5}"/>
              </a:ext>
            </a:extLst>
          </p:cNvPr>
          <p:cNvSpPr/>
          <p:nvPr/>
        </p:nvSpPr>
        <p:spPr>
          <a:xfrm>
            <a:off x="10034803" y="1274261"/>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E6773E3-7B15-4041-98F8-73C7C3040910}"/>
              </a:ext>
            </a:extLst>
          </p:cNvPr>
          <p:cNvSpPr/>
          <p:nvPr/>
        </p:nvSpPr>
        <p:spPr>
          <a:xfrm>
            <a:off x="10075116" y="5426423"/>
            <a:ext cx="330363" cy="8849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4CE5226-9730-4057-B773-84C4715CE915}"/>
              </a:ext>
            </a:extLst>
          </p:cNvPr>
          <p:cNvSpPr/>
          <p:nvPr/>
        </p:nvSpPr>
        <p:spPr>
          <a:xfrm>
            <a:off x="9544173" y="1668534"/>
            <a:ext cx="573221" cy="8947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A36E57E-C666-4A4B-A60F-B8EEB225CA9A}"/>
              </a:ext>
            </a:extLst>
          </p:cNvPr>
          <p:cNvSpPr/>
          <p:nvPr/>
        </p:nvSpPr>
        <p:spPr>
          <a:xfrm>
            <a:off x="9878470" y="1266394"/>
            <a:ext cx="124869" cy="10029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1997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2D73E-FC6D-4C01-A230-C379FACB57A1}"/>
              </a:ext>
            </a:extLst>
          </p:cNvPr>
          <p:cNvPicPr>
            <a:picLocks noChangeAspect="1"/>
          </p:cNvPicPr>
          <p:nvPr/>
        </p:nvPicPr>
        <p:blipFill>
          <a:blip r:embed="rId3"/>
          <a:stretch>
            <a:fillRect/>
          </a:stretch>
        </p:blipFill>
        <p:spPr>
          <a:xfrm>
            <a:off x="1214110" y="650157"/>
            <a:ext cx="4531861" cy="5938246"/>
          </a:xfrm>
          <a:prstGeom prst="rect">
            <a:avLst/>
          </a:prstGeom>
        </p:spPr>
      </p:pic>
      <p:pic>
        <p:nvPicPr>
          <p:cNvPr id="6" name="Picture 5">
            <a:extLst>
              <a:ext uri="{FF2B5EF4-FFF2-40B4-BE49-F238E27FC236}">
                <a16:creationId xmlns:a16="http://schemas.microsoft.com/office/drawing/2014/main" id="{EC8A38E4-6840-4797-A98B-EB5330343824}"/>
              </a:ext>
            </a:extLst>
          </p:cNvPr>
          <p:cNvPicPr>
            <a:picLocks noChangeAspect="1"/>
          </p:cNvPicPr>
          <p:nvPr/>
        </p:nvPicPr>
        <p:blipFill>
          <a:blip r:embed="rId4"/>
          <a:stretch>
            <a:fillRect/>
          </a:stretch>
        </p:blipFill>
        <p:spPr>
          <a:xfrm>
            <a:off x="6400795" y="690951"/>
            <a:ext cx="4731288" cy="5771632"/>
          </a:xfrm>
          <a:prstGeom prst="rect">
            <a:avLst/>
          </a:prstGeom>
        </p:spPr>
      </p:pic>
      <p:pic>
        <p:nvPicPr>
          <p:cNvPr id="7" name="Picture 6">
            <a:extLst>
              <a:ext uri="{FF2B5EF4-FFF2-40B4-BE49-F238E27FC236}">
                <a16:creationId xmlns:a16="http://schemas.microsoft.com/office/drawing/2014/main" id="{F08520B9-0018-4459-86C6-8F7856FC1355}"/>
              </a:ext>
            </a:extLst>
          </p:cNvPr>
          <p:cNvPicPr>
            <a:picLocks noChangeAspect="1"/>
          </p:cNvPicPr>
          <p:nvPr/>
        </p:nvPicPr>
        <p:blipFill>
          <a:blip r:embed="rId5"/>
          <a:stretch>
            <a:fillRect/>
          </a:stretch>
        </p:blipFill>
        <p:spPr>
          <a:xfrm>
            <a:off x="1330062" y="5606346"/>
            <a:ext cx="1048603" cy="152413"/>
          </a:xfrm>
          <a:prstGeom prst="rect">
            <a:avLst/>
          </a:prstGeom>
        </p:spPr>
      </p:pic>
      <p:pic>
        <p:nvPicPr>
          <p:cNvPr id="8" name="Picture 7">
            <a:extLst>
              <a:ext uri="{FF2B5EF4-FFF2-40B4-BE49-F238E27FC236}">
                <a16:creationId xmlns:a16="http://schemas.microsoft.com/office/drawing/2014/main" id="{70B3A529-D110-4A39-9522-04B64EEA84CE}"/>
              </a:ext>
            </a:extLst>
          </p:cNvPr>
          <p:cNvPicPr>
            <a:picLocks noChangeAspect="1"/>
          </p:cNvPicPr>
          <p:nvPr/>
        </p:nvPicPr>
        <p:blipFill>
          <a:blip r:embed="rId5"/>
          <a:stretch>
            <a:fillRect/>
          </a:stretch>
        </p:blipFill>
        <p:spPr>
          <a:xfrm>
            <a:off x="1324161" y="745279"/>
            <a:ext cx="929393" cy="135086"/>
          </a:xfrm>
          <a:prstGeom prst="rect">
            <a:avLst/>
          </a:prstGeom>
        </p:spPr>
      </p:pic>
      <p:pic>
        <p:nvPicPr>
          <p:cNvPr id="9" name="Picture 8">
            <a:extLst>
              <a:ext uri="{FF2B5EF4-FFF2-40B4-BE49-F238E27FC236}">
                <a16:creationId xmlns:a16="http://schemas.microsoft.com/office/drawing/2014/main" id="{E5AB9869-C39A-4E97-AC24-1181730AC4D8}"/>
              </a:ext>
            </a:extLst>
          </p:cNvPr>
          <p:cNvPicPr>
            <a:picLocks noChangeAspect="1"/>
          </p:cNvPicPr>
          <p:nvPr/>
        </p:nvPicPr>
        <p:blipFill>
          <a:blip r:embed="rId5"/>
          <a:stretch>
            <a:fillRect/>
          </a:stretch>
        </p:blipFill>
        <p:spPr>
          <a:xfrm>
            <a:off x="1329077" y="1056962"/>
            <a:ext cx="788791" cy="114650"/>
          </a:xfrm>
          <a:prstGeom prst="rect">
            <a:avLst/>
          </a:prstGeom>
        </p:spPr>
      </p:pic>
      <p:pic>
        <p:nvPicPr>
          <p:cNvPr id="10" name="Picture 9">
            <a:extLst>
              <a:ext uri="{FF2B5EF4-FFF2-40B4-BE49-F238E27FC236}">
                <a16:creationId xmlns:a16="http://schemas.microsoft.com/office/drawing/2014/main" id="{731D0BC9-4A66-41DF-A2C1-BB7BD0F9EE6E}"/>
              </a:ext>
            </a:extLst>
          </p:cNvPr>
          <p:cNvPicPr>
            <a:picLocks noChangeAspect="1"/>
          </p:cNvPicPr>
          <p:nvPr/>
        </p:nvPicPr>
        <p:blipFill>
          <a:blip r:embed="rId5"/>
          <a:stretch>
            <a:fillRect/>
          </a:stretch>
        </p:blipFill>
        <p:spPr>
          <a:xfrm>
            <a:off x="1334976" y="1918266"/>
            <a:ext cx="995269" cy="144661"/>
          </a:xfrm>
          <a:prstGeom prst="rect">
            <a:avLst/>
          </a:prstGeom>
        </p:spPr>
      </p:pic>
      <p:pic>
        <p:nvPicPr>
          <p:cNvPr id="11" name="Picture 10">
            <a:extLst>
              <a:ext uri="{FF2B5EF4-FFF2-40B4-BE49-F238E27FC236}">
                <a16:creationId xmlns:a16="http://schemas.microsoft.com/office/drawing/2014/main" id="{5DAD4801-CE20-4279-AB57-5A3A7AED385A}"/>
              </a:ext>
            </a:extLst>
          </p:cNvPr>
          <p:cNvPicPr>
            <a:picLocks noChangeAspect="1"/>
          </p:cNvPicPr>
          <p:nvPr/>
        </p:nvPicPr>
        <p:blipFill>
          <a:blip r:embed="rId5"/>
          <a:stretch>
            <a:fillRect/>
          </a:stretch>
        </p:blipFill>
        <p:spPr>
          <a:xfrm>
            <a:off x="1340876" y="2974252"/>
            <a:ext cx="806489" cy="117222"/>
          </a:xfrm>
          <a:prstGeom prst="rect">
            <a:avLst/>
          </a:prstGeom>
        </p:spPr>
      </p:pic>
      <p:pic>
        <p:nvPicPr>
          <p:cNvPr id="12" name="Picture 11">
            <a:extLst>
              <a:ext uri="{FF2B5EF4-FFF2-40B4-BE49-F238E27FC236}">
                <a16:creationId xmlns:a16="http://schemas.microsoft.com/office/drawing/2014/main" id="{18E6E9D5-06D1-4F55-B9C1-8151475B7414}"/>
              </a:ext>
            </a:extLst>
          </p:cNvPr>
          <p:cNvPicPr>
            <a:picLocks noChangeAspect="1"/>
          </p:cNvPicPr>
          <p:nvPr/>
        </p:nvPicPr>
        <p:blipFill>
          <a:blip r:embed="rId5"/>
          <a:stretch>
            <a:fillRect/>
          </a:stretch>
        </p:blipFill>
        <p:spPr>
          <a:xfrm>
            <a:off x="1333993" y="3309531"/>
            <a:ext cx="1249924" cy="129793"/>
          </a:xfrm>
          <a:prstGeom prst="rect">
            <a:avLst/>
          </a:prstGeom>
        </p:spPr>
      </p:pic>
      <p:pic>
        <p:nvPicPr>
          <p:cNvPr id="13" name="Picture 12">
            <a:extLst>
              <a:ext uri="{FF2B5EF4-FFF2-40B4-BE49-F238E27FC236}">
                <a16:creationId xmlns:a16="http://schemas.microsoft.com/office/drawing/2014/main" id="{72EACB18-A370-4D64-9414-3C63D7C9525D}"/>
              </a:ext>
            </a:extLst>
          </p:cNvPr>
          <p:cNvPicPr>
            <a:picLocks noChangeAspect="1"/>
          </p:cNvPicPr>
          <p:nvPr/>
        </p:nvPicPr>
        <p:blipFill>
          <a:blip r:embed="rId5"/>
          <a:stretch>
            <a:fillRect/>
          </a:stretch>
        </p:blipFill>
        <p:spPr>
          <a:xfrm>
            <a:off x="1333010" y="3916182"/>
            <a:ext cx="1162417" cy="136675"/>
          </a:xfrm>
          <a:prstGeom prst="rect">
            <a:avLst/>
          </a:prstGeom>
        </p:spPr>
      </p:pic>
      <p:pic>
        <p:nvPicPr>
          <p:cNvPr id="14" name="Picture 13">
            <a:extLst>
              <a:ext uri="{FF2B5EF4-FFF2-40B4-BE49-F238E27FC236}">
                <a16:creationId xmlns:a16="http://schemas.microsoft.com/office/drawing/2014/main" id="{33248DBD-2D85-4E43-9E4C-8197F01E3685}"/>
              </a:ext>
            </a:extLst>
          </p:cNvPr>
          <p:cNvPicPr>
            <a:picLocks noChangeAspect="1"/>
          </p:cNvPicPr>
          <p:nvPr/>
        </p:nvPicPr>
        <p:blipFill>
          <a:blip r:embed="rId5"/>
          <a:stretch>
            <a:fillRect/>
          </a:stretch>
        </p:blipFill>
        <p:spPr>
          <a:xfrm>
            <a:off x="1332028" y="4339953"/>
            <a:ext cx="903828" cy="131370"/>
          </a:xfrm>
          <a:prstGeom prst="rect">
            <a:avLst/>
          </a:prstGeom>
        </p:spPr>
      </p:pic>
      <p:pic>
        <p:nvPicPr>
          <p:cNvPr id="15" name="Picture 14">
            <a:extLst>
              <a:ext uri="{FF2B5EF4-FFF2-40B4-BE49-F238E27FC236}">
                <a16:creationId xmlns:a16="http://schemas.microsoft.com/office/drawing/2014/main" id="{991D48E1-4A05-42DB-B669-277DDCB0369D}"/>
              </a:ext>
            </a:extLst>
          </p:cNvPr>
          <p:cNvPicPr>
            <a:picLocks noChangeAspect="1"/>
          </p:cNvPicPr>
          <p:nvPr/>
        </p:nvPicPr>
        <p:blipFill>
          <a:blip r:embed="rId5"/>
          <a:stretch>
            <a:fillRect/>
          </a:stretch>
        </p:blipFill>
        <p:spPr>
          <a:xfrm>
            <a:off x="1331043" y="4657535"/>
            <a:ext cx="929393" cy="135086"/>
          </a:xfrm>
          <a:prstGeom prst="rect">
            <a:avLst/>
          </a:prstGeom>
        </p:spPr>
      </p:pic>
      <p:pic>
        <p:nvPicPr>
          <p:cNvPr id="16" name="Picture 15">
            <a:extLst>
              <a:ext uri="{FF2B5EF4-FFF2-40B4-BE49-F238E27FC236}">
                <a16:creationId xmlns:a16="http://schemas.microsoft.com/office/drawing/2014/main" id="{4E5316BC-548F-4358-A1FA-7AD20197E871}"/>
              </a:ext>
            </a:extLst>
          </p:cNvPr>
          <p:cNvPicPr>
            <a:picLocks noChangeAspect="1"/>
          </p:cNvPicPr>
          <p:nvPr/>
        </p:nvPicPr>
        <p:blipFill>
          <a:blip r:embed="rId5"/>
          <a:stretch>
            <a:fillRect/>
          </a:stretch>
        </p:blipFill>
        <p:spPr>
          <a:xfrm>
            <a:off x="1341859" y="4981015"/>
            <a:ext cx="1171266" cy="133725"/>
          </a:xfrm>
          <a:prstGeom prst="rect">
            <a:avLst/>
          </a:prstGeom>
        </p:spPr>
      </p:pic>
      <p:pic>
        <p:nvPicPr>
          <p:cNvPr id="17" name="Picture 16">
            <a:extLst>
              <a:ext uri="{FF2B5EF4-FFF2-40B4-BE49-F238E27FC236}">
                <a16:creationId xmlns:a16="http://schemas.microsoft.com/office/drawing/2014/main" id="{4F848C90-20A5-41D8-A93D-B8A23245D2C5}"/>
              </a:ext>
            </a:extLst>
          </p:cNvPr>
          <p:cNvPicPr>
            <a:picLocks noChangeAspect="1"/>
          </p:cNvPicPr>
          <p:nvPr/>
        </p:nvPicPr>
        <p:blipFill>
          <a:blip r:embed="rId5"/>
          <a:stretch>
            <a:fillRect/>
          </a:stretch>
        </p:blipFill>
        <p:spPr>
          <a:xfrm>
            <a:off x="1340876" y="5286799"/>
            <a:ext cx="1048363" cy="152378"/>
          </a:xfrm>
          <a:prstGeom prst="rect">
            <a:avLst/>
          </a:prstGeom>
        </p:spPr>
      </p:pic>
      <p:pic>
        <p:nvPicPr>
          <p:cNvPr id="18" name="Picture 17">
            <a:extLst>
              <a:ext uri="{FF2B5EF4-FFF2-40B4-BE49-F238E27FC236}">
                <a16:creationId xmlns:a16="http://schemas.microsoft.com/office/drawing/2014/main" id="{7D32CE8D-7949-4FFC-90C8-1E9D624BCCCF}"/>
              </a:ext>
            </a:extLst>
          </p:cNvPr>
          <p:cNvPicPr>
            <a:picLocks noChangeAspect="1"/>
          </p:cNvPicPr>
          <p:nvPr/>
        </p:nvPicPr>
        <p:blipFill>
          <a:blip r:embed="rId5"/>
          <a:stretch>
            <a:fillRect/>
          </a:stretch>
        </p:blipFill>
        <p:spPr>
          <a:xfrm>
            <a:off x="1329078" y="2331222"/>
            <a:ext cx="805030" cy="117010"/>
          </a:xfrm>
          <a:prstGeom prst="rect">
            <a:avLst/>
          </a:prstGeom>
        </p:spPr>
      </p:pic>
      <p:pic>
        <p:nvPicPr>
          <p:cNvPr id="19" name="Picture 18">
            <a:extLst>
              <a:ext uri="{FF2B5EF4-FFF2-40B4-BE49-F238E27FC236}">
                <a16:creationId xmlns:a16="http://schemas.microsoft.com/office/drawing/2014/main" id="{7418896D-998C-4290-A78C-20ADBEEDBC88}"/>
              </a:ext>
            </a:extLst>
          </p:cNvPr>
          <p:cNvPicPr>
            <a:picLocks noChangeAspect="1"/>
          </p:cNvPicPr>
          <p:nvPr/>
        </p:nvPicPr>
        <p:blipFill>
          <a:blip r:embed="rId5"/>
          <a:stretch>
            <a:fillRect/>
          </a:stretch>
        </p:blipFill>
        <p:spPr>
          <a:xfrm>
            <a:off x="6514610" y="756096"/>
            <a:ext cx="1685493" cy="170104"/>
          </a:xfrm>
          <a:prstGeom prst="rect">
            <a:avLst/>
          </a:prstGeom>
        </p:spPr>
      </p:pic>
      <p:pic>
        <p:nvPicPr>
          <p:cNvPr id="20" name="Picture 19">
            <a:extLst>
              <a:ext uri="{FF2B5EF4-FFF2-40B4-BE49-F238E27FC236}">
                <a16:creationId xmlns:a16="http://schemas.microsoft.com/office/drawing/2014/main" id="{B1E72195-AC5B-42C0-9698-1E4ABDF28082}"/>
              </a:ext>
            </a:extLst>
          </p:cNvPr>
          <p:cNvPicPr>
            <a:picLocks noChangeAspect="1"/>
          </p:cNvPicPr>
          <p:nvPr/>
        </p:nvPicPr>
        <p:blipFill>
          <a:blip r:embed="rId6"/>
          <a:stretch>
            <a:fillRect/>
          </a:stretch>
        </p:blipFill>
        <p:spPr>
          <a:xfrm>
            <a:off x="1172523" y="5601039"/>
            <a:ext cx="158770" cy="150831"/>
          </a:xfrm>
          <a:prstGeom prst="rect">
            <a:avLst/>
          </a:prstGeom>
        </p:spPr>
      </p:pic>
      <p:sp>
        <p:nvSpPr>
          <p:cNvPr id="21" name="Rectangle 20">
            <a:extLst>
              <a:ext uri="{FF2B5EF4-FFF2-40B4-BE49-F238E27FC236}">
                <a16:creationId xmlns:a16="http://schemas.microsoft.com/office/drawing/2014/main" id="{3C79C511-2507-4CB1-93E9-5711EF6D6B6A}"/>
              </a:ext>
            </a:extLst>
          </p:cNvPr>
          <p:cNvSpPr/>
          <p:nvPr/>
        </p:nvSpPr>
        <p:spPr>
          <a:xfrm>
            <a:off x="6353605" y="766916"/>
            <a:ext cx="146501" cy="13568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3F27585-800B-4A4B-B28C-077EACC65A31}"/>
              </a:ext>
            </a:extLst>
          </p:cNvPr>
          <p:cNvPicPr>
            <a:picLocks noChangeAspect="1"/>
          </p:cNvPicPr>
          <p:nvPr/>
        </p:nvPicPr>
        <p:blipFill>
          <a:blip r:embed="rId7"/>
          <a:stretch>
            <a:fillRect/>
          </a:stretch>
        </p:blipFill>
        <p:spPr>
          <a:xfrm>
            <a:off x="1325128" y="5568992"/>
            <a:ext cx="4391347" cy="843608"/>
          </a:xfrm>
          <a:prstGeom prst="rect">
            <a:avLst/>
          </a:prstGeom>
        </p:spPr>
      </p:pic>
      <p:pic>
        <p:nvPicPr>
          <p:cNvPr id="23" name="Picture 22">
            <a:extLst>
              <a:ext uri="{FF2B5EF4-FFF2-40B4-BE49-F238E27FC236}">
                <a16:creationId xmlns:a16="http://schemas.microsoft.com/office/drawing/2014/main" id="{11207AA6-1C8F-4929-8847-7AE1D7401FD3}"/>
              </a:ext>
            </a:extLst>
          </p:cNvPr>
          <p:cNvPicPr>
            <a:picLocks noChangeAspect="1"/>
          </p:cNvPicPr>
          <p:nvPr/>
        </p:nvPicPr>
        <p:blipFill>
          <a:blip r:embed="rId7"/>
          <a:stretch>
            <a:fillRect/>
          </a:stretch>
        </p:blipFill>
        <p:spPr>
          <a:xfrm>
            <a:off x="1300548" y="1007807"/>
            <a:ext cx="4398229" cy="843608"/>
          </a:xfrm>
          <a:prstGeom prst="rect">
            <a:avLst/>
          </a:prstGeom>
        </p:spPr>
      </p:pic>
      <p:pic>
        <p:nvPicPr>
          <p:cNvPr id="24" name="Picture 23">
            <a:extLst>
              <a:ext uri="{FF2B5EF4-FFF2-40B4-BE49-F238E27FC236}">
                <a16:creationId xmlns:a16="http://schemas.microsoft.com/office/drawing/2014/main" id="{4E99014F-2DAF-47B4-9D94-C5E151F7FB15}"/>
              </a:ext>
            </a:extLst>
          </p:cNvPr>
          <p:cNvPicPr>
            <a:picLocks noChangeAspect="1"/>
          </p:cNvPicPr>
          <p:nvPr/>
        </p:nvPicPr>
        <p:blipFill>
          <a:blip r:embed="rId7"/>
          <a:stretch>
            <a:fillRect/>
          </a:stretch>
        </p:blipFill>
        <p:spPr>
          <a:xfrm>
            <a:off x="1299565" y="688258"/>
            <a:ext cx="4405111" cy="326431"/>
          </a:xfrm>
          <a:prstGeom prst="rect">
            <a:avLst/>
          </a:prstGeom>
        </p:spPr>
      </p:pic>
      <p:pic>
        <p:nvPicPr>
          <p:cNvPr id="25" name="Picture 24">
            <a:extLst>
              <a:ext uri="{FF2B5EF4-FFF2-40B4-BE49-F238E27FC236}">
                <a16:creationId xmlns:a16="http://schemas.microsoft.com/office/drawing/2014/main" id="{FF3227A9-4589-47C1-9121-0B735310E26D}"/>
              </a:ext>
            </a:extLst>
          </p:cNvPr>
          <p:cNvPicPr>
            <a:picLocks noChangeAspect="1"/>
          </p:cNvPicPr>
          <p:nvPr/>
        </p:nvPicPr>
        <p:blipFill>
          <a:blip r:embed="rId7"/>
          <a:stretch>
            <a:fillRect/>
          </a:stretch>
        </p:blipFill>
        <p:spPr>
          <a:xfrm>
            <a:off x="1298581" y="1843548"/>
            <a:ext cx="4400196" cy="463100"/>
          </a:xfrm>
          <a:prstGeom prst="rect">
            <a:avLst/>
          </a:prstGeom>
        </p:spPr>
      </p:pic>
      <p:pic>
        <p:nvPicPr>
          <p:cNvPr id="26" name="Picture 25">
            <a:extLst>
              <a:ext uri="{FF2B5EF4-FFF2-40B4-BE49-F238E27FC236}">
                <a16:creationId xmlns:a16="http://schemas.microsoft.com/office/drawing/2014/main" id="{F23811F1-9F74-4F83-95C3-68CB57D5B264}"/>
              </a:ext>
            </a:extLst>
          </p:cNvPr>
          <p:cNvPicPr>
            <a:picLocks noChangeAspect="1"/>
          </p:cNvPicPr>
          <p:nvPr/>
        </p:nvPicPr>
        <p:blipFill>
          <a:blip r:embed="rId7"/>
          <a:stretch>
            <a:fillRect/>
          </a:stretch>
        </p:blipFill>
        <p:spPr>
          <a:xfrm>
            <a:off x="1303497" y="2296815"/>
            <a:ext cx="4395280" cy="635164"/>
          </a:xfrm>
          <a:prstGeom prst="rect">
            <a:avLst/>
          </a:prstGeom>
        </p:spPr>
      </p:pic>
      <p:pic>
        <p:nvPicPr>
          <p:cNvPr id="27" name="Picture 26">
            <a:extLst>
              <a:ext uri="{FF2B5EF4-FFF2-40B4-BE49-F238E27FC236}">
                <a16:creationId xmlns:a16="http://schemas.microsoft.com/office/drawing/2014/main" id="{E8CA5550-27B6-4AD5-9FD0-0E1B8E08A6B3}"/>
              </a:ext>
            </a:extLst>
          </p:cNvPr>
          <p:cNvPicPr>
            <a:picLocks noChangeAspect="1"/>
          </p:cNvPicPr>
          <p:nvPr/>
        </p:nvPicPr>
        <p:blipFill>
          <a:blip r:embed="rId7"/>
          <a:stretch>
            <a:fillRect/>
          </a:stretch>
        </p:blipFill>
        <p:spPr>
          <a:xfrm>
            <a:off x="1298581" y="2923130"/>
            <a:ext cx="4405111" cy="326431"/>
          </a:xfrm>
          <a:prstGeom prst="rect">
            <a:avLst/>
          </a:prstGeom>
        </p:spPr>
      </p:pic>
      <p:pic>
        <p:nvPicPr>
          <p:cNvPr id="28" name="Picture 27">
            <a:extLst>
              <a:ext uri="{FF2B5EF4-FFF2-40B4-BE49-F238E27FC236}">
                <a16:creationId xmlns:a16="http://schemas.microsoft.com/office/drawing/2014/main" id="{38ECC003-1C9B-4E5B-A650-63BFE95E5B6B}"/>
              </a:ext>
            </a:extLst>
          </p:cNvPr>
          <p:cNvPicPr>
            <a:picLocks noChangeAspect="1"/>
          </p:cNvPicPr>
          <p:nvPr/>
        </p:nvPicPr>
        <p:blipFill>
          <a:blip r:embed="rId7"/>
          <a:stretch>
            <a:fillRect/>
          </a:stretch>
        </p:blipFill>
        <p:spPr>
          <a:xfrm>
            <a:off x="1303497" y="3240712"/>
            <a:ext cx="4400196" cy="635164"/>
          </a:xfrm>
          <a:prstGeom prst="rect">
            <a:avLst/>
          </a:prstGeom>
        </p:spPr>
      </p:pic>
      <p:pic>
        <p:nvPicPr>
          <p:cNvPr id="29" name="Picture 28">
            <a:extLst>
              <a:ext uri="{FF2B5EF4-FFF2-40B4-BE49-F238E27FC236}">
                <a16:creationId xmlns:a16="http://schemas.microsoft.com/office/drawing/2014/main" id="{139DDBBB-011B-4A29-9C8C-590FEAF7B734}"/>
              </a:ext>
            </a:extLst>
          </p:cNvPr>
          <p:cNvPicPr>
            <a:picLocks noChangeAspect="1"/>
          </p:cNvPicPr>
          <p:nvPr/>
        </p:nvPicPr>
        <p:blipFill>
          <a:blip r:embed="rId7"/>
          <a:stretch>
            <a:fillRect/>
          </a:stretch>
        </p:blipFill>
        <p:spPr>
          <a:xfrm>
            <a:off x="1303498" y="3866043"/>
            <a:ext cx="4400196" cy="428687"/>
          </a:xfrm>
          <a:prstGeom prst="rect">
            <a:avLst/>
          </a:prstGeom>
        </p:spPr>
      </p:pic>
      <p:pic>
        <p:nvPicPr>
          <p:cNvPr id="30" name="Picture 29">
            <a:extLst>
              <a:ext uri="{FF2B5EF4-FFF2-40B4-BE49-F238E27FC236}">
                <a16:creationId xmlns:a16="http://schemas.microsoft.com/office/drawing/2014/main" id="{59C530C8-967E-4ED2-9D27-7917DB23687A}"/>
              </a:ext>
            </a:extLst>
          </p:cNvPr>
          <p:cNvPicPr>
            <a:picLocks noChangeAspect="1"/>
          </p:cNvPicPr>
          <p:nvPr/>
        </p:nvPicPr>
        <p:blipFill>
          <a:blip r:embed="rId7"/>
          <a:stretch>
            <a:fillRect/>
          </a:stretch>
        </p:blipFill>
        <p:spPr>
          <a:xfrm>
            <a:off x="1308414" y="4289814"/>
            <a:ext cx="4400196" cy="323481"/>
          </a:xfrm>
          <a:prstGeom prst="rect">
            <a:avLst/>
          </a:prstGeom>
        </p:spPr>
      </p:pic>
      <p:pic>
        <p:nvPicPr>
          <p:cNvPr id="31" name="Picture 30">
            <a:extLst>
              <a:ext uri="{FF2B5EF4-FFF2-40B4-BE49-F238E27FC236}">
                <a16:creationId xmlns:a16="http://schemas.microsoft.com/office/drawing/2014/main" id="{0AC6E029-F626-4164-BCC9-68F091C381E5}"/>
              </a:ext>
            </a:extLst>
          </p:cNvPr>
          <p:cNvPicPr>
            <a:picLocks noChangeAspect="1"/>
          </p:cNvPicPr>
          <p:nvPr/>
        </p:nvPicPr>
        <p:blipFill>
          <a:blip r:embed="rId7"/>
          <a:stretch>
            <a:fillRect/>
          </a:stretch>
        </p:blipFill>
        <p:spPr>
          <a:xfrm>
            <a:off x="1307430" y="4607396"/>
            <a:ext cx="4400196" cy="323481"/>
          </a:xfrm>
          <a:prstGeom prst="rect">
            <a:avLst/>
          </a:prstGeom>
        </p:spPr>
      </p:pic>
      <p:pic>
        <p:nvPicPr>
          <p:cNvPr id="32" name="Picture 31">
            <a:extLst>
              <a:ext uri="{FF2B5EF4-FFF2-40B4-BE49-F238E27FC236}">
                <a16:creationId xmlns:a16="http://schemas.microsoft.com/office/drawing/2014/main" id="{680855A0-3E8D-4106-B2D0-8D5D62EBE7C6}"/>
              </a:ext>
            </a:extLst>
          </p:cNvPr>
          <p:cNvPicPr>
            <a:picLocks noChangeAspect="1"/>
          </p:cNvPicPr>
          <p:nvPr/>
        </p:nvPicPr>
        <p:blipFill>
          <a:blip r:embed="rId7"/>
          <a:stretch>
            <a:fillRect/>
          </a:stretch>
        </p:blipFill>
        <p:spPr>
          <a:xfrm>
            <a:off x="1312346" y="4924978"/>
            <a:ext cx="4400196" cy="323481"/>
          </a:xfrm>
          <a:prstGeom prst="rect">
            <a:avLst/>
          </a:prstGeom>
        </p:spPr>
      </p:pic>
      <p:pic>
        <p:nvPicPr>
          <p:cNvPr id="33" name="Picture 32">
            <a:extLst>
              <a:ext uri="{FF2B5EF4-FFF2-40B4-BE49-F238E27FC236}">
                <a16:creationId xmlns:a16="http://schemas.microsoft.com/office/drawing/2014/main" id="{63DBB7A5-3998-4E93-A7E5-806367ADA88A}"/>
              </a:ext>
            </a:extLst>
          </p:cNvPr>
          <p:cNvPicPr>
            <a:picLocks noChangeAspect="1"/>
          </p:cNvPicPr>
          <p:nvPr/>
        </p:nvPicPr>
        <p:blipFill>
          <a:blip r:embed="rId7"/>
          <a:stretch>
            <a:fillRect/>
          </a:stretch>
        </p:blipFill>
        <p:spPr>
          <a:xfrm>
            <a:off x="1318246" y="5237644"/>
            <a:ext cx="4400196" cy="343146"/>
          </a:xfrm>
          <a:prstGeom prst="rect">
            <a:avLst/>
          </a:prstGeom>
        </p:spPr>
      </p:pic>
      <p:sp>
        <p:nvSpPr>
          <p:cNvPr id="39" name="Rectangle 38">
            <a:extLst>
              <a:ext uri="{FF2B5EF4-FFF2-40B4-BE49-F238E27FC236}">
                <a16:creationId xmlns:a16="http://schemas.microsoft.com/office/drawing/2014/main" id="{4B0D7F84-3EDA-4020-ADA3-490003C9FB37}"/>
              </a:ext>
            </a:extLst>
          </p:cNvPr>
          <p:cNvSpPr/>
          <p:nvPr/>
        </p:nvSpPr>
        <p:spPr>
          <a:xfrm>
            <a:off x="6497690" y="726675"/>
            <a:ext cx="4505388" cy="56620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7EDCAC-94A3-4CC4-83FC-1AD58D768355}"/>
              </a:ext>
            </a:extLst>
          </p:cNvPr>
          <p:cNvSpPr/>
          <p:nvPr/>
        </p:nvSpPr>
        <p:spPr>
          <a:xfrm>
            <a:off x="3911271" y="5940651"/>
            <a:ext cx="849507" cy="1120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6841D3-47CD-4693-A7A9-2B6CF16C5324}"/>
              </a:ext>
            </a:extLst>
          </p:cNvPr>
          <p:cNvSpPr/>
          <p:nvPr/>
        </p:nvSpPr>
        <p:spPr>
          <a:xfrm>
            <a:off x="5203231" y="5952449"/>
            <a:ext cx="436552" cy="10028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9567B0-EA6A-4AD0-8B0E-BE8B5338466B}"/>
              </a:ext>
            </a:extLst>
          </p:cNvPr>
          <p:cNvSpPr/>
          <p:nvPr/>
        </p:nvSpPr>
        <p:spPr>
          <a:xfrm>
            <a:off x="1604624" y="6046839"/>
            <a:ext cx="188779"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A47F2B-E675-4B4D-87B8-4EC82959348D}"/>
              </a:ext>
            </a:extLst>
          </p:cNvPr>
          <p:cNvSpPr/>
          <p:nvPr/>
        </p:nvSpPr>
        <p:spPr>
          <a:xfrm>
            <a:off x="2566219" y="6052738"/>
            <a:ext cx="353962" cy="11798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ABC67BE-7E61-482F-AD41-B95A4F112136}"/>
              </a:ext>
            </a:extLst>
          </p:cNvPr>
          <p:cNvSpPr/>
          <p:nvPr/>
        </p:nvSpPr>
        <p:spPr>
          <a:xfrm>
            <a:off x="3697912" y="6045856"/>
            <a:ext cx="207461" cy="10717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AA3F38-FEC0-47AE-93F6-6621337A4700}"/>
              </a:ext>
            </a:extLst>
          </p:cNvPr>
          <p:cNvSpPr/>
          <p:nvPr/>
        </p:nvSpPr>
        <p:spPr>
          <a:xfrm>
            <a:off x="4470727" y="6057654"/>
            <a:ext cx="325448" cy="9537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418340-1191-4E6E-8FF4-C51394989F64}"/>
              </a:ext>
            </a:extLst>
          </p:cNvPr>
          <p:cNvSpPr/>
          <p:nvPr/>
        </p:nvSpPr>
        <p:spPr>
          <a:xfrm>
            <a:off x="3421626" y="5952449"/>
            <a:ext cx="460149" cy="10618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30A237B-5F34-4822-B092-1081A8A726F4}"/>
              </a:ext>
            </a:extLst>
          </p:cNvPr>
          <p:cNvSpPr/>
          <p:nvPr/>
        </p:nvSpPr>
        <p:spPr>
          <a:xfrm>
            <a:off x="4942677" y="5957365"/>
            <a:ext cx="254655"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AE81E1D-9067-47C2-921E-BCE5F18DDF83}"/>
              </a:ext>
            </a:extLst>
          </p:cNvPr>
          <p:cNvSpPr/>
          <p:nvPr/>
        </p:nvSpPr>
        <p:spPr>
          <a:xfrm>
            <a:off x="6371303" y="1344069"/>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D84AD1-DA17-401D-B4E6-D42FFC2F4B9F}"/>
              </a:ext>
            </a:extLst>
          </p:cNvPr>
          <p:cNvSpPr/>
          <p:nvPr/>
        </p:nvSpPr>
        <p:spPr>
          <a:xfrm>
            <a:off x="6907161" y="13332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437B61-B499-4D98-A1BF-C724ABDDBA54}"/>
              </a:ext>
            </a:extLst>
          </p:cNvPr>
          <p:cNvSpPr/>
          <p:nvPr/>
        </p:nvSpPr>
        <p:spPr>
          <a:xfrm>
            <a:off x="6917977" y="1568245"/>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46D586A-4E00-42DC-AE73-1823669B34B4}"/>
              </a:ext>
            </a:extLst>
          </p:cNvPr>
          <p:cNvSpPr/>
          <p:nvPr/>
        </p:nvSpPr>
        <p:spPr>
          <a:xfrm>
            <a:off x="6894380" y="1816018"/>
            <a:ext cx="904568" cy="124870"/>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B74136D-6378-4650-BA6D-24CD644BAC40}"/>
              </a:ext>
            </a:extLst>
          </p:cNvPr>
          <p:cNvSpPr/>
          <p:nvPr/>
        </p:nvSpPr>
        <p:spPr>
          <a:xfrm>
            <a:off x="6887496" y="5100975"/>
            <a:ext cx="787565" cy="13175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925B8A8-F87E-46C0-9103-E0AAE7836C5B}"/>
              </a:ext>
            </a:extLst>
          </p:cNvPr>
          <p:cNvSpPr/>
          <p:nvPr/>
        </p:nvSpPr>
        <p:spPr>
          <a:xfrm>
            <a:off x="6886513" y="5359564"/>
            <a:ext cx="853441" cy="115037"/>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1D7C150-71DC-4E7F-A0C3-E3FA10A740B1}"/>
              </a:ext>
            </a:extLst>
          </p:cNvPr>
          <p:cNvSpPr/>
          <p:nvPr/>
        </p:nvSpPr>
        <p:spPr>
          <a:xfrm>
            <a:off x="6903228" y="5594554"/>
            <a:ext cx="986175" cy="12290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D021CEC-4803-4417-A3E9-3966143C01FB}"/>
              </a:ext>
            </a:extLst>
          </p:cNvPr>
          <p:cNvSpPr/>
          <p:nvPr/>
        </p:nvSpPr>
        <p:spPr>
          <a:xfrm>
            <a:off x="1590859" y="1378483"/>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417CD5-B16A-44C3-823C-694F9106490F}"/>
              </a:ext>
            </a:extLst>
          </p:cNvPr>
          <p:cNvSpPr/>
          <p:nvPr/>
        </p:nvSpPr>
        <p:spPr>
          <a:xfrm>
            <a:off x="2127701" y="5932785"/>
            <a:ext cx="1140542" cy="125852"/>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BCEA7C1-19CF-4C3B-8DBC-35EBBF66EC2E}"/>
              </a:ext>
            </a:extLst>
          </p:cNvPr>
          <p:cNvSpPr/>
          <p:nvPr/>
        </p:nvSpPr>
        <p:spPr>
          <a:xfrm>
            <a:off x="4758813" y="1289991"/>
            <a:ext cx="173047" cy="108155"/>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9B43D72-5815-4361-BC8E-CF45ACAE3C5D}"/>
              </a:ext>
            </a:extLst>
          </p:cNvPr>
          <p:cNvSpPr/>
          <p:nvPr/>
        </p:nvSpPr>
        <p:spPr>
          <a:xfrm>
            <a:off x="9427169" y="793463"/>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396988D-92BB-425E-B790-B08B437774DA}"/>
              </a:ext>
            </a:extLst>
          </p:cNvPr>
          <p:cNvSpPr/>
          <p:nvPr/>
        </p:nvSpPr>
        <p:spPr>
          <a:xfrm>
            <a:off x="9607099" y="769866"/>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A83D428-A379-499A-8877-2A629B1E2BA4}"/>
              </a:ext>
            </a:extLst>
          </p:cNvPr>
          <p:cNvSpPr/>
          <p:nvPr/>
        </p:nvSpPr>
        <p:spPr>
          <a:xfrm>
            <a:off x="9601199" y="1822901"/>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BF42F1D-1AF1-49CF-BC50-19E3C89B574F}"/>
              </a:ext>
            </a:extLst>
          </p:cNvPr>
          <p:cNvSpPr/>
          <p:nvPr/>
        </p:nvSpPr>
        <p:spPr>
          <a:xfrm>
            <a:off x="9913866" y="3111909"/>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A379AC0-8686-4E86-BB9B-D3814F6CC0A7}"/>
              </a:ext>
            </a:extLst>
          </p:cNvPr>
          <p:cNvSpPr/>
          <p:nvPr/>
        </p:nvSpPr>
        <p:spPr>
          <a:xfrm>
            <a:off x="9931562" y="3353784"/>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195BC78-0985-4025-9440-089BD90461A5}"/>
              </a:ext>
            </a:extLst>
          </p:cNvPr>
          <p:cNvSpPr/>
          <p:nvPr/>
        </p:nvSpPr>
        <p:spPr>
          <a:xfrm>
            <a:off x="9931563" y="3926021"/>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5C0FC89-B796-43E3-9C02-D60DDD1170A1}"/>
              </a:ext>
            </a:extLst>
          </p:cNvPr>
          <p:cNvSpPr/>
          <p:nvPr/>
        </p:nvSpPr>
        <p:spPr>
          <a:xfrm>
            <a:off x="9943363" y="4141347"/>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174B175-2A3F-46BB-B00A-677267813AE7}"/>
              </a:ext>
            </a:extLst>
          </p:cNvPr>
          <p:cNvSpPr/>
          <p:nvPr/>
        </p:nvSpPr>
        <p:spPr>
          <a:xfrm>
            <a:off x="10588358" y="4158062"/>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A516E10-0DCF-4C56-8548-9677E4B4AB42}"/>
              </a:ext>
            </a:extLst>
          </p:cNvPr>
          <p:cNvSpPr/>
          <p:nvPr/>
        </p:nvSpPr>
        <p:spPr>
          <a:xfrm>
            <a:off x="10676848" y="3927988"/>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C2238AD-1E29-4570-BB6B-913A9AD42283}"/>
              </a:ext>
            </a:extLst>
          </p:cNvPr>
          <p:cNvSpPr/>
          <p:nvPr/>
        </p:nvSpPr>
        <p:spPr>
          <a:xfrm>
            <a:off x="10712245" y="3113876"/>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C3E90A6-AAC5-4856-9568-FD09465682B4}"/>
              </a:ext>
            </a:extLst>
          </p:cNvPr>
          <p:cNvSpPr/>
          <p:nvPr/>
        </p:nvSpPr>
        <p:spPr>
          <a:xfrm>
            <a:off x="10370082" y="1810119"/>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1B7F3F6-1231-472B-BC13-8C3A534E88B9}"/>
              </a:ext>
            </a:extLst>
          </p:cNvPr>
          <p:cNvSpPr/>
          <p:nvPr/>
        </p:nvSpPr>
        <p:spPr>
          <a:xfrm>
            <a:off x="9974825" y="919316"/>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F44EB4-C78F-4EA5-9589-D3513F4CCCAA}"/>
              </a:ext>
            </a:extLst>
          </p:cNvPr>
          <p:cNvSpPr/>
          <p:nvPr/>
        </p:nvSpPr>
        <p:spPr>
          <a:xfrm>
            <a:off x="2583916" y="5627984"/>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64CE2A8-222C-494C-A5C0-8518A4DB20C3}"/>
              </a:ext>
            </a:extLst>
          </p:cNvPr>
          <p:cNvSpPr/>
          <p:nvPr/>
        </p:nvSpPr>
        <p:spPr>
          <a:xfrm>
            <a:off x="3945684" y="5638800"/>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02BA7C1-8C7B-4D81-B0EB-A8BD3B53FB6F}"/>
              </a:ext>
            </a:extLst>
          </p:cNvPr>
          <p:cNvSpPr/>
          <p:nvPr/>
        </p:nvSpPr>
        <p:spPr>
          <a:xfrm>
            <a:off x="4730298" y="5638800"/>
            <a:ext cx="874089"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107926A-7153-432B-A830-E8487F1D7B8B}"/>
              </a:ext>
            </a:extLst>
          </p:cNvPr>
          <p:cNvSpPr/>
          <p:nvPr/>
        </p:nvSpPr>
        <p:spPr>
          <a:xfrm>
            <a:off x="1580042" y="5744987"/>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C7321C1-2D28-4DE9-B952-9A9F8069FDE5}"/>
              </a:ext>
            </a:extLst>
          </p:cNvPr>
          <p:cNvSpPr/>
          <p:nvPr/>
        </p:nvSpPr>
        <p:spPr>
          <a:xfrm>
            <a:off x="2140481" y="5744988"/>
            <a:ext cx="560439"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AA5923D-6855-4ADA-91A3-7D3CB4CD0458}"/>
              </a:ext>
            </a:extLst>
          </p:cNvPr>
          <p:cNvSpPr/>
          <p:nvPr/>
        </p:nvSpPr>
        <p:spPr>
          <a:xfrm>
            <a:off x="2895598" y="5739088"/>
            <a:ext cx="667612" cy="1012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D620D7D-617F-487B-9377-AE0484630857}"/>
              </a:ext>
            </a:extLst>
          </p:cNvPr>
          <p:cNvSpPr/>
          <p:nvPr/>
        </p:nvSpPr>
        <p:spPr>
          <a:xfrm>
            <a:off x="3615320" y="5744989"/>
            <a:ext cx="644014"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935AE8F-D15B-49C7-9E7A-857A51326355}"/>
              </a:ext>
            </a:extLst>
          </p:cNvPr>
          <p:cNvSpPr/>
          <p:nvPr/>
        </p:nvSpPr>
        <p:spPr>
          <a:xfrm>
            <a:off x="5096058" y="5739089"/>
            <a:ext cx="349047"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9872268-2BD1-44B9-AAF0-D5AD9349DFDB}"/>
              </a:ext>
            </a:extLst>
          </p:cNvPr>
          <p:cNvSpPr/>
          <p:nvPr/>
        </p:nvSpPr>
        <p:spPr>
          <a:xfrm>
            <a:off x="1591841" y="5845276"/>
            <a:ext cx="732505" cy="1071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53CABE5-6724-48BB-B3F5-2A26E9C277CC}"/>
              </a:ext>
            </a:extLst>
          </p:cNvPr>
          <p:cNvSpPr/>
          <p:nvPr/>
        </p:nvSpPr>
        <p:spPr>
          <a:xfrm>
            <a:off x="3208265" y="5846261"/>
            <a:ext cx="844592" cy="11700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97CDEE-7D90-47D7-AE1D-C7024C3AB18A}"/>
              </a:ext>
            </a:extLst>
          </p:cNvPr>
          <p:cNvSpPr/>
          <p:nvPr/>
        </p:nvSpPr>
        <p:spPr>
          <a:xfrm>
            <a:off x="4560201" y="5627985"/>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7D6780A-B8E2-4F79-8D45-1B6C8D2A879F}"/>
              </a:ext>
            </a:extLst>
          </p:cNvPr>
          <p:cNvSpPr/>
          <p:nvPr/>
        </p:nvSpPr>
        <p:spPr>
          <a:xfrm>
            <a:off x="2429551" y="5627001"/>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A9591D-3A73-46F6-9162-8622088745EB}"/>
              </a:ext>
            </a:extLst>
          </p:cNvPr>
          <p:cNvSpPr/>
          <p:nvPr/>
        </p:nvSpPr>
        <p:spPr>
          <a:xfrm>
            <a:off x="2754015"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5CA464-566A-4379-959C-6B378ACDE2AA}"/>
              </a:ext>
            </a:extLst>
          </p:cNvPr>
          <p:cNvSpPr/>
          <p:nvPr/>
        </p:nvSpPr>
        <p:spPr>
          <a:xfrm>
            <a:off x="4960374" y="575088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B9D15F6-0D7E-474D-80CE-CCE10B566E7E}"/>
              </a:ext>
            </a:extLst>
          </p:cNvPr>
          <p:cNvSpPr/>
          <p:nvPr/>
        </p:nvSpPr>
        <p:spPr>
          <a:xfrm>
            <a:off x="3090278" y="5851178"/>
            <a:ext cx="129786" cy="94389"/>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AA16CE2-D3C9-4F49-9FCF-AD256C0ACD0C}"/>
              </a:ext>
            </a:extLst>
          </p:cNvPr>
          <p:cNvSpPr/>
          <p:nvPr/>
        </p:nvSpPr>
        <p:spPr>
          <a:xfrm>
            <a:off x="2405952" y="75413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5FC037F-6B58-4924-B393-808DA81AD9F0}"/>
              </a:ext>
            </a:extLst>
          </p:cNvPr>
          <p:cNvSpPr/>
          <p:nvPr/>
        </p:nvSpPr>
        <p:spPr>
          <a:xfrm>
            <a:off x="4729314" y="4357656"/>
            <a:ext cx="597803" cy="7865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4506BC9-FD29-4A68-8C0B-B4210DC625AF}"/>
              </a:ext>
            </a:extLst>
          </p:cNvPr>
          <p:cNvSpPr/>
          <p:nvPr/>
        </p:nvSpPr>
        <p:spPr>
          <a:xfrm>
            <a:off x="2398086" y="4356673"/>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E277D9A-D675-42AD-81CB-B766B4735FB3}"/>
              </a:ext>
            </a:extLst>
          </p:cNvPr>
          <p:cNvSpPr/>
          <p:nvPr/>
        </p:nvSpPr>
        <p:spPr>
          <a:xfrm>
            <a:off x="5057712" y="4680154"/>
            <a:ext cx="611568" cy="1042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3B41758-E2F3-4749-86DE-2B5818A28383}"/>
              </a:ext>
            </a:extLst>
          </p:cNvPr>
          <p:cNvSpPr/>
          <p:nvPr/>
        </p:nvSpPr>
        <p:spPr>
          <a:xfrm>
            <a:off x="4136429" y="4679171"/>
            <a:ext cx="883922"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71DCF89-3137-41C2-B716-D4EDD6FC2EC3}"/>
              </a:ext>
            </a:extLst>
          </p:cNvPr>
          <p:cNvSpPr/>
          <p:nvPr/>
        </p:nvSpPr>
        <p:spPr>
          <a:xfrm>
            <a:off x="2471828" y="4678189"/>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D520F39-EC9C-4DBD-993B-243FD08A2306}"/>
              </a:ext>
            </a:extLst>
          </p:cNvPr>
          <p:cNvSpPr/>
          <p:nvPr/>
        </p:nvSpPr>
        <p:spPr>
          <a:xfrm>
            <a:off x="4576915" y="5107858"/>
            <a:ext cx="614518"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8B51626-20D7-4AE9-A35B-5294A351F19B}"/>
              </a:ext>
            </a:extLst>
          </p:cNvPr>
          <p:cNvSpPr/>
          <p:nvPr/>
        </p:nvSpPr>
        <p:spPr>
          <a:xfrm>
            <a:off x="3608437" y="5100976"/>
            <a:ext cx="768884" cy="84558"/>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0B5B49B-6724-484B-B809-F456ACE4A645}"/>
              </a:ext>
            </a:extLst>
          </p:cNvPr>
          <p:cNvSpPr/>
          <p:nvPr/>
        </p:nvSpPr>
        <p:spPr>
          <a:xfrm>
            <a:off x="1607574" y="5099992"/>
            <a:ext cx="233026"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363B172-973D-4FC1-8FEF-C06AC9B7577F}"/>
              </a:ext>
            </a:extLst>
          </p:cNvPr>
          <p:cNvSpPr/>
          <p:nvPr/>
        </p:nvSpPr>
        <p:spPr>
          <a:xfrm>
            <a:off x="5228794" y="5004619"/>
            <a:ext cx="399192" cy="806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5DED91D-555D-4A68-B4FD-075C31C92624}"/>
              </a:ext>
            </a:extLst>
          </p:cNvPr>
          <p:cNvSpPr/>
          <p:nvPr/>
        </p:nvSpPr>
        <p:spPr>
          <a:xfrm>
            <a:off x="4301611" y="4991837"/>
            <a:ext cx="872123" cy="993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DDFFD3E-B054-4B3C-8113-17466ED652F4}"/>
              </a:ext>
            </a:extLst>
          </p:cNvPr>
          <p:cNvSpPr/>
          <p:nvPr/>
        </p:nvSpPr>
        <p:spPr>
          <a:xfrm>
            <a:off x="2678306" y="4990854"/>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43DE7FB-12B4-4482-8F1E-6A027E9EAD11}"/>
              </a:ext>
            </a:extLst>
          </p:cNvPr>
          <p:cNvSpPr/>
          <p:nvPr/>
        </p:nvSpPr>
        <p:spPr>
          <a:xfrm>
            <a:off x="1603640" y="5426424"/>
            <a:ext cx="248757" cy="8947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FDE126C5-3F1B-43D8-BF97-7D75EA7446F0}"/>
              </a:ext>
            </a:extLst>
          </p:cNvPr>
          <p:cNvSpPr/>
          <p:nvPr/>
        </p:nvSpPr>
        <p:spPr>
          <a:xfrm>
            <a:off x="5207163" y="5313353"/>
            <a:ext cx="35593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450045F3-5494-4890-A26A-266EEF08BF8A}"/>
              </a:ext>
            </a:extLst>
          </p:cNvPr>
          <p:cNvSpPr/>
          <p:nvPr/>
        </p:nvSpPr>
        <p:spPr>
          <a:xfrm>
            <a:off x="4079402" y="5312369"/>
            <a:ext cx="1100232"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988D4A8C-87E5-40EF-BC81-DC5719886DF2}"/>
              </a:ext>
            </a:extLst>
          </p:cNvPr>
          <p:cNvSpPr/>
          <p:nvPr/>
        </p:nvSpPr>
        <p:spPr>
          <a:xfrm>
            <a:off x="2556385" y="5317285"/>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50884F5-99F6-4761-A6A3-9BFEFE20DA7E}"/>
              </a:ext>
            </a:extLst>
          </p:cNvPr>
          <p:cNvSpPr/>
          <p:nvPr/>
        </p:nvSpPr>
        <p:spPr>
          <a:xfrm>
            <a:off x="2782528" y="3319370"/>
            <a:ext cx="627300" cy="1081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1E529E4-BFA5-46D1-BA17-CCB6D7146033}"/>
              </a:ext>
            </a:extLst>
          </p:cNvPr>
          <p:cNvSpPr/>
          <p:nvPr/>
        </p:nvSpPr>
        <p:spPr>
          <a:xfrm>
            <a:off x="4197389" y="4144298"/>
            <a:ext cx="280221" cy="85540"/>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FBD45C7-E608-4CFD-A92E-D9DC9510B68E}"/>
              </a:ext>
            </a:extLst>
          </p:cNvPr>
          <p:cNvSpPr/>
          <p:nvPr/>
        </p:nvSpPr>
        <p:spPr>
          <a:xfrm>
            <a:off x="1724576" y="4137414"/>
            <a:ext cx="877039" cy="9832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9257435-5BF2-46D9-8386-B8A6FA273AAA}"/>
              </a:ext>
            </a:extLst>
          </p:cNvPr>
          <p:cNvSpPr/>
          <p:nvPr/>
        </p:nvSpPr>
        <p:spPr>
          <a:xfrm>
            <a:off x="4513989" y="4036142"/>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F328425-3F4E-475C-B3F1-946D07FC8B97}"/>
              </a:ext>
            </a:extLst>
          </p:cNvPr>
          <p:cNvSpPr/>
          <p:nvPr/>
        </p:nvSpPr>
        <p:spPr>
          <a:xfrm>
            <a:off x="2359742" y="4035159"/>
            <a:ext cx="607634"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112D248-3C0C-444E-A364-CF4A4F759873}"/>
              </a:ext>
            </a:extLst>
          </p:cNvPr>
          <p:cNvSpPr/>
          <p:nvPr/>
        </p:nvSpPr>
        <p:spPr>
          <a:xfrm>
            <a:off x="1603641" y="4051873"/>
            <a:ext cx="573222" cy="776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E676CC3D-973B-412B-8566-D1C289686459}"/>
              </a:ext>
            </a:extLst>
          </p:cNvPr>
          <p:cNvSpPr/>
          <p:nvPr/>
        </p:nvSpPr>
        <p:spPr>
          <a:xfrm>
            <a:off x="4900397" y="3927004"/>
            <a:ext cx="621400"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315E3B1-AC9A-4904-B6B3-31D82C2A55DF}"/>
              </a:ext>
            </a:extLst>
          </p:cNvPr>
          <p:cNvSpPr/>
          <p:nvPr/>
        </p:nvSpPr>
        <p:spPr>
          <a:xfrm>
            <a:off x="2675356" y="3931920"/>
            <a:ext cx="551591"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305805C-3DC0-4D37-87EB-A40F76707D88}"/>
              </a:ext>
            </a:extLst>
          </p:cNvPr>
          <p:cNvSpPr/>
          <p:nvPr/>
        </p:nvSpPr>
        <p:spPr>
          <a:xfrm>
            <a:off x="1612489" y="4467778"/>
            <a:ext cx="458185" cy="1042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AEE882-7D27-43C2-86D5-1076D2ED3A5D}"/>
              </a:ext>
            </a:extLst>
          </p:cNvPr>
          <p:cNvSpPr/>
          <p:nvPr/>
        </p:nvSpPr>
        <p:spPr>
          <a:xfrm>
            <a:off x="5392992" y="4348808"/>
            <a:ext cx="117005" cy="875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CE2380E-A468-45D9-BEE9-9D40ED8E74FE}"/>
              </a:ext>
            </a:extLst>
          </p:cNvPr>
          <p:cNvSpPr/>
          <p:nvPr/>
        </p:nvSpPr>
        <p:spPr>
          <a:xfrm>
            <a:off x="4021392" y="2994906"/>
            <a:ext cx="1004858" cy="904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E2BCC51-5843-4022-A0DE-5E3DF286D2E7}"/>
              </a:ext>
            </a:extLst>
          </p:cNvPr>
          <p:cNvSpPr/>
          <p:nvPr/>
        </p:nvSpPr>
        <p:spPr>
          <a:xfrm>
            <a:off x="2303697" y="2993922"/>
            <a:ext cx="551591" cy="855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859E9BD-1C3C-4892-AC50-8757EEB4CF48}"/>
              </a:ext>
            </a:extLst>
          </p:cNvPr>
          <p:cNvSpPr/>
          <p:nvPr/>
        </p:nvSpPr>
        <p:spPr>
          <a:xfrm>
            <a:off x="1771772" y="3647768"/>
            <a:ext cx="617468"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87316AA-A855-4528-A0F8-E3B129E114A8}"/>
              </a:ext>
            </a:extLst>
          </p:cNvPr>
          <p:cNvSpPr/>
          <p:nvPr/>
        </p:nvSpPr>
        <p:spPr>
          <a:xfrm>
            <a:off x="3127639" y="3534697"/>
            <a:ext cx="712841" cy="6981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627540D-57B9-443A-BD25-1CA83DC50958}"/>
              </a:ext>
            </a:extLst>
          </p:cNvPr>
          <p:cNvSpPr/>
          <p:nvPr/>
        </p:nvSpPr>
        <p:spPr>
          <a:xfrm>
            <a:off x="1728509" y="3533715"/>
            <a:ext cx="666629" cy="88490"/>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7155A84D-7B78-480D-A108-901B3502B2EC}"/>
              </a:ext>
            </a:extLst>
          </p:cNvPr>
          <p:cNvSpPr/>
          <p:nvPr/>
        </p:nvSpPr>
        <p:spPr>
          <a:xfrm>
            <a:off x="4022376" y="3420642"/>
            <a:ext cx="614518" cy="8357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6C2F823-B82C-42A4-80A2-3E24EBB9B191}"/>
              </a:ext>
            </a:extLst>
          </p:cNvPr>
          <p:cNvSpPr/>
          <p:nvPr/>
        </p:nvSpPr>
        <p:spPr>
          <a:xfrm>
            <a:off x="3331168" y="3431458"/>
            <a:ext cx="673511" cy="953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A0FE73-A5BB-4FEB-8416-80FF2B1286D4}"/>
              </a:ext>
            </a:extLst>
          </p:cNvPr>
          <p:cNvSpPr/>
          <p:nvPr/>
        </p:nvSpPr>
        <p:spPr>
          <a:xfrm>
            <a:off x="1619372" y="3436374"/>
            <a:ext cx="1536783"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5918B1B-8ECF-4FD3-B282-BFA1B321A22D}"/>
              </a:ext>
            </a:extLst>
          </p:cNvPr>
          <p:cNvSpPr/>
          <p:nvPr/>
        </p:nvSpPr>
        <p:spPr>
          <a:xfrm>
            <a:off x="4986921" y="3323303"/>
            <a:ext cx="646964" cy="983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66360F3E-D467-4C37-B971-7C18BEAEB0A0}"/>
              </a:ext>
            </a:extLst>
          </p:cNvPr>
          <p:cNvSpPr/>
          <p:nvPr/>
        </p:nvSpPr>
        <p:spPr>
          <a:xfrm>
            <a:off x="4042040" y="3322321"/>
            <a:ext cx="706941"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60775BE-3C76-427E-BA9D-2032D441CDE3}"/>
              </a:ext>
            </a:extLst>
          </p:cNvPr>
          <p:cNvSpPr/>
          <p:nvPr/>
        </p:nvSpPr>
        <p:spPr>
          <a:xfrm>
            <a:off x="2522956" y="1927124"/>
            <a:ext cx="609601" cy="786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24D68777-35A9-43C6-905A-01BC9A9FBDA2}"/>
              </a:ext>
            </a:extLst>
          </p:cNvPr>
          <p:cNvSpPr/>
          <p:nvPr/>
        </p:nvSpPr>
        <p:spPr>
          <a:xfrm>
            <a:off x="2421683" y="2575068"/>
            <a:ext cx="610585" cy="85541"/>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C29CFA85-5C30-4F21-BB31-575E24F6CB83}"/>
              </a:ext>
            </a:extLst>
          </p:cNvPr>
          <p:cNvSpPr/>
          <p:nvPr/>
        </p:nvSpPr>
        <p:spPr>
          <a:xfrm>
            <a:off x="4998719" y="2473797"/>
            <a:ext cx="617468" cy="688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3FD81D3-1F67-48AF-BAB2-6611334D84DD}"/>
              </a:ext>
            </a:extLst>
          </p:cNvPr>
          <p:cNvSpPr/>
          <p:nvPr/>
        </p:nvSpPr>
        <p:spPr>
          <a:xfrm>
            <a:off x="4407800" y="2466913"/>
            <a:ext cx="553557"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4E13ED29-8CDB-4B07-989C-EFF3A714665A}"/>
              </a:ext>
            </a:extLst>
          </p:cNvPr>
          <p:cNvSpPr/>
          <p:nvPr/>
        </p:nvSpPr>
        <p:spPr>
          <a:xfrm>
            <a:off x="3392127" y="2465930"/>
            <a:ext cx="831811" cy="884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E759D29-370C-4597-8EC7-580CE680046D}"/>
              </a:ext>
            </a:extLst>
          </p:cNvPr>
          <p:cNvSpPr/>
          <p:nvPr/>
        </p:nvSpPr>
        <p:spPr>
          <a:xfrm>
            <a:off x="2754015" y="2459048"/>
            <a:ext cx="608618" cy="894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88A7AEBD-C0D4-4DAA-B9FE-CF2FDECF74FE}"/>
              </a:ext>
            </a:extLst>
          </p:cNvPr>
          <p:cNvSpPr/>
          <p:nvPr/>
        </p:nvSpPr>
        <p:spPr>
          <a:xfrm>
            <a:off x="1602656" y="2463964"/>
            <a:ext cx="910469"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35A708-906D-42CD-AC94-3E63A6E85EB6}"/>
              </a:ext>
            </a:extLst>
          </p:cNvPr>
          <p:cNvSpPr/>
          <p:nvPr/>
        </p:nvSpPr>
        <p:spPr>
          <a:xfrm>
            <a:off x="5318268" y="2362692"/>
            <a:ext cx="345114"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D7E5EC0-F3B1-4373-8CB9-7D3E6CEE98AE}"/>
              </a:ext>
            </a:extLst>
          </p:cNvPr>
          <p:cNvSpPr/>
          <p:nvPr/>
        </p:nvSpPr>
        <p:spPr>
          <a:xfrm>
            <a:off x="3801150" y="2367608"/>
            <a:ext cx="611568" cy="7472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FCE2586-02CE-44DB-A52B-E25E3933A0CC}"/>
              </a:ext>
            </a:extLst>
          </p:cNvPr>
          <p:cNvSpPr/>
          <p:nvPr/>
        </p:nvSpPr>
        <p:spPr>
          <a:xfrm>
            <a:off x="5050831" y="2991956"/>
            <a:ext cx="565356" cy="934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73C354CA-C002-46A8-937C-833AED0D3234}"/>
              </a:ext>
            </a:extLst>
          </p:cNvPr>
          <p:cNvSpPr/>
          <p:nvPr/>
        </p:nvSpPr>
        <p:spPr>
          <a:xfrm>
            <a:off x="3065697" y="2039210"/>
            <a:ext cx="715789" cy="845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22B2FA0-E565-4B60-A473-630AA511EA0D}"/>
              </a:ext>
            </a:extLst>
          </p:cNvPr>
          <p:cNvSpPr/>
          <p:nvPr/>
        </p:nvSpPr>
        <p:spPr>
          <a:xfrm>
            <a:off x="2433483" y="2032329"/>
            <a:ext cx="586987"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9E8B093-0C7E-48DA-B22B-6C86C7E0AFA4}"/>
              </a:ext>
            </a:extLst>
          </p:cNvPr>
          <p:cNvSpPr/>
          <p:nvPr/>
        </p:nvSpPr>
        <p:spPr>
          <a:xfrm>
            <a:off x="1612489" y="2054942"/>
            <a:ext cx="599770" cy="924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AB74552-7CA6-44A8-9FAA-D8BC007FE9B1}"/>
              </a:ext>
            </a:extLst>
          </p:cNvPr>
          <p:cNvSpPr/>
          <p:nvPr/>
        </p:nvSpPr>
        <p:spPr>
          <a:xfrm>
            <a:off x="4891547" y="1935972"/>
            <a:ext cx="61255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1887D5A3-4FE2-4982-9E20-E6F7DC4FC74A}"/>
              </a:ext>
            </a:extLst>
          </p:cNvPr>
          <p:cNvSpPr/>
          <p:nvPr/>
        </p:nvSpPr>
        <p:spPr>
          <a:xfrm>
            <a:off x="4123648" y="1934988"/>
            <a:ext cx="530944" cy="825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9DDAFE97-7511-4F66-A36D-0BA1425DCD92}"/>
              </a:ext>
            </a:extLst>
          </p:cNvPr>
          <p:cNvSpPr/>
          <p:nvPr/>
        </p:nvSpPr>
        <p:spPr>
          <a:xfrm>
            <a:off x="5171767" y="1077615"/>
            <a:ext cx="438519" cy="1022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7897F01-D9C0-4FA1-A82F-C77636CDB660}"/>
              </a:ext>
            </a:extLst>
          </p:cNvPr>
          <p:cNvSpPr/>
          <p:nvPr/>
        </p:nvSpPr>
        <p:spPr>
          <a:xfrm>
            <a:off x="2309596" y="1088431"/>
            <a:ext cx="628283" cy="7964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2ADC825A-8A7E-48FD-9C6D-CAC6EC753D2B}"/>
              </a:ext>
            </a:extLst>
          </p:cNvPr>
          <p:cNvSpPr/>
          <p:nvPr/>
        </p:nvSpPr>
        <p:spPr>
          <a:xfrm>
            <a:off x="3812948" y="1081549"/>
            <a:ext cx="1124812" cy="924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09CA5807-B49D-4498-B668-DC86F94EB451}"/>
              </a:ext>
            </a:extLst>
          </p:cNvPr>
          <p:cNvSpPr/>
          <p:nvPr/>
        </p:nvSpPr>
        <p:spPr>
          <a:xfrm>
            <a:off x="2484610" y="2148348"/>
            <a:ext cx="771834" cy="9340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2B22FD7-11BE-4A9A-A365-80ED5955B66B}"/>
              </a:ext>
            </a:extLst>
          </p:cNvPr>
          <p:cNvSpPr/>
          <p:nvPr/>
        </p:nvSpPr>
        <p:spPr>
          <a:xfrm>
            <a:off x="4695885" y="2047076"/>
            <a:ext cx="673511" cy="95373"/>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6B671408-4A14-4F31-9210-EFBD393081CA}"/>
              </a:ext>
            </a:extLst>
          </p:cNvPr>
          <p:cNvSpPr/>
          <p:nvPr/>
        </p:nvSpPr>
        <p:spPr>
          <a:xfrm>
            <a:off x="4422548" y="770849"/>
            <a:ext cx="762985" cy="904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630B5B8-04BE-4AB7-9C6B-90068138B6BA}"/>
              </a:ext>
            </a:extLst>
          </p:cNvPr>
          <p:cNvSpPr/>
          <p:nvPr/>
        </p:nvSpPr>
        <p:spPr>
          <a:xfrm>
            <a:off x="5217978" y="758067"/>
            <a:ext cx="297919"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B3BF4E8-937F-4462-96FC-914BBF069AA7}"/>
              </a:ext>
            </a:extLst>
          </p:cNvPr>
          <p:cNvSpPr/>
          <p:nvPr/>
        </p:nvSpPr>
        <p:spPr>
          <a:xfrm>
            <a:off x="1606590" y="875070"/>
            <a:ext cx="251708" cy="8652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390567EC-4758-4442-AD91-8E16112232F9}"/>
              </a:ext>
            </a:extLst>
          </p:cNvPr>
          <p:cNvSpPr/>
          <p:nvPr/>
        </p:nvSpPr>
        <p:spPr>
          <a:xfrm>
            <a:off x="2042160" y="885887"/>
            <a:ext cx="565356" cy="816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8C57A15-59D2-4591-AD2D-AEFC91C4582E}"/>
              </a:ext>
            </a:extLst>
          </p:cNvPr>
          <p:cNvSpPr/>
          <p:nvPr/>
        </p:nvSpPr>
        <p:spPr>
          <a:xfrm>
            <a:off x="1620354" y="1189703"/>
            <a:ext cx="1435512"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3640021-DA62-4095-BB35-7F33793D146D}"/>
              </a:ext>
            </a:extLst>
          </p:cNvPr>
          <p:cNvSpPr/>
          <p:nvPr/>
        </p:nvSpPr>
        <p:spPr>
          <a:xfrm>
            <a:off x="2699937" y="1295892"/>
            <a:ext cx="810179" cy="84557"/>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1C34FE2-B4BC-4569-A13D-64A6977DA503}"/>
              </a:ext>
            </a:extLst>
          </p:cNvPr>
          <p:cNvSpPr/>
          <p:nvPr/>
        </p:nvSpPr>
        <p:spPr>
          <a:xfrm>
            <a:off x="3236778" y="1183804"/>
            <a:ext cx="721689" cy="963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92517890-EB46-49B9-B13A-3A8808E22000}"/>
              </a:ext>
            </a:extLst>
          </p:cNvPr>
          <p:cNvSpPr/>
          <p:nvPr/>
        </p:nvSpPr>
        <p:spPr>
          <a:xfrm>
            <a:off x="3974197" y="1189705"/>
            <a:ext cx="845576" cy="904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6400908-9870-4FBE-BB85-C471981DF0E1}"/>
              </a:ext>
            </a:extLst>
          </p:cNvPr>
          <p:cNvSpPr/>
          <p:nvPr/>
        </p:nvSpPr>
        <p:spPr>
          <a:xfrm>
            <a:off x="1714744" y="1301791"/>
            <a:ext cx="780683" cy="72759"/>
          </a:xfrm>
          <a:prstGeom prst="rect">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911D9AE-B5FA-438D-B16C-5C07FCE2C62E}"/>
              </a:ext>
            </a:extLst>
          </p:cNvPr>
          <p:cNvSpPr/>
          <p:nvPr/>
        </p:nvSpPr>
        <p:spPr>
          <a:xfrm>
            <a:off x="8469506" y="770850"/>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DAC0B1B-15C2-44B5-94C1-EED916949BC1}"/>
              </a:ext>
            </a:extLst>
          </p:cNvPr>
          <p:cNvSpPr/>
          <p:nvPr/>
        </p:nvSpPr>
        <p:spPr>
          <a:xfrm>
            <a:off x="9188245" y="4403870"/>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6C4FFE8-58C6-4D1B-AB2C-5595E09699D3}"/>
              </a:ext>
            </a:extLst>
          </p:cNvPr>
          <p:cNvSpPr/>
          <p:nvPr/>
        </p:nvSpPr>
        <p:spPr>
          <a:xfrm>
            <a:off x="9659209" y="4503175"/>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4D06FCFB-B7E1-4A1A-9904-B6F2F9807642}"/>
              </a:ext>
            </a:extLst>
          </p:cNvPr>
          <p:cNvSpPr/>
          <p:nvPr/>
        </p:nvSpPr>
        <p:spPr>
          <a:xfrm>
            <a:off x="9168579" y="4508092"/>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563E082-4630-4125-8851-8C4DE84B2B5E}"/>
              </a:ext>
            </a:extLst>
          </p:cNvPr>
          <p:cNvSpPr/>
          <p:nvPr/>
        </p:nvSpPr>
        <p:spPr>
          <a:xfrm>
            <a:off x="8725146" y="5108842"/>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E8373B38-05D3-4DB7-8F05-0564F0D3426B}"/>
              </a:ext>
            </a:extLst>
          </p:cNvPr>
          <p:cNvSpPr/>
          <p:nvPr/>
        </p:nvSpPr>
        <p:spPr>
          <a:xfrm>
            <a:off x="9172513" y="4635912"/>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1BE610EC-9FD6-4270-9991-80BB191A7399}"/>
              </a:ext>
            </a:extLst>
          </p:cNvPr>
          <p:cNvSpPr/>
          <p:nvPr/>
        </p:nvSpPr>
        <p:spPr>
          <a:xfrm>
            <a:off x="9165631" y="4735218"/>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8ED9073-6B88-4281-9642-F105F0D91AC7}"/>
              </a:ext>
            </a:extLst>
          </p:cNvPr>
          <p:cNvSpPr/>
          <p:nvPr/>
        </p:nvSpPr>
        <p:spPr>
          <a:xfrm>
            <a:off x="9170547" y="4864019"/>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821706C6-6515-4F78-88C4-0C9722770780}"/>
              </a:ext>
            </a:extLst>
          </p:cNvPr>
          <p:cNvSpPr/>
          <p:nvPr/>
        </p:nvSpPr>
        <p:spPr>
          <a:xfrm>
            <a:off x="8095880" y="5110807"/>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D38622C8-D0F2-4BA5-B2D6-E5DB78F959E2}"/>
              </a:ext>
            </a:extLst>
          </p:cNvPr>
          <p:cNvSpPr/>
          <p:nvPr/>
        </p:nvSpPr>
        <p:spPr>
          <a:xfrm>
            <a:off x="8112595" y="5351699"/>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CAFB99D7-857F-44D1-BAA2-782FA68A8DDD}"/>
              </a:ext>
            </a:extLst>
          </p:cNvPr>
          <p:cNvSpPr/>
          <p:nvPr/>
        </p:nvSpPr>
        <p:spPr>
          <a:xfrm>
            <a:off x="8105712" y="5598489"/>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8C30B57B-2FD3-4BDE-B90C-ACDBF9C3C87E}"/>
              </a:ext>
            </a:extLst>
          </p:cNvPr>
          <p:cNvSpPr/>
          <p:nvPr/>
        </p:nvSpPr>
        <p:spPr>
          <a:xfrm>
            <a:off x="9388822" y="3701846"/>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5E541C2-E78C-4928-95E3-62517FF8E920}"/>
              </a:ext>
            </a:extLst>
          </p:cNvPr>
          <p:cNvSpPr/>
          <p:nvPr/>
        </p:nvSpPr>
        <p:spPr>
          <a:xfrm>
            <a:off x="8839198" y="3712662"/>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5E06208E-3187-4C17-9F73-E38609188EB1}"/>
              </a:ext>
            </a:extLst>
          </p:cNvPr>
          <p:cNvSpPr/>
          <p:nvPr/>
        </p:nvSpPr>
        <p:spPr>
          <a:xfrm>
            <a:off x="9380956" y="3941754"/>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0AC7352-B066-4746-9CFD-C128278905A7}"/>
              </a:ext>
            </a:extLst>
          </p:cNvPr>
          <p:cNvSpPr/>
          <p:nvPr/>
        </p:nvSpPr>
        <p:spPr>
          <a:xfrm>
            <a:off x="8819535" y="3946670"/>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24D9FAC-729F-40D3-BE96-A342010EC786}"/>
              </a:ext>
            </a:extLst>
          </p:cNvPr>
          <p:cNvSpPr/>
          <p:nvPr/>
        </p:nvSpPr>
        <p:spPr>
          <a:xfrm>
            <a:off x="9355392" y="4040077"/>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A229532-5D4B-4A22-831F-CECF79AB07E3}"/>
              </a:ext>
            </a:extLst>
          </p:cNvPr>
          <p:cNvSpPr/>
          <p:nvPr/>
        </p:nvSpPr>
        <p:spPr>
          <a:xfrm>
            <a:off x="8805769" y="4056792"/>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2D36E8F-F43B-4596-9A9D-6AA0B347DEB3}"/>
              </a:ext>
            </a:extLst>
          </p:cNvPr>
          <p:cNvSpPr/>
          <p:nvPr/>
        </p:nvSpPr>
        <p:spPr>
          <a:xfrm>
            <a:off x="9323930" y="4173794"/>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2A8BC82-3A01-41B2-A53B-FF0B77197219}"/>
              </a:ext>
            </a:extLst>
          </p:cNvPr>
          <p:cNvSpPr/>
          <p:nvPr/>
        </p:nvSpPr>
        <p:spPr>
          <a:xfrm>
            <a:off x="8809703" y="4178711"/>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93B593AA-4960-4F01-A16B-1AD2360A9940}"/>
              </a:ext>
            </a:extLst>
          </p:cNvPr>
          <p:cNvSpPr/>
          <p:nvPr/>
        </p:nvSpPr>
        <p:spPr>
          <a:xfrm>
            <a:off x="9386856" y="4289816"/>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4D6D72EA-9BA4-407E-AABF-2DE800176521}"/>
              </a:ext>
            </a:extLst>
          </p:cNvPr>
          <p:cNvSpPr/>
          <p:nvPr/>
        </p:nvSpPr>
        <p:spPr>
          <a:xfrm>
            <a:off x="8819535" y="4271134"/>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5B1064C-040F-422A-90BF-032C7A5B0C56}"/>
              </a:ext>
            </a:extLst>
          </p:cNvPr>
          <p:cNvSpPr/>
          <p:nvPr/>
        </p:nvSpPr>
        <p:spPr>
          <a:xfrm>
            <a:off x="9371124" y="3129609"/>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3EF21248-A4FF-4A62-9A8D-8A064FE5AA15}"/>
              </a:ext>
            </a:extLst>
          </p:cNvPr>
          <p:cNvSpPr/>
          <p:nvPr/>
        </p:nvSpPr>
        <p:spPr>
          <a:xfrm>
            <a:off x="8821501" y="3128627"/>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B54BB25-AB0E-4115-99C8-E30D9D495DA5}"/>
              </a:ext>
            </a:extLst>
          </p:cNvPr>
          <p:cNvSpPr/>
          <p:nvPr/>
        </p:nvSpPr>
        <p:spPr>
          <a:xfrm>
            <a:off x="9404553" y="3239731"/>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B63DFF44-6396-4B55-A57B-AFF447BA53FF}"/>
              </a:ext>
            </a:extLst>
          </p:cNvPr>
          <p:cNvSpPr/>
          <p:nvPr/>
        </p:nvSpPr>
        <p:spPr>
          <a:xfrm>
            <a:off x="8813635" y="3238746"/>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F815CEC0-D02F-4EFF-87F2-9701DABBB901}"/>
              </a:ext>
            </a:extLst>
          </p:cNvPr>
          <p:cNvSpPr/>
          <p:nvPr/>
        </p:nvSpPr>
        <p:spPr>
          <a:xfrm>
            <a:off x="9319996" y="3355751"/>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B2689D15-8358-4C65-BA1A-7EAA0EBC1A63}"/>
              </a:ext>
            </a:extLst>
          </p:cNvPr>
          <p:cNvSpPr/>
          <p:nvPr/>
        </p:nvSpPr>
        <p:spPr>
          <a:xfrm>
            <a:off x="8805769" y="3366566"/>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1E2C13D-1F0E-4FF8-B466-0940B0099311}"/>
              </a:ext>
            </a:extLst>
          </p:cNvPr>
          <p:cNvSpPr/>
          <p:nvPr/>
        </p:nvSpPr>
        <p:spPr>
          <a:xfrm>
            <a:off x="9335728" y="3471771"/>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1947A0C-B493-4768-80AA-80EAC1744FFD}"/>
              </a:ext>
            </a:extLst>
          </p:cNvPr>
          <p:cNvSpPr/>
          <p:nvPr/>
        </p:nvSpPr>
        <p:spPr>
          <a:xfrm>
            <a:off x="8815602" y="3482587"/>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FDFB8E9D-103A-43AF-8CDF-7FE49338BBD0}"/>
              </a:ext>
            </a:extLst>
          </p:cNvPr>
          <p:cNvSpPr/>
          <p:nvPr/>
        </p:nvSpPr>
        <p:spPr>
          <a:xfrm>
            <a:off x="9085989" y="3599590"/>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87FF4A8C-FDAD-40B4-A961-0FEB0F0B66E5}"/>
              </a:ext>
            </a:extLst>
          </p:cNvPr>
          <p:cNvSpPr/>
          <p:nvPr/>
        </p:nvSpPr>
        <p:spPr>
          <a:xfrm>
            <a:off x="8819535" y="3592708"/>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5BF3181E-2ADC-461B-93B9-ADD7C8E3D9AB}"/>
              </a:ext>
            </a:extLst>
          </p:cNvPr>
          <p:cNvSpPr/>
          <p:nvPr/>
        </p:nvSpPr>
        <p:spPr>
          <a:xfrm>
            <a:off x="9400622" y="2085423"/>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F48C85EF-05C0-488B-B537-733DD1ABB202}"/>
              </a:ext>
            </a:extLst>
          </p:cNvPr>
          <p:cNvSpPr/>
          <p:nvPr/>
        </p:nvSpPr>
        <p:spPr>
          <a:xfrm>
            <a:off x="8815602" y="2102138"/>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202025B-0754-4351-A3AD-C76FA8325E97}"/>
              </a:ext>
            </a:extLst>
          </p:cNvPr>
          <p:cNvSpPr/>
          <p:nvPr/>
        </p:nvSpPr>
        <p:spPr>
          <a:xfrm>
            <a:off x="9687723" y="2337130"/>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ADF560C6-441F-4E86-8EE0-ABDCF170BF5E}"/>
              </a:ext>
            </a:extLst>
          </p:cNvPr>
          <p:cNvSpPr/>
          <p:nvPr/>
        </p:nvSpPr>
        <p:spPr>
          <a:xfrm>
            <a:off x="9167597" y="2318448"/>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5C0A3CEF-4770-4D9B-821F-4DB850A536B8}"/>
              </a:ext>
            </a:extLst>
          </p:cNvPr>
          <p:cNvSpPr/>
          <p:nvPr/>
        </p:nvSpPr>
        <p:spPr>
          <a:xfrm>
            <a:off x="9874536" y="2435452"/>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63616740-EDE6-4688-ABAF-8963060B1B60}"/>
              </a:ext>
            </a:extLst>
          </p:cNvPr>
          <p:cNvSpPr/>
          <p:nvPr/>
        </p:nvSpPr>
        <p:spPr>
          <a:xfrm>
            <a:off x="9195127" y="2434468"/>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55774BD4-DCD3-4AD8-9F22-0F16091258CA}"/>
              </a:ext>
            </a:extLst>
          </p:cNvPr>
          <p:cNvSpPr/>
          <p:nvPr/>
        </p:nvSpPr>
        <p:spPr>
          <a:xfrm>
            <a:off x="9854871" y="2557371"/>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A61ED89D-5D69-48FF-B126-9C9C0887B927}"/>
              </a:ext>
            </a:extLst>
          </p:cNvPr>
          <p:cNvSpPr/>
          <p:nvPr/>
        </p:nvSpPr>
        <p:spPr>
          <a:xfrm>
            <a:off x="9169563" y="2550489"/>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CD75E879-9315-4BB2-81CA-0F623FCB1AC0}"/>
              </a:ext>
            </a:extLst>
          </p:cNvPr>
          <p:cNvSpPr/>
          <p:nvPr/>
        </p:nvSpPr>
        <p:spPr>
          <a:xfrm>
            <a:off x="9941395" y="2661594"/>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5B549A6-29C1-49E0-9079-E1A9B0948294}"/>
              </a:ext>
            </a:extLst>
          </p:cNvPr>
          <p:cNvSpPr/>
          <p:nvPr/>
        </p:nvSpPr>
        <p:spPr>
          <a:xfrm>
            <a:off x="9179395" y="2660610"/>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F297A283-BEFC-4551-8E7B-0BA615228461}"/>
              </a:ext>
            </a:extLst>
          </p:cNvPr>
          <p:cNvSpPr/>
          <p:nvPr/>
        </p:nvSpPr>
        <p:spPr>
          <a:xfrm>
            <a:off x="9809643" y="2783514"/>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0C0B5825-4DD5-4377-A69B-F085FAA27263}"/>
              </a:ext>
            </a:extLst>
          </p:cNvPr>
          <p:cNvSpPr/>
          <p:nvPr/>
        </p:nvSpPr>
        <p:spPr>
          <a:xfrm>
            <a:off x="9177428" y="2782531"/>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42AB0BE-8CBA-497B-89F9-AB65A2498265}"/>
              </a:ext>
            </a:extLst>
          </p:cNvPr>
          <p:cNvSpPr/>
          <p:nvPr/>
        </p:nvSpPr>
        <p:spPr>
          <a:xfrm>
            <a:off x="9896167" y="2893634"/>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F99E768-C170-427A-B189-B30D8A2D9548}"/>
              </a:ext>
            </a:extLst>
          </p:cNvPr>
          <p:cNvSpPr/>
          <p:nvPr/>
        </p:nvSpPr>
        <p:spPr>
          <a:xfrm>
            <a:off x="9181362" y="2898551"/>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4FB3F68-87EB-4987-8C5C-A43A31379700}"/>
              </a:ext>
            </a:extLst>
          </p:cNvPr>
          <p:cNvSpPr/>
          <p:nvPr/>
        </p:nvSpPr>
        <p:spPr>
          <a:xfrm>
            <a:off x="9942378" y="2099188"/>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405517F-4E68-4033-84BE-216E6F0A0010}"/>
              </a:ext>
            </a:extLst>
          </p:cNvPr>
          <p:cNvSpPr/>
          <p:nvPr/>
        </p:nvSpPr>
        <p:spPr>
          <a:xfrm>
            <a:off x="9164648" y="1336205"/>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D00913D-DC9E-42DC-8814-EA4488ABB9E6}"/>
              </a:ext>
            </a:extLst>
          </p:cNvPr>
          <p:cNvSpPr/>
          <p:nvPr/>
        </p:nvSpPr>
        <p:spPr>
          <a:xfrm>
            <a:off x="8473439" y="1329323"/>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848E95C2-68D4-4341-BEBA-D02D78F4E00C}"/>
              </a:ext>
            </a:extLst>
          </p:cNvPr>
          <p:cNvSpPr/>
          <p:nvPr/>
        </p:nvSpPr>
        <p:spPr>
          <a:xfrm>
            <a:off x="9121386" y="1570213"/>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007D761-2768-4D35-A396-5F66761AB5E1}"/>
              </a:ext>
            </a:extLst>
          </p:cNvPr>
          <p:cNvSpPr/>
          <p:nvPr/>
        </p:nvSpPr>
        <p:spPr>
          <a:xfrm>
            <a:off x="8465574" y="1575129"/>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EBB6647A-2F68-451F-B589-6D3628CAEB58}"/>
              </a:ext>
            </a:extLst>
          </p:cNvPr>
          <p:cNvSpPr/>
          <p:nvPr/>
        </p:nvSpPr>
        <p:spPr>
          <a:xfrm>
            <a:off x="8476388" y="1810121"/>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44F21F-DE62-4B4A-9BAE-C79A3F0F2741}"/>
              </a:ext>
            </a:extLst>
          </p:cNvPr>
          <p:cNvSpPr/>
          <p:nvPr/>
        </p:nvSpPr>
        <p:spPr>
          <a:xfrm>
            <a:off x="9088938" y="1809137"/>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1107AC6A-3732-4BC3-896C-39A8FF6E592E}"/>
              </a:ext>
            </a:extLst>
          </p:cNvPr>
          <p:cNvSpPr/>
          <p:nvPr/>
        </p:nvSpPr>
        <p:spPr>
          <a:xfrm>
            <a:off x="8480322" y="1949739"/>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D065DF90-4FDE-4A93-BEE0-9C9F96EE9B15}"/>
              </a:ext>
            </a:extLst>
          </p:cNvPr>
          <p:cNvSpPr/>
          <p:nvPr/>
        </p:nvSpPr>
        <p:spPr>
          <a:xfrm>
            <a:off x="8981767" y="775767"/>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A3B9C389-9F1E-4736-BB75-2DC1E3900BC1}"/>
              </a:ext>
            </a:extLst>
          </p:cNvPr>
          <p:cNvSpPr/>
          <p:nvPr/>
        </p:nvSpPr>
        <p:spPr>
          <a:xfrm>
            <a:off x="62926" y="-17463"/>
            <a:ext cx="7226874" cy="646331"/>
          </a:xfrm>
          <a:prstGeom prst="rect">
            <a:avLst/>
          </a:prstGeom>
        </p:spPr>
        <p:txBody>
          <a:bodyPr wrap="square">
            <a:spAutoFit/>
          </a:bodyPr>
          <a:lstStyle/>
          <a:p>
            <a:r>
              <a:rPr lang="en-US" dirty="0"/>
              <a:t>Click on the properties of any person, spouse, or child.  Continue clicking until all properties of every person, spouse, or child are all highlighted.</a:t>
            </a:r>
          </a:p>
        </p:txBody>
      </p:sp>
      <p:sp>
        <p:nvSpPr>
          <p:cNvPr id="2" name="Rectangle 1">
            <a:extLst>
              <a:ext uri="{FF2B5EF4-FFF2-40B4-BE49-F238E27FC236}">
                <a16:creationId xmlns:a16="http://schemas.microsoft.com/office/drawing/2014/main" id="{BD755CF0-1365-42A5-B9B9-CED5FB25D26B}"/>
              </a:ext>
            </a:extLst>
          </p:cNvPr>
          <p:cNvSpPr/>
          <p:nvPr/>
        </p:nvSpPr>
        <p:spPr>
          <a:xfrm>
            <a:off x="9718040" y="2667000"/>
            <a:ext cx="193040" cy="91440"/>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4552BC8-FF31-4ED5-AC69-1EC92491C2EC}"/>
              </a:ext>
            </a:extLst>
          </p:cNvPr>
          <p:cNvSpPr/>
          <p:nvPr/>
        </p:nvSpPr>
        <p:spPr>
          <a:xfrm>
            <a:off x="6855050" y="1793404"/>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86C8DEF1-23E4-415C-ADDB-0D292C8C5C41}"/>
              </a:ext>
            </a:extLst>
          </p:cNvPr>
          <p:cNvSpPr/>
          <p:nvPr/>
        </p:nvSpPr>
        <p:spPr>
          <a:xfrm>
            <a:off x="6872748" y="130965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A74F67E-1CF1-4757-8E57-688EDF5C8602}"/>
              </a:ext>
            </a:extLst>
          </p:cNvPr>
          <p:cNvSpPr/>
          <p:nvPr/>
        </p:nvSpPr>
        <p:spPr>
          <a:xfrm>
            <a:off x="6871765" y="155054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34B9AFD7-F51D-480F-8DDB-5349F3ABB3F6}"/>
              </a:ext>
            </a:extLst>
          </p:cNvPr>
          <p:cNvSpPr/>
          <p:nvPr/>
        </p:nvSpPr>
        <p:spPr>
          <a:xfrm>
            <a:off x="6877664" y="5096060"/>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045136A-4FC7-4DCB-B4F1-BBC6FAD531C7}"/>
              </a:ext>
            </a:extLst>
          </p:cNvPr>
          <p:cNvSpPr/>
          <p:nvPr/>
        </p:nvSpPr>
        <p:spPr>
          <a:xfrm>
            <a:off x="6883563" y="5349731"/>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2438E0E-9BCE-4499-B73B-EFE5176D3E16}"/>
              </a:ext>
            </a:extLst>
          </p:cNvPr>
          <p:cNvSpPr/>
          <p:nvPr/>
        </p:nvSpPr>
        <p:spPr>
          <a:xfrm>
            <a:off x="6883564" y="5591605"/>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235BF787-76F8-4CC4-A9B2-970FC6CCBA0D}"/>
              </a:ext>
            </a:extLst>
          </p:cNvPr>
          <p:cNvSpPr/>
          <p:nvPr/>
        </p:nvSpPr>
        <p:spPr>
          <a:xfrm>
            <a:off x="7256207" y="2064774"/>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DA504A5-F017-4FAB-956A-42995506F5F6}"/>
              </a:ext>
            </a:extLst>
          </p:cNvPr>
          <p:cNvSpPr/>
          <p:nvPr/>
        </p:nvSpPr>
        <p:spPr>
          <a:xfrm>
            <a:off x="7256206" y="3078480"/>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5DF846BF-DB53-4ADD-A793-DF1A4349C2B9}"/>
              </a:ext>
            </a:extLst>
          </p:cNvPr>
          <p:cNvSpPr/>
          <p:nvPr/>
        </p:nvSpPr>
        <p:spPr>
          <a:xfrm>
            <a:off x="7267023" y="3933887"/>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79D97A80-CF61-4B89-867F-7AE68A08F434}"/>
              </a:ext>
            </a:extLst>
          </p:cNvPr>
          <p:cNvSpPr/>
          <p:nvPr/>
        </p:nvSpPr>
        <p:spPr>
          <a:xfrm>
            <a:off x="7272922" y="4163962"/>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379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6296579" cy="369332"/>
          </a:xfrm>
          <a:prstGeom prst="rect">
            <a:avLst/>
          </a:prstGeom>
        </p:spPr>
        <p:txBody>
          <a:bodyPr wrap="square">
            <a:spAutoFit/>
          </a:bodyPr>
          <a:lstStyle/>
          <a:p>
            <a:r>
              <a:rPr lang="en-US" dirty="0"/>
              <a:t>Repeat process with next nested group. </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10DD50-0A29-430D-9713-B634AAD54BD4}"/>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106428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C65B1-FA14-4A30-BBA3-6B38679F4564}"/>
              </a:ext>
            </a:extLst>
          </p:cNvPr>
          <p:cNvSpPr/>
          <p:nvPr/>
        </p:nvSpPr>
        <p:spPr>
          <a:xfrm>
            <a:off x="298899" y="85365"/>
            <a:ext cx="9340647" cy="369332"/>
          </a:xfrm>
          <a:prstGeom prst="rect">
            <a:avLst/>
          </a:prstGeom>
        </p:spPr>
        <p:txBody>
          <a:bodyPr wrap="square">
            <a:spAutoFit/>
          </a:bodyPr>
          <a:lstStyle/>
          <a:p>
            <a:r>
              <a:rPr lang="en-US" dirty="0"/>
              <a:t>… after adding children … spouses and attributes are already in place … and we’re done</a:t>
            </a:r>
          </a:p>
        </p:txBody>
      </p:sp>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51411" y="1833716"/>
            <a:ext cx="524059" cy="107171"/>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AEF9EA-8197-4FA8-8B84-6E9AC6D6CDC7}"/>
              </a:ext>
            </a:extLst>
          </p:cNvPr>
          <p:cNvSpPr/>
          <p:nvPr/>
        </p:nvSpPr>
        <p:spPr>
          <a:xfrm>
            <a:off x="4093169" y="13450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7B194-677E-441D-97F5-232FF9B2D319}"/>
              </a:ext>
            </a:extLst>
          </p:cNvPr>
          <p:cNvSpPr/>
          <p:nvPr/>
        </p:nvSpPr>
        <p:spPr>
          <a:xfrm>
            <a:off x="4103985" y="1580044"/>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67C35-531D-476C-8AD5-ABC317D25578}"/>
              </a:ext>
            </a:extLst>
          </p:cNvPr>
          <p:cNvSpPr/>
          <p:nvPr/>
        </p:nvSpPr>
        <p:spPr>
          <a:xfrm>
            <a:off x="4080388" y="1827817"/>
            <a:ext cx="904568" cy="12487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F1B2B7-5579-4616-B286-C4154268BECB}"/>
              </a:ext>
            </a:extLst>
          </p:cNvPr>
          <p:cNvSpPr/>
          <p:nvPr/>
        </p:nvSpPr>
        <p:spPr>
          <a:xfrm>
            <a:off x="4073504" y="5112774"/>
            <a:ext cx="787565" cy="13175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3C6DA6-87E8-42C1-9AA8-6912966023E8}"/>
              </a:ext>
            </a:extLst>
          </p:cNvPr>
          <p:cNvSpPr/>
          <p:nvPr/>
        </p:nvSpPr>
        <p:spPr>
          <a:xfrm>
            <a:off x="4072521" y="5371363"/>
            <a:ext cx="853441" cy="11503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5C5232-7E9C-4B91-9C36-E81C1A701D45}"/>
              </a:ext>
            </a:extLst>
          </p:cNvPr>
          <p:cNvSpPr/>
          <p:nvPr/>
        </p:nvSpPr>
        <p:spPr>
          <a:xfrm>
            <a:off x="4089236" y="5606353"/>
            <a:ext cx="986175" cy="12290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3013E708-C3A3-45E6-B95B-2000A3AA6B7C}"/>
              </a:ext>
            </a:extLst>
          </p:cNvPr>
          <p:cNvPicPr>
            <a:picLocks noChangeAspect="1"/>
          </p:cNvPicPr>
          <p:nvPr/>
        </p:nvPicPr>
        <p:blipFill>
          <a:blip r:embed="rId4"/>
          <a:stretch>
            <a:fillRect/>
          </a:stretch>
        </p:blipFill>
        <p:spPr>
          <a:xfrm>
            <a:off x="4445852" y="2077593"/>
            <a:ext cx="3767655" cy="2926334"/>
          </a:xfrm>
          <a:prstGeom prst="rect">
            <a:avLst/>
          </a:prstGeom>
        </p:spPr>
      </p:pic>
    </p:spTree>
    <p:extLst>
      <p:ext uri="{BB962C8B-B14F-4D97-AF65-F5344CB8AC3E}">
        <p14:creationId xmlns:p14="http://schemas.microsoft.com/office/powerpoint/2010/main" val="13074471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878F7-47B2-4D46-853C-6D9055E48AEF}"/>
              </a:ext>
            </a:extLst>
          </p:cNvPr>
          <p:cNvPicPr>
            <a:picLocks noChangeAspect="1"/>
          </p:cNvPicPr>
          <p:nvPr/>
        </p:nvPicPr>
        <p:blipFill>
          <a:blip r:embed="rId3"/>
          <a:stretch>
            <a:fillRect/>
          </a:stretch>
        </p:blipFill>
        <p:spPr>
          <a:xfrm>
            <a:off x="3586803" y="702750"/>
            <a:ext cx="4731288" cy="5771632"/>
          </a:xfrm>
          <a:prstGeom prst="rect">
            <a:avLst/>
          </a:prstGeom>
        </p:spPr>
      </p:pic>
      <p:sp>
        <p:nvSpPr>
          <p:cNvPr id="7" name="Rectangle 6">
            <a:extLst>
              <a:ext uri="{FF2B5EF4-FFF2-40B4-BE49-F238E27FC236}">
                <a16:creationId xmlns:a16="http://schemas.microsoft.com/office/drawing/2014/main" id="{9A418ACC-629C-4690-8514-0E45BF660111}"/>
              </a:ext>
            </a:extLst>
          </p:cNvPr>
          <p:cNvSpPr/>
          <p:nvPr/>
        </p:nvSpPr>
        <p:spPr>
          <a:xfrm>
            <a:off x="3683698" y="738474"/>
            <a:ext cx="4505388" cy="566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B7326-C0D6-4929-BFE4-D7EF1D3B810E}"/>
              </a:ext>
            </a:extLst>
          </p:cNvPr>
          <p:cNvSpPr/>
          <p:nvPr/>
        </p:nvSpPr>
        <p:spPr>
          <a:xfrm>
            <a:off x="3569111" y="2329262"/>
            <a:ext cx="1220182" cy="107172"/>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1125A6-C8EA-4507-AF76-59ED1887D77C}"/>
              </a:ext>
            </a:extLst>
          </p:cNvPr>
          <p:cNvSpPr/>
          <p:nvPr/>
        </p:nvSpPr>
        <p:spPr>
          <a:xfrm>
            <a:off x="6613177" y="805262"/>
            <a:ext cx="129786" cy="109138"/>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9CDFEE-26F1-4B3C-A49F-57FF3D333710}"/>
              </a:ext>
            </a:extLst>
          </p:cNvPr>
          <p:cNvSpPr/>
          <p:nvPr/>
        </p:nvSpPr>
        <p:spPr>
          <a:xfrm>
            <a:off x="6793107" y="781665"/>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9B3E06A-644E-4CA0-A0D3-E2E45853D17D}"/>
              </a:ext>
            </a:extLst>
          </p:cNvPr>
          <p:cNvSpPr/>
          <p:nvPr/>
        </p:nvSpPr>
        <p:spPr>
          <a:xfrm>
            <a:off x="6787207" y="1834700"/>
            <a:ext cx="734471" cy="1209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F53098-CA3E-4139-B806-5F0D0369E89B}"/>
              </a:ext>
            </a:extLst>
          </p:cNvPr>
          <p:cNvSpPr/>
          <p:nvPr/>
        </p:nvSpPr>
        <p:spPr>
          <a:xfrm>
            <a:off x="7099874" y="3123708"/>
            <a:ext cx="781664" cy="156333"/>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67C5A91-AEE6-48A0-AC51-628074728E14}"/>
              </a:ext>
            </a:extLst>
          </p:cNvPr>
          <p:cNvSpPr/>
          <p:nvPr/>
        </p:nvSpPr>
        <p:spPr>
          <a:xfrm>
            <a:off x="7117570" y="3365583"/>
            <a:ext cx="911451" cy="126835"/>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E80214-5077-4B4A-A692-4C327FB6F15F}"/>
              </a:ext>
            </a:extLst>
          </p:cNvPr>
          <p:cNvSpPr/>
          <p:nvPr/>
        </p:nvSpPr>
        <p:spPr>
          <a:xfrm>
            <a:off x="7117571" y="3937820"/>
            <a:ext cx="707922" cy="12978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72689B-D6F0-4DC4-9222-99E73AF65414}"/>
              </a:ext>
            </a:extLst>
          </p:cNvPr>
          <p:cNvSpPr/>
          <p:nvPr/>
        </p:nvSpPr>
        <p:spPr>
          <a:xfrm>
            <a:off x="7129371" y="4153146"/>
            <a:ext cx="604683" cy="138636"/>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7C8A2D9-06E8-45A6-98D7-383EAD32174F}"/>
              </a:ext>
            </a:extLst>
          </p:cNvPr>
          <p:cNvSpPr/>
          <p:nvPr/>
        </p:nvSpPr>
        <p:spPr>
          <a:xfrm>
            <a:off x="7774366" y="4169861"/>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ADD0E7-1F8F-4A65-B3A2-CCAAB9748862}"/>
              </a:ext>
            </a:extLst>
          </p:cNvPr>
          <p:cNvSpPr/>
          <p:nvPr/>
        </p:nvSpPr>
        <p:spPr>
          <a:xfrm>
            <a:off x="7862856" y="3939787"/>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0B4F8D-B6F9-45FA-8CD8-2F69BEF74E4A}"/>
              </a:ext>
            </a:extLst>
          </p:cNvPr>
          <p:cNvSpPr/>
          <p:nvPr/>
        </p:nvSpPr>
        <p:spPr>
          <a:xfrm>
            <a:off x="7898253" y="3125675"/>
            <a:ext cx="230075" cy="117987"/>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D86EC8-6B66-4825-9177-0B4F422BD3DC}"/>
              </a:ext>
            </a:extLst>
          </p:cNvPr>
          <p:cNvSpPr/>
          <p:nvPr/>
        </p:nvSpPr>
        <p:spPr>
          <a:xfrm>
            <a:off x="7556090" y="1821918"/>
            <a:ext cx="608617" cy="13666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365B162-225C-4A9B-BF16-6CE825A27D02}"/>
              </a:ext>
            </a:extLst>
          </p:cNvPr>
          <p:cNvSpPr/>
          <p:nvPr/>
        </p:nvSpPr>
        <p:spPr>
          <a:xfrm>
            <a:off x="7160833" y="931115"/>
            <a:ext cx="649913" cy="11897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8944089-E89F-4CDF-B635-5CDDA753B163}"/>
              </a:ext>
            </a:extLst>
          </p:cNvPr>
          <p:cNvSpPr/>
          <p:nvPr/>
        </p:nvSpPr>
        <p:spPr>
          <a:xfrm>
            <a:off x="5655514" y="782649"/>
            <a:ext cx="462117" cy="1258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F8B36D-2A20-4BDA-8FD5-8FA077FD1614}"/>
              </a:ext>
            </a:extLst>
          </p:cNvPr>
          <p:cNvSpPr/>
          <p:nvPr/>
        </p:nvSpPr>
        <p:spPr>
          <a:xfrm>
            <a:off x="6374253" y="4415669"/>
            <a:ext cx="398208" cy="8554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09C4B6E-B7BB-427C-81D7-163F45F91884}"/>
              </a:ext>
            </a:extLst>
          </p:cNvPr>
          <p:cNvSpPr/>
          <p:nvPr/>
        </p:nvSpPr>
        <p:spPr>
          <a:xfrm>
            <a:off x="6845217" y="4514974"/>
            <a:ext cx="723656" cy="12191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64A89E-70ED-438D-90DE-2B4C389B2D70}"/>
              </a:ext>
            </a:extLst>
          </p:cNvPr>
          <p:cNvSpPr/>
          <p:nvPr/>
        </p:nvSpPr>
        <p:spPr>
          <a:xfrm>
            <a:off x="6354587" y="4519891"/>
            <a:ext cx="447369" cy="1052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C41A55-D63E-428D-9F2B-63E9830088C7}"/>
              </a:ext>
            </a:extLst>
          </p:cNvPr>
          <p:cNvSpPr/>
          <p:nvPr/>
        </p:nvSpPr>
        <p:spPr>
          <a:xfrm>
            <a:off x="5911154" y="5120641"/>
            <a:ext cx="188780" cy="11208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7431098-5991-4DED-8850-26DE0CED60A7}"/>
              </a:ext>
            </a:extLst>
          </p:cNvPr>
          <p:cNvSpPr/>
          <p:nvPr/>
        </p:nvSpPr>
        <p:spPr>
          <a:xfrm>
            <a:off x="6358521" y="4647711"/>
            <a:ext cx="413940" cy="894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1BF6E3-B39C-4778-99CD-A7889BFD1217}"/>
              </a:ext>
            </a:extLst>
          </p:cNvPr>
          <p:cNvSpPr/>
          <p:nvPr/>
        </p:nvSpPr>
        <p:spPr>
          <a:xfrm>
            <a:off x="6351639" y="4747017"/>
            <a:ext cx="397224" cy="8455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537A5E9-9173-47C6-847E-381CBE7D565F}"/>
              </a:ext>
            </a:extLst>
          </p:cNvPr>
          <p:cNvSpPr/>
          <p:nvPr/>
        </p:nvSpPr>
        <p:spPr>
          <a:xfrm>
            <a:off x="6356555" y="4875818"/>
            <a:ext cx="433604"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84C6D0E-66D0-4DAD-B44A-8C821A7B0309}"/>
              </a:ext>
            </a:extLst>
          </p:cNvPr>
          <p:cNvSpPr/>
          <p:nvPr/>
        </p:nvSpPr>
        <p:spPr>
          <a:xfrm>
            <a:off x="5281888" y="5122606"/>
            <a:ext cx="582071" cy="1455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A8DCC6-A4CF-4B72-81E7-CD587863CB73}"/>
              </a:ext>
            </a:extLst>
          </p:cNvPr>
          <p:cNvSpPr/>
          <p:nvPr/>
        </p:nvSpPr>
        <p:spPr>
          <a:xfrm>
            <a:off x="5298603" y="5363498"/>
            <a:ext cx="583054" cy="11700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2281AE-85D3-4BD4-A4FD-4F444B3732CB}"/>
              </a:ext>
            </a:extLst>
          </p:cNvPr>
          <p:cNvSpPr/>
          <p:nvPr/>
        </p:nvSpPr>
        <p:spPr>
          <a:xfrm>
            <a:off x="5291720" y="5610288"/>
            <a:ext cx="294969" cy="1238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59CC33-36B9-45AD-8733-A5409CD879E2}"/>
              </a:ext>
            </a:extLst>
          </p:cNvPr>
          <p:cNvSpPr/>
          <p:nvPr/>
        </p:nvSpPr>
        <p:spPr>
          <a:xfrm>
            <a:off x="6574830" y="3713645"/>
            <a:ext cx="533893"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D7D0AA-FF70-4466-856E-1948895B7BC1}"/>
              </a:ext>
            </a:extLst>
          </p:cNvPr>
          <p:cNvSpPr/>
          <p:nvPr/>
        </p:nvSpPr>
        <p:spPr>
          <a:xfrm>
            <a:off x="6025206" y="3724461"/>
            <a:ext cx="493581" cy="983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577BE0-27B7-478D-BB39-7B517D8EE37E}"/>
              </a:ext>
            </a:extLst>
          </p:cNvPr>
          <p:cNvSpPr/>
          <p:nvPr/>
        </p:nvSpPr>
        <p:spPr>
          <a:xfrm>
            <a:off x="6566964" y="3953553"/>
            <a:ext cx="175999" cy="7570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E650348-D0F2-44AD-AB3A-A78158B3F60E}"/>
              </a:ext>
            </a:extLst>
          </p:cNvPr>
          <p:cNvSpPr/>
          <p:nvPr/>
        </p:nvSpPr>
        <p:spPr>
          <a:xfrm>
            <a:off x="6005543" y="3958469"/>
            <a:ext cx="495546" cy="884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B24556E-DB83-45A7-B0C8-0BCCA0C178D9}"/>
              </a:ext>
            </a:extLst>
          </p:cNvPr>
          <p:cNvSpPr/>
          <p:nvPr/>
        </p:nvSpPr>
        <p:spPr>
          <a:xfrm>
            <a:off x="6541400" y="4051876"/>
            <a:ext cx="520128" cy="10717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4E86CE3-13C6-4A5B-A1F1-D7E35230AC17}"/>
              </a:ext>
            </a:extLst>
          </p:cNvPr>
          <p:cNvSpPr/>
          <p:nvPr/>
        </p:nvSpPr>
        <p:spPr>
          <a:xfrm>
            <a:off x="5991777" y="4068591"/>
            <a:ext cx="503413" cy="10225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509FABB-D2C0-4B24-B5BB-EC1801111E0A}"/>
              </a:ext>
            </a:extLst>
          </p:cNvPr>
          <p:cNvSpPr/>
          <p:nvPr/>
        </p:nvSpPr>
        <p:spPr>
          <a:xfrm>
            <a:off x="6509938" y="4185593"/>
            <a:ext cx="162234" cy="796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B420B5-6CC5-4361-A1A2-07843392CFDF}"/>
              </a:ext>
            </a:extLst>
          </p:cNvPr>
          <p:cNvSpPr/>
          <p:nvPr/>
        </p:nvSpPr>
        <p:spPr>
          <a:xfrm>
            <a:off x="5995711" y="4190510"/>
            <a:ext cx="469982" cy="747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70B73CF-45CF-4E18-9220-AE4CF46E0444}"/>
              </a:ext>
            </a:extLst>
          </p:cNvPr>
          <p:cNvSpPr/>
          <p:nvPr/>
        </p:nvSpPr>
        <p:spPr>
          <a:xfrm>
            <a:off x="6572864" y="4301615"/>
            <a:ext cx="642047" cy="934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4BE8A2A-6D48-44F1-A960-BB528793FD18}"/>
              </a:ext>
            </a:extLst>
          </p:cNvPr>
          <p:cNvSpPr/>
          <p:nvPr/>
        </p:nvSpPr>
        <p:spPr>
          <a:xfrm>
            <a:off x="6005543" y="4282933"/>
            <a:ext cx="525043" cy="943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2D32139-7B2F-493B-A825-3E2155E89F05}"/>
              </a:ext>
            </a:extLst>
          </p:cNvPr>
          <p:cNvSpPr/>
          <p:nvPr/>
        </p:nvSpPr>
        <p:spPr>
          <a:xfrm>
            <a:off x="6557132" y="3141408"/>
            <a:ext cx="168133" cy="7374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234D585-3094-4FFA-9E28-EFA326CAF91C}"/>
              </a:ext>
            </a:extLst>
          </p:cNvPr>
          <p:cNvSpPr/>
          <p:nvPr/>
        </p:nvSpPr>
        <p:spPr>
          <a:xfrm>
            <a:off x="6007509" y="3140426"/>
            <a:ext cx="493580" cy="9242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AC5815-ECA3-4E3C-BC5B-86AA8BED0A23}"/>
              </a:ext>
            </a:extLst>
          </p:cNvPr>
          <p:cNvSpPr/>
          <p:nvPr/>
        </p:nvSpPr>
        <p:spPr>
          <a:xfrm>
            <a:off x="6590561" y="3251530"/>
            <a:ext cx="5358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3773A3-BEB8-4092-9DA3-BACD8A861964}"/>
              </a:ext>
            </a:extLst>
          </p:cNvPr>
          <p:cNvSpPr/>
          <p:nvPr/>
        </p:nvSpPr>
        <p:spPr>
          <a:xfrm>
            <a:off x="5999643" y="3250545"/>
            <a:ext cx="536842" cy="1002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766113D0-8440-49C9-9F8C-48260C63AB0D}"/>
              </a:ext>
            </a:extLst>
          </p:cNvPr>
          <p:cNvSpPr/>
          <p:nvPr/>
        </p:nvSpPr>
        <p:spPr>
          <a:xfrm>
            <a:off x="6506004" y="3367550"/>
            <a:ext cx="89475" cy="8357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7082B93-44BD-4B2B-B09B-ADE82205DA3F}"/>
              </a:ext>
            </a:extLst>
          </p:cNvPr>
          <p:cNvSpPr/>
          <p:nvPr/>
        </p:nvSpPr>
        <p:spPr>
          <a:xfrm>
            <a:off x="5991777" y="3378365"/>
            <a:ext cx="444419" cy="8455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20F7569-BD0B-4AA4-A12E-1837CA26976B}"/>
              </a:ext>
            </a:extLst>
          </p:cNvPr>
          <p:cNvSpPr/>
          <p:nvPr/>
        </p:nvSpPr>
        <p:spPr>
          <a:xfrm>
            <a:off x="6521736" y="3483570"/>
            <a:ext cx="179931"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6DDCD2A-AA37-4108-BCFF-412E16DB9A71}"/>
              </a:ext>
            </a:extLst>
          </p:cNvPr>
          <p:cNvSpPr/>
          <p:nvPr/>
        </p:nvSpPr>
        <p:spPr>
          <a:xfrm>
            <a:off x="6001610" y="3494386"/>
            <a:ext cx="481781" cy="8062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25317F4-F7AB-47F3-8E87-F25A679949AD}"/>
              </a:ext>
            </a:extLst>
          </p:cNvPr>
          <p:cNvSpPr/>
          <p:nvPr/>
        </p:nvSpPr>
        <p:spPr>
          <a:xfrm>
            <a:off x="6271997" y="3611389"/>
            <a:ext cx="146502" cy="8160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404F546-D048-48C6-B44C-9059EF6D9C69}"/>
              </a:ext>
            </a:extLst>
          </p:cNvPr>
          <p:cNvSpPr/>
          <p:nvPr/>
        </p:nvSpPr>
        <p:spPr>
          <a:xfrm>
            <a:off x="6005543" y="3604507"/>
            <a:ext cx="200580"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5C866BA-A0D0-4FE5-B565-A9E8718FFDF8}"/>
              </a:ext>
            </a:extLst>
          </p:cNvPr>
          <p:cNvSpPr/>
          <p:nvPr/>
        </p:nvSpPr>
        <p:spPr>
          <a:xfrm>
            <a:off x="6586630" y="2097222"/>
            <a:ext cx="174032" cy="10913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5257DBD-55D3-4D28-8F76-DCDEB2BE98A6}"/>
              </a:ext>
            </a:extLst>
          </p:cNvPr>
          <p:cNvSpPr/>
          <p:nvPr/>
        </p:nvSpPr>
        <p:spPr>
          <a:xfrm>
            <a:off x="6001610" y="2113937"/>
            <a:ext cx="523077" cy="983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C6A963-3591-4921-89B7-8A569B3F17E4}"/>
              </a:ext>
            </a:extLst>
          </p:cNvPr>
          <p:cNvSpPr/>
          <p:nvPr/>
        </p:nvSpPr>
        <p:spPr>
          <a:xfrm>
            <a:off x="6873731" y="2348929"/>
            <a:ext cx="541758" cy="8750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B5ED60-2B8E-4043-8E14-E073109A8BDF}"/>
              </a:ext>
            </a:extLst>
          </p:cNvPr>
          <p:cNvSpPr/>
          <p:nvPr/>
        </p:nvSpPr>
        <p:spPr>
          <a:xfrm>
            <a:off x="6353605" y="2330247"/>
            <a:ext cx="359862" cy="8259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DD1F0B1-3AE9-4358-9F58-7D733262FD33}"/>
              </a:ext>
            </a:extLst>
          </p:cNvPr>
          <p:cNvSpPr/>
          <p:nvPr/>
        </p:nvSpPr>
        <p:spPr>
          <a:xfrm>
            <a:off x="7060544" y="2447251"/>
            <a:ext cx="490630" cy="95372"/>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53B454F-4966-4121-92FE-025090C2F2DC}"/>
              </a:ext>
            </a:extLst>
          </p:cNvPr>
          <p:cNvSpPr/>
          <p:nvPr/>
        </p:nvSpPr>
        <p:spPr>
          <a:xfrm>
            <a:off x="6381135" y="2446267"/>
            <a:ext cx="509312" cy="9635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DB4B6A0-B8E0-4E1A-AE1E-12BA93539A13}"/>
              </a:ext>
            </a:extLst>
          </p:cNvPr>
          <p:cNvSpPr/>
          <p:nvPr/>
        </p:nvSpPr>
        <p:spPr>
          <a:xfrm>
            <a:off x="7040879" y="2569170"/>
            <a:ext cx="504396"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03941BF-87BB-49D9-8254-653CD79FAF09}"/>
              </a:ext>
            </a:extLst>
          </p:cNvPr>
          <p:cNvSpPr/>
          <p:nvPr/>
        </p:nvSpPr>
        <p:spPr>
          <a:xfrm>
            <a:off x="6355571" y="2562288"/>
            <a:ext cx="534876" cy="8652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ED46DCF-EC93-460C-BCF3-BCCB8C5AA90D}"/>
              </a:ext>
            </a:extLst>
          </p:cNvPr>
          <p:cNvSpPr/>
          <p:nvPr/>
        </p:nvSpPr>
        <p:spPr>
          <a:xfrm>
            <a:off x="7127403" y="2673393"/>
            <a:ext cx="529960" cy="1052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16EE5CF-68A5-4B15-9A4D-19C4023D4FF7}"/>
              </a:ext>
            </a:extLst>
          </p:cNvPr>
          <p:cNvSpPr/>
          <p:nvPr/>
        </p:nvSpPr>
        <p:spPr>
          <a:xfrm>
            <a:off x="6365403" y="2672409"/>
            <a:ext cx="489648" cy="8848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4AEEF27-DC10-4A4A-A4A5-9184A9D71FB4}"/>
              </a:ext>
            </a:extLst>
          </p:cNvPr>
          <p:cNvSpPr/>
          <p:nvPr/>
        </p:nvSpPr>
        <p:spPr>
          <a:xfrm>
            <a:off x="6995651" y="2795313"/>
            <a:ext cx="449335" cy="9537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5570A5F-3772-48C5-B600-0347BB0B5733}"/>
              </a:ext>
            </a:extLst>
          </p:cNvPr>
          <p:cNvSpPr/>
          <p:nvPr/>
        </p:nvSpPr>
        <p:spPr>
          <a:xfrm>
            <a:off x="6363436" y="2794330"/>
            <a:ext cx="503413" cy="7275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E0B9455-E33E-4C74-8475-FDD58583FFE8}"/>
              </a:ext>
            </a:extLst>
          </p:cNvPr>
          <p:cNvSpPr/>
          <p:nvPr/>
        </p:nvSpPr>
        <p:spPr>
          <a:xfrm>
            <a:off x="7082175" y="2905433"/>
            <a:ext cx="527993" cy="97339"/>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9AAD0BE-FE65-4285-866D-922BCC8D5FAA}"/>
              </a:ext>
            </a:extLst>
          </p:cNvPr>
          <p:cNvSpPr/>
          <p:nvPr/>
        </p:nvSpPr>
        <p:spPr>
          <a:xfrm>
            <a:off x="6367370" y="2910350"/>
            <a:ext cx="552573" cy="10422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4B51235-E1C1-4885-BD93-AABE7FD06664}"/>
              </a:ext>
            </a:extLst>
          </p:cNvPr>
          <p:cNvSpPr/>
          <p:nvPr/>
        </p:nvSpPr>
        <p:spPr>
          <a:xfrm>
            <a:off x="7128386" y="2110987"/>
            <a:ext cx="900636" cy="118969"/>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1DD997-5AC5-4B34-B3EC-B6F092B1FE88}"/>
              </a:ext>
            </a:extLst>
          </p:cNvPr>
          <p:cNvSpPr/>
          <p:nvPr/>
        </p:nvSpPr>
        <p:spPr>
          <a:xfrm>
            <a:off x="6350656" y="1348004"/>
            <a:ext cx="168132" cy="10913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728B1F5-CE34-478B-8E5D-CC909C4E066E}"/>
              </a:ext>
            </a:extLst>
          </p:cNvPr>
          <p:cNvSpPr/>
          <p:nvPr/>
        </p:nvSpPr>
        <p:spPr>
          <a:xfrm>
            <a:off x="5659447" y="1341122"/>
            <a:ext cx="635165" cy="13371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A2582B-F46C-40DC-A202-1B2E75F3AB06}"/>
              </a:ext>
            </a:extLst>
          </p:cNvPr>
          <p:cNvSpPr/>
          <p:nvPr/>
        </p:nvSpPr>
        <p:spPr>
          <a:xfrm>
            <a:off x="6307394" y="1582012"/>
            <a:ext cx="175998" cy="111104"/>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06E70AE-15FE-4EBF-B3BD-9C60DBED4D4C}"/>
              </a:ext>
            </a:extLst>
          </p:cNvPr>
          <p:cNvSpPr/>
          <p:nvPr/>
        </p:nvSpPr>
        <p:spPr>
          <a:xfrm>
            <a:off x="5651582" y="1586928"/>
            <a:ext cx="595835" cy="129785"/>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C8DB231-0350-474A-8209-1FF826AD6582}"/>
              </a:ext>
            </a:extLst>
          </p:cNvPr>
          <p:cNvSpPr/>
          <p:nvPr/>
        </p:nvSpPr>
        <p:spPr>
          <a:xfrm>
            <a:off x="5662396" y="1821920"/>
            <a:ext cx="567323" cy="130767"/>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07BDBC-9477-4315-A061-B6F393FE8C17}"/>
              </a:ext>
            </a:extLst>
          </p:cNvPr>
          <p:cNvSpPr/>
          <p:nvPr/>
        </p:nvSpPr>
        <p:spPr>
          <a:xfrm>
            <a:off x="6274946" y="1820936"/>
            <a:ext cx="173049" cy="11405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60D6F5C-900B-40C6-BF6F-C52727B965C1}"/>
              </a:ext>
            </a:extLst>
          </p:cNvPr>
          <p:cNvSpPr/>
          <p:nvPr/>
        </p:nvSpPr>
        <p:spPr>
          <a:xfrm>
            <a:off x="5666330" y="1961538"/>
            <a:ext cx="527993" cy="1150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B227B73-029D-4A27-AF3E-ABEE9C1D4AD6}"/>
              </a:ext>
            </a:extLst>
          </p:cNvPr>
          <p:cNvSpPr/>
          <p:nvPr/>
        </p:nvSpPr>
        <p:spPr>
          <a:xfrm>
            <a:off x="6167775" y="787566"/>
            <a:ext cx="197629" cy="120936"/>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E0C0678-E15E-41B0-93C5-BEA9A60FEEF1}"/>
              </a:ext>
            </a:extLst>
          </p:cNvPr>
          <p:cNvSpPr/>
          <p:nvPr/>
        </p:nvSpPr>
        <p:spPr>
          <a:xfrm>
            <a:off x="4046957" y="1781606"/>
            <a:ext cx="4141347" cy="32918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EF147C5-0E38-4485-B70E-652ED38F3BA5}"/>
              </a:ext>
            </a:extLst>
          </p:cNvPr>
          <p:cNvSpPr/>
          <p:nvPr/>
        </p:nvSpPr>
        <p:spPr>
          <a:xfrm>
            <a:off x="4064655" y="129785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4B5AC01-EA57-4F9F-983F-AC2CDD2A4405}"/>
              </a:ext>
            </a:extLst>
          </p:cNvPr>
          <p:cNvSpPr/>
          <p:nvPr/>
        </p:nvSpPr>
        <p:spPr>
          <a:xfrm>
            <a:off x="4063672" y="1538749"/>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AF61567-12C0-4572-8586-20CE06130603}"/>
              </a:ext>
            </a:extLst>
          </p:cNvPr>
          <p:cNvSpPr/>
          <p:nvPr/>
        </p:nvSpPr>
        <p:spPr>
          <a:xfrm>
            <a:off x="4069571" y="5084262"/>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2BF953-EB19-41D5-A3BD-349ED4D57384}"/>
              </a:ext>
            </a:extLst>
          </p:cNvPr>
          <p:cNvSpPr/>
          <p:nvPr/>
        </p:nvSpPr>
        <p:spPr>
          <a:xfrm>
            <a:off x="4075470" y="5337933"/>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162A9B0-124B-4594-A28F-F6C9B611E8B1}"/>
              </a:ext>
            </a:extLst>
          </p:cNvPr>
          <p:cNvSpPr/>
          <p:nvPr/>
        </p:nvSpPr>
        <p:spPr>
          <a:xfrm>
            <a:off x="4075471" y="5579807"/>
            <a:ext cx="4123649" cy="253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8D8699-8719-40B5-874C-487CFFBC40AB}"/>
              </a:ext>
            </a:extLst>
          </p:cNvPr>
          <p:cNvSpPr/>
          <p:nvPr/>
        </p:nvSpPr>
        <p:spPr>
          <a:xfrm>
            <a:off x="4430415" y="2094271"/>
            <a:ext cx="949797" cy="129786"/>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88CA995-7F3A-4F8B-B56E-ECF381034796}"/>
              </a:ext>
            </a:extLst>
          </p:cNvPr>
          <p:cNvSpPr/>
          <p:nvPr/>
        </p:nvSpPr>
        <p:spPr>
          <a:xfrm>
            <a:off x="4435331" y="3119776"/>
            <a:ext cx="1139559" cy="12486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A0D9AB-A455-4852-85BA-60DD594D5A12}"/>
              </a:ext>
            </a:extLst>
          </p:cNvPr>
          <p:cNvSpPr/>
          <p:nvPr/>
        </p:nvSpPr>
        <p:spPr>
          <a:xfrm>
            <a:off x="4440247" y="3921105"/>
            <a:ext cx="975361" cy="12585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16EA378-CC5B-432F-9278-C9B39CAE21B9}"/>
              </a:ext>
            </a:extLst>
          </p:cNvPr>
          <p:cNvSpPr/>
          <p:nvPr/>
        </p:nvSpPr>
        <p:spPr>
          <a:xfrm>
            <a:off x="4445163" y="4167894"/>
            <a:ext cx="1035338" cy="150434"/>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30587C2-BDF2-485E-8370-30457D773251}"/>
              </a:ext>
            </a:extLst>
          </p:cNvPr>
          <p:cNvSpPr/>
          <p:nvPr/>
        </p:nvSpPr>
        <p:spPr>
          <a:xfrm>
            <a:off x="3569111" y="2098204"/>
            <a:ext cx="853438" cy="114054"/>
          </a:xfrm>
          <a:prstGeom prst="rect">
            <a:avLst/>
          </a:prstGeom>
          <a:solidFill>
            <a:srgbClr val="FFFF0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2A3CE00-4DE5-43FB-A33D-5A44B2C4A768}"/>
              </a:ext>
            </a:extLst>
          </p:cNvPr>
          <p:cNvSpPr/>
          <p:nvPr/>
        </p:nvSpPr>
        <p:spPr>
          <a:xfrm>
            <a:off x="298899" y="85365"/>
            <a:ext cx="10756492" cy="369332"/>
          </a:xfrm>
          <a:prstGeom prst="rect">
            <a:avLst/>
          </a:prstGeom>
        </p:spPr>
        <p:txBody>
          <a:bodyPr wrap="square">
            <a:spAutoFit/>
          </a:bodyPr>
          <a:lstStyle/>
          <a:p>
            <a:r>
              <a:rPr lang="en-US" dirty="0"/>
              <a:t>Repeat process with next nested group.  … and after one click to label a child, we’re done </a:t>
            </a:r>
          </a:p>
        </p:txBody>
      </p:sp>
      <p:sp>
        <p:nvSpPr>
          <p:cNvPr id="92" name="Rectangle 91">
            <a:extLst>
              <a:ext uri="{FF2B5EF4-FFF2-40B4-BE49-F238E27FC236}">
                <a16:creationId xmlns:a16="http://schemas.microsoft.com/office/drawing/2014/main" id="{76D96D2E-8AAF-41E0-9FDA-39C4109A3CF5}"/>
              </a:ext>
            </a:extLst>
          </p:cNvPr>
          <p:cNvSpPr/>
          <p:nvPr/>
        </p:nvSpPr>
        <p:spPr>
          <a:xfrm>
            <a:off x="4442215" y="2100171"/>
            <a:ext cx="3734292" cy="10146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6B4E8BA-8EE3-477D-B5E0-98A48EA8B4FF}"/>
              </a:ext>
            </a:extLst>
          </p:cNvPr>
          <p:cNvSpPr/>
          <p:nvPr/>
        </p:nvSpPr>
        <p:spPr>
          <a:xfrm>
            <a:off x="4442214" y="3113877"/>
            <a:ext cx="3733309" cy="844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DC8153F5-46D9-45CD-B740-48FE709472CC}"/>
              </a:ext>
            </a:extLst>
          </p:cNvPr>
          <p:cNvSpPr/>
          <p:nvPr/>
        </p:nvSpPr>
        <p:spPr>
          <a:xfrm>
            <a:off x="4453031" y="3969284"/>
            <a:ext cx="3734292" cy="2192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BC14B6D-1A3A-4955-82A1-C78C009C6C9C}"/>
              </a:ext>
            </a:extLst>
          </p:cNvPr>
          <p:cNvSpPr/>
          <p:nvPr/>
        </p:nvSpPr>
        <p:spPr>
          <a:xfrm>
            <a:off x="4458930" y="4199359"/>
            <a:ext cx="3734292" cy="815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AE239C6-F6ED-4AE3-9112-E989A88770DB}"/>
              </a:ext>
            </a:extLst>
          </p:cNvPr>
          <p:cNvSpPr/>
          <p:nvPr/>
        </p:nvSpPr>
        <p:spPr>
          <a:xfrm>
            <a:off x="4789294" y="2328278"/>
            <a:ext cx="585018" cy="1081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D15704D-6CBF-490C-9B0D-04EB6CD1E7FC}"/>
              </a:ext>
            </a:extLst>
          </p:cNvPr>
          <p:cNvSpPr/>
          <p:nvPr/>
        </p:nvSpPr>
        <p:spPr>
          <a:xfrm>
            <a:off x="4823706" y="2787444"/>
            <a:ext cx="627297" cy="1091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E0FAE248-75CD-4FF1-AB14-F55822B9E0EA}"/>
              </a:ext>
            </a:extLst>
          </p:cNvPr>
          <p:cNvSpPr/>
          <p:nvPr/>
        </p:nvSpPr>
        <p:spPr>
          <a:xfrm>
            <a:off x="4822724" y="2904448"/>
            <a:ext cx="740368" cy="104223"/>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B2F0E6-763E-4296-9CE1-2128E2640859}"/>
              </a:ext>
            </a:extLst>
          </p:cNvPr>
          <p:cNvSpPr/>
          <p:nvPr/>
        </p:nvSpPr>
        <p:spPr>
          <a:xfrm>
            <a:off x="4809940" y="3363615"/>
            <a:ext cx="764949" cy="12290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F2391C9-46D7-45C8-8219-9F1FF96531D0}"/>
              </a:ext>
            </a:extLst>
          </p:cNvPr>
          <p:cNvSpPr/>
          <p:nvPr/>
        </p:nvSpPr>
        <p:spPr>
          <a:xfrm>
            <a:off x="4826655" y="3592707"/>
            <a:ext cx="801329" cy="13568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21A327D-3D0E-47E2-A32C-D961A3D16A0B}"/>
              </a:ext>
            </a:extLst>
          </p:cNvPr>
          <p:cNvSpPr/>
          <p:nvPr/>
        </p:nvSpPr>
        <p:spPr>
          <a:xfrm>
            <a:off x="4831572" y="3721510"/>
            <a:ext cx="761016" cy="10717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3C0C819-54D0-493D-90EA-B2968095F527}"/>
              </a:ext>
            </a:extLst>
          </p:cNvPr>
          <p:cNvSpPr/>
          <p:nvPr/>
        </p:nvSpPr>
        <p:spPr>
          <a:xfrm>
            <a:off x="4806993" y="4387153"/>
            <a:ext cx="691206" cy="114055"/>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FD35AE2-5B25-4255-A53C-92255A9B75D2}"/>
              </a:ext>
            </a:extLst>
          </p:cNvPr>
          <p:cNvSpPr/>
          <p:nvPr/>
        </p:nvSpPr>
        <p:spPr>
          <a:xfrm>
            <a:off x="4811907" y="4504157"/>
            <a:ext cx="863271" cy="120937"/>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C3C3A38-DBD7-40A6-BE8B-A705302EBA38}"/>
              </a:ext>
            </a:extLst>
          </p:cNvPr>
          <p:cNvSpPr/>
          <p:nvPr/>
        </p:nvSpPr>
        <p:spPr>
          <a:xfrm>
            <a:off x="4805026" y="4632961"/>
            <a:ext cx="610582" cy="104222"/>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674E8A2-D40E-4D0A-BEB0-73BAD7836C6A}"/>
              </a:ext>
            </a:extLst>
          </p:cNvPr>
          <p:cNvSpPr/>
          <p:nvPr/>
        </p:nvSpPr>
        <p:spPr>
          <a:xfrm>
            <a:off x="4809941" y="4749964"/>
            <a:ext cx="611566" cy="87508"/>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2AA5ACEC-0CF4-4F0C-B4CA-DEEA07C55945}"/>
              </a:ext>
            </a:extLst>
          </p:cNvPr>
          <p:cNvSpPr/>
          <p:nvPr/>
        </p:nvSpPr>
        <p:spPr>
          <a:xfrm>
            <a:off x="4808958" y="4861068"/>
            <a:ext cx="695140" cy="10618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0639CF13-DC32-473C-8AF5-6904E999E228}"/>
              </a:ext>
            </a:extLst>
          </p:cNvPr>
          <p:cNvSpPr/>
          <p:nvPr/>
        </p:nvSpPr>
        <p:spPr>
          <a:xfrm>
            <a:off x="4794210" y="2451182"/>
            <a:ext cx="532907" cy="97340"/>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D63F881-2CCA-40BB-B76E-3047B751A2BD}"/>
              </a:ext>
            </a:extLst>
          </p:cNvPr>
          <p:cNvSpPr/>
          <p:nvPr/>
        </p:nvSpPr>
        <p:spPr>
          <a:xfrm>
            <a:off x="4805025" y="2562286"/>
            <a:ext cx="510294" cy="98324"/>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DD1CE8B-DE3D-44B5-B07A-B2DADA8D2CFE}"/>
              </a:ext>
            </a:extLst>
          </p:cNvPr>
          <p:cNvSpPr/>
          <p:nvPr/>
        </p:nvSpPr>
        <p:spPr>
          <a:xfrm>
            <a:off x="4811909" y="2675357"/>
            <a:ext cx="686290" cy="103239"/>
          </a:xfrm>
          <a:prstGeom prst="rect">
            <a:avLst/>
          </a:prstGeom>
          <a:solidFill>
            <a:srgbClr val="7030A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616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5C6E-A3A5-46A1-A3C6-06F9D37CBC2E}"/>
              </a:ext>
            </a:extLst>
          </p:cNvPr>
          <p:cNvSpPr>
            <a:spLocks noGrp="1"/>
          </p:cNvSpPr>
          <p:nvPr>
            <p:ph type="title"/>
          </p:nvPr>
        </p:nvSpPr>
        <p:spPr>
          <a:xfrm>
            <a:off x="415635" y="5535"/>
            <a:ext cx="11376561" cy="1325563"/>
          </a:xfrm>
        </p:spPr>
        <p:txBody>
          <a:bodyPr/>
          <a:lstStyle/>
          <a:p>
            <a:pPr algn="ctr"/>
            <a:r>
              <a:rPr lang="en-US" dirty="0"/>
              <a:t>Extraction-tool testing: Finding Precision Errors</a:t>
            </a:r>
          </a:p>
        </p:txBody>
      </p:sp>
      <p:sp>
        <p:nvSpPr>
          <p:cNvPr id="3" name="Content Placeholder 2">
            <a:extLst>
              <a:ext uri="{FF2B5EF4-FFF2-40B4-BE49-F238E27FC236}">
                <a16:creationId xmlns:a16="http://schemas.microsoft.com/office/drawing/2014/main" id="{D39E3649-C596-4CEE-B4C0-C6D6C0C1E8E6}"/>
              </a:ext>
            </a:extLst>
          </p:cNvPr>
          <p:cNvSpPr>
            <a:spLocks noGrp="1"/>
          </p:cNvSpPr>
          <p:nvPr>
            <p:ph idx="1"/>
          </p:nvPr>
        </p:nvSpPr>
        <p:spPr>
          <a:xfrm>
            <a:off x="838200" y="1132114"/>
            <a:ext cx="10515600" cy="5540829"/>
          </a:xfrm>
        </p:spPr>
        <p:txBody>
          <a:bodyPr>
            <a:normAutofit/>
          </a:bodyPr>
          <a:lstStyle/>
          <a:p>
            <a:r>
              <a:rPr lang="en-US" dirty="0"/>
              <a:t>Display red- and yellow-flag indicators, including new indicators with warning messages when the following can be detected</a:t>
            </a:r>
          </a:p>
          <a:p>
            <a:endParaRPr lang="en-US" dirty="0"/>
          </a:p>
          <a:p>
            <a:r>
              <a:rPr lang="en-US" dirty="0"/>
              <a:t>Relationship violations: ??</a:t>
            </a:r>
          </a:p>
          <a:p>
            <a:endParaRPr lang="en-US" dirty="0"/>
          </a:p>
          <a:p>
            <a:r>
              <a:rPr lang="en-US" dirty="0"/>
              <a:t>Entity violations (incorrect classification): ??</a:t>
            </a:r>
          </a:p>
        </p:txBody>
      </p:sp>
    </p:spTree>
    <p:extLst>
      <p:ext uri="{BB962C8B-B14F-4D97-AF65-F5344CB8AC3E}">
        <p14:creationId xmlns:p14="http://schemas.microsoft.com/office/powerpoint/2010/main" val="25828940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D31B-3147-40F2-AC45-1E9488057677}"/>
              </a:ext>
            </a:extLst>
          </p:cNvPr>
          <p:cNvSpPr>
            <a:spLocks noGrp="1"/>
          </p:cNvSpPr>
          <p:nvPr>
            <p:ph type="title"/>
          </p:nvPr>
        </p:nvSpPr>
        <p:spPr>
          <a:xfrm>
            <a:off x="838200" y="32613"/>
            <a:ext cx="10515600" cy="1325563"/>
          </a:xfrm>
        </p:spPr>
        <p:txBody>
          <a:bodyPr/>
          <a:lstStyle/>
          <a:p>
            <a:pPr algn="ctr"/>
            <a:r>
              <a:rPr lang="en-US" dirty="0"/>
              <a:t>Auto-indexing</a:t>
            </a:r>
          </a:p>
        </p:txBody>
      </p:sp>
      <p:sp>
        <p:nvSpPr>
          <p:cNvPr id="3" name="Content Placeholder 2">
            <a:extLst>
              <a:ext uri="{FF2B5EF4-FFF2-40B4-BE49-F238E27FC236}">
                <a16:creationId xmlns:a16="http://schemas.microsoft.com/office/drawing/2014/main" id="{6D6DD4AC-611F-4721-861E-94D2D363A2A3}"/>
              </a:ext>
            </a:extLst>
          </p:cNvPr>
          <p:cNvSpPr>
            <a:spLocks noGrp="1"/>
          </p:cNvSpPr>
          <p:nvPr>
            <p:ph idx="1"/>
          </p:nvPr>
        </p:nvSpPr>
        <p:spPr>
          <a:xfrm>
            <a:off x="869373" y="1122219"/>
            <a:ext cx="10515600" cy="5673437"/>
          </a:xfrm>
        </p:spPr>
        <p:txBody>
          <a:bodyPr>
            <a:normAutofit fontScale="85000" lnSpcReduction="20000"/>
          </a:bodyPr>
          <a:lstStyle/>
          <a:p>
            <a:r>
              <a:rPr lang="en-US" dirty="0"/>
              <a:t>Can we automatically determine form combinations to run?</a:t>
            </a:r>
          </a:p>
          <a:p>
            <a:pPr lvl="1"/>
            <a:r>
              <a:rPr lang="en-US" dirty="0"/>
              <a:t>We can always run the four forms: Person, ChildOf, Marriage, Family; but only if we can automatically determine Heads. (In Kilbarchan, for example, the father in a family is the Head for Marriage and Family; each Child is a Head for Person; and there is no Head for ChildOf and it need not be run. In Ely, the Heads for Person are the family head, the </a:t>
            </a:r>
            <a:r>
              <a:rPr lang="en-US" dirty="0" err="1"/>
              <a:t>spous</a:t>
            </a:r>
            <a:r>
              <a:rPr lang="en-US" dirty="0"/>
              <a:t>(es), and the children – all three are needed.)</a:t>
            </a:r>
          </a:p>
          <a:p>
            <a:pPr lvl="1"/>
            <a:r>
              <a:rPr lang="en-US" dirty="0"/>
              <a:t>We can reduce the runs if we can determine the right form combinations or that Individual alone will work. (In Kilbarchan, only two runs are necessary because (1) the Heads for Family and Marriage are the same while (2) the Head for Person is not the same.) Also, for Miller, we can combine them all and make one run.</a:t>
            </a:r>
          </a:p>
          <a:p>
            <a:r>
              <a:rPr lang="en-US" dirty="0"/>
              <a:t>How do we decide which books to Auto-index?</a:t>
            </a:r>
          </a:p>
          <a:p>
            <a:pPr lvl="1"/>
            <a:r>
              <a:rPr lang="en-US" dirty="0"/>
              <a:t>FamilySearch priorities</a:t>
            </a:r>
          </a:p>
          <a:p>
            <a:pPr lvl="1"/>
            <a:r>
              <a:rPr lang="en-US" dirty="0"/>
              <a:t>Can we automatically determine whether a document has the needed semi-structured properties? And, can we automatically classify them?</a:t>
            </a:r>
          </a:p>
          <a:p>
            <a:pPr lvl="2"/>
            <a:r>
              <a:rPr lang="en-US" dirty="0"/>
              <a:t>Record-separable wrt combinations of forms: Person, Child-of, Marriage, Family.</a:t>
            </a:r>
          </a:p>
          <a:p>
            <a:pPr lvl="2"/>
            <a:r>
              <a:rPr lang="en-US" dirty="0"/>
              <a:t>Classification for the auto-indexer requires us to differentiate between nested and non-nested groups as well as form combinations.</a:t>
            </a:r>
          </a:p>
          <a:p>
            <a:pPr lvl="2"/>
            <a:r>
              <a:rPr lang="en-US" dirty="0"/>
              <a:t>Ultimately, we probably need to involve other extraction tools: </a:t>
            </a:r>
            <a:r>
              <a:rPr lang="en-US" dirty="0" err="1"/>
              <a:t>OntoES</a:t>
            </a:r>
            <a:r>
              <a:rPr lang="en-US" dirty="0"/>
              <a:t> and OntoSoar; and then automatically decide which tool to use.</a:t>
            </a:r>
          </a:p>
          <a:p>
            <a:r>
              <a:rPr lang="en-US" dirty="0"/>
              <a:t>How do we decide whether the target should be CDS or LLS?</a:t>
            </a:r>
          </a:p>
          <a:p>
            <a:pPr lvl="1"/>
            <a:r>
              <a:rPr lang="en-US" dirty="0"/>
              <a:t>Is predetermine by inspection necessary, or can we determine this automatically?</a:t>
            </a:r>
          </a:p>
          <a:p>
            <a:pPr lvl="1"/>
            <a:r>
              <a:rPr lang="en-US" dirty="0"/>
              <a:t>User directed transition to (Scan-to-)submit or Add-to-tree should also be possible.</a:t>
            </a:r>
          </a:p>
          <a:p>
            <a:pPr lvl="1"/>
            <a:endParaRPr lang="en-US" dirty="0"/>
          </a:p>
        </p:txBody>
      </p:sp>
    </p:spTree>
    <p:extLst>
      <p:ext uri="{BB962C8B-B14F-4D97-AF65-F5344CB8AC3E}">
        <p14:creationId xmlns:p14="http://schemas.microsoft.com/office/powerpoint/2010/main" val="31092224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EA56-4E8A-420D-BEE3-887E4A92529E}"/>
              </a:ext>
            </a:extLst>
          </p:cNvPr>
          <p:cNvSpPr>
            <a:spLocks noGrp="1"/>
          </p:cNvSpPr>
          <p:nvPr>
            <p:ph type="title"/>
          </p:nvPr>
        </p:nvSpPr>
        <p:spPr/>
        <p:txBody>
          <a:bodyPr/>
          <a:lstStyle/>
          <a:p>
            <a:pPr algn="ctr"/>
            <a:r>
              <a:rPr lang="en-US" dirty="0"/>
              <a:t>Scan-to-submit</a:t>
            </a:r>
          </a:p>
        </p:txBody>
      </p:sp>
      <p:sp>
        <p:nvSpPr>
          <p:cNvPr id="3" name="Content Placeholder 2">
            <a:extLst>
              <a:ext uri="{FF2B5EF4-FFF2-40B4-BE49-F238E27FC236}">
                <a16:creationId xmlns:a16="http://schemas.microsoft.com/office/drawing/2014/main" id="{E70C6E4E-093E-489F-BB4B-4778A697D614}"/>
              </a:ext>
            </a:extLst>
          </p:cNvPr>
          <p:cNvSpPr>
            <a:spLocks noGrp="1"/>
          </p:cNvSpPr>
          <p:nvPr>
            <p:ph idx="1"/>
          </p:nvPr>
        </p:nvSpPr>
        <p:spPr>
          <a:xfrm>
            <a:off x="838200" y="1825625"/>
            <a:ext cx="10515600" cy="3994150"/>
          </a:xfrm>
        </p:spPr>
        <p:txBody>
          <a:bodyPr/>
          <a:lstStyle/>
          <a:p>
            <a:r>
              <a:rPr lang="en-US" dirty="0"/>
              <a:t>Patron submitter finds a person to submit by filling in FamilySearch provided form.</a:t>
            </a:r>
          </a:p>
          <a:p>
            <a:r>
              <a:rPr lang="en-US" dirty="0"/>
              <a:t>Assuming the search points them to a semi-structured text document, a patron then selects a person to submit and:</a:t>
            </a:r>
          </a:p>
          <a:p>
            <a:pPr lvl="1"/>
            <a:r>
              <a:rPr lang="en-US" dirty="0"/>
              <a:t>Within the [(4 5 6)+] cycle, completes the extraction of information from the document,</a:t>
            </a:r>
          </a:p>
          <a:p>
            <a:pPr lvl="1"/>
            <a:r>
              <a:rPr lang="en-US" dirty="0"/>
              <a:t>Checks and edits (if necessary) the generated and filled-in tree-ready form, and</a:t>
            </a:r>
          </a:p>
          <a:p>
            <a:pPr lvl="1"/>
            <a:r>
              <a:rPr lang="en-US" dirty="0"/>
              <a:t>Submits it to the FamilySearch Tree using standard FamilySearch procedures.</a:t>
            </a:r>
          </a:p>
        </p:txBody>
      </p:sp>
    </p:spTree>
    <p:extLst>
      <p:ext uri="{BB962C8B-B14F-4D97-AF65-F5344CB8AC3E}">
        <p14:creationId xmlns:p14="http://schemas.microsoft.com/office/powerpoint/2010/main" val="23544565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BE5F-99E9-4BC4-9C47-619C356FFEC8}"/>
              </a:ext>
            </a:extLst>
          </p:cNvPr>
          <p:cNvSpPr>
            <a:spLocks noGrp="1"/>
          </p:cNvSpPr>
          <p:nvPr>
            <p:ph type="title"/>
          </p:nvPr>
        </p:nvSpPr>
        <p:spPr>
          <a:xfrm>
            <a:off x="838200" y="78522"/>
            <a:ext cx="10515600" cy="1325563"/>
          </a:xfrm>
        </p:spPr>
        <p:txBody>
          <a:bodyPr/>
          <a:lstStyle/>
          <a:p>
            <a:pPr algn="ctr"/>
            <a:r>
              <a:rPr lang="en-US" dirty="0"/>
              <a:t>Keyword &amp; Semantic Search</a:t>
            </a:r>
          </a:p>
        </p:txBody>
      </p:sp>
      <p:pic>
        <p:nvPicPr>
          <p:cNvPr id="4" name="Picture 3">
            <a:extLst>
              <a:ext uri="{FF2B5EF4-FFF2-40B4-BE49-F238E27FC236}">
                <a16:creationId xmlns:a16="http://schemas.microsoft.com/office/drawing/2014/main" id="{E1778322-A078-406B-87F8-7DE1E3F8C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131" y="1736181"/>
            <a:ext cx="4808604" cy="4458888"/>
          </a:xfrm>
          <a:prstGeom prst="rect">
            <a:avLst/>
          </a:prstGeom>
        </p:spPr>
      </p:pic>
      <p:pic>
        <p:nvPicPr>
          <p:cNvPr id="5" name="Picture 4">
            <a:extLst>
              <a:ext uri="{FF2B5EF4-FFF2-40B4-BE49-F238E27FC236}">
                <a16:creationId xmlns:a16="http://schemas.microsoft.com/office/drawing/2014/main" id="{4A5E3FE9-27AA-490F-B4DE-82784FE21D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9090" y="1167473"/>
            <a:ext cx="3773625" cy="5458515"/>
          </a:xfrm>
          <a:prstGeom prst="rect">
            <a:avLst/>
          </a:prstGeom>
        </p:spPr>
      </p:pic>
      <p:sp>
        <p:nvSpPr>
          <p:cNvPr id="6" name="Rectangle 5">
            <a:extLst>
              <a:ext uri="{FF2B5EF4-FFF2-40B4-BE49-F238E27FC236}">
                <a16:creationId xmlns:a16="http://schemas.microsoft.com/office/drawing/2014/main" id="{ED95DE1E-56CA-4ED2-A765-A8272E98E3B8}"/>
              </a:ext>
            </a:extLst>
          </p:cNvPr>
          <p:cNvSpPr/>
          <p:nvPr/>
        </p:nvSpPr>
        <p:spPr>
          <a:xfrm>
            <a:off x="7883857" y="1992573"/>
            <a:ext cx="1378424"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C16D5B-EE22-41B6-B93C-DBEE96451A53}"/>
              </a:ext>
            </a:extLst>
          </p:cNvPr>
          <p:cNvSpPr/>
          <p:nvPr/>
        </p:nvSpPr>
        <p:spPr>
          <a:xfrm>
            <a:off x="7309944" y="210630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C836ED-28B1-4F83-95EC-D557632FEB88}"/>
              </a:ext>
            </a:extLst>
          </p:cNvPr>
          <p:cNvSpPr/>
          <p:nvPr/>
        </p:nvSpPr>
        <p:spPr>
          <a:xfrm>
            <a:off x="9560225" y="2125354"/>
            <a:ext cx="23385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2A6F9-B4D3-40D5-9A68-E240AFB7627A}"/>
              </a:ext>
            </a:extLst>
          </p:cNvPr>
          <p:cNvSpPr/>
          <p:nvPr/>
        </p:nvSpPr>
        <p:spPr>
          <a:xfrm>
            <a:off x="7309944" y="2239085"/>
            <a:ext cx="155275"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188189-0C2B-4753-848D-BE20F2CB0DC0}"/>
              </a:ext>
            </a:extLst>
          </p:cNvPr>
          <p:cNvSpPr/>
          <p:nvPr/>
        </p:nvSpPr>
        <p:spPr>
          <a:xfrm>
            <a:off x="9852582" y="2125353"/>
            <a:ext cx="75350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D9A807-3468-4249-B960-DC598B120BB5}"/>
              </a:ext>
            </a:extLst>
          </p:cNvPr>
          <p:cNvSpPr/>
          <p:nvPr/>
        </p:nvSpPr>
        <p:spPr>
          <a:xfrm>
            <a:off x="8609149" y="2120591"/>
            <a:ext cx="734876"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0D458-6A31-4882-8FBF-BC2A9C4A1B9E}"/>
              </a:ext>
            </a:extLst>
          </p:cNvPr>
          <p:cNvSpPr/>
          <p:nvPr/>
        </p:nvSpPr>
        <p:spPr>
          <a:xfrm>
            <a:off x="7940707" y="2120590"/>
            <a:ext cx="452242"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B5D950-C384-4F53-8CE8-4B343756D112}"/>
              </a:ext>
            </a:extLst>
          </p:cNvPr>
          <p:cNvSpPr/>
          <p:nvPr/>
        </p:nvSpPr>
        <p:spPr>
          <a:xfrm>
            <a:off x="9717119" y="1992573"/>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1D7F97-39E7-438B-AFE7-FBC449843C28}"/>
              </a:ext>
            </a:extLst>
          </p:cNvPr>
          <p:cNvSpPr/>
          <p:nvPr/>
        </p:nvSpPr>
        <p:spPr>
          <a:xfrm>
            <a:off x="7504498" y="2239173"/>
            <a:ext cx="553651"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8DF6914-FBC8-45B7-A365-7E880C7BB2B7}"/>
              </a:ext>
            </a:extLst>
          </p:cNvPr>
          <p:cNvCxnSpPr>
            <a:cxnSpLocks/>
            <a:stCxn id="6" idx="1"/>
            <a:endCxn id="7" idx="3"/>
          </p:cNvCxnSpPr>
          <p:nvPr/>
        </p:nvCxnSpPr>
        <p:spPr>
          <a:xfrm flipH="1">
            <a:off x="7543800" y="2049439"/>
            <a:ext cx="340057" cy="113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7E5DE2-C87E-4F18-8054-0B0250903282}"/>
              </a:ext>
            </a:extLst>
          </p:cNvPr>
          <p:cNvCxnSpPr>
            <a:stCxn id="6" idx="2"/>
            <a:endCxn id="13" idx="3"/>
          </p:cNvCxnSpPr>
          <p:nvPr/>
        </p:nvCxnSpPr>
        <p:spPr>
          <a:xfrm flipH="1">
            <a:off x="8392949" y="2106304"/>
            <a:ext cx="180120" cy="711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91D6DD-CFEB-4143-8F09-CF6A72046FBC}"/>
              </a:ext>
            </a:extLst>
          </p:cNvPr>
          <p:cNvCxnSpPr>
            <a:stCxn id="6" idx="2"/>
            <a:endCxn id="12" idx="1"/>
          </p:cNvCxnSpPr>
          <p:nvPr/>
        </p:nvCxnSpPr>
        <p:spPr>
          <a:xfrm>
            <a:off x="8573069" y="2106304"/>
            <a:ext cx="36080" cy="711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BD4F00-76BF-4724-89EB-020519159CE2}"/>
              </a:ext>
            </a:extLst>
          </p:cNvPr>
          <p:cNvCxnSpPr>
            <a:cxnSpLocks/>
            <a:stCxn id="6" idx="3"/>
            <a:endCxn id="9" idx="1"/>
          </p:cNvCxnSpPr>
          <p:nvPr/>
        </p:nvCxnSpPr>
        <p:spPr>
          <a:xfrm>
            <a:off x="9262281" y="2049439"/>
            <a:ext cx="297944" cy="1327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08DCEA-C256-406B-9778-7B23F7C0761D}"/>
              </a:ext>
            </a:extLst>
          </p:cNvPr>
          <p:cNvCxnSpPr>
            <a:stCxn id="10" idx="3"/>
            <a:endCxn id="6" idx="1"/>
          </p:cNvCxnSpPr>
          <p:nvPr/>
        </p:nvCxnSpPr>
        <p:spPr>
          <a:xfrm flipV="1">
            <a:off x="7465219" y="2049439"/>
            <a:ext cx="418638" cy="2465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D04F361-70F0-4708-B834-41DE11E74288}"/>
              </a:ext>
            </a:extLst>
          </p:cNvPr>
          <p:cNvCxnSpPr>
            <a:cxnSpLocks/>
          </p:cNvCxnSpPr>
          <p:nvPr/>
        </p:nvCxnSpPr>
        <p:spPr>
          <a:xfrm>
            <a:off x="7306866" y="2241947"/>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35C2AF-0ACB-4149-8967-93766927E0E4}"/>
              </a:ext>
            </a:extLst>
          </p:cNvPr>
          <p:cNvCxnSpPr>
            <a:cxnSpLocks/>
          </p:cNvCxnSpPr>
          <p:nvPr/>
        </p:nvCxnSpPr>
        <p:spPr>
          <a:xfrm>
            <a:off x="10604897" y="2126456"/>
            <a:ext cx="0" cy="111919"/>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79B8F1D-3F35-4AB8-9493-1FCE38EDC4E8}"/>
              </a:ext>
            </a:extLst>
          </p:cNvPr>
          <p:cNvSpPr/>
          <p:nvPr/>
        </p:nvSpPr>
        <p:spPr>
          <a:xfrm>
            <a:off x="9092969" y="2898549"/>
            <a:ext cx="415100" cy="113731"/>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1F432E8-0E60-4E08-A241-C002F07B4B84}"/>
              </a:ext>
            </a:extLst>
          </p:cNvPr>
          <p:cNvSpPr/>
          <p:nvPr/>
        </p:nvSpPr>
        <p:spPr>
          <a:xfrm>
            <a:off x="9065398" y="6335590"/>
            <a:ext cx="473769" cy="124945"/>
          </a:xfrm>
          <a:prstGeom prst="rect">
            <a:avLst/>
          </a:prstGeom>
          <a:solidFill>
            <a:srgbClr val="FFFF00">
              <a:alpha val="5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0774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FC28-9325-42FF-9A26-AF7F8AB7F8A7}"/>
              </a:ext>
            </a:extLst>
          </p:cNvPr>
          <p:cNvSpPr>
            <a:spLocks noGrp="1"/>
          </p:cNvSpPr>
          <p:nvPr>
            <p:ph type="title"/>
          </p:nvPr>
        </p:nvSpPr>
        <p:spPr>
          <a:xfrm>
            <a:off x="838200" y="15166"/>
            <a:ext cx="10515600" cy="1325563"/>
          </a:xfrm>
        </p:spPr>
        <p:txBody>
          <a:bodyPr/>
          <a:lstStyle/>
          <a:p>
            <a:pPr algn="ctr"/>
            <a:r>
              <a:rPr lang="en-US" dirty="0"/>
              <a:t>Persona Record</a:t>
            </a:r>
            <a:br>
              <a:rPr lang="en-US" dirty="0"/>
            </a:br>
            <a:r>
              <a:rPr lang="en-US" dirty="0"/>
              <a:t>(no editing needed before submission)</a:t>
            </a:r>
          </a:p>
        </p:txBody>
      </p:sp>
      <p:pic>
        <p:nvPicPr>
          <p:cNvPr id="3" name="Picture 2">
            <a:extLst>
              <a:ext uri="{FF2B5EF4-FFF2-40B4-BE49-F238E27FC236}">
                <a16:creationId xmlns:a16="http://schemas.microsoft.com/office/drawing/2014/main" id="{CC982BD8-B79B-4517-BA96-A3116216803D}"/>
              </a:ext>
            </a:extLst>
          </p:cNvPr>
          <p:cNvPicPr>
            <a:picLocks noChangeAspect="1"/>
          </p:cNvPicPr>
          <p:nvPr/>
        </p:nvPicPr>
        <p:blipFill>
          <a:blip r:embed="rId2"/>
          <a:stretch>
            <a:fillRect/>
          </a:stretch>
        </p:blipFill>
        <p:spPr>
          <a:xfrm>
            <a:off x="611678" y="1460147"/>
            <a:ext cx="10974007" cy="5113867"/>
          </a:xfrm>
          <a:prstGeom prst="rect">
            <a:avLst/>
          </a:prstGeom>
        </p:spPr>
      </p:pic>
    </p:spTree>
    <p:extLst>
      <p:ext uri="{BB962C8B-B14F-4D97-AF65-F5344CB8AC3E}">
        <p14:creationId xmlns:p14="http://schemas.microsoft.com/office/powerpoint/2010/main" val="413982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868362"/>
          </a:xfrm>
        </p:spPr>
        <p:txBody>
          <a:bodyPr>
            <a:noAutofit/>
          </a:bodyPr>
          <a:lstStyle/>
          <a:p>
            <a:r>
              <a:rPr lang="en-US" sz="2800" dirty="0"/>
              <a:t>During OCR, there’s an ABBYY option to </a:t>
            </a:r>
            <a:br>
              <a:rPr lang="en-US" sz="2800" dirty="0"/>
            </a:br>
            <a:r>
              <a:rPr lang="en-US" sz="2800" dirty="0"/>
              <a:t>“Correct spaces before and after punctuation marks”, (and others)</a:t>
            </a:r>
          </a:p>
        </p:txBody>
      </p:sp>
      <p:sp>
        <p:nvSpPr>
          <p:cNvPr id="4" name="TextBox 3"/>
          <p:cNvSpPr txBox="1"/>
          <p:nvPr/>
        </p:nvSpPr>
        <p:spPr>
          <a:xfrm>
            <a:off x="2362200" y="1488624"/>
            <a:ext cx="5509200" cy="369332"/>
          </a:xfrm>
          <a:prstGeom prst="rect">
            <a:avLst/>
          </a:prstGeom>
          <a:noFill/>
        </p:spPr>
        <p:txBody>
          <a:bodyPr wrap="square" rtlCol="0">
            <a:spAutoFit/>
          </a:bodyPr>
          <a:lstStyle/>
          <a:p>
            <a:r>
              <a:rPr lang="en-US" sz="1800" dirty="0"/>
              <a:t>I used the defaults, but some of these options may help?</a:t>
            </a:r>
          </a:p>
        </p:txBody>
      </p:sp>
      <p:grpSp>
        <p:nvGrpSpPr>
          <p:cNvPr id="5" name="Group 4"/>
          <p:cNvGrpSpPr/>
          <p:nvPr/>
        </p:nvGrpSpPr>
        <p:grpSpPr>
          <a:xfrm>
            <a:off x="3829050" y="1963929"/>
            <a:ext cx="4533900" cy="4301743"/>
            <a:chOff x="2133600" y="1963928"/>
            <a:chExt cx="4533900" cy="4301743"/>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63928"/>
              <a:ext cx="4533900" cy="430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09800" y="3486540"/>
              <a:ext cx="2547257" cy="762000"/>
            </a:xfrm>
            <a:prstGeom prst="rect">
              <a:avLst/>
            </a:prstGeom>
            <a:solidFill>
              <a:srgbClr val="FFFF00">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8530389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2DE008-45EF-48A9-BF73-A728AC7F6467}"/>
              </a:ext>
            </a:extLst>
          </p:cNvPr>
          <p:cNvSpPr>
            <a:spLocks noGrp="1"/>
          </p:cNvSpPr>
          <p:nvPr>
            <p:ph type="title"/>
          </p:nvPr>
        </p:nvSpPr>
        <p:spPr>
          <a:xfrm>
            <a:off x="254525" y="-123825"/>
            <a:ext cx="11689236" cy="1325563"/>
          </a:xfrm>
        </p:spPr>
        <p:txBody>
          <a:bodyPr/>
          <a:lstStyle/>
          <a:p>
            <a:pPr algn="ctr"/>
            <a:r>
              <a:rPr lang="en-US" dirty="0"/>
              <a:t>Persona Record</a:t>
            </a:r>
            <a:br>
              <a:rPr lang="en-US" dirty="0"/>
            </a:br>
            <a:r>
              <a:rPr lang="en-US" dirty="0"/>
              <a:t>(editing needed before submission)</a:t>
            </a:r>
          </a:p>
        </p:txBody>
      </p:sp>
      <p:pic>
        <p:nvPicPr>
          <p:cNvPr id="2" name="Picture 1">
            <a:extLst>
              <a:ext uri="{FF2B5EF4-FFF2-40B4-BE49-F238E27FC236}">
                <a16:creationId xmlns:a16="http://schemas.microsoft.com/office/drawing/2014/main" id="{AD933A80-F2B6-4E0B-9B96-54539A984A33}"/>
              </a:ext>
            </a:extLst>
          </p:cNvPr>
          <p:cNvPicPr>
            <a:picLocks noChangeAspect="1"/>
          </p:cNvPicPr>
          <p:nvPr/>
        </p:nvPicPr>
        <p:blipFill>
          <a:blip r:embed="rId3"/>
          <a:stretch>
            <a:fillRect/>
          </a:stretch>
        </p:blipFill>
        <p:spPr>
          <a:xfrm>
            <a:off x="2285999" y="1133475"/>
            <a:ext cx="7647393" cy="5725904"/>
          </a:xfrm>
          <a:prstGeom prst="rect">
            <a:avLst/>
          </a:prstGeom>
        </p:spPr>
      </p:pic>
    </p:spTree>
    <p:extLst>
      <p:ext uri="{BB962C8B-B14F-4D97-AF65-F5344CB8AC3E}">
        <p14:creationId xmlns:p14="http://schemas.microsoft.com/office/powerpoint/2010/main" val="2822194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072EB-83A7-42FE-BC5E-FAAA21F6A8CF}"/>
              </a:ext>
            </a:extLst>
          </p:cNvPr>
          <p:cNvPicPr>
            <a:picLocks noChangeAspect="1"/>
          </p:cNvPicPr>
          <p:nvPr/>
        </p:nvPicPr>
        <p:blipFill>
          <a:blip r:embed="rId3"/>
          <a:stretch>
            <a:fillRect/>
          </a:stretch>
        </p:blipFill>
        <p:spPr>
          <a:xfrm>
            <a:off x="2297877" y="1199384"/>
            <a:ext cx="8010369" cy="5663307"/>
          </a:xfrm>
          <a:prstGeom prst="rect">
            <a:avLst/>
          </a:prstGeom>
        </p:spPr>
      </p:pic>
      <p:sp>
        <p:nvSpPr>
          <p:cNvPr id="4" name="Oval 3">
            <a:extLst>
              <a:ext uri="{FF2B5EF4-FFF2-40B4-BE49-F238E27FC236}">
                <a16:creationId xmlns:a16="http://schemas.microsoft.com/office/drawing/2014/main" id="{4D6BA763-5D81-445B-A57B-B0B471E391F0}"/>
              </a:ext>
            </a:extLst>
          </p:cNvPr>
          <p:cNvSpPr/>
          <p:nvPr/>
        </p:nvSpPr>
        <p:spPr>
          <a:xfrm>
            <a:off x="2276150" y="3146713"/>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0B6FF65-E74B-4FBF-BA7C-6C3485D45337}"/>
              </a:ext>
            </a:extLst>
          </p:cNvPr>
          <p:cNvSpPr/>
          <p:nvPr/>
        </p:nvSpPr>
        <p:spPr>
          <a:xfrm>
            <a:off x="4070313" y="2976995"/>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D35FA9F-E9C2-4C3E-BFB7-BBEA104089CD}"/>
              </a:ext>
            </a:extLst>
          </p:cNvPr>
          <p:cNvSpPr/>
          <p:nvPr/>
        </p:nvSpPr>
        <p:spPr>
          <a:xfrm>
            <a:off x="5002032" y="2983922"/>
            <a:ext cx="976744" cy="197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B217D4-3E60-49F8-A510-61C8D8809B77}"/>
              </a:ext>
            </a:extLst>
          </p:cNvPr>
          <p:cNvSpPr/>
          <p:nvPr/>
        </p:nvSpPr>
        <p:spPr>
          <a:xfrm>
            <a:off x="6334812" y="4818472"/>
            <a:ext cx="3091992" cy="5938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2DE008-45EF-48A9-BF73-A728AC7F6467}"/>
              </a:ext>
            </a:extLst>
          </p:cNvPr>
          <p:cNvSpPr>
            <a:spLocks noGrp="1"/>
          </p:cNvSpPr>
          <p:nvPr>
            <p:ph type="title"/>
          </p:nvPr>
        </p:nvSpPr>
        <p:spPr>
          <a:xfrm>
            <a:off x="254525" y="-123825"/>
            <a:ext cx="11689236" cy="1325563"/>
          </a:xfrm>
        </p:spPr>
        <p:txBody>
          <a:bodyPr/>
          <a:lstStyle/>
          <a:p>
            <a:pPr algn="ctr"/>
            <a:r>
              <a:rPr lang="en-US" dirty="0"/>
              <a:t>Persona Record</a:t>
            </a:r>
            <a:br>
              <a:rPr lang="en-US" dirty="0"/>
            </a:br>
            <a:r>
              <a:rPr lang="en-US" dirty="0"/>
              <a:t>(editing needed before submission)</a:t>
            </a:r>
          </a:p>
        </p:txBody>
      </p:sp>
    </p:spTree>
    <p:extLst>
      <p:ext uri="{BB962C8B-B14F-4D97-AF65-F5344CB8AC3E}">
        <p14:creationId xmlns:p14="http://schemas.microsoft.com/office/powerpoint/2010/main" val="354217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Autofit/>
          </a:bodyPr>
          <a:lstStyle/>
          <a:p>
            <a:r>
              <a:rPr lang="en-US" sz="2800" dirty="0"/>
              <a:t>ABBYY Image Processing Options Before OCR</a:t>
            </a:r>
          </a:p>
        </p:txBody>
      </p:sp>
      <p:sp>
        <p:nvSpPr>
          <p:cNvPr id="5" name="TextBox 4"/>
          <p:cNvSpPr txBox="1"/>
          <p:nvPr/>
        </p:nvSpPr>
        <p:spPr>
          <a:xfrm>
            <a:off x="2362200" y="1488624"/>
            <a:ext cx="5509200" cy="369332"/>
          </a:xfrm>
          <a:prstGeom prst="rect">
            <a:avLst/>
          </a:prstGeom>
          <a:noFill/>
        </p:spPr>
        <p:txBody>
          <a:bodyPr wrap="square" rtlCol="0">
            <a:spAutoFit/>
          </a:bodyPr>
          <a:lstStyle/>
          <a:p>
            <a:r>
              <a:rPr lang="en-US" sz="1800" dirty="0"/>
              <a:t>I used the defaults, but some of these options may help?</a:t>
            </a:r>
          </a:p>
        </p:txBody>
      </p:sp>
      <p:sp>
        <p:nvSpPr>
          <p:cNvPr id="4" name="TextBox 3"/>
          <p:cNvSpPr txBox="1"/>
          <p:nvPr/>
        </p:nvSpPr>
        <p:spPr>
          <a:xfrm>
            <a:off x="6934201" y="2354581"/>
            <a:ext cx="3440301" cy="1384995"/>
          </a:xfrm>
          <a:prstGeom prst="rect">
            <a:avLst/>
          </a:prstGeom>
          <a:noFill/>
        </p:spPr>
        <p:txBody>
          <a:bodyPr wrap="square" rtlCol="0">
            <a:spAutoFit/>
          </a:bodyPr>
          <a:lstStyle/>
          <a:p>
            <a:r>
              <a:rPr lang="en-US" sz="1400" dirty="0"/>
              <a:t>I did “Straighten Text Lines” in 1 OCR area.</a:t>
            </a:r>
          </a:p>
          <a:p>
            <a:endParaRPr lang="en-US" sz="1400" dirty="0"/>
          </a:p>
          <a:p>
            <a:r>
              <a:rPr lang="en-US" sz="1400" dirty="0"/>
              <a:t>There are options to:</a:t>
            </a:r>
            <a:br>
              <a:rPr lang="en-US" sz="1400" dirty="0"/>
            </a:br>
            <a:r>
              <a:rPr lang="en-US" sz="1400" dirty="0"/>
              <a:t>   Split Facing Pages</a:t>
            </a:r>
          </a:p>
          <a:p>
            <a:r>
              <a:rPr lang="en-US" sz="1400" dirty="0"/>
              <a:t>   Detect Page Edges </a:t>
            </a:r>
          </a:p>
          <a:p>
            <a:r>
              <a:rPr lang="en-US" sz="1400" dirty="0"/>
              <a:t>Do these duplicate Deryl’s cropping process?</a:t>
            </a:r>
          </a:p>
        </p:txBody>
      </p:sp>
      <p:grpSp>
        <p:nvGrpSpPr>
          <p:cNvPr id="6" name="Group 5"/>
          <p:cNvGrpSpPr/>
          <p:nvPr/>
        </p:nvGrpSpPr>
        <p:grpSpPr>
          <a:xfrm>
            <a:off x="2467610" y="1981413"/>
            <a:ext cx="4314190" cy="4115572"/>
            <a:chOff x="943610" y="1981413"/>
            <a:chExt cx="4314190" cy="4115572"/>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59"/>
            <a:stretch/>
          </p:blipFill>
          <p:spPr bwMode="auto">
            <a:xfrm>
              <a:off x="943610" y="1981413"/>
              <a:ext cx="4314190" cy="411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16029" y="4700589"/>
              <a:ext cx="2312971" cy="723900"/>
            </a:xfrm>
            <a:prstGeom prst="rect">
              <a:avLst/>
            </a:prstGeom>
            <a:solidFill>
              <a:srgbClr val="FFFF00">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626165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sz="2800" dirty="0">
                <a:latin typeface="+mn-lt"/>
                <a:ea typeface="+mn-ea"/>
                <a:cs typeface="+mn-cs"/>
              </a:rPr>
              <a:t>Output PDF Formats from ABBYY</a:t>
            </a:r>
            <a:br>
              <a:rPr lang="en-US" sz="2800" dirty="0">
                <a:latin typeface="+mn-lt"/>
                <a:ea typeface="+mn-ea"/>
                <a:cs typeface="+mn-cs"/>
              </a:rPr>
            </a:br>
            <a:r>
              <a:rPr lang="en-US" sz="2200" dirty="0">
                <a:latin typeface="+mn-lt"/>
                <a:ea typeface="+mn-ea"/>
                <a:cs typeface="+mn-cs"/>
              </a:rPr>
              <a:t>Does the choice affect the PDF Display in COMET?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6" y="2133600"/>
            <a:ext cx="4676775" cy="378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57400" y="1447801"/>
            <a:ext cx="3930500" cy="646331"/>
          </a:xfrm>
          <a:prstGeom prst="rect">
            <a:avLst/>
          </a:prstGeom>
          <a:noFill/>
        </p:spPr>
        <p:txBody>
          <a:bodyPr wrap="square" rtlCol="0">
            <a:spAutoFit/>
          </a:bodyPr>
          <a:lstStyle/>
          <a:p>
            <a:r>
              <a:rPr lang="en-US" sz="1800" dirty="0"/>
              <a:t>File&gt;Save As&gt;Searchable PDF Document</a:t>
            </a:r>
          </a:p>
          <a:p>
            <a:r>
              <a:rPr lang="en-US" sz="1800" dirty="0"/>
              <a:t>Options</a:t>
            </a:r>
          </a:p>
        </p:txBody>
      </p:sp>
      <p:sp>
        <p:nvSpPr>
          <p:cNvPr id="6" name="TextBox 5"/>
          <p:cNvSpPr txBox="1"/>
          <p:nvPr/>
        </p:nvSpPr>
        <p:spPr>
          <a:xfrm>
            <a:off x="6858000" y="2602650"/>
            <a:ext cx="3584636" cy="1200329"/>
          </a:xfrm>
          <a:prstGeom prst="rect">
            <a:avLst/>
          </a:prstGeom>
          <a:noFill/>
        </p:spPr>
        <p:txBody>
          <a:bodyPr wrap="square" rtlCol="0">
            <a:spAutoFit/>
          </a:bodyPr>
          <a:lstStyle/>
          <a:p>
            <a:r>
              <a:rPr lang="en-US" sz="1200" dirty="0"/>
              <a:t>Input File Size of FloegelnOFB-cropped:   	44,214 KB</a:t>
            </a:r>
          </a:p>
          <a:p>
            <a:endParaRPr lang="en-US" sz="1200" dirty="0"/>
          </a:p>
          <a:p>
            <a:r>
              <a:rPr lang="en-US" sz="1200" dirty="0"/>
              <a:t>Output File Size from ABBYY:</a:t>
            </a:r>
          </a:p>
          <a:p>
            <a:r>
              <a:rPr lang="en-US" sz="1200" dirty="0"/>
              <a:t>With No Compression:     		46,980 KB</a:t>
            </a:r>
          </a:p>
          <a:p>
            <a:r>
              <a:rPr lang="en-US" sz="1200" dirty="0"/>
              <a:t>With MRC Compression:  		  5,579 KB</a:t>
            </a:r>
          </a:p>
          <a:p>
            <a:r>
              <a:rPr lang="en-US" sz="1200" dirty="0"/>
              <a:t>With ABBYY PreciseScan:		  6,307 KB </a:t>
            </a:r>
          </a:p>
        </p:txBody>
      </p:sp>
      <p:sp>
        <p:nvSpPr>
          <p:cNvPr id="7" name="Rectangle 6"/>
          <p:cNvSpPr/>
          <p:nvPr/>
        </p:nvSpPr>
        <p:spPr>
          <a:xfrm>
            <a:off x="3396343" y="3925080"/>
            <a:ext cx="2547257" cy="381000"/>
          </a:xfrm>
          <a:prstGeom prst="rect">
            <a:avLst/>
          </a:prstGeom>
          <a:solidFill>
            <a:srgbClr val="FFFF00">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5784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1AA3-9508-4915-A765-DF6785B2EE52}"/>
              </a:ext>
            </a:extLst>
          </p:cNvPr>
          <p:cNvSpPr>
            <a:spLocks noGrp="1"/>
          </p:cNvSpPr>
          <p:nvPr>
            <p:ph type="title"/>
          </p:nvPr>
        </p:nvSpPr>
        <p:spPr>
          <a:xfrm>
            <a:off x="838200" y="12584"/>
            <a:ext cx="10515600" cy="1325563"/>
          </a:xfrm>
        </p:spPr>
        <p:txBody>
          <a:bodyPr/>
          <a:lstStyle/>
          <a:p>
            <a:pPr algn="ctr"/>
            <a:r>
              <a:rPr lang="en-US" dirty="0"/>
              <a:t>Document Semi-Structured Requirement</a:t>
            </a:r>
          </a:p>
        </p:txBody>
      </p:sp>
      <p:sp>
        <p:nvSpPr>
          <p:cNvPr id="3" name="TextBox 2">
            <a:extLst>
              <a:ext uri="{FF2B5EF4-FFF2-40B4-BE49-F238E27FC236}">
                <a16:creationId xmlns:a16="http://schemas.microsoft.com/office/drawing/2014/main" id="{2AB4E770-572B-4503-841F-5DE093696F6D}"/>
              </a:ext>
            </a:extLst>
          </p:cNvPr>
          <p:cNvSpPr txBox="1"/>
          <p:nvPr/>
        </p:nvSpPr>
        <p:spPr>
          <a:xfrm>
            <a:off x="484742" y="1178801"/>
            <a:ext cx="11303305" cy="923330"/>
          </a:xfrm>
          <a:prstGeom prst="rect">
            <a:avLst/>
          </a:prstGeom>
          <a:noFill/>
        </p:spPr>
        <p:txBody>
          <a:bodyPr wrap="square" rtlCol="0">
            <a:spAutoFit/>
          </a:bodyPr>
          <a:lstStyle/>
          <a:p>
            <a:r>
              <a:rPr lang="en-US" dirty="0"/>
              <a:t>Fundamental consideration for determining whether a document can be processed by our pipeline: For record-head persons, all data of interest for that person (1) must follow the head person’s name and appear before the next head person’s name; (2) must not include data not belonging to the head person; and (3) only one-hop relationships. </a:t>
            </a:r>
          </a:p>
        </p:txBody>
      </p:sp>
      <p:sp>
        <p:nvSpPr>
          <p:cNvPr id="5" name="TextBox 4">
            <a:extLst>
              <a:ext uri="{FF2B5EF4-FFF2-40B4-BE49-F238E27FC236}">
                <a16:creationId xmlns:a16="http://schemas.microsoft.com/office/drawing/2014/main" id="{3D70C95D-57D1-480F-9CEC-6BE6DDA8BD2E}"/>
              </a:ext>
            </a:extLst>
          </p:cNvPr>
          <p:cNvSpPr txBox="1"/>
          <p:nvPr/>
        </p:nvSpPr>
        <p:spPr>
          <a:xfrm>
            <a:off x="2487054" y="2233510"/>
            <a:ext cx="7229821" cy="2462213"/>
          </a:xfrm>
          <a:prstGeom prst="rect">
            <a:avLst/>
          </a:prstGeom>
          <a:noFill/>
        </p:spPr>
        <p:txBody>
          <a:bodyPr wrap="square">
            <a:spAutoFit/>
          </a:bodyPr>
          <a:lstStyle/>
          <a:p>
            <a:r>
              <a:rPr lang="en-US" sz="1400" dirty="0"/>
              <a:t>H059</a:t>
            </a:r>
          </a:p>
          <a:p>
            <a:r>
              <a:rPr lang="en-US" sz="1400" dirty="0">
                <a:solidFill>
                  <a:srgbClr val="00B050"/>
                </a:solidFill>
              </a:rPr>
              <a:t>Henrich </a:t>
            </a:r>
            <a:r>
              <a:rPr lang="en-US" sz="1400" dirty="0" err="1">
                <a:solidFill>
                  <a:srgbClr val="00B050"/>
                </a:solidFill>
              </a:rPr>
              <a:t>Holweg</a:t>
            </a:r>
            <a:r>
              <a:rPr lang="en-US" sz="1400" dirty="0"/>
              <a:t>, Bm., Hs. Nr. 9, * ca. 1675 </a:t>
            </a:r>
            <a:r>
              <a:rPr lang="en-US" sz="1400" dirty="0" err="1"/>
              <a:t>aus</a:t>
            </a:r>
            <a:r>
              <a:rPr lang="en-US" sz="1400" dirty="0"/>
              <a:t> H058, + 16.12.1728, 53 J.,</a:t>
            </a:r>
          </a:p>
          <a:p>
            <a:r>
              <a:rPr lang="en-US" sz="1400" dirty="0" err="1"/>
              <a:t>oo</a:t>
            </a:r>
            <a:r>
              <a:rPr lang="en-US" sz="1400" dirty="0"/>
              <a:t> 10.10.1702 </a:t>
            </a:r>
            <a:r>
              <a:rPr lang="en-US" sz="1400" dirty="0">
                <a:solidFill>
                  <a:srgbClr val="00B050"/>
                </a:solidFill>
              </a:rPr>
              <a:t>An Rademacher</a:t>
            </a:r>
            <a:r>
              <a:rPr lang="en-US" sz="1400" dirty="0"/>
              <a:t>, (To. Hans R., </a:t>
            </a:r>
            <a:r>
              <a:rPr lang="en-US" sz="1400" dirty="0" err="1"/>
              <a:t>Fickmühlen</a:t>
            </a:r>
            <a:r>
              <a:rPr lang="en-US" sz="1400" dirty="0"/>
              <a:t>), * ca. 1681, + 25.5.1741,60 J.,</a:t>
            </a:r>
          </a:p>
          <a:p>
            <a:r>
              <a:rPr lang="en-US" sz="1400" dirty="0"/>
              <a:t>Kinder: </a:t>
            </a:r>
            <a:r>
              <a:rPr lang="en-US" sz="1400" dirty="0">
                <a:solidFill>
                  <a:srgbClr val="00B050"/>
                </a:solidFill>
              </a:rPr>
              <a:t>Engel</a:t>
            </a:r>
            <a:r>
              <a:rPr lang="en-US" sz="1400" dirty="0"/>
              <a:t> ~ 25.10.1703, </a:t>
            </a:r>
            <a:r>
              <a:rPr lang="en-US" sz="1400" dirty="0" err="1"/>
              <a:t>oo</a:t>
            </a:r>
            <a:r>
              <a:rPr lang="en-US" sz="1400" dirty="0"/>
              <a:t> </a:t>
            </a:r>
            <a:r>
              <a:rPr lang="en-US" sz="1400" dirty="0" err="1"/>
              <a:t>Ringstedt</a:t>
            </a:r>
            <a:r>
              <a:rPr lang="en-US" sz="1400" dirty="0"/>
              <a:t> (luth.) 21.10.1727 Johann </a:t>
            </a:r>
            <a:r>
              <a:rPr lang="en-US" sz="1400" dirty="0" err="1"/>
              <a:t>Holwegs</a:t>
            </a:r>
            <a:r>
              <a:rPr lang="en-US" sz="1400" dirty="0"/>
              <a:t>, </a:t>
            </a:r>
            <a:r>
              <a:rPr lang="en-US" sz="1400" dirty="0" err="1"/>
              <a:t>Alfstedt</a:t>
            </a:r>
            <a:r>
              <a:rPr lang="en-US" sz="1400" dirty="0"/>
              <a:t>, </a:t>
            </a:r>
            <a:r>
              <a:rPr lang="en-US" sz="1400" dirty="0">
                <a:solidFill>
                  <a:srgbClr val="FF0000"/>
                </a:solidFill>
              </a:rPr>
              <a:t>* ca. 1693</a:t>
            </a:r>
            <a:r>
              <a:rPr lang="en-US" sz="1400" dirty="0"/>
              <a:t>,</a:t>
            </a:r>
          </a:p>
          <a:p>
            <a:r>
              <a:rPr lang="en-US" sz="1400" dirty="0"/>
              <a:t>		+ </a:t>
            </a:r>
            <a:r>
              <a:rPr lang="en-US" sz="1400" dirty="0" err="1">
                <a:solidFill>
                  <a:srgbClr val="FF0000"/>
                </a:solidFill>
              </a:rPr>
              <a:t>Alfstedt</a:t>
            </a:r>
            <a:r>
              <a:rPr lang="en-US" sz="1400" dirty="0">
                <a:solidFill>
                  <a:srgbClr val="FF0000"/>
                </a:solidFill>
              </a:rPr>
              <a:t> 2.11.1776</a:t>
            </a:r>
            <a:r>
              <a:rPr lang="en-US" sz="1400" dirty="0"/>
              <a:t>, </a:t>
            </a:r>
            <a:r>
              <a:rPr lang="en-US" sz="1400" dirty="0" err="1"/>
              <a:t>sie</a:t>
            </a:r>
            <a:r>
              <a:rPr lang="en-US" sz="1400" dirty="0"/>
              <a:t> + 28.11.1783</a:t>
            </a:r>
          </a:p>
          <a:p>
            <a:r>
              <a:rPr lang="en-US" sz="1400" dirty="0"/>
              <a:t>	</a:t>
            </a:r>
            <a:r>
              <a:rPr lang="en-US" sz="1400" dirty="0">
                <a:solidFill>
                  <a:srgbClr val="00B050"/>
                </a:solidFill>
              </a:rPr>
              <a:t>Carsten</a:t>
            </a:r>
            <a:r>
              <a:rPr lang="en-US" sz="1400" dirty="0"/>
              <a:t> ~ 30.10.1706, </a:t>
            </a:r>
            <a:r>
              <a:rPr lang="en-US" sz="1400" dirty="0" err="1"/>
              <a:t>oo</a:t>
            </a:r>
            <a:r>
              <a:rPr lang="en-US" sz="1400" dirty="0"/>
              <a:t> 5.7.1735, H063</a:t>
            </a:r>
          </a:p>
          <a:p>
            <a:r>
              <a:rPr lang="en-US" sz="1400" dirty="0"/>
              <a:t>	</a:t>
            </a:r>
            <a:r>
              <a:rPr lang="en-US" sz="1400" dirty="0">
                <a:solidFill>
                  <a:srgbClr val="00B050"/>
                </a:solidFill>
              </a:rPr>
              <a:t>Fabian</a:t>
            </a:r>
            <a:r>
              <a:rPr lang="en-US" sz="1400" dirty="0"/>
              <a:t> ~ 24.11.1709, + 21.5.1741</a:t>
            </a:r>
          </a:p>
          <a:p>
            <a:r>
              <a:rPr lang="en-US" sz="1400" dirty="0"/>
              <a:t>	</a:t>
            </a:r>
            <a:r>
              <a:rPr lang="en-US" sz="1400" dirty="0">
                <a:solidFill>
                  <a:srgbClr val="00B050"/>
                </a:solidFill>
              </a:rPr>
              <a:t>Harm</a:t>
            </a:r>
            <a:r>
              <a:rPr lang="en-US" sz="1400" dirty="0"/>
              <a:t> ~ 7.4.1713, □ 12.7.1713</a:t>
            </a:r>
          </a:p>
          <a:p>
            <a:r>
              <a:rPr lang="en-US" sz="1400" dirty="0"/>
              <a:t>	</a:t>
            </a:r>
            <a:r>
              <a:rPr lang="en-US" sz="1400" dirty="0">
                <a:solidFill>
                  <a:srgbClr val="00B050"/>
                </a:solidFill>
              </a:rPr>
              <a:t>An </a:t>
            </a:r>
            <a:r>
              <a:rPr lang="en-US" sz="1400" dirty="0" err="1">
                <a:solidFill>
                  <a:srgbClr val="00B050"/>
                </a:solidFill>
              </a:rPr>
              <a:t>Catrin</a:t>
            </a:r>
            <a:r>
              <a:rPr lang="en-US" sz="1400" dirty="0">
                <a:solidFill>
                  <a:srgbClr val="00B050"/>
                </a:solidFill>
              </a:rPr>
              <a:t> </a:t>
            </a:r>
            <a:r>
              <a:rPr lang="en-US" sz="1400" dirty="0"/>
              <a:t>~ 10.8.1714, </a:t>
            </a:r>
            <a:r>
              <a:rPr lang="en-US" sz="1400" dirty="0" err="1"/>
              <a:t>oo</a:t>
            </a:r>
            <a:r>
              <a:rPr lang="en-US" sz="1400" dirty="0"/>
              <a:t> 24.10.1737 Johann </a:t>
            </a:r>
            <a:r>
              <a:rPr lang="en-US" sz="1400" dirty="0" err="1"/>
              <a:t>Struß</a:t>
            </a:r>
            <a:r>
              <a:rPr lang="en-US" sz="1400" dirty="0"/>
              <a:t>, S100</a:t>
            </a:r>
          </a:p>
          <a:p>
            <a:r>
              <a:rPr lang="en-US" sz="1400" dirty="0"/>
              <a:t>	</a:t>
            </a:r>
            <a:r>
              <a:rPr lang="en-US" sz="1400" dirty="0">
                <a:solidFill>
                  <a:srgbClr val="00B050"/>
                </a:solidFill>
              </a:rPr>
              <a:t>Hinrich</a:t>
            </a:r>
            <a:r>
              <a:rPr lang="en-US" sz="1400" dirty="0"/>
              <a:t> ~28.1.1718, + 14.5.1741</a:t>
            </a:r>
          </a:p>
          <a:p>
            <a:r>
              <a:rPr lang="en-US" sz="1400" dirty="0"/>
              <a:t>	</a:t>
            </a:r>
            <a:r>
              <a:rPr lang="en-US" sz="1400" dirty="0">
                <a:solidFill>
                  <a:srgbClr val="00B050"/>
                </a:solidFill>
              </a:rPr>
              <a:t>Margret</a:t>
            </a:r>
            <a:r>
              <a:rPr lang="en-US" sz="1400" dirty="0"/>
              <a:t> ~8.12.1722</a:t>
            </a:r>
          </a:p>
        </p:txBody>
      </p:sp>
      <p:sp>
        <p:nvSpPr>
          <p:cNvPr id="7" name="TextBox 6">
            <a:extLst>
              <a:ext uri="{FF2B5EF4-FFF2-40B4-BE49-F238E27FC236}">
                <a16:creationId xmlns:a16="http://schemas.microsoft.com/office/drawing/2014/main" id="{4CDE74CD-052E-4442-AF0D-9913BB04CE7F}"/>
              </a:ext>
            </a:extLst>
          </p:cNvPr>
          <p:cNvSpPr txBox="1"/>
          <p:nvPr/>
        </p:nvSpPr>
        <p:spPr>
          <a:xfrm>
            <a:off x="2905703" y="4914810"/>
            <a:ext cx="6403554" cy="1600438"/>
          </a:xfrm>
          <a:prstGeom prst="rect">
            <a:avLst/>
          </a:prstGeom>
          <a:noFill/>
        </p:spPr>
        <p:txBody>
          <a:bodyPr wrap="square">
            <a:spAutoFit/>
          </a:bodyPr>
          <a:lstStyle/>
          <a:p>
            <a:r>
              <a:rPr lang="en-US" sz="1400" dirty="0">
                <a:solidFill>
                  <a:srgbClr val="00B050"/>
                </a:solidFill>
              </a:rPr>
              <a:t>ALBRIGHT, ESTHER R</a:t>
            </a:r>
            <a:r>
              <a:rPr lang="en-US" sz="1400" dirty="0"/>
              <a:t>. d 1 Jan 1946 113 Sherman St Dayton OH BD </a:t>
            </a:r>
            <a:r>
              <a:rPr lang="en-US" sz="1400" dirty="0" err="1"/>
              <a:t>Abbottsville</a:t>
            </a:r>
            <a:r>
              <a:rPr lang="en-US" sz="1400" dirty="0"/>
              <a:t> </a:t>
            </a:r>
            <a:r>
              <a:rPr lang="en-US" sz="1400" dirty="0" err="1"/>
              <a:t>Cem</a:t>
            </a:r>
            <a:endParaRPr lang="en-US" sz="1400" dirty="0"/>
          </a:p>
          <a:p>
            <a:r>
              <a:rPr lang="en-US" sz="1400" dirty="0" err="1"/>
              <a:t>Dke</a:t>
            </a:r>
            <a:r>
              <a:rPr lang="en-US" sz="1400" dirty="0"/>
              <a:t> Co OH 3 Jan 1946 b 22 July 1863 Butler Co OH age 82-6-9 f THOMAS</a:t>
            </a:r>
          </a:p>
          <a:p>
            <a:r>
              <a:rPr lang="en-US" sz="1400" dirty="0"/>
              <a:t>BENTON MORRIS Butler Co OH m ANGELINE HARROD Hamilton Co OH housekeeper</a:t>
            </a:r>
          </a:p>
          <a:p>
            <a:r>
              <a:rPr lang="en-US" sz="1400" dirty="0"/>
              <a:t>widow </a:t>
            </a:r>
            <a:r>
              <a:rPr lang="en-US" sz="1400" dirty="0" err="1"/>
              <a:t>sp</a:t>
            </a:r>
            <a:r>
              <a:rPr lang="en-US" sz="1400" dirty="0"/>
              <a:t> WINFIELD S. ALBRIGHT 1 daughter </a:t>
            </a:r>
            <a:r>
              <a:rPr lang="en-US" sz="1400" dirty="0" err="1"/>
              <a:t>Mrs</a:t>
            </a:r>
            <a:r>
              <a:rPr lang="en-US" sz="1400" dirty="0"/>
              <a:t> HENRY RANCH 4 sons HENDER-</a:t>
            </a:r>
          </a:p>
          <a:p>
            <a:r>
              <a:rPr lang="en-US" sz="1400" dirty="0"/>
              <a:t>SON of Greenville WILBUR of Greenville GEO of Dayton ELBERT of Dayton</a:t>
            </a:r>
          </a:p>
          <a:p>
            <a:r>
              <a:rPr lang="en-US" sz="1400" dirty="0"/>
              <a:t>12 grandchildren 2 brothers </a:t>
            </a:r>
            <a:r>
              <a:rPr lang="en-US" sz="1400" dirty="0">
                <a:solidFill>
                  <a:srgbClr val="FF0000"/>
                </a:solidFill>
              </a:rPr>
              <a:t>ARTHUR MORRIS </a:t>
            </a:r>
            <a:r>
              <a:rPr lang="en-US" sz="1400" dirty="0"/>
              <a:t>Venice OH &amp; </a:t>
            </a:r>
            <a:r>
              <a:rPr lang="en-US" sz="1400" dirty="0">
                <a:solidFill>
                  <a:srgbClr val="FF0000"/>
                </a:solidFill>
              </a:rPr>
              <a:t>SAM MORRIS </a:t>
            </a:r>
            <a:r>
              <a:rPr lang="en-US" sz="1400" dirty="0"/>
              <a:t>Harrison</a:t>
            </a:r>
          </a:p>
          <a:p>
            <a:r>
              <a:rPr lang="en-US" sz="1400" dirty="0"/>
              <a:t>OH 2 sisters </a:t>
            </a:r>
            <a:r>
              <a:rPr lang="en-US" sz="1400" dirty="0">
                <a:solidFill>
                  <a:srgbClr val="FF0000"/>
                </a:solidFill>
              </a:rPr>
              <a:t>Miss ELLA MORRIS </a:t>
            </a:r>
            <a:r>
              <a:rPr lang="en-US" sz="1400" dirty="0" err="1"/>
              <a:t>Greenvi</a:t>
            </a:r>
            <a:r>
              <a:rPr lang="en-US" sz="1400" dirty="0"/>
              <a:t> </a:t>
            </a:r>
            <a:r>
              <a:rPr lang="en-US" sz="1400" dirty="0" err="1"/>
              <a:t>lle</a:t>
            </a:r>
            <a:r>
              <a:rPr lang="en-US" sz="1400" dirty="0"/>
              <a:t> OH &amp; </a:t>
            </a:r>
            <a:r>
              <a:rPr lang="en-US" sz="1400" dirty="0" err="1">
                <a:solidFill>
                  <a:srgbClr val="FF0000"/>
                </a:solidFill>
              </a:rPr>
              <a:t>Mrs</a:t>
            </a:r>
            <a:r>
              <a:rPr lang="en-US" sz="1400" dirty="0">
                <a:solidFill>
                  <a:srgbClr val="FF0000"/>
                </a:solidFill>
              </a:rPr>
              <a:t> ADA HARP </a:t>
            </a:r>
            <a:r>
              <a:rPr lang="en-US" sz="1400" dirty="0"/>
              <a:t>Tulsa OK</a:t>
            </a:r>
          </a:p>
        </p:txBody>
      </p:sp>
    </p:spTree>
    <p:extLst>
      <p:ext uri="{BB962C8B-B14F-4D97-AF65-F5344CB8AC3E}">
        <p14:creationId xmlns:p14="http://schemas.microsoft.com/office/powerpoint/2010/main" val="419029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1C8B-2C3C-4673-B300-831B9A7DF961}"/>
              </a:ext>
            </a:extLst>
          </p:cNvPr>
          <p:cNvSpPr>
            <a:spLocks noGrp="1"/>
          </p:cNvSpPr>
          <p:nvPr>
            <p:ph type="title"/>
          </p:nvPr>
        </p:nvSpPr>
        <p:spPr/>
        <p:txBody>
          <a:bodyPr/>
          <a:lstStyle/>
          <a:p>
            <a:pPr algn="ctr"/>
            <a:r>
              <a:rPr lang="en-US" dirty="0"/>
              <a:t>Guidelines for OCR Error Correction</a:t>
            </a:r>
          </a:p>
        </p:txBody>
      </p:sp>
      <p:sp>
        <p:nvSpPr>
          <p:cNvPr id="3" name="Content Placeholder 2">
            <a:extLst>
              <a:ext uri="{FF2B5EF4-FFF2-40B4-BE49-F238E27FC236}">
                <a16:creationId xmlns:a16="http://schemas.microsoft.com/office/drawing/2014/main" id="{5B29E6BD-2237-402A-B744-C3D852822C53}"/>
              </a:ext>
            </a:extLst>
          </p:cNvPr>
          <p:cNvSpPr>
            <a:spLocks noGrp="1"/>
          </p:cNvSpPr>
          <p:nvPr>
            <p:ph idx="1"/>
          </p:nvPr>
        </p:nvSpPr>
        <p:spPr>
          <a:xfrm>
            <a:off x="838200" y="1825624"/>
            <a:ext cx="10515600" cy="4674327"/>
          </a:xfrm>
        </p:spPr>
        <p:txBody>
          <a:bodyPr>
            <a:normAutofit fontScale="85000" lnSpcReduction="20000"/>
          </a:bodyPr>
          <a:lstStyle/>
          <a:p>
            <a:r>
              <a:rPr lang="en-US" dirty="0"/>
              <a:t>Set up</a:t>
            </a:r>
          </a:p>
          <a:p>
            <a:pPr lvl="1"/>
            <a:r>
              <a:rPr lang="en-US" dirty="0"/>
              <a:t>Set the Language to German, select OFB User Dictionaries</a:t>
            </a:r>
          </a:p>
          <a:p>
            <a:pPr lvl="1"/>
            <a:r>
              <a:rPr lang="en-US" dirty="0"/>
              <a:t>Set Image Resolution to 700 dpi for all pages</a:t>
            </a:r>
          </a:p>
          <a:p>
            <a:pPr lvl="1"/>
            <a:r>
              <a:rPr lang="en-US" dirty="0"/>
              <a:t>Straighten text lines (applied to all pages)</a:t>
            </a:r>
          </a:p>
          <a:p>
            <a:pPr lvl="1"/>
            <a:r>
              <a:rPr lang="en-US" dirty="0"/>
              <a:t>Recognize All Pages</a:t>
            </a:r>
          </a:p>
          <a:p>
            <a:r>
              <a:rPr lang="en-US" dirty="0"/>
              <a:t>Correct OCR errors </a:t>
            </a:r>
          </a:p>
          <a:p>
            <a:pPr lvl="1"/>
            <a:r>
              <a:rPr lang="en-US" dirty="0"/>
              <a:t>Sometimes it’s best to accept the OCR error (e.g. </a:t>
            </a:r>
            <a:r>
              <a:rPr lang="en-US" dirty="0" err="1"/>
              <a:t>ooI</a:t>
            </a:r>
            <a:r>
              <a:rPr lang="en-US" dirty="0"/>
              <a:t>, with a lowercase “L”)</a:t>
            </a:r>
          </a:p>
          <a:p>
            <a:pPr lvl="1"/>
            <a:r>
              <a:rPr lang="en-US" dirty="0"/>
              <a:t>Sometimes it’s best to make replace-all changes and then correct the few that were already correct (e.g. change – to ~ and then change </a:t>
            </a:r>
            <a:r>
              <a:rPr lang="en-US" dirty="0" err="1"/>
              <a:t>o~o</a:t>
            </a:r>
            <a:r>
              <a:rPr lang="en-US" dirty="0"/>
              <a:t> back to o-o)</a:t>
            </a:r>
          </a:p>
          <a:p>
            <a:pPr lvl="1"/>
            <a:r>
              <a:rPr lang="en-US" dirty="0"/>
              <a:t>Replacing one symbol by two (a miss-</a:t>
            </a:r>
            <a:r>
              <a:rPr lang="en-US" dirty="0" err="1"/>
              <a:t>OCRd</a:t>
            </a:r>
            <a:r>
              <a:rPr lang="en-US" dirty="0"/>
              <a:t> German open quote by .,) or two symbols by one (“</a:t>
            </a:r>
            <a:r>
              <a:rPr lang="en-US" dirty="0" err="1"/>
              <a:t>rn</a:t>
            </a:r>
            <a:r>
              <a:rPr lang="en-US" dirty="0"/>
              <a:t>” by “m”)</a:t>
            </a:r>
          </a:p>
          <a:p>
            <a:pPr lvl="1"/>
            <a:r>
              <a:rPr lang="en-US" dirty="0"/>
              <a:t>Small symbols such as a period may be missed and can be added (e.g. “21</a:t>
            </a:r>
            <a:r>
              <a:rPr lang="en-US" sz="1000" dirty="0"/>
              <a:t>.</a:t>
            </a:r>
            <a:r>
              <a:rPr lang="en-US" dirty="0"/>
              <a:t>2.1800”).</a:t>
            </a:r>
          </a:p>
          <a:p>
            <a:pPr lvl="1"/>
            <a:r>
              <a:rPr lang="en-US" dirty="0"/>
              <a:t>?? Sometimes left-margin symbols are dropped in exporting to PDF; inserting a space in front rectifies this problem.</a:t>
            </a:r>
          </a:p>
          <a:p>
            <a:r>
              <a:rPr lang="en-US" dirty="0"/>
              <a:t>Do not correct typesetting and author errors</a:t>
            </a:r>
          </a:p>
        </p:txBody>
      </p:sp>
    </p:spTree>
    <p:extLst>
      <p:ext uri="{BB962C8B-B14F-4D97-AF65-F5344CB8AC3E}">
        <p14:creationId xmlns:p14="http://schemas.microsoft.com/office/powerpoint/2010/main" val="4174315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F1FD-4735-4E15-AB27-47BB7ADB029A}"/>
              </a:ext>
            </a:extLst>
          </p:cNvPr>
          <p:cNvSpPr>
            <a:spLocks noGrp="1"/>
          </p:cNvSpPr>
          <p:nvPr>
            <p:ph type="title"/>
          </p:nvPr>
        </p:nvSpPr>
        <p:spPr/>
        <p:txBody>
          <a:bodyPr/>
          <a:lstStyle/>
          <a:p>
            <a:pPr algn="ctr"/>
            <a:r>
              <a:rPr lang="en-US" dirty="0"/>
              <a:t>PDF Indexer Issues</a:t>
            </a:r>
          </a:p>
        </p:txBody>
      </p:sp>
    </p:spTree>
    <p:extLst>
      <p:ext uri="{BB962C8B-B14F-4D97-AF65-F5344CB8AC3E}">
        <p14:creationId xmlns:p14="http://schemas.microsoft.com/office/powerpoint/2010/main" val="364732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err="1"/>
              <a:t>PDFIndexer</a:t>
            </a:r>
            <a:r>
              <a:rPr lang="en-US" sz="3600" dirty="0"/>
              <a:t> Errors in PersonOutput</a:t>
            </a:r>
          </a:p>
        </p:txBody>
      </p:sp>
      <p:sp>
        <p:nvSpPr>
          <p:cNvPr id="5" name="Rectangle 4"/>
          <p:cNvSpPr/>
          <p:nvPr/>
        </p:nvSpPr>
        <p:spPr>
          <a:xfrm>
            <a:off x="2219325" y="2590801"/>
            <a:ext cx="6324600"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70C0"/>
                </a:solidFill>
              </a:rPr>
              <a:t>page 29 line 43 first </a:t>
            </a:r>
            <a:r>
              <a:rPr lang="en-US" sz="1800" dirty="0" err="1">
                <a:solidFill>
                  <a:srgbClr val="0070C0"/>
                </a:solidFill>
              </a:rPr>
              <a:t>SeqNo</a:t>
            </a:r>
            <a:r>
              <a:rPr lang="en-US" sz="1800" dirty="0">
                <a:solidFill>
                  <a:srgbClr val="0070C0"/>
                </a:solidFill>
              </a:rPr>
              <a:t> 17322</a:t>
            </a:r>
          </a:p>
          <a:p>
            <a:r>
              <a:rPr lang="en-US" sz="1800" dirty="0">
                <a:solidFill>
                  <a:srgbClr val="0070C0"/>
                </a:solidFill>
              </a:rPr>
              <a:t>"SOL ooll . 9 . 5 . 1702 </a:t>
            </a:r>
            <a:r>
              <a:rPr lang="en-US" sz="1800" dirty="0" err="1">
                <a:solidFill>
                  <a:srgbClr val="0070C0"/>
                </a:solidFill>
              </a:rPr>
              <a:t>Hellwig</a:t>
            </a:r>
            <a:r>
              <a:rPr lang="en-US" sz="1800" dirty="0">
                <a:solidFill>
                  <a:srgbClr val="0070C0"/>
                </a:solidFill>
              </a:rPr>
              <a:t> </a:t>
            </a:r>
            <a:r>
              <a:rPr lang="en-US" sz="1800" b="1" dirty="0" err="1">
                <a:solidFill>
                  <a:srgbClr val="FF0000"/>
                </a:solidFill>
              </a:rPr>
              <a:t>Ellerhorstgeb</a:t>
            </a:r>
            <a:r>
              <a:rPr lang="en-US" sz="1800" dirty="0"/>
              <a:t> </a:t>
            </a:r>
            <a:r>
              <a:rPr lang="en-US" sz="1800" dirty="0">
                <a:solidFill>
                  <a:srgbClr val="0070C0"/>
                </a:solidFill>
              </a:rPr>
              <a:t>. N . N . , </a:t>
            </a:r>
          </a:p>
        </p:txBody>
      </p:sp>
      <p:sp>
        <p:nvSpPr>
          <p:cNvPr id="6" name="Rectangle 5"/>
          <p:cNvSpPr/>
          <p:nvPr/>
        </p:nvSpPr>
        <p:spPr>
          <a:xfrm>
            <a:off x="2219326" y="829271"/>
            <a:ext cx="7229475"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70C0"/>
                </a:solidFill>
              </a:rPr>
              <a:t>page 26 line 9 first </a:t>
            </a:r>
            <a:r>
              <a:rPr lang="en-US" sz="1800" dirty="0" err="1">
                <a:solidFill>
                  <a:srgbClr val="0070C0"/>
                </a:solidFill>
              </a:rPr>
              <a:t>SeqNo</a:t>
            </a:r>
            <a:r>
              <a:rPr lang="en-US" sz="1800" dirty="0">
                <a:solidFill>
                  <a:srgbClr val="0070C0"/>
                </a:solidFill>
              </a:rPr>
              <a:t> 13947</a:t>
            </a:r>
          </a:p>
          <a:p>
            <a:r>
              <a:rPr lang="en-US" sz="1800" dirty="0">
                <a:solidFill>
                  <a:srgbClr val="0070C0"/>
                </a:solidFill>
              </a:rPr>
              <a:t>"SOL </a:t>
            </a:r>
            <a:r>
              <a:rPr lang="en-US" sz="1800" b="1" dirty="0">
                <a:solidFill>
                  <a:srgbClr val="FF0000"/>
                </a:solidFill>
              </a:rPr>
              <a:t>C007Martin</a:t>
            </a:r>
            <a:r>
              <a:rPr lang="en-US" sz="1800" dirty="0"/>
              <a:t> </a:t>
            </a:r>
            <a:r>
              <a:rPr lang="en-US" sz="1800" dirty="0">
                <a:solidFill>
                  <a:srgbClr val="0070C0"/>
                </a:solidFill>
              </a:rPr>
              <a:t>Hinrich Conradi , K</a:t>
            </a:r>
          </a:p>
        </p:txBody>
      </p:sp>
      <p:sp>
        <p:nvSpPr>
          <p:cNvPr id="7" name="Rectangle 6"/>
          <p:cNvSpPr/>
          <p:nvPr/>
        </p:nvSpPr>
        <p:spPr>
          <a:xfrm>
            <a:off x="2219325" y="4306670"/>
            <a:ext cx="7200900" cy="646331"/>
          </a:xfrm>
          <a:prstGeom prst="rect">
            <a:avLst/>
          </a:prstGeom>
        </p:spPr>
        <p:txBody>
          <a:bodyPr wrap="square">
            <a:spAutoFit/>
          </a:bodyPr>
          <a:lstStyle/>
          <a:p>
            <a:pPr marL="285750" indent="-285750">
              <a:buFont typeface="Arial" panose="020B0604020202020204" pitchFamily="34" charset="0"/>
              <a:buChar char="•"/>
            </a:pPr>
            <a:r>
              <a:rPr lang="en-US" sz="1800" dirty="0">
                <a:solidFill>
                  <a:srgbClr val="0070C0"/>
                </a:solidFill>
              </a:rPr>
              <a:t>page 113 line 59 first </a:t>
            </a:r>
            <a:r>
              <a:rPr lang="en-US" sz="1800" dirty="0" err="1">
                <a:solidFill>
                  <a:srgbClr val="0070C0"/>
                </a:solidFill>
              </a:rPr>
              <a:t>SeqNo</a:t>
            </a:r>
            <a:r>
              <a:rPr lang="en-US" sz="1800" dirty="0">
                <a:solidFill>
                  <a:srgbClr val="0070C0"/>
                </a:solidFill>
              </a:rPr>
              <a:t> 94600</a:t>
            </a:r>
          </a:p>
          <a:p>
            <a:r>
              <a:rPr lang="en-US" sz="1800" dirty="0">
                <a:solidFill>
                  <a:srgbClr val="0070C0"/>
                </a:solidFill>
              </a:rPr>
              <a:t>"SOL oo 10 . 12 . 1819 Anna Margareta </a:t>
            </a:r>
            <a:r>
              <a:rPr lang="en-US" sz="1800" b="1" dirty="0" err="1">
                <a:solidFill>
                  <a:srgbClr val="FF0000"/>
                </a:solidFill>
              </a:rPr>
              <a:t>Rademachergeb</a:t>
            </a:r>
            <a:r>
              <a:rPr lang="en-US" sz="1800" b="1" dirty="0">
                <a:solidFill>
                  <a:srgbClr val="FF0000"/>
                </a:solidFill>
              </a:rPr>
              <a:t> </a:t>
            </a:r>
            <a:r>
              <a:rPr lang="en-US" sz="1800" dirty="0">
                <a:solidFill>
                  <a:srgbClr val="0070C0"/>
                </a:solidFill>
              </a:rPr>
              <a:t>. Dröge , </a:t>
            </a:r>
          </a:p>
        </p:txBody>
      </p:sp>
      <p:sp>
        <p:nvSpPr>
          <p:cNvPr id="3" name="Rectangle 2"/>
          <p:cNvSpPr/>
          <p:nvPr/>
        </p:nvSpPr>
        <p:spPr>
          <a:xfrm>
            <a:off x="2430780" y="1467982"/>
            <a:ext cx="7391400" cy="954107"/>
          </a:xfrm>
          <a:prstGeom prst="rect">
            <a:avLst/>
          </a:prstGeom>
        </p:spPr>
        <p:txBody>
          <a:bodyPr wrap="square">
            <a:spAutoFit/>
          </a:bodyPr>
          <a:lstStyle/>
          <a:p>
            <a:r>
              <a:rPr lang="de-DE" sz="1400" b="1" dirty="0"/>
              <a:t>C007</a:t>
            </a:r>
            <a:endParaRPr lang="en-US" sz="1400" dirty="0"/>
          </a:p>
          <a:p>
            <a:r>
              <a:rPr lang="de-DE" sz="1400" b="1" dirty="0"/>
              <a:t>Martin Hinrich Conradi, </a:t>
            </a:r>
            <a:r>
              <a:rPr lang="de-DE" sz="1400" dirty="0"/>
              <a:t>Kgl. dänischer Amtsverwalter im Land Wührden, oo 6.10.1730 </a:t>
            </a:r>
            <a:r>
              <a:rPr lang="de-DE" sz="1400" b="1" dirty="0"/>
              <a:t>Margaretha </a:t>
            </a:r>
          </a:p>
          <a:p>
            <a:r>
              <a:rPr lang="de-DE" sz="1400" b="1" dirty="0"/>
              <a:t>Felicia von Budden, </a:t>
            </a:r>
            <a:r>
              <a:rPr lang="de-DE" sz="1400" dirty="0"/>
              <a:t>(To. Kgl. schwedischen Capitains v. B., in</a:t>
            </a:r>
            <a:endParaRPr lang="en-US" sz="1400" dirty="0"/>
          </a:p>
          <a:p>
            <a:r>
              <a:rPr lang="de-DE" sz="1400" dirty="0"/>
              <a:t>Pommern)</a:t>
            </a:r>
            <a:endParaRPr lang="en-US" sz="1400" dirty="0"/>
          </a:p>
        </p:txBody>
      </p:sp>
      <p:sp>
        <p:nvSpPr>
          <p:cNvPr id="9" name="Rectangle 8"/>
          <p:cNvSpPr/>
          <p:nvPr/>
        </p:nvSpPr>
        <p:spPr>
          <a:xfrm>
            <a:off x="2430780" y="3237131"/>
            <a:ext cx="6858000" cy="605294"/>
          </a:xfrm>
          <a:prstGeom prst="rect">
            <a:avLst/>
          </a:prstGeom>
        </p:spPr>
        <p:txBody>
          <a:bodyPr wrap="square">
            <a:spAutoFit/>
          </a:bodyPr>
          <a:lstStyle/>
          <a:p>
            <a:r>
              <a:rPr lang="de-DE" sz="2000" baseline="-25000" dirty="0"/>
              <a:t>C007</a:t>
            </a:r>
            <a:endParaRPr lang="en-US" sz="2000" baseline="-25000" dirty="0"/>
          </a:p>
          <a:p>
            <a:r>
              <a:rPr lang="de-DE" sz="2000" baseline="-25000" dirty="0"/>
              <a:t>ooll. 9.5.1702 </a:t>
            </a:r>
            <a:r>
              <a:rPr lang="de-DE" sz="2000" b="1" baseline="-25000" dirty="0"/>
              <a:t>Hellwig Ellerhorst</a:t>
            </a:r>
            <a:r>
              <a:rPr lang="en-US" sz="2000" b="1" baseline="-25000" dirty="0"/>
              <a:t> </a:t>
            </a:r>
            <a:r>
              <a:rPr lang="de-DE" sz="2000" b="1" baseline="-25000" dirty="0"/>
              <a:t>geb. N.N., </a:t>
            </a:r>
            <a:r>
              <a:rPr lang="de-DE" sz="2000" baseline="-25000" dirty="0"/>
              <a:t>(Wwe. aus E015), *ca. 1652, □ 13.11.1719, 67 J.</a:t>
            </a:r>
            <a:endParaRPr lang="en-US" sz="2000" dirty="0"/>
          </a:p>
        </p:txBody>
      </p:sp>
      <p:sp>
        <p:nvSpPr>
          <p:cNvPr id="10" name="Rectangle 9"/>
          <p:cNvSpPr/>
          <p:nvPr/>
        </p:nvSpPr>
        <p:spPr>
          <a:xfrm>
            <a:off x="2430780" y="1519952"/>
            <a:ext cx="640080" cy="453628"/>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p:nvSpPr>
        <p:spPr>
          <a:xfrm>
            <a:off x="4038600" y="3514130"/>
            <a:ext cx="982980" cy="34921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2" name="Rectangle 11"/>
          <p:cNvSpPr/>
          <p:nvPr/>
        </p:nvSpPr>
        <p:spPr>
          <a:xfrm>
            <a:off x="2430780" y="4953001"/>
            <a:ext cx="7239000" cy="646331"/>
          </a:xfrm>
          <a:prstGeom prst="rect">
            <a:avLst/>
          </a:prstGeom>
        </p:spPr>
        <p:txBody>
          <a:bodyPr wrap="square">
            <a:spAutoFit/>
          </a:bodyPr>
          <a:lstStyle/>
          <a:p>
            <a:r>
              <a:rPr lang="de-DE" sz="1200" dirty="0"/>
              <a:t>W050</a:t>
            </a:r>
          </a:p>
          <a:p>
            <a:r>
              <a:rPr lang="de-DE" sz="1200" b="1" dirty="0"/>
              <a:t>Matthias Wilkens, </a:t>
            </a:r>
            <a:r>
              <a:rPr lang="de-DE" sz="1200" dirty="0"/>
              <a:t>Halbhöfner, Interimswirt, Hs. Nr. 8, * 22.8.1794 aus W046, + 4.8.1857,</a:t>
            </a:r>
          </a:p>
          <a:p>
            <a:r>
              <a:rPr lang="de-DE" sz="1200" dirty="0"/>
              <a:t>oo 10.12.1819 </a:t>
            </a:r>
            <a:r>
              <a:rPr lang="de-DE" sz="1200" b="1" dirty="0"/>
              <a:t>Anna Margareta Rademacher</a:t>
            </a:r>
            <a:r>
              <a:rPr lang="en-US" sz="1200" b="1" dirty="0"/>
              <a:t> </a:t>
            </a:r>
            <a:r>
              <a:rPr lang="de-DE" sz="1200" dirty="0"/>
              <a:t>geb. Dröge, (Wwe. aus R016), *20.1.1792 aus D064, + 30.1.1868,</a:t>
            </a:r>
          </a:p>
        </p:txBody>
      </p:sp>
      <p:sp>
        <p:nvSpPr>
          <p:cNvPr id="13" name="Rectangle 12"/>
          <p:cNvSpPr/>
          <p:nvPr/>
        </p:nvSpPr>
        <p:spPr>
          <a:xfrm>
            <a:off x="4482465" y="5339070"/>
            <a:ext cx="1133475" cy="25401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Tree>
    <p:extLst>
      <p:ext uri="{BB962C8B-B14F-4D97-AF65-F5344CB8AC3E}">
        <p14:creationId xmlns:p14="http://schemas.microsoft.com/office/powerpoint/2010/main" val="947329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848413"/>
            <a:ext cx="5181600" cy="687368"/>
          </a:xfrm>
          <a:prstGeom prst="rect">
            <a:avLst/>
          </a:prstGeom>
        </p:spPr>
        <p:txBody>
          <a:bodyPr wrap="square">
            <a:spAutoFit/>
          </a:bodyPr>
          <a:lstStyle/>
          <a:p>
            <a:r>
              <a:rPr lang="de-DE" sz="1800" baseline="-25000" dirty="0"/>
              <a:t>D072</a:t>
            </a:r>
          </a:p>
          <a:p>
            <a:r>
              <a:rPr lang="de-DE" sz="2000" b="1" baseline="-25000" dirty="0"/>
              <a:t>Claus Dröge</a:t>
            </a:r>
            <a:r>
              <a:rPr lang="de-DE" sz="2000" baseline="-25000" dirty="0"/>
              <a:t>, Halbhöfner, Hs. Nr. 35, * 30.10.1785 aus D066, + 3.7.1857,</a:t>
            </a:r>
          </a:p>
          <a:p>
            <a:r>
              <a:rPr lang="nn-NO" sz="2000" baseline="-25000" dirty="0"/>
              <a:t>oo 1.6.1813 </a:t>
            </a:r>
            <a:r>
              <a:rPr lang="nn-NO" sz="2000" b="1" baseline="-25000" dirty="0"/>
              <a:t>Anna Catharina Sengstaken</a:t>
            </a:r>
            <a:r>
              <a:rPr lang="nn-NO" sz="2000" baseline="-25000" dirty="0"/>
              <a:t>, * 10.3.1790 aus</a:t>
            </a:r>
            <a:r>
              <a:rPr lang="en-US" sz="2000" baseline="-25000" dirty="0"/>
              <a:t> </a:t>
            </a:r>
            <a:r>
              <a:rPr lang="de-DE" sz="2000" baseline="-25000" dirty="0"/>
              <a:t>S054,</a:t>
            </a:r>
          </a:p>
        </p:txBody>
      </p:sp>
      <p:sp>
        <p:nvSpPr>
          <p:cNvPr id="6" name="Rectangle 5"/>
          <p:cNvSpPr/>
          <p:nvPr/>
        </p:nvSpPr>
        <p:spPr>
          <a:xfrm>
            <a:off x="2209800" y="1138952"/>
            <a:ext cx="7391400" cy="523220"/>
          </a:xfrm>
          <a:prstGeom prst="rect">
            <a:avLst/>
          </a:prstGeom>
        </p:spPr>
        <p:txBody>
          <a:bodyPr wrap="square">
            <a:spAutoFit/>
          </a:bodyPr>
          <a:lstStyle/>
          <a:p>
            <a:r>
              <a:rPr lang="en-US" sz="1400" dirty="0"/>
              <a:t>D070</a:t>
            </a:r>
          </a:p>
          <a:p>
            <a:r>
              <a:rPr lang="en-US" sz="1400" dirty="0"/>
              <a:t>ooll. 3.11.1815 </a:t>
            </a:r>
            <a:r>
              <a:rPr lang="en-US" sz="1400" b="1" dirty="0"/>
              <a:t>Anna Margareta Struß, * </a:t>
            </a:r>
            <a:r>
              <a:rPr lang="en-US" sz="1400" dirty="0"/>
              <a:t>27.10.1791 aus S112, + 14.7.1856,</a:t>
            </a:r>
          </a:p>
        </p:txBody>
      </p:sp>
      <p:sp>
        <p:nvSpPr>
          <p:cNvPr id="7" name="Rectangle 6"/>
          <p:cNvSpPr/>
          <p:nvPr/>
        </p:nvSpPr>
        <p:spPr>
          <a:xfrm>
            <a:off x="2209800" y="2722022"/>
            <a:ext cx="7391400" cy="707886"/>
          </a:xfrm>
          <a:prstGeom prst="rect">
            <a:avLst/>
          </a:prstGeom>
        </p:spPr>
        <p:txBody>
          <a:bodyPr wrap="square">
            <a:spAutoFit/>
          </a:bodyPr>
          <a:lstStyle/>
          <a:p>
            <a:r>
              <a:rPr lang="en-US" sz="2000" baseline="-25000" dirty="0"/>
              <a:t>R011</a:t>
            </a:r>
          </a:p>
          <a:p>
            <a:r>
              <a:rPr lang="en-US" sz="2000" baseline="-25000" dirty="0"/>
              <a:t>ooll. </a:t>
            </a:r>
            <a:r>
              <a:rPr lang="de-DE" sz="2000" baseline="-25000" dirty="0"/>
              <a:t>24.11.1797 </a:t>
            </a:r>
            <a:r>
              <a:rPr lang="de-DE" sz="2000" b="1" baseline="-25000" dirty="0"/>
              <a:t>Anna Maria Teute</a:t>
            </a:r>
            <a:r>
              <a:rPr lang="de-DE" sz="2000" baseline="-25000" dirty="0"/>
              <a:t>, * 18.5.1760 aus T002, ooll. 4.2.1802 </a:t>
            </a:r>
            <a:r>
              <a:rPr lang="de-DE" sz="2000" b="1" baseline="-25000" dirty="0"/>
              <a:t>Joachim Mohrmann</a:t>
            </a:r>
            <a:r>
              <a:rPr lang="de-DE" sz="2000" baseline="-25000" dirty="0"/>
              <a:t>, Hb., </a:t>
            </a:r>
            <a:endParaRPr lang="en-US" sz="2000" baseline="-25000" dirty="0"/>
          </a:p>
          <a:p>
            <a:r>
              <a:rPr lang="de-DE" sz="2000" baseline="-25000" dirty="0"/>
              <a:t>Marschkamp, Wwr.</a:t>
            </a:r>
            <a:endParaRPr lang="en-US" sz="2000" baseline="-25000" dirty="0"/>
          </a:p>
        </p:txBody>
      </p:sp>
      <p:sp>
        <p:nvSpPr>
          <p:cNvPr id="8" name="Rectangle 7"/>
          <p:cNvSpPr/>
          <p:nvPr/>
        </p:nvSpPr>
        <p:spPr>
          <a:xfrm>
            <a:off x="2209800" y="3616149"/>
            <a:ext cx="7162800" cy="502702"/>
          </a:xfrm>
          <a:prstGeom prst="rect">
            <a:avLst/>
          </a:prstGeom>
        </p:spPr>
        <p:txBody>
          <a:bodyPr wrap="square">
            <a:spAutoFit/>
          </a:bodyPr>
          <a:lstStyle/>
          <a:p>
            <a:r>
              <a:rPr lang="en-US" sz="2000" baseline="-25000" dirty="0"/>
              <a:t>S056</a:t>
            </a:r>
          </a:p>
          <a:p>
            <a:r>
              <a:rPr lang="en-US" sz="2000" baseline="-25000" dirty="0"/>
              <a:t>oo 24.5.1811 </a:t>
            </a:r>
            <a:r>
              <a:rPr lang="en-US" sz="2000" b="1" baseline="-25000" dirty="0"/>
              <a:t>Ilsabe/Ilsabeth Cordes</a:t>
            </a:r>
            <a:r>
              <a:rPr lang="en-US" sz="2000" baseline="-25000" dirty="0"/>
              <a:t>, *24.7.1791 aus C008, + 19.5.1828,</a:t>
            </a:r>
          </a:p>
        </p:txBody>
      </p:sp>
      <p:sp>
        <p:nvSpPr>
          <p:cNvPr id="21" name="Rectangle 20"/>
          <p:cNvSpPr/>
          <p:nvPr/>
        </p:nvSpPr>
        <p:spPr>
          <a:xfrm>
            <a:off x="2209800" y="4305093"/>
            <a:ext cx="4572000" cy="461665"/>
          </a:xfrm>
          <a:prstGeom prst="rect">
            <a:avLst/>
          </a:prstGeom>
        </p:spPr>
        <p:txBody>
          <a:bodyPr wrap="square">
            <a:spAutoFit/>
          </a:bodyPr>
          <a:lstStyle/>
          <a:p>
            <a:r>
              <a:rPr lang="de-DE" sz="1200" dirty="0"/>
              <a:t>S066</a:t>
            </a:r>
          </a:p>
          <a:p>
            <a:r>
              <a:rPr lang="de-DE" sz="1200" b="1" dirty="0"/>
              <a:t>Claus Sengstaken</a:t>
            </a:r>
            <a:r>
              <a:rPr lang="de-DE" sz="1200" dirty="0"/>
              <a:t>, Halbhöfner, Hs. Nr. 10, * 20.10.1851 aus</a:t>
            </a:r>
            <a:r>
              <a:rPr lang="en-US" sz="1200" dirty="0"/>
              <a:t> </a:t>
            </a:r>
            <a:r>
              <a:rPr lang="de-DE" sz="1200" dirty="0"/>
              <a:t>S061,</a:t>
            </a:r>
            <a:endParaRPr lang="en-US" sz="1200" dirty="0"/>
          </a:p>
        </p:txBody>
      </p:sp>
      <p:sp>
        <p:nvSpPr>
          <p:cNvPr id="23" name="Rectangle 22"/>
          <p:cNvSpPr/>
          <p:nvPr/>
        </p:nvSpPr>
        <p:spPr>
          <a:xfrm>
            <a:off x="2209800" y="4953000"/>
            <a:ext cx="6324600" cy="707886"/>
          </a:xfrm>
          <a:prstGeom prst="rect">
            <a:avLst/>
          </a:prstGeom>
        </p:spPr>
        <p:txBody>
          <a:bodyPr wrap="square">
            <a:spAutoFit/>
          </a:bodyPr>
          <a:lstStyle/>
          <a:p>
            <a:r>
              <a:rPr lang="de-DE" sz="2000" baseline="-25000" dirty="0"/>
              <a:t>S095</a:t>
            </a:r>
          </a:p>
          <a:p>
            <a:r>
              <a:rPr lang="de-DE" sz="2000" b="1" baseline="-25000" dirty="0"/>
              <a:t>Albert Struß</a:t>
            </a:r>
            <a:r>
              <a:rPr lang="de-DE" sz="2000" baseline="-25000" dirty="0"/>
              <a:t>, Halbhöfner, Hs. Nr. 57, * ca. 1672 aus S092, + 12.12.1739, 67 J., oo 4.10.1701 </a:t>
            </a:r>
            <a:r>
              <a:rPr lang="de-DE" sz="2000" b="1" baseline="-25000" dirty="0"/>
              <a:t>Margret Schröder</a:t>
            </a:r>
            <a:r>
              <a:rPr lang="de-DE" sz="2000" baseline="-25000" dirty="0"/>
              <a:t>, * ca. 1682 aus</a:t>
            </a:r>
            <a:r>
              <a:rPr lang="en-US" sz="2000" baseline="-25000" dirty="0"/>
              <a:t> </a:t>
            </a:r>
            <a:r>
              <a:rPr lang="de-DE" sz="2000" baseline="-25000" dirty="0"/>
              <a:t>S037, + 1.11.1750, 68 J.</a:t>
            </a:r>
            <a:endParaRPr lang="en-US" sz="2000" baseline="-25000" dirty="0"/>
          </a:p>
        </p:txBody>
      </p:sp>
      <p:sp>
        <p:nvSpPr>
          <p:cNvPr id="2" name="Title 1"/>
          <p:cNvSpPr>
            <a:spLocks noGrp="1"/>
          </p:cNvSpPr>
          <p:nvPr>
            <p:ph type="title"/>
          </p:nvPr>
        </p:nvSpPr>
        <p:spPr>
          <a:xfrm>
            <a:off x="1981200" y="152400"/>
            <a:ext cx="8229600" cy="457200"/>
          </a:xfrm>
        </p:spPr>
        <p:txBody>
          <a:bodyPr>
            <a:normAutofit fontScale="90000"/>
          </a:bodyPr>
          <a:lstStyle/>
          <a:p>
            <a:r>
              <a:rPr lang="en-US" sz="3600" dirty="0"/>
              <a:t>PDF Indexer Errors in </a:t>
            </a:r>
            <a:r>
              <a:rPr lang="en-US" sz="3600" dirty="0" err="1"/>
              <a:t>ChildOfOutput</a:t>
            </a:r>
            <a:endParaRPr lang="en-US" sz="3600" dirty="0"/>
          </a:p>
        </p:txBody>
      </p:sp>
      <p:sp>
        <p:nvSpPr>
          <p:cNvPr id="11" name="Rectangle 10"/>
          <p:cNvSpPr/>
          <p:nvPr/>
        </p:nvSpPr>
        <p:spPr>
          <a:xfrm>
            <a:off x="5966461" y="2362200"/>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897381" y="838200"/>
            <a:ext cx="8382000" cy="369332"/>
          </a:xfrm>
          <a:prstGeom prst="rect">
            <a:avLst/>
          </a:prstGeom>
        </p:spPr>
        <p:txBody>
          <a:bodyPr wrap="square">
            <a:spAutoFit/>
          </a:bodyPr>
          <a:lstStyle/>
          <a:p>
            <a:pPr marL="171450" indent="-171450">
              <a:buFont typeface="Arial" panose="020B0604020202020204" pitchFamily="34" charset="0"/>
              <a:buChar char="•"/>
            </a:pPr>
            <a:r>
              <a:rPr lang="en-US" sz="1800" dirty="0">
                <a:solidFill>
                  <a:srgbClr val="0070C0"/>
                </a:solidFill>
              </a:rPr>
              <a:t>Reference ID wasn’t extracted because of missing space after aus</a:t>
            </a:r>
          </a:p>
        </p:txBody>
      </p:sp>
      <p:sp>
        <p:nvSpPr>
          <p:cNvPr id="10" name="Rectangle 9"/>
          <p:cNvSpPr/>
          <p:nvPr/>
        </p:nvSpPr>
        <p:spPr>
          <a:xfrm>
            <a:off x="6111241" y="1422420"/>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5619750" y="3027571"/>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p:nvSpPr>
        <p:spPr>
          <a:xfrm>
            <a:off x="5699759" y="3938826"/>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p:nvSpPr>
        <p:spPr>
          <a:xfrm>
            <a:off x="5703571" y="4550450"/>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p:nvSpPr>
        <p:spPr>
          <a:xfrm>
            <a:off x="5048251" y="5470386"/>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9130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136436"/>
            <a:ext cx="10515600" cy="1325563"/>
          </a:xfrm>
        </p:spPr>
        <p:txBody>
          <a:bodyPr>
            <a:normAutofit/>
          </a:bodyPr>
          <a:lstStyle/>
          <a:p>
            <a:pPr algn="ctr"/>
            <a:r>
              <a:rPr lang="en-US" sz="3200" b="1" dirty="0"/>
              <a:t>Workflow Pipeline</a:t>
            </a:r>
          </a:p>
        </p:txBody>
      </p:sp>
      <p:sp>
        <p:nvSpPr>
          <p:cNvPr id="4" name="TextBox 3"/>
          <p:cNvSpPr txBox="1"/>
          <p:nvPr/>
        </p:nvSpPr>
        <p:spPr>
          <a:xfrm>
            <a:off x="1534886" y="840527"/>
            <a:ext cx="3175165" cy="5632311"/>
          </a:xfrm>
          <a:prstGeom prst="rect">
            <a:avLst/>
          </a:prstGeom>
          <a:noFill/>
        </p:spPr>
        <p:txBody>
          <a:bodyPr wrap="none" rtlCol="0">
            <a:spAutoFit/>
          </a:bodyPr>
          <a:lstStyle/>
          <a:p>
            <a:r>
              <a:rPr lang="en-US" dirty="0"/>
              <a:t>1.pages</a:t>
            </a:r>
          </a:p>
          <a:p>
            <a:r>
              <a:rPr lang="en-US" dirty="0"/>
              <a:t>2.tools</a:t>
            </a:r>
          </a:p>
          <a:p>
            <a:r>
              <a:rPr lang="en-US" dirty="0"/>
              <a:t>    &lt;</a:t>
            </a:r>
            <a:r>
              <a:rPr lang="en-US" dirty="0" err="1"/>
              <a:t>toolName</a:t>
            </a:r>
            <a:r>
              <a:rPr lang="en-US" dirty="0"/>
              <a:t>&gt;</a:t>
            </a:r>
          </a:p>
          <a:p>
            <a:r>
              <a:rPr lang="en-US" dirty="0"/>
              <a:t>        PMCFI: extracted (osmx)</a:t>
            </a:r>
          </a:p>
          <a:p>
            <a:r>
              <a:rPr lang="en-US" dirty="0"/>
              <a:t>        2.1.tool-ontology-extracted</a:t>
            </a:r>
          </a:p>
          <a:p>
            <a:r>
              <a:rPr lang="en-US" dirty="0"/>
              <a:t>        2.2.ontology-extracted</a:t>
            </a:r>
          </a:p>
          <a:p>
            <a:r>
              <a:rPr lang="en-US" dirty="0"/>
              <a:t>        2.3.extracted-text-cleaned</a:t>
            </a:r>
          </a:p>
          <a:p>
            <a:r>
              <a:rPr lang="en-US" dirty="0"/>
              <a:t>3.json-from-osmx</a:t>
            </a:r>
          </a:p>
          <a:p>
            <a:r>
              <a:rPr lang="en-US" dirty="0"/>
              <a:t>    3.1.ontology-merged</a:t>
            </a:r>
          </a:p>
          <a:p>
            <a:r>
              <a:rPr lang="en-US" dirty="0"/>
              <a:t>    3.2.value-cleaned</a:t>
            </a:r>
          </a:p>
          <a:p>
            <a:r>
              <a:rPr lang="en-US" dirty="0"/>
              <a:t>    3.3.date-value-parsed</a:t>
            </a:r>
          </a:p>
          <a:p>
            <a:r>
              <a:rPr lang="en-US" dirty="0"/>
              <a:t>    3.4.constraint-checked</a:t>
            </a:r>
          </a:p>
          <a:p>
            <a:r>
              <a:rPr lang="en-US" dirty="0"/>
              <a:t>    PMCFI: osmx</a:t>
            </a:r>
          </a:p>
          <a:p>
            <a:r>
              <a:rPr lang="en-US" dirty="0"/>
              <a:t>4.json-working</a:t>
            </a:r>
          </a:p>
          <a:p>
            <a:r>
              <a:rPr lang="en-US" dirty="0"/>
              <a:t>    PMCFI: json</a:t>
            </a:r>
          </a:p>
          <a:p>
            <a:r>
              <a:rPr lang="en-US" dirty="0"/>
              <a:t>5.json-final</a:t>
            </a:r>
          </a:p>
          <a:p>
            <a:r>
              <a:rPr lang="en-US" dirty="0"/>
              <a:t>    PMCFI: json &amp; osmx</a:t>
            </a:r>
          </a:p>
          <a:p>
            <a:r>
              <a:rPr lang="en-US" dirty="0"/>
              <a:t>    osmx (from PMCFI)</a:t>
            </a:r>
          </a:p>
          <a:p>
            <a:r>
              <a:rPr lang="en-US" dirty="0"/>
              <a:t>6.osmx-checked</a:t>
            </a:r>
          </a:p>
          <a:p>
            <a:r>
              <a:rPr lang="en-US" dirty="0"/>
              <a:t>    6.1.ontology-merged</a:t>
            </a:r>
          </a:p>
        </p:txBody>
      </p:sp>
      <p:sp>
        <p:nvSpPr>
          <p:cNvPr id="5" name="TextBox 4"/>
          <p:cNvSpPr txBox="1"/>
          <p:nvPr/>
        </p:nvSpPr>
        <p:spPr>
          <a:xfrm>
            <a:off x="7041085" y="847058"/>
            <a:ext cx="4619021" cy="5632311"/>
          </a:xfrm>
          <a:prstGeom prst="rect">
            <a:avLst/>
          </a:prstGeom>
          <a:noFill/>
        </p:spPr>
        <p:txBody>
          <a:bodyPr wrap="none" rtlCol="0">
            <a:spAutoFit/>
          </a:bodyPr>
          <a:lstStyle/>
          <a:p>
            <a:r>
              <a:rPr lang="en-US" dirty="0"/>
              <a:t>    6.2.value-cleaned</a:t>
            </a:r>
          </a:p>
          <a:p>
            <a:r>
              <a:rPr lang="en-US" dirty="0"/>
              <a:t>    6.3.date-value-parsed</a:t>
            </a:r>
          </a:p>
          <a:p>
            <a:r>
              <a:rPr lang="en-US" dirty="0"/>
              <a:t>    6.4.constraint-checked</a:t>
            </a:r>
          </a:p>
          <a:p>
            <a:r>
              <a:rPr lang="en-US" dirty="0"/>
              <a:t>    PMCFI: osmx</a:t>
            </a:r>
          </a:p>
          <a:p>
            <a:r>
              <a:rPr lang="en-US" dirty="0"/>
              <a:t>7.osmx-enhanced</a:t>
            </a:r>
          </a:p>
          <a:p>
            <a:r>
              <a:rPr lang="en-US" dirty="0"/>
              <a:t>    7.1.target-ontology-generated</a:t>
            </a:r>
          </a:p>
          <a:p>
            <a:r>
              <a:rPr lang="en-US" dirty="0"/>
              <a:t>    7.2.value-standardized (&amp; authority-checked)</a:t>
            </a:r>
          </a:p>
          <a:p>
            <a:r>
              <a:rPr lang="en-US" dirty="0"/>
              <a:t>    7.3.information-inferred</a:t>
            </a:r>
          </a:p>
          <a:p>
            <a:r>
              <a:rPr lang="en-US" dirty="0"/>
              <a:t>    Personas-</a:t>
            </a:r>
            <a:r>
              <a:rPr lang="en-US" dirty="0" err="1"/>
              <a:t>json</a:t>
            </a:r>
            <a:endParaRPr lang="en-US" dirty="0"/>
          </a:p>
          <a:p>
            <a:r>
              <a:rPr lang="en-US" dirty="0"/>
              <a:t>8.gedcomx</a:t>
            </a:r>
          </a:p>
          <a:p>
            <a:r>
              <a:rPr lang="en-US" dirty="0"/>
              <a:t>    8.1.results-generated</a:t>
            </a:r>
          </a:p>
          <a:p>
            <a:r>
              <a:rPr lang="en-US" dirty="0"/>
              <a:t>    8.2.FS-imports-generated (CDS &amp; FamilyTree)</a:t>
            </a:r>
          </a:p>
          <a:p>
            <a:r>
              <a:rPr lang="en-US" dirty="0"/>
              <a:t>        Personas-txt</a:t>
            </a:r>
          </a:p>
          <a:p>
            <a:r>
              <a:rPr lang="en-US" dirty="0"/>
              <a:t>        Personas-pdf</a:t>
            </a:r>
          </a:p>
          <a:p>
            <a:r>
              <a:rPr lang="en-US" dirty="0"/>
              <a:t>        </a:t>
            </a:r>
            <a:r>
              <a:rPr lang="en-US" dirty="0" err="1"/>
              <a:t>PersonasTreeReady-json</a:t>
            </a:r>
            <a:endParaRPr lang="en-US" dirty="0"/>
          </a:p>
          <a:p>
            <a:r>
              <a:rPr lang="en-US" dirty="0"/>
              <a:t>    8.3.tree-generated (LLS &amp; FamilyTree)</a:t>
            </a:r>
          </a:p>
          <a:p>
            <a:r>
              <a:rPr lang="en-US" dirty="0"/>
              <a:t>        </a:t>
            </a:r>
            <a:r>
              <a:rPr lang="en-US" dirty="0" err="1"/>
              <a:t>FamilyTree-gedcomx</a:t>
            </a:r>
            <a:endParaRPr lang="en-US" dirty="0"/>
          </a:p>
          <a:p>
            <a:r>
              <a:rPr lang="en-US" dirty="0"/>
              <a:t>        </a:t>
            </a:r>
            <a:r>
              <a:rPr lang="en-US" dirty="0" err="1"/>
              <a:t>MergedPersonas</a:t>
            </a:r>
            <a:r>
              <a:rPr lang="en-US" dirty="0"/>
              <a:t>-pdf</a:t>
            </a:r>
          </a:p>
          <a:p>
            <a:r>
              <a:rPr lang="en-US" dirty="0"/>
              <a:t>        </a:t>
            </a:r>
            <a:r>
              <a:rPr lang="en-US" dirty="0" err="1"/>
              <a:t>MergedPersonas-json</a:t>
            </a:r>
            <a:endParaRPr lang="en-US" dirty="0"/>
          </a:p>
          <a:p>
            <a:r>
              <a:rPr lang="en-US" dirty="0"/>
              <a:t>        </a:t>
            </a:r>
            <a:r>
              <a:rPr lang="en-US" dirty="0" err="1"/>
              <a:t>MergedPersonasTreeReady-json</a:t>
            </a:r>
            <a:endParaRPr lang="en-US" dirty="0"/>
          </a:p>
        </p:txBody>
      </p:sp>
      <p:cxnSp>
        <p:nvCxnSpPr>
          <p:cNvPr id="7" name="Straight Arrow Connector 6"/>
          <p:cNvCxnSpPr>
            <a:cxnSpLocks/>
          </p:cNvCxnSpPr>
          <p:nvPr/>
        </p:nvCxnSpPr>
        <p:spPr>
          <a:xfrm flipV="1">
            <a:off x="3955774" y="2415209"/>
            <a:ext cx="3369365" cy="16200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05000" y="2122138"/>
            <a:ext cx="142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05000" y="1741138"/>
            <a:ext cx="0" cy="3810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H="1">
            <a:off x="4191000" y="2388838"/>
            <a:ext cx="48423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81150" y="1569688"/>
            <a:ext cx="161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a:off x="1581150" y="1569688"/>
            <a:ext cx="0" cy="8168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581027" y="2398363"/>
            <a:ext cx="4382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668786" y="1847818"/>
            <a:ext cx="0" cy="5422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FCC14E-6847-44A8-A413-21D7A79CD7C6}"/>
              </a:ext>
            </a:extLst>
          </p:cNvPr>
          <p:cNvCxnSpPr>
            <a:cxnSpLocks/>
          </p:cNvCxnSpPr>
          <p:nvPr/>
        </p:nvCxnSpPr>
        <p:spPr>
          <a:xfrm flipH="1">
            <a:off x="2951922" y="1848678"/>
            <a:ext cx="4333462" cy="29916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78E33F-DA7D-4398-88AC-0B02FF7207AD}"/>
              </a:ext>
            </a:extLst>
          </p:cNvPr>
          <p:cNvCxnSpPr/>
          <p:nvPr/>
        </p:nvCxnSpPr>
        <p:spPr>
          <a:xfrm flipH="1">
            <a:off x="4368800" y="1847818"/>
            <a:ext cx="299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0A7778-0113-4850-9A14-2362CDF5A3E8}"/>
              </a:ext>
            </a:extLst>
          </p:cNvPr>
          <p:cNvSpPr txBox="1"/>
          <p:nvPr/>
        </p:nvSpPr>
        <p:spPr>
          <a:xfrm>
            <a:off x="6059795" y="2909321"/>
            <a:ext cx="897598" cy="646331"/>
          </a:xfrm>
          <a:prstGeom prst="rect">
            <a:avLst/>
          </a:prstGeom>
          <a:noFill/>
        </p:spPr>
        <p:txBody>
          <a:bodyPr wrap="square" rtlCol="0">
            <a:spAutoFit/>
          </a:bodyPr>
          <a:lstStyle/>
          <a:p>
            <a:r>
              <a:rPr lang="en-US" dirty="0"/>
              <a:t>COMET Bypass</a:t>
            </a:r>
          </a:p>
        </p:txBody>
      </p:sp>
      <p:sp>
        <p:nvSpPr>
          <p:cNvPr id="15" name="TextBox 14">
            <a:extLst>
              <a:ext uri="{FF2B5EF4-FFF2-40B4-BE49-F238E27FC236}">
                <a16:creationId xmlns:a16="http://schemas.microsoft.com/office/drawing/2014/main" id="{2C408358-9C23-4646-BC9B-43B107AB609A}"/>
              </a:ext>
            </a:extLst>
          </p:cNvPr>
          <p:cNvSpPr txBox="1"/>
          <p:nvPr/>
        </p:nvSpPr>
        <p:spPr>
          <a:xfrm>
            <a:off x="3634993" y="4262763"/>
            <a:ext cx="917130" cy="646331"/>
          </a:xfrm>
          <a:prstGeom prst="rect">
            <a:avLst/>
          </a:prstGeom>
          <a:noFill/>
        </p:spPr>
        <p:txBody>
          <a:bodyPr wrap="square" rtlCol="0">
            <a:spAutoFit/>
          </a:bodyPr>
          <a:lstStyle/>
          <a:p>
            <a:r>
              <a:rPr lang="en-US" dirty="0"/>
              <a:t>COMET Loop</a:t>
            </a:r>
          </a:p>
        </p:txBody>
      </p:sp>
    </p:spTree>
    <p:extLst>
      <p:ext uri="{BB962C8B-B14F-4D97-AF65-F5344CB8AC3E}">
        <p14:creationId xmlns:p14="http://schemas.microsoft.com/office/powerpoint/2010/main" val="3781079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57200"/>
          </a:xfrm>
        </p:spPr>
        <p:txBody>
          <a:bodyPr>
            <a:normAutofit fontScale="90000"/>
          </a:bodyPr>
          <a:lstStyle/>
          <a:p>
            <a:r>
              <a:rPr lang="en-US" sz="3600" dirty="0"/>
              <a:t>PDF Indexer Errors in </a:t>
            </a:r>
            <a:r>
              <a:rPr lang="en-US" sz="3600" dirty="0" err="1"/>
              <a:t>ChildOfOutput</a:t>
            </a:r>
            <a:r>
              <a:rPr lang="en-US" sz="3600" dirty="0"/>
              <a:t> (Cont’d)</a:t>
            </a:r>
          </a:p>
        </p:txBody>
      </p:sp>
      <p:sp>
        <p:nvSpPr>
          <p:cNvPr id="5" name="Rectangle 4"/>
          <p:cNvSpPr/>
          <p:nvPr/>
        </p:nvSpPr>
        <p:spPr>
          <a:xfrm>
            <a:off x="2209801" y="1264920"/>
            <a:ext cx="6160769" cy="502702"/>
          </a:xfrm>
          <a:prstGeom prst="rect">
            <a:avLst/>
          </a:prstGeom>
        </p:spPr>
        <p:txBody>
          <a:bodyPr wrap="square">
            <a:spAutoFit/>
          </a:bodyPr>
          <a:lstStyle/>
          <a:p>
            <a:r>
              <a:rPr lang="de-DE" sz="2000" baseline="-25000" dirty="0"/>
              <a:t>S106</a:t>
            </a:r>
          </a:p>
          <a:p>
            <a:r>
              <a:rPr lang="de-DE" sz="2000" b="1" baseline="-25000" dirty="0"/>
              <a:t>Harm Struß</a:t>
            </a:r>
            <a:r>
              <a:rPr lang="de-DE" sz="2000" baseline="-25000" dirty="0"/>
              <a:t>, Kö., Hs. Nr. 22, * 20.11.1751 aus</a:t>
            </a:r>
            <a:r>
              <a:rPr lang="en-US" sz="2000" baseline="-25000" dirty="0"/>
              <a:t> </a:t>
            </a:r>
            <a:r>
              <a:rPr lang="de-DE" sz="2000" baseline="-25000" dirty="0"/>
              <a:t>S101,</a:t>
            </a:r>
          </a:p>
        </p:txBody>
      </p:sp>
      <p:sp>
        <p:nvSpPr>
          <p:cNvPr id="26" name="Rectangle 25"/>
          <p:cNvSpPr/>
          <p:nvPr/>
        </p:nvSpPr>
        <p:spPr>
          <a:xfrm>
            <a:off x="5105400" y="1576348"/>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p:nvSpPr>
        <p:spPr>
          <a:xfrm>
            <a:off x="1897381" y="838200"/>
            <a:ext cx="8382000" cy="369332"/>
          </a:xfrm>
          <a:prstGeom prst="rect">
            <a:avLst/>
          </a:prstGeom>
        </p:spPr>
        <p:txBody>
          <a:bodyPr wrap="square">
            <a:spAutoFit/>
          </a:bodyPr>
          <a:lstStyle/>
          <a:p>
            <a:pPr marL="171450" indent="-171450">
              <a:buFont typeface="Arial" panose="020B0604020202020204" pitchFamily="34" charset="0"/>
              <a:buChar char="•"/>
            </a:pPr>
            <a:r>
              <a:rPr lang="en-US" sz="1800" dirty="0">
                <a:solidFill>
                  <a:srgbClr val="0070C0"/>
                </a:solidFill>
              </a:rPr>
              <a:t>Reference ID wasn’t extracted because of missing space after aus (Cont’d)</a:t>
            </a:r>
          </a:p>
        </p:txBody>
      </p:sp>
      <p:sp>
        <p:nvSpPr>
          <p:cNvPr id="12" name="Rectangle 11"/>
          <p:cNvSpPr/>
          <p:nvPr/>
        </p:nvSpPr>
        <p:spPr>
          <a:xfrm>
            <a:off x="2209800" y="2154694"/>
            <a:ext cx="5867400" cy="502702"/>
          </a:xfrm>
          <a:prstGeom prst="rect">
            <a:avLst/>
          </a:prstGeom>
        </p:spPr>
        <p:txBody>
          <a:bodyPr wrap="square">
            <a:spAutoFit/>
          </a:bodyPr>
          <a:lstStyle/>
          <a:p>
            <a:r>
              <a:rPr lang="de-DE" sz="2000" baseline="-25000" dirty="0"/>
              <a:t>S118</a:t>
            </a:r>
          </a:p>
          <a:p>
            <a:r>
              <a:rPr lang="de-DE" sz="2000" b="1" baseline="-25000" dirty="0"/>
              <a:t>Claus Hinrich Struß</a:t>
            </a:r>
            <a:r>
              <a:rPr lang="de-DE" sz="2000" baseline="-25000" dirty="0"/>
              <a:t>, Großkö., Hs. Nr. 26, * 15.11.1797 aus</a:t>
            </a:r>
            <a:r>
              <a:rPr lang="en-US" sz="2000" baseline="-25000" dirty="0"/>
              <a:t> </a:t>
            </a:r>
            <a:r>
              <a:rPr lang="de-DE" sz="2000" baseline="-25000" dirty="0"/>
              <a:t>S107, + 11.5.1875,</a:t>
            </a:r>
          </a:p>
        </p:txBody>
      </p:sp>
      <p:sp>
        <p:nvSpPr>
          <p:cNvPr id="28" name="Rectangle 27"/>
          <p:cNvSpPr/>
          <p:nvPr/>
        </p:nvSpPr>
        <p:spPr>
          <a:xfrm>
            <a:off x="5966460" y="2438182"/>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2209800" y="3044468"/>
            <a:ext cx="6172200" cy="502702"/>
          </a:xfrm>
          <a:prstGeom prst="rect">
            <a:avLst/>
          </a:prstGeom>
        </p:spPr>
        <p:txBody>
          <a:bodyPr wrap="square">
            <a:spAutoFit/>
          </a:bodyPr>
          <a:lstStyle/>
          <a:p>
            <a:r>
              <a:rPr lang="de-DE" sz="2000" baseline="-25000" dirty="0"/>
              <a:t>S121</a:t>
            </a:r>
          </a:p>
          <a:p>
            <a:r>
              <a:rPr lang="de-DE" sz="2000" b="1" baseline="-25000" dirty="0"/>
              <a:t>Johann Struß</a:t>
            </a:r>
            <a:r>
              <a:rPr lang="de-DE" sz="2000" baseline="-25000" dirty="0"/>
              <a:t>, Anbauer</a:t>
            </a:r>
            <a:r>
              <a:rPr lang="en-US" sz="2000" baseline="-25000" dirty="0"/>
              <a:t> </a:t>
            </a:r>
            <a:r>
              <a:rPr lang="de-DE" sz="2000" baseline="-25000" dirty="0"/>
              <a:t>und Fischer, Hs. Nr. 65, *7.1.1803 aus</a:t>
            </a:r>
            <a:r>
              <a:rPr lang="en-US" sz="2000" baseline="-25000" dirty="0"/>
              <a:t> </a:t>
            </a:r>
            <a:r>
              <a:rPr lang="de-DE" sz="2000" baseline="-25000" dirty="0"/>
              <a:t>S113, □21.3.1878,</a:t>
            </a:r>
          </a:p>
        </p:txBody>
      </p:sp>
      <p:sp>
        <p:nvSpPr>
          <p:cNvPr id="29" name="Rectangle 28"/>
          <p:cNvSpPr/>
          <p:nvPr/>
        </p:nvSpPr>
        <p:spPr>
          <a:xfrm>
            <a:off x="6229351" y="3340944"/>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2209800" y="3934242"/>
            <a:ext cx="7162800" cy="707886"/>
          </a:xfrm>
          <a:prstGeom prst="rect">
            <a:avLst/>
          </a:prstGeom>
        </p:spPr>
        <p:txBody>
          <a:bodyPr wrap="square">
            <a:spAutoFit/>
          </a:bodyPr>
          <a:lstStyle/>
          <a:p>
            <a:r>
              <a:rPr lang="de-DE" sz="2000" baseline="-25000" dirty="0"/>
              <a:t>W043</a:t>
            </a:r>
          </a:p>
          <a:p>
            <a:r>
              <a:rPr lang="de-DE" sz="2000" b="1" baseline="-25000" dirty="0"/>
              <a:t>Anna Margareta Wilkens</a:t>
            </a:r>
            <a:r>
              <a:rPr lang="de-DE" sz="2000" baseline="-25000" dirty="0"/>
              <a:t>, *5.9.1754 aus W038, oo 22.11.1781 </a:t>
            </a:r>
            <a:r>
              <a:rPr lang="de-DE" sz="2000" b="1" baseline="-25000" dirty="0"/>
              <a:t>Harm Jacob Butt</a:t>
            </a:r>
            <a:r>
              <a:rPr lang="de-DE" sz="2000" baseline="-25000" dirty="0"/>
              <a:t>, Wwr., B093, </a:t>
            </a:r>
          </a:p>
          <a:p>
            <a:r>
              <a:rPr lang="de-DE" sz="2000" baseline="-25000" dirty="0"/>
              <a:t>o-o </a:t>
            </a:r>
            <a:r>
              <a:rPr lang="de-DE" sz="2000" b="1" baseline="-25000" dirty="0"/>
              <a:t>Borchert Struß</a:t>
            </a:r>
            <a:r>
              <a:rPr lang="de-DE" sz="2000" baseline="-25000" dirty="0"/>
              <a:t>, *25.1.1751 aus</a:t>
            </a:r>
            <a:r>
              <a:rPr lang="en-US" sz="2000" baseline="-25000" dirty="0"/>
              <a:t> </a:t>
            </a:r>
            <a:r>
              <a:rPr lang="de-DE" sz="2000" baseline="-25000" dirty="0"/>
              <a:t>S100,</a:t>
            </a:r>
          </a:p>
        </p:txBody>
      </p:sp>
      <p:sp>
        <p:nvSpPr>
          <p:cNvPr id="30" name="Rectangle 29"/>
          <p:cNvSpPr/>
          <p:nvPr/>
        </p:nvSpPr>
        <p:spPr>
          <a:xfrm>
            <a:off x="4480560" y="4426446"/>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p:cNvSpPr/>
          <p:nvPr/>
        </p:nvSpPr>
        <p:spPr>
          <a:xfrm>
            <a:off x="2209800" y="5029200"/>
            <a:ext cx="6652260" cy="707886"/>
          </a:xfrm>
          <a:prstGeom prst="rect">
            <a:avLst/>
          </a:prstGeom>
        </p:spPr>
        <p:txBody>
          <a:bodyPr wrap="square">
            <a:spAutoFit/>
          </a:bodyPr>
          <a:lstStyle/>
          <a:p>
            <a:r>
              <a:rPr lang="de-DE" sz="2000" baseline="-25000" dirty="0"/>
              <a:t>W076</a:t>
            </a:r>
          </a:p>
          <a:p>
            <a:r>
              <a:rPr lang="de-DE" sz="2000" b="1" baseline="-25000" dirty="0"/>
              <a:t>Claus Winpen</a:t>
            </a:r>
            <a:r>
              <a:rPr lang="de-DE" sz="2000" baseline="-25000" dirty="0"/>
              <a:t>, Halbhöfner, Hs. Nr. 3, * 31.5.1770 aus W074, + 5.12.1849, </a:t>
            </a:r>
          </a:p>
          <a:p>
            <a:r>
              <a:rPr lang="de-DE" sz="2000" baseline="-25000" dirty="0"/>
              <a:t>oo 30.11.1797 </a:t>
            </a:r>
            <a:r>
              <a:rPr lang="de-DE" sz="2000" b="1" baseline="-25000" dirty="0"/>
              <a:t>Margareta Struß</a:t>
            </a:r>
            <a:r>
              <a:rPr lang="de-DE" sz="2000" baseline="-25000" dirty="0"/>
              <a:t>, *31.12.1778 aus</a:t>
            </a:r>
            <a:r>
              <a:rPr lang="en-US" sz="2000" baseline="-25000" dirty="0"/>
              <a:t> </a:t>
            </a:r>
            <a:r>
              <a:rPr lang="de-DE" sz="2000" baseline="-25000" dirty="0"/>
              <a:t>S107, + 17.2.1852,</a:t>
            </a:r>
            <a:endParaRPr lang="en-US" sz="2000" baseline="-25000" dirty="0"/>
          </a:p>
        </p:txBody>
      </p:sp>
      <p:sp>
        <p:nvSpPr>
          <p:cNvPr id="32" name="Rectangle 31"/>
          <p:cNvSpPr/>
          <p:nvPr/>
        </p:nvSpPr>
        <p:spPr>
          <a:xfrm>
            <a:off x="5433061" y="5546586"/>
            <a:ext cx="647700" cy="1905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5630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57200"/>
          </a:xfrm>
        </p:spPr>
        <p:txBody>
          <a:bodyPr>
            <a:normAutofit fontScale="90000"/>
          </a:bodyPr>
          <a:lstStyle/>
          <a:p>
            <a:r>
              <a:rPr lang="en-US" sz="3600" dirty="0"/>
              <a:t>PDF Indexer Errors in Marriage-Head-Spouse</a:t>
            </a:r>
          </a:p>
        </p:txBody>
      </p:sp>
      <p:sp>
        <p:nvSpPr>
          <p:cNvPr id="15" name="Rectangle 14"/>
          <p:cNvSpPr/>
          <p:nvPr/>
        </p:nvSpPr>
        <p:spPr>
          <a:xfrm>
            <a:off x="2286000" y="977602"/>
            <a:ext cx="7543800" cy="400110"/>
          </a:xfrm>
          <a:prstGeom prst="rect">
            <a:avLst/>
          </a:prstGeom>
        </p:spPr>
        <p:txBody>
          <a:bodyPr wrap="square">
            <a:spAutoFit/>
          </a:bodyPr>
          <a:lstStyle/>
          <a:p>
            <a:pPr marL="171450" indent="-171450">
              <a:buFont typeface="Arial" panose="020B0604020202020204" pitchFamily="34" charset="0"/>
              <a:buChar char="•"/>
            </a:pPr>
            <a:r>
              <a:rPr lang="en-US" sz="2000" dirty="0">
                <a:solidFill>
                  <a:srgbClr val="0070C0"/>
                </a:solidFill>
              </a:rPr>
              <a:t>None that have not already been noted</a:t>
            </a:r>
          </a:p>
        </p:txBody>
      </p:sp>
    </p:spTree>
    <p:extLst>
      <p:ext uri="{BB962C8B-B14F-4D97-AF65-F5344CB8AC3E}">
        <p14:creationId xmlns:p14="http://schemas.microsoft.com/office/powerpoint/2010/main" val="365383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91739" y="1531284"/>
            <a:ext cx="4136069" cy="297517"/>
          </a:xfrm>
          <a:prstGeom prst="rect">
            <a:avLst/>
          </a:prstGeom>
        </p:spPr>
        <p:txBody>
          <a:bodyPr wrap="square">
            <a:spAutoFit/>
          </a:bodyPr>
          <a:lstStyle/>
          <a:p>
            <a:r>
              <a:rPr lang="de-DE" sz="2000" baseline="-25000" dirty="0"/>
              <a:t>H073	Johannes</a:t>
            </a:r>
            <a:r>
              <a:rPr lang="en-US" sz="2000" baseline="-25000" dirty="0"/>
              <a:t> </a:t>
            </a:r>
            <a:r>
              <a:rPr lang="de-DE" sz="2000" baseline="-25000" dirty="0"/>
              <a:t>* 17.11.1853, oo</a:t>
            </a:r>
            <a:r>
              <a:rPr lang="en-US" sz="2000" baseline="-25000" dirty="0"/>
              <a:t> </a:t>
            </a:r>
            <a:r>
              <a:rPr lang="de-DE" sz="2000" baseline="-25000" dirty="0"/>
              <a:t>9.11.1877, H075</a:t>
            </a:r>
            <a:endParaRPr lang="en-US" sz="2000" baseline="-25000" dirty="0"/>
          </a:p>
        </p:txBody>
      </p:sp>
      <p:sp>
        <p:nvSpPr>
          <p:cNvPr id="4" name="Rectangle 3"/>
          <p:cNvSpPr/>
          <p:nvPr/>
        </p:nvSpPr>
        <p:spPr>
          <a:xfrm>
            <a:off x="2491738" y="2940710"/>
            <a:ext cx="4572000" cy="502702"/>
          </a:xfrm>
          <a:prstGeom prst="rect">
            <a:avLst/>
          </a:prstGeom>
        </p:spPr>
        <p:txBody>
          <a:bodyPr wrap="square">
            <a:spAutoFit/>
          </a:bodyPr>
          <a:lstStyle/>
          <a:p>
            <a:r>
              <a:rPr lang="de-DE" sz="2000" baseline="-25000" dirty="0"/>
              <a:t>M004</a:t>
            </a:r>
          </a:p>
          <a:p>
            <a:r>
              <a:rPr lang="de-DE" sz="2000" baseline="-25000" dirty="0"/>
              <a:t>Kinder: 	Heinrich *27.12.1833, oo 21.11.1862, M005</a:t>
            </a:r>
            <a:endParaRPr lang="en-US" sz="2000" baseline="-25000" dirty="0"/>
          </a:p>
        </p:txBody>
      </p:sp>
      <p:sp>
        <p:nvSpPr>
          <p:cNvPr id="5" name="Rectangle 4"/>
          <p:cNvSpPr/>
          <p:nvPr/>
        </p:nvSpPr>
        <p:spPr>
          <a:xfrm>
            <a:off x="2491738" y="2155545"/>
            <a:ext cx="6652262" cy="502702"/>
          </a:xfrm>
          <a:prstGeom prst="rect">
            <a:avLst/>
          </a:prstGeom>
        </p:spPr>
        <p:txBody>
          <a:bodyPr wrap="square">
            <a:spAutoFit/>
          </a:bodyPr>
          <a:lstStyle/>
          <a:p>
            <a:r>
              <a:rPr lang="nn-NO" sz="2000" baseline="-25000" dirty="0"/>
              <a:t>L009</a:t>
            </a:r>
          </a:p>
          <a:p>
            <a:r>
              <a:rPr lang="nn-NO" sz="2000" baseline="-25000" dirty="0"/>
              <a:t>Kinder: 	Anna Dorothea *21.12.1870, oo</a:t>
            </a:r>
            <a:r>
              <a:rPr lang="en-US" sz="2000" baseline="-25000" dirty="0"/>
              <a:t> </a:t>
            </a:r>
            <a:r>
              <a:rPr lang="de-DE" sz="2000" baseline="-25000" dirty="0"/>
              <a:t>21.5.1895 Klaus Hinrich von Deßen, D019</a:t>
            </a:r>
            <a:endParaRPr lang="en-US" sz="2000" baseline="-25000" dirty="0"/>
          </a:p>
        </p:txBody>
      </p:sp>
      <p:sp>
        <p:nvSpPr>
          <p:cNvPr id="6" name="Rectangle 5"/>
          <p:cNvSpPr/>
          <p:nvPr/>
        </p:nvSpPr>
        <p:spPr>
          <a:xfrm>
            <a:off x="2491739" y="3725875"/>
            <a:ext cx="3653757" cy="502702"/>
          </a:xfrm>
          <a:prstGeom prst="rect">
            <a:avLst/>
          </a:prstGeom>
        </p:spPr>
        <p:txBody>
          <a:bodyPr wrap="square">
            <a:spAutoFit/>
          </a:bodyPr>
          <a:lstStyle/>
          <a:p>
            <a:r>
              <a:rPr lang="de-DE" sz="2000" baseline="-25000" dirty="0"/>
              <a:t>S009</a:t>
            </a:r>
          </a:p>
          <a:p>
            <a:r>
              <a:rPr lang="de-DE" sz="2000" baseline="-25000" dirty="0"/>
              <a:t>Kinder: 	Albert</a:t>
            </a:r>
            <a:r>
              <a:rPr lang="en-US" sz="2000" baseline="-25000" dirty="0"/>
              <a:t> </a:t>
            </a:r>
            <a:r>
              <a:rPr lang="de-DE" sz="2000" baseline="-25000" dirty="0"/>
              <a:t>*ca. 1678, oo</a:t>
            </a:r>
            <a:r>
              <a:rPr lang="en-US" sz="2000" baseline="-25000" dirty="0"/>
              <a:t> </a:t>
            </a:r>
            <a:r>
              <a:rPr lang="de-DE" sz="2000" baseline="-25000" dirty="0"/>
              <a:t>4.11.1710, S012</a:t>
            </a:r>
          </a:p>
        </p:txBody>
      </p:sp>
      <p:sp>
        <p:nvSpPr>
          <p:cNvPr id="7" name="Rectangle 6"/>
          <p:cNvSpPr/>
          <p:nvPr/>
        </p:nvSpPr>
        <p:spPr>
          <a:xfrm>
            <a:off x="2491738" y="4511040"/>
            <a:ext cx="6781800" cy="502702"/>
          </a:xfrm>
          <a:prstGeom prst="rect">
            <a:avLst/>
          </a:prstGeom>
        </p:spPr>
        <p:txBody>
          <a:bodyPr wrap="square">
            <a:spAutoFit/>
          </a:bodyPr>
          <a:lstStyle/>
          <a:p>
            <a:r>
              <a:rPr lang="de-DE" sz="2000" baseline="-25000" dirty="0"/>
              <a:t>S058</a:t>
            </a:r>
          </a:p>
          <a:p>
            <a:r>
              <a:rPr lang="de-DE" sz="2000" baseline="-25000" dirty="0"/>
              <a:t>Kinder: 	Margaretha Catharina * 10.8.1831, oo</a:t>
            </a:r>
            <a:r>
              <a:rPr lang="en-US" sz="2000" baseline="-25000" dirty="0"/>
              <a:t> </a:t>
            </a:r>
            <a:r>
              <a:rPr lang="de-DE" sz="2000" baseline="-25000" dirty="0"/>
              <a:t>22.11.1855 Peter Hinr. v. Deßen, D016</a:t>
            </a:r>
          </a:p>
        </p:txBody>
      </p:sp>
      <p:sp>
        <p:nvSpPr>
          <p:cNvPr id="2" name="Title 1"/>
          <p:cNvSpPr>
            <a:spLocks noGrp="1"/>
          </p:cNvSpPr>
          <p:nvPr>
            <p:ph type="title"/>
          </p:nvPr>
        </p:nvSpPr>
        <p:spPr>
          <a:xfrm>
            <a:off x="1981200" y="152400"/>
            <a:ext cx="8229600" cy="457200"/>
          </a:xfrm>
        </p:spPr>
        <p:txBody>
          <a:bodyPr>
            <a:normAutofit fontScale="90000"/>
          </a:bodyPr>
          <a:lstStyle/>
          <a:p>
            <a:r>
              <a:rPr lang="en-US" sz="3600" dirty="0"/>
              <a:t>PDF Indexer Errors in Marriage-Child-Spouse</a:t>
            </a:r>
          </a:p>
        </p:txBody>
      </p:sp>
      <p:sp>
        <p:nvSpPr>
          <p:cNvPr id="8" name="Rectangle 7"/>
          <p:cNvSpPr/>
          <p:nvPr/>
        </p:nvSpPr>
        <p:spPr>
          <a:xfrm>
            <a:off x="5120640" y="1629242"/>
            <a:ext cx="365760" cy="2286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9" name="Rectangle 8"/>
          <p:cNvSpPr/>
          <p:nvPr/>
        </p:nvSpPr>
        <p:spPr>
          <a:xfrm>
            <a:off x="5036820" y="3214812"/>
            <a:ext cx="403860" cy="2286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0" name="Rectangle 9"/>
          <p:cNvSpPr/>
          <p:nvPr/>
        </p:nvSpPr>
        <p:spPr>
          <a:xfrm>
            <a:off x="4705350" y="4030980"/>
            <a:ext cx="354330" cy="2286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p:cNvSpPr/>
          <p:nvPr/>
        </p:nvSpPr>
        <p:spPr>
          <a:xfrm>
            <a:off x="5928360" y="4792762"/>
            <a:ext cx="400050" cy="2286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4" name="Rectangle 13"/>
          <p:cNvSpPr/>
          <p:nvPr/>
        </p:nvSpPr>
        <p:spPr>
          <a:xfrm>
            <a:off x="1897381" y="880368"/>
            <a:ext cx="8382000" cy="369332"/>
          </a:xfrm>
          <a:prstGeom prst="rect">
            <a:avLst/>
          </a:prstGeom>
        </p:spPr>
        <p:txBody>
          <a:bodyPr wrap="square">
            <a:spAutoFit/>
          </a:bodyPr>
          <a:lstStyle/>
          <a:p>
            <a:pPr marL="171450" indent="-171450">
              <a:buFont typeface="Arial" panose="020B0604020202020204" pitchFamily="34" charset="0"/>
              <a:buChar char="•"/>
            </a:pPr>
            <a:r>
              <a:rPr lang="en-US" sz="1800" dirty="0">
                <a:solidFill>
                  <a:srgbClr val="0070C0"/>
                </a:solidFill>
              </a:rPr>
              <a:t>Marriage Date wasn’t extracted because of missing space after oo</a:t>
            </a:r>
          </a:p>
        </p:txBody>
      </p:sp>
      <p:sp>
        <p:nvSpPr>
          <p:cNvPr id="16" name="Rectangle 15"/>
          <p:cNvSpPr/>
          <p:nvPr/>
        </p:nvSpPr>
        <p:spPr>
          <a:xfrm>
            <a:off x="5490208" y="2452507"/>
            <a:ext cx="438152" cy="228600"/>
          </a:xfrm>
          <a:prstGeom prst="rect">
            <a:avLst/>
          </a:prstGeom>
          <a:solidFill>
            <a:srgbClr val="FFFF00">
              <a:alpha val="2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Tree>
    <p:extLst>
      <p:ext uri="{BB962C8B-B14F-4D97-AF65-F5344CB8AC3E}">
        <p14:creationId xmlns:p14="http://schemas.microsoft.com/office/powerpoint/2010/main" val="6342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p:txBody>
          <a:bodyPr/>
          <a:lstStyle/>
          <a:p>
            <a:pPr algn="ctr"/>
            <a:r>
              <a:rPr lang="en-US" dirty="0"/>
              <a:t>Developing GreenQQ Templates</a:t>
            </a:r>
          </a:p>
        </p:txBody>
      </p:sp>
      <p:pic>
        <p:nvPicPr>
          <p:cNvPr id="5" name="Picture 4">
            <a:extLst>
              <a:ext uri="{FF2B5EF4-FFF2-40B4-BE49-F238E27FC236}">
                <a16:creationId xmlns:a16="http://schemas.microsoft.com/office/drawing/2014/main" id="{ABF6A9EC-3567-41B7-B7BA-A11342C043F1}"/>
              </a:ext>
            </a:extLst>
          </p:cNvPr>
          <p:cNvPicPr>
            <a:picLocks noChangeAspect="1"/>
          </p:cNvPicPr>
          <p:nvPr/>
        </p:nvPicPr>
        <p:blipFill>
          <a:blip r:embed="rId2"/>
          <a:stretch>
            <a:fillRect/>
          </a:stretch>
        </p:blipFill>
        <p:spPr>
          <a:xfrm>
            <a:off x="1189822" y="1425809"/>
            <a:ext cx="9430439" cy="1599132"/>
          </a:xfrm>
          <a:prstGeom prst="rect">
            <a:avLst/>
          </a:prstGeom>
        </p:spPr>
      </p:pic>
      <p:pic>
        <p:nvPicPr>
          <p:cNvPr id="7" name="Picture 6">
            <a:extLst>
              <a:ext uri="{FF2B5EF4-FFF2-40B4-BE49-F238E27FC236}">
                <a16:creationId xmlns:a16="http://schemas.microsoft.com/office/drawing/2014/main" id="{8F4DE38A-1559-410D-A91F-C428CFE58207}"/>
              </a:ext>
            </a:extLst>
          </p:cNvPr>
          <p:cNvPicPr>
            <a:picLocks noChangeAspect="1"/>
          </p:cNvPicPr>
          <p:nvPr/>
        </p:nvPicPr>
        <p:blipFill>
          <a:blip r:embed="rId3"/>
          <a:stretch>
            <a:fillRect/>
          </a:stretch>
        </p:blipFill>
        <p:spPr>
          <a:xfrm>
            <a:off x="4771682" y="3218646"/>
            <a:ext cx="6013383" cy="1463522"/>
          </a:xfrm>
          <a:prstGeom prst="rect">
            <a:avLst/>
          </a:prstGeom>
        </p:spPr>
      </p:pic>
      <p:pic>
        <p:nvPicPr>
          <p:cNvPr id="8" name="Picture 7">
            <a:extLst>
              <a:ext uri="{FF2B5EF4-FFF2-40B4-BE49-F238E27FC236}">
                <a16:creationId xmlns:a16="http://schemas.microsoft.com/office/drawing/2014/main" id="{F0C18154-7CBD-4C1D-9D17-F79C1E21E8FB}"/>
              </a:ext>
            </a:extLst>
          </p:cNvPr>
          <p:cNvPicPr>
            <a:picLocks noChangeAspect="1"/>
          </p:cNvPicPr>
          <p:nvPr/>
        </p:nvPicPr>
        <p:blipFill>
          <a:blip r:embed="rId4"/>
          <a:stretch>
            <a:fillRect/>
          </a:stretch>
        </p:blipFill>
        <p:spPr>
          <a:xfrm>
            <a:off x="4804215" y="4820511"/>
            <a:ext cx="6234687" cy="1873969"/>
          </a:xfrm>
          <a:prstGeom prst="rect">
            <a:avLst/>
          </a:prstGeom>
        </p:spPr>
      </p:pic>
      <p:pic>
        <p:nvPicPr>
          <p:cNvPr id="2" name="Picture 1">
            <a:extLst>
              <a:ext uri="{FF2B5EF4-FFF2-40B4-BE49-F238E27FC236}">
                <a16:creationId xmlns:a16="http://schemas.microsoft.com/office/drawing/2014/main" id="{08AB9118-A707-491C-ADBE-67D6C37B1C66}"/>
              </a:ext>
            </a:extLst>
          </p:cNvPr>
          <p:cNvPicPr>
            <a:picLocks noChangeAspect="1"/>
          </p:cNvPicPr>
          <p:nvPr/>
        </p:nvPicPr>
        <p:blipFill>
          <a:blip r:embed="rId5"/>
          <a:stretch>
            <a:fillRect/>
          </a:stretch>
        </p:blipFill>
        <p:spPr>
          <a:xfrm>
            <a:off x="713343" y="3415229"/>
            <a:ext cx="3490808" cy="2297017"/>
          </a:xfrm>
          <a:prstGeom prst="rect">
            <a:avLst/>
          </a:prstGeom>
        </p:spPr>
      </p:pic>
    </p:spTree>
    <p:extLst>
      <p:ext uri="{BB962C8B-B14F-4D97-AF65-F5344CB8AC3E}">
        <p14:creationId xmlns:p14="http://schemas.microsoft.com/office/powerpoint/2010/main" val="2081708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80460-E24F-4897-9CE8-61B8E33009CB}"/>
              </a:ext>
            </a:extLst>
          </p:cNvPr>
          <p:cNvSpPr txBox="1"/>
          <p:nvPr/>
        </p:nvSpPr>
        <p:spPr>
          <a:xfrm>
            <a:off x="2850614" y="950849"/>
            <a:ext cx="6097836" cy="1492716"/>
          </a:xfrm>
          <a:prstGeom prst="rect">
            <a:avLst/>
          </a:prstGeom>
          <a:noFill/>
        </p:spPr>
        <p:txBody>
          <a:bodyPr wrap="square">
            <a:spAutoFit/>
          </a:bodyPr>
          <a:lstStyle/>
          <a:p>
            <a:r>
              <a:rPr lang="en-US" sz="1300" dirty="0" err="1"/>
              <a:t>BirthDate</a:t>
            </a:r>
            <a:r>
              <a:rPr lang="en-US" sz="1300" dirty="0"/>
              <a:t>: (69, 48, 9)-(69, 49, 6)</a:t>
            </a:r>
          </a:p>
          <a:p>
            <a:r>
              <a:rPr lang="en-US" sz="1300" dirty="0"/>
              <a:t>, </a:t>
            </a:r>
            <a:r>
              <a:rPr lang="en-US" sz="1300" dirty="0" err="1"/>
              <a:t>oo</a:t>
            </a:r>
            <a:r>
              <a:rPr lang="en-US" sz="1300" dirty="0"/>
              <a:t> 28 . 6 . 1707 , M013 EOL</a:t>
            </a:r>
          </a:p>
          <a:p>
            <a:r>
              <a:rPr lang="en-US" sz="1300" dirty="0"/>
              <a:t>SOL 	 </a:t>
            </a:r>
            <a:r>
              <a:rPr lang="en-US" sz="1300" dirty="0" err="1"/>
              <a:t>verm</a:t>
            </a:r>
            <a:r>
              <a:rPr lang="en-US" sz="1300" dirty="0"/>
              <a:t> . An *</a:t>
            </a:r>
          </a:p>
          <a:p>
            <a:endParaRPr lang="en-US" sz="1300" dirty="0"/>
          </a:p>
          <a:p>
            <a:r>
              <a:rPr lang="en-US" sz="1300" dirty="0" err="1"/>
              <a:t>BirthDate</a:t>
            </a:r>
            <a:r>
              <a:rPr lang="en-US" sz="1300" dirty="0"/>
              <a:t>: (69, 50, 8)-(69, 51, 6)</a:t>
            </a:r>
          </a:p>
          <a:p>
            <a:r>
              <a:rPr lang="en-US" sz="1300" dirty="0"/>
              <a:t>, </a:t>
            </a:r>
            <a:r>
              <a:rPr lang="en-US" sz="1300" dirty="0" err="1"/>
              <a:t>oo</a:t>
            </a:r>
            <a:r>
              <a:rPr lang="en-US" sz="1300" dirty="0"/>
              <a:t> ca . 1705 , M012 EOL</a:t>
            </a:r>
          </a:p>
          <a:p>
            <a:r>
              <a:rPr lang="en-US" sz="1300" dirty="0"/>
              <a:t>SOL 	 </a:t>
            </a:r>
            <a:r>
              <a:rPr lang="en-US" sz="1300" dirty="0" err="1"/>
              <a:t>verm</a:t>
            </a:r>
            <a:r>
              <a:rPr lang="en-US" sz="1300" dirty="0"/>
              <a:t> . Hinrich *</a:t>
            </a:r>
          </a:p>
        </p:txBody>
      </p:sp>
      <p:sp>
        <p:nvSpPr>
          <p:cNvPr id="7" name="TextBox 6">
            <a:extLst>
              <a:ext uri="{FF2B5EF4-FFF2-40B4-BE49-F238E27FC236}">
                <a16:creationId xmlns:a16="http://schemas.microsoft.com/office/drawing/2014/main" id="{D670E4C5-0EBA-49AB-AE10-2B50899D206A}"/>
              </a:ext>
            </a:extLst>
          </p:cNvPr>
          <p:cNvSpPr txBox="1"/>
          <p:nvPr/>
        </p:nvSpPr>
        <p:spPr>
          <a:xfrm>
            <a:off x="1046605" y="3086520"/>
            <a:ext cx="10510089" cy="2893100"/>
          </a:xfrm>
          <a:prstGeom prst="rect">
            <a:avLst/>
          </a:prstGeom>
          <a:noFill/>
        </p:spPr>
        <p:txBody>
          <a:bodyPr wrap="square">
            <a:spAutoFit/>
          </a:bodyPr>
          <a:lstStyle/>
          <a:p>
            <a:r>
              <a:rPr lang="en-US" sz="1300" dirty="0"/>
              <a:t>page 69 line 49 first </a:t>
            </a:r>
            <a:r>
              <a:rPr lang="en-US" sz="1300" dirty="0" err="1"/>
              <a:t>SeqNo</a:t>
            </a:r>
            <a:r>
              <a:rPr lang="en-US" sz="1300" dirty="0"/>
              <a:t> 54165</a:t>
            </a:r>
          </a:p>
          <a:p>
            <a:r>
              <a:rPr lang="en-US" sz="1300" dirty="0"/>
              <a:t>"SOL 	 </a:t>
            </a:r>
            <a:r>
              <a:rPr lang="en-US" sz="1300" dirty="0" err="1"/>
              <a:t>verm</a:t>
            </a:r>
            <a:r>
              <a:rPr lang="en-US" sz="1300" dirty="0"/>
              <a:t> . An * ca . 1677 , </a:t>
            </a:r>
            <a:r>
              <a:rPr lang="en-US" sz="1300" dirty="0" err="1"/>
              <a:t>oo</a:t>
            </a:r>
            <a:r>
              <a:rPr lang="en-US" sz="1300" dirty="0"/>
              <a:t> 14 . 10 . 1704 Jacob </a:t>
            </a:r>
            <a:r>
              <a:rPr lang="en-US" sz="1300" dirty="0" err="1"/>
              <a:t>Dröge</a:t>
            </a:r>
            <a:r>
              <a:rPr lang="en-US" sz="1300" dirty="0"/>
              <a:t> , D057 EOL"</a:t>
            </a:r>
          </a:p>
          <a:p>
            <a:r>
              <a:rPr lang="en-US" sz="1300" dirty="0"/>
              <a:t>SOL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BirthDate</a:t>
            </a:r>
            <a:r>
              <a:rPr lang="en-US" sz="1300" dirty="0"/>
              <a:t> </a:t>
            </a:r>
            <a:r>
              <a:rPr lang="en-US" sz="1300" dirty="0" err="1"/>
              <a:t>BirthDate</a:t>
            </a:r>
            <a:r>
              <a:rPr lang="en-US" sz="1300" dirty="0"/>
              <a:t> </a:t>
            </a:r>
            <a:r>
              <a:rPr lang="en-US" sz="1300" dirty="0" err="1"/>
              <a:t>BirthDate</a:t>
            </a:r>
            <a:r>
              <a:rPr lang="en-US" sz="1300" dirty="0"/>
              <a:t>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EOL</a:t>
            </a:r>
          </a:p>
          <a:p>
            <a:r>
              <a:rPr lang="en-US" sz="1300" dirty="0"/>
              <a:t>"SOL 	 </a:t>
            </a:r>
            <a:r>
              <a:rPr lang="en-US" sz="1300" dirty="0" err="1"/>
              <a:t>verm</a:t>
            </a:r>
            <a:r>
              <a:rPr lang="en-US" sz="1300" dirty="0"/>
              <a:t> . An *  T41  </a:t>
            </a:r>
            <a:r>
              <a:rPr lang="en-US" sz="1300" dirty="0" err="1"/>
              <a:t>T41</a:t>
            </a:r>
            <a:r>
              <a:rPr lang="en-US" sz="1300" dirty="0"/>
              <a:t>  </a:t>
            </a:r>
            <a:r>
              <a:rPr lang="en-US" sz="1300" dirty="0" err="1"/>
              <a:t>T41</a:t>
            </a:r>
            <a:r>
              <a:rPr lang="en-US" sz="1300" dirty="0"/>
              <a:t> , </a:t>
            </a:r>
            <a:r>
              <a:rPr lang="en-US" sz="1300" dirty="0" err="1"/>
              <a:t>oo</a:t>
            </a:r>
            <a:r>
              <a:rPr lang="en-US" sz="1300" dirty="0"/>
              <a:t> 14 . 10 . 1704 Jacob </a:t>
            </a:r>
            <a:r>
              <a:rPr lang="en-US" sz="1300" dirty="0" err="1"/>
              <a:t>Dröge</a:t>
            </a:r>
            <a:r>
              <a:rPr lang="en-US" sz="1300" dirty="0"/>
              <a:t> , D057 EOL"</a:t>
            </a:r>
          </a:p>
          <a:p>
            <a:r>
              <a:rPr lang="en-US" sz="1300" dirty="0"/>
              <a:t> </a:t>
            </a:r>
          </a:p>
          <a:p>
            <a:r>
              <a:rPr lang="en-US" sz="1300" dirty="0"/>
              <a:t>page 69 line 50 first </a:t>
            </a:r>
            <a:r>
              <a:rPr lang="en-US" sz="1300" dirty="0" err="1"/>
              <a:t>SeqNo</a:t>
            </a:r>
            <a:r>
              <a:rPr lang="en-US" sz="1300" dirty="0"/>
              <a:t> 54186</a:t>
            </a:r>
          </a:p>
          <a:p>
            <a:r>
              <a:rPr lang="en-US" sz="1300" dirty="0"/>
              <a:t>"SOL 	 Johann * ca . 1683 , </a:t>
            </a:r>
            <a:r>
              <a:rPr lang="en-US" sz="1300" dirty="0" err="1"/>
              <a:t>oo</a:t>
            </a:r>
            <a:r>
              <a:rPr lang="en-US" sz="1300" dirty="0"/>
              <a:t> ca . 1705 , M012 EOL"</a:t>
            </a:r>
          </a:p>
          <a:p>
            <a:r>
              <a:rPr lang="en-US" sz="1300" dirty="0"/>
              <a:t>SOL NONE Name NONE </a:t>
            </a:r>
            <a:r>
              <a:rPr lang="en-US" sz="1300" dirty="0" err="1"/>
              <a:t>BirthDate</a:t>
            </a:r>
            <a:r>
              <a:rPr lang="en-US" sz="1300" dirty="0"/>
              <a:t> </a:t>
            </a:r>
            <a:r>
              <a:rPr lang="en-US" sz="1300" dirty="0" err="1"/>
              <a:t>BirthDate</a:t>
            </a:r>
            <a:r>
              <a:rPr lang="en-US" sz="1300" dirty="0"/>
              <a:t> </a:t>
            </a:r>
            <a:r>
              <a:rPr lang="en-US" sz="1300" dirty="0" err="1"/>
              <a:t>BirthDate</a:t>
            </a:r>
            <a:r>
              <a:rPr lang="en-US" sz="1300" dirty="0"/>
              <a:t>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EOL</a:t>
            </a:r>
          </a:p>
          <a:p>
            <a:r>
              <a:rPr lang="en-US" sz="1300" dirty="0"/>
              <a:t>"SOL 	  T36 *  T41  </a:t>
            </a:r>
            <a:r>
              <a:rPr lang="en-US" sz="1300" dirty="0" err="1"/>
              <a:t>T41</a:t>
            </a:r>
            <a:r>
              <a:rPr lang="en-US" sz="1300" dirty="0"/>
              <a:t>  </a:t>
            </a:r>
            <a:r>
              <a:rPr lang="en-US" sz="1300" dirty="0" err="1"/>
              <a:t>T41</a:t>
            </a:r>
            <a:r>
              <a:rPr lang="en-US" sz="1300" dirty="0"/>
              <a:t> , </a:t>
            </a:r>
            <a:r>
              <a:rPr lang="en-US" sz="1300" dirty="0" err="1"/>
              <a:t>oo</a:t>
            </a:r>
            <a:r>
              <a:rPr lang="en-US" sz="1300" dirty="0"/>
              <a:t> ca . 1705 , M012 EOL"</a:t>
            </a:r>
          </a:p>
          <a:p>
            <a:r>
              <a:rPr lang="en-US" sz="1300" dirty="0"/>
              <a:t> </a:t>
            </a:r>
          </a:p>
          <a:p>
            <a:r>
              <a:rPr lang="en-US" sz="1300" dirty="0"/>
              <a:t>page 69 line 51 first </a:t>
            </a:r>
            <a:r>
              <a:rPr lang="en-US" sz="1300" dirty="0" err="1"/>
              <a:t>SeqNo</a:t>
            </a:r>
            <a:r>
              <a:rPr lang="en-US" sz="1300" dirty="0"/>
              <a:t> 54201</a:t>
            </a:r>
          </a:p>
          <a:p>
            <a:r>
              <a:rPr lang="en-US" sz="1300" dirty="0"/>
              <a:t>"SOL 	 </a:t>
            </a:r>
            <a:r>
              <a:rPr lang="en-US" sz="1300" dirty="0" err="1"/>
              <a:t>verm</a:t>
            </a:r>
            <a:r>
              <a:rPr lang="en-US" sz="1300" dirty="0"/>
              <a:t> . Hinrich * ca . 1686 , </a:t>
            </a:r>
            <a:r>
              <a:rPr lang="en-US" sz="1300" dirty="0" err="1"/>
              <a:t>oo</a:t>
            </a:r>
            <a:r>
              <a:rPr lang="en-US" sz="1300" dirty="0"/>
              <a:t> 6 . 7 . 1710 , M014 EOL"</a:t>
            </a:r>
          </a:p>
          <a:p>
            <a:r>
              <a:rPr lang="en-US" sz="1300" dirty="0"/>
              <a:t>SOL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BirthDate</a:t>
            </a:r>
            <a:r>
              <a:rPr lang="en-US" sz="1300" dirty="0"/>
              <a:t> </a:t>
            </a:r>
            <a:r>
              <a:rPr lang="en-US" sz="1300" dirty="0" err="1"/>
              <a:t>BirthDate</a:t>
            </a:r>
            <a:r>
              <a:rPr lang="en-US" sz="1300" dirty="0"/>
              <a:t> </a:t>
            </a:r>
            <a:r>
              <a:rPr lang="en-US" sz="1300" dirty="0" err="1"/>
              <a:t>BirthDate</a:t>
            </a:r>
            <a:r>
              <a:rPr lang="en-US" sz="1300" dirty="0"/>
              <a:t>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EOL</a:t>
            </a:r>
          </a:p>
          <a:p>
            <a:r>
              <a:rPr lang="en-US" sz="1300" dirty="0"/>
              <a:t>"SOL 	 </a:t>
            </a:r>
            <a:r>
              <a:rPr lang="en-US" sz="1300" dirty="0" err="1"/>
              <a:t>verm</a:t>
            </a:r>
            <a:r>
              <a:rPr lang="en-US" sz="1300" dirty="0"/>
              <a:t> . Hinrich *  T41  </a:t>
            </a:r>
            <a:r>
              <a:rPr lang="en-US" sz="1300" dirty="0" err="1"/>
              <a:t>T41</a:t>
            </a:r>
            <a:r>
              <a:rPr lang="en-US" sz="1300" dirty="0"/>
              <a:t>  </a:t>
            </a:r>
            <a:r>
              <a:rPr lang="en-US" sz="1300" dirty="0" err="1"/>
              <a:t>T41</a:t>
            </a:r>
            <a:r>
              <a:rPr lang="en-US" sz="1300" dirty="0"/>
              <a:t> , </a:t>
            </a:r>
            <a:r>
              <a:rPr lang="en-US" sz="1300" dirty="0" err="1"/>
              <a:t>oo</a:t>
            </a:r>
            <a:r>
              <a:rPr lang="en-US" sz="1300" dirty="0"/>
              <a:t> 6 . 7 . 1710 , M014 EOL"</a:t>
            </a:r>
          </a:p>
        </p:txBody>
      </p:sp>
    </p:spTree>
    <p:extLst>
      <p:ext uri="{BB962C8B-B14F-4D97-AF65-F5344CB8AC3E}">
        <p14:creationId xmlns:p14="http://schemas.microsoft.com/office/powerpoint/2010/main" val="1386212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B62EFC-FE25-4739-8C47-B7DA74E4A028}"/>
              </a:ext>
            </a:extLst>
          </p:cNvPr>
          <p:cNvSpPr txBox="1"/>
          <p:nvPr/>
        </p:nvSpPr>
        <p:spPr>
          <a:xfrm>
            <a:off x="1098932" y="1504834"/>
            <a:ext cx="9697598" cy="1692771"/>
          </a:xfrm>
          <a:prstGeom prst="rect">
            <a:avLst/>
          </a:prstGeom>
          <a:noFill/>
        </p:spPr>
        <p:txBody>
          <a:bodyPr wrap="square">
            <a:spAutoFit/>
          </a:bodyPr>
          <a:lstStyle/>
          <a:p>
            <a:r>
              <a:rPr lang="en-US" sz="1300" dirty="0" err="1"/>
              <a:t>ChristeningDate</a:t>
            </a:r>
            <a:r>
              <a:rPr lang="en-US" sz="1300" dirty="0"/>
              <a:t>: (103, 70, 11)-(104, 6, 22)</a:t>
            </a:r>
          </a:p>
          <a:p>
            <a:r>
              <a:rPr lang="en-US" sz="1300" dirty="0"/>
              <a:t>, + 2 . 3 . 1736 EOL</a:t>
            </a:r>
          </a:p>
          <a:p>
            <a:r>
              <a:rPr lang="en-US" sz="1300" dirty="0"/>
              <a:t>SOL 94 </a:t>
            </a:r>
            <a:r>
              <a:rPr lang="en-US" sz="1300" dirty="0" err="1"/>
              <a:t>nach</a:t>
            </a:r>
            <a:r>
              <a:rPr lang="en-US" sz="1300" dirty="0"/>
              <a:t> August </a:t>
            </a:r>
            <a:r>
              <a:rPr lang="en-US" sz="1300" dirty="0" err="1"/>
              <a:t>Pech</a:t>
            </a:r>
            <a:r>
              <a:rPr lang="en-US" sz="1300" dirty="0"/>
              <a:t> EOL</a:t>
            </a:r>
          </a:p>
          <a:p>
            <a:r>
              <a:rPr lang="en-US" sz="1300" dirty="0"/>
              <a:t>SOL 	 	 </a:t>
            </a:r>
            <a:r>
              <a:rPr lang="en-US" sz="1300" dirty="0" err="1"/>
              <a:t>bearbeitet</a:t>
            </a:r>
            <a:r>
              <a:rPr lang="en-US" sz="1300" dirty="0"/>
              <a:t> und </a:t>
            </a:r>
            <a:r>
              <a:rPr lang="en-US" sz="1300" dirty="0" err="1"/>
              <a:t>ergänzt</a:t>
            </a:r>
            <a:r>
              <a:rPr lang="en-US" sz="1300" dirty="0"/>
              <a:t> von Erika Friedrichs EOL</a:t>
            </a:r>
          </a:p>
          <a:p>
            <a:r>
              <a:rPr lang="en-US" sz="1300" dirty="0"/>
              <a:t>SOL EOL</a:t>
            </a:r>
          </a:p>
          <a:p>
            <a:r>
              <a:rPr lang="en-US" sz="1300" dirty="0"/>
              <a:t>SOL EOL</a:t>
            </a:r>
          </a:p>
          <a:p>
            <a:r>
              <a:rPr lang="en-US" sz="1300" dirty="0"/>
              <a:t>SOL S133 EOL</a:t>
            </a:r>
          </a:p>
          <a:p>
            <a:r>
              <a:rPr lang="en-US" sz="1300" dirty="0"/>
              <a:t>SOL </a:t>
            </a:r>
            <a:r>
              <a:rPr lang="en-US" sz="1300" dirty="0" err="1"/>
              <a:t>Gerdt</a:t>
            </a:r>
            <a:r>
              <a:rPr lang="en-US" sz="1300" dirty="0"/>
              <a:t> / </a:t>
            </a:r>
            <a:r>
              <a:rPr lang="en-US" sz="1300" dirty="0" err="1"/>
              <a:t>Goerdt</a:t>
            </a:r>
            <a:r>
              <a:rPr lang="en-US" sz="1300" dirty="0"/>
              <a:t> Julius </a:t>
            </a:r>
            <a:r>
              <a:rPr lang="en-US" sz="1300" dirty="0" err="1"/>
              <a:t>Stürke</a:t>
            </a:r>
            <a:r>
              <a:rPr lang="en-US" sz="1300" dirty="0"/>
              <a:t> / </a:t>
            </a:r>
            <a:r>
              <a:rPr lang="en-US" sz="1300" dirty="0" err="1"/>
              <a:t>Stürken</a:t>
            </a:r>
            <a:r>
              <a:rPr lang="en-US" sz="1300" dirty="0"/>
              <a:t> , </a:t>
            </a:r>
            <a:r>
              <a:rPr lang="en-US" sz="1300" dirty="0" err="1"/>
              <a:t>Fickmühlen</a:t>
            </a:r>
            <a:r>
              <a:rPr lang="en-US" sz="1300" dirty="0"/>
              <a:t> , ( So . Johann S . , </a:t>
            </a:r>
            <a:r>
              <a:rPr lang="en-US" sz="1300" dirty="0" err="1"/>
              <a:t>Fickmühlen</a:t>
            </a:r>
            <a:r>
              <a:rPr lang="en-US" sz="1300" dirty="0"/>
              <a:t> ) , ~</a:t>
            </a:r>
          </a:p>
        </p:txBody>
      </p:sp>
      <p:sp>
        <p:nvSpPr>
          <p:cNvPr id="5" name="TextBox 4">
            <a:extLst>
              <a:ext uri="{FF2B5EF4-FFF2-40B4-BE49-F238E27FC236}">
                <a16:creationId xmlns:a16="http://schemas.microsoft.com/office/drawing/2014/main" id="{84FA3260-D6B5-44F5-B3B6-3111DCCCF0FA}"/>
              </a:ext>
            </a:extLst>
          </p:cNvPr>
          <p:cNvSpPr txBox="1"/>
          <p:nvPr/>
        </p:nvSpPr>
        <p:spPr>
          <a:xfrm>
            <a:off x="889611" y="3956876"/>
            <a:ext cx="10226407" cy="1092607"/>
          </a:xfrm>
          <a:prstGeom prst="rect">
            <a:avLst/>
          </a:prstGeom>
          <a:noFill/>
        </p:spPr>
        <p:txBody>
          <a:bodyPr wrap="square">
            <a:spAutoFit/>
          </a:bodyPr>
          <a:lstStyle/>
          <a:p>
            <a:r>
              <a:rPr lang="en-US" sz="1300" dirty="0"/>
              <a:t>page 104 line 6 first </a:t>
            </a:r>
            <a:r>
              <a:rPr lang="en-US" sz="1300" dirty="0" err="1"/>
              <a:t>SeqNo</a:t>
            </a:r>
            <a:r>
              <a:rPr lang="en-US" sz="1300" dirty="0"/>
              <a:t> 85816</a:t>
            </a:r>
          </a:p>
          <a:p>
            <a:r>
              <a:rPr lang="en-US" sz="1300" dirty="0"/>
              <a:t>"SOL </a:t>
            </a:r>
            <a:r>
              <a:rPr lang="en-US" sz="1300" dirty="0" err="1"/>
              <a:t>Gerdt</a:t>
            </a:r>
            <a:r>
              <a:rPr lang="en-US" sz="1300" dirty="0"/>
              <a:t> / </a:t>
            </a:r>
            <a:r>
              <a:rPr lang="en-US" sz="1300" dirty="0" err="1"/>
              <a:t>Goerdt</a:t>
            </a:r>
            <a:r>
              <a:rPr lang="en-US" sz="1300" dirty="0"/>
              <a:t> Julius </a:t>
            </a:r>
            <a:r>
              <a:rPr lang="en-US" sz="1300" dirty="0" err="1"/>
              <a:t>Stürke</a:t>
            </a:r>
            <a:r>
              <a:rPr lang="en-US" sz="1300" dirty="0"/>
              <a:t> / </a:t>
            </a:r>
            <a:r>
              <a:rPr lang="en-US" sz="1300" dirty="0" err="1"/>
              <a:t>Stürken</a:t>
            </a:r>
            <a:r>
              <a:rPr lang="en-US" sz="1300" dirty="0"/>
              <a:t> , </a:t>
            </a:r>
            <a:r>
              <a:rPr lang="en-US" sz="1300" dirty="0" err="1"/>
              <a:t>Fickmühlen</a:t>
            </a:r>
            <a:r>
              <a:rPr lang="en-US" sz="1300" dirty="0"/>
              <a:t> , ( So . Johann S . , </a:t>
            </a:r>
            <a:r>
              <a:rPr lang="en-US" sz="1300" dirty="0" err="1"/>
              <a:t>Fickmühlen</a:t>
            </a:r>
            <a:r>
              <a:rPr lang="en-US" sz="1300" dirty="0"/>
              <a:t> ) , ~ 4 . 3 . 1712 , EOL"</a:t>
            </a:r>
          </a:p>
          <a:p>
            <a:r>
              <a:rPr lang="en-US" sz="1300" dirty="0"/>
              <a:t>SOL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ChristeningDate</a:t>
            </a:r>
            <a:r>
              <a:rPr lang="en-US" sz="1300" dirty="0"/>
              <a:t> </a:t>
            </a:r>
            <a:r>
              <a:rPr lang="en-US" sz="1300" dirty="0" err="1"/>
              <a:t>ChristeningDate</a:t>
            </a:r>
            <a:r>
              <a:rPr lang="en-US" sz="1300" dirty="0"/>
              <a:t> </a:t>
            </a:r>
            <a:r>
              <a:rPr lang="en-US" sz="1300" dirty="0" err="1"/>
              <a:t>ChristeningDate</a:t>
            </a:r>
            <a:r>
              <a:rPr lang="en-US" sz="1300" dirty="0"/>
              <a:t> </a:t>
            </a:r>
            <a:r>
              <a:rPr lang="en-US" sz="1300" dirty="0" err="1"/>
              <a:t>ChristeningDate</a:t>
            </a:r>
            <a:r>
              <a:rPr lang="en-US" sz="1300" dirty="0"/>
              <a:t> </a:t>
            </a:r>
            <a:r>
              <a:rPr lang="en-US" sz="1300" dirty="0" err="1"/>
              <a:t>ChristeningDate</a:t>
            </a:r>
            <a:r>
              <a:rPr lang="en-US" sz="1300" dirty="0"/>
              <a:t> NONE EOL</a:t>
            </a:r>
          </a:p>
          <a:p>
            <a:r>
              <a:rPr lang="en-US" sz="1300" dirty="0"/>
              <a:t>"SOL </a:t>
            </a:r>
            <a:r>
              <a:rPr lang="en-US" sz="1300" dirty="0" err="1"/>
              <a:t>Gerdt</a:t>
            </a:r>
            <a:r>
              <a:rPr lang="en-US" sz="1300" dirty="0"/>
              <a:t> / </a:t>
            </a:r>
            <a:r>
              <a:rPr lang="en-US" sz="1300" dirty="0" err="1"/>
              <a:t>Goerdt</a:t>
            </a:r>
            <a:r>
              <a:rPr lang="en-US" sz="1300" dirty="0"/>
              <a:t> Julius </a:t>
            </a:r>
            <a:r>
              <a:rPr lang="en-US" sz="1300" dirty="0" err="1"/>
              <a:t>Stürke</a:t>
            </a:r>
            <a:r>
              <a:rPr lang="en-US" sz="1300" dirty="0"/>
              <a:t> / </a:t>
            </a:r>
            <a:r>
              <a:rPr lang="en-US" sz="1300" dirty="0" err="1"/>
              <a:t>Stürken</a:t>
            </a:r>
            <a:r>
              <a:rPr lang="en-US" sz="1300" dirty="0"/>
              <a:t> , </a:t>
            </a:r>
            <a:r>
              <a:rPr lang="en-US" sz="1300" dirty="0" err="1"/>
              <a:t>Fickmühlen</a:t>
            </a:r>
            <a:r>
              <a:rPr lang="en-US" sz="1300" dirty="0"/>
              <a:t> , ( So . Johann S . , </a:t>
            </a:r>
            <a:r>
              <a:rPr lang="en-US" sz="1300" dirty="0" err="1"/>
              <a:t>Fickmühlen</a:t>
            </a:r>
            <a:r>
              <a:rPr lang="en-US" sz="1300" dirty="0"/>
              <a:t> ) , ~  T43  </a:t>
            </a:r>
            <a:r>
              <a:rPr lang="en-US" sz="1300" dirty="0" err="1"/>
              <a:t>T43</a:t>
            </a:r>
            <a:r>
              <a:rPr lang="en-US" sz="1300" dirty="0"/>
              <a:t>  </a:t>
            </a:r>
            <a:r>
              <a:rPr lang="en-US" sz="1300" dirty="0" err="1"/>
              <a:t>T43</a:t>
            </a:r>
            <a:r>
              <a:rPr lang="en-US" sz="1300" dirty="0"/>
              <a:t>  </a:t>
            </a:r>
            <a:r>
              <a:rPr lang="en-US" sz="1300" dirty="0" err="1"/>
              <a:t>T43</a:t>
            </a:r>
            <a:r>
              <a:rPr lang="en-US" sz="1300" dirty="0"/>
              <a:t>  </a:t>
            </a:r>
            <a:r>
              <a:rPr lang="en-US" sz="1300" dirty="0" err="1"/>
              <a:t>T43</a:t>
            </a:r>
            <a:r>
              <a:rPr lang="en-US" sz="1300" dirty="0"/>
              <a:t> , EOL"</a:t>
            </a:r>
          </a:p>
        </p:txBody>
      </p:sp>
    </p:spTree>
    <p:extLst>
      <p:ext uri="{BB962C8B-B14F-4D97-AF65-F5344CB8AC3E}">
        <p14:creationId xmlns:p14="http://schemas.microsoft.com/office/powerpoint/2010/main" val="2915461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E816CE-A4FC-4E9E-81ED-7E511DAE2DB5}"/>
              </a:ext>
            </a:extLst>
          </p:cNvPr>
          <p:cNvSpPr txBox="1"/>
          <p:nvPr/>
        </p:nvSpPr>
        <p:spPr>
          <a:xfrm>
            <a:off x="506778" y="2310607"/>
            <a:ext cx="10873648" cy="4093428"/>
          </a:xfrm>
          <a:prstGeom prst="rect">
            <a:avLst/>
          </a:prstGeom>
          <a:noFill/>
        </p:spPr>
        <p:txBody>
          <a:bodyPr wrap="square">
            <a:spAutoFit/>
          </a:bodyPr>
          <a:lstStyle/>
          <a:p>
            <a:r>
              <a:rPr lang="en-US" sz="1300" dirty="0"/>
              <a:t>page 98 line 46 first </a:t>
            </a:r>
            <a:r>
              <a:rPr lang="en-US" sz="1300" dirty="0" err="1"/>
              <a:t>SeqNo</a:t>
            </a:r>
            <a:r>
              <a:rPr lang="en-US" sz="1300" dirty="0"/>
              <a:t> 79998</a:t>
            </a:r>
          </a:p>
          <a:p>
            <a:r>
              <a:rPr lang="en-US" sz="1300" dirty="0"/>
              <a:t>"SOL 	 </a:t>
            </a:r>
            <a:r>
              <a:rPr lang="en-US" sz="1300" dirty="0" err="1"/>
              <a:t>Gesche</a:t>
            </a:r>
            <a:r>
              <a:rPr lang="en-US" sz="1300" dirty="0"/>
              <a:t> * ca . 1690 , </a:t>
            </a:r>
            <a:r>
              <a:rPr lang="en-US" sz="1300" dirty="0" err="1"/>
              <a:t>oo</a:t>
            </a:r>
            <a:r>
              <a:rPr lang="en-US" sz="1300" dirty="0"/>
              <a:t> 24 . 10 . 1713 Johann </a:t>
            </a:r>
            <a:r>
              <a:rPr lang="en-US" sz="1300" dirty="0" err="1"/>
              <a:t>Schröder</a:t>
            </a:r>
            <a:r>
              <a:rPr lang="en-US" sz="1300" dirty="0"/>
              <a:t> , S038 EOL"</a:t>
            </a:r>
          </a:p>
          <a:p>
            <a:r>
              <a:rPr lang="en-US" sz="1300" dirty="0"/>
              <a:t>SOL NONE Name NONE </a:t>
            </a:r>
            <a:r>
              <a:rPr lang="en-US" sz="1300" dirty="0" err="1"/>
              <a:t>BirthDate</a:t>
            </a:r>
            <a:r>
              <a:rPr lang="en-US" sz="1300" dirty="0"/>
              <a:t> </a:t>
            </a:r>
            <a:r>
              <a:rPr lang="en-US" sz="1300" dirty="0" err="1"/>
              <a:t>BirthDate</a:t>
            </a:r>
            <a:r>
              <a:rPr lang="en-US" sz="1300" dirty="0"/>
              <a:t> </a:t>
            </a:r>
            <a:r>
              <a:rPr lang="en-US" sz="1300" dirty="0" err="1"/>
              <a:t>BirthDate</a:t>
            </a:r>
            <a:r>
              <a:rPr lang="en-US" sz="1300" dirty="0"/>
              <a:t>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EOL</a:t>
            </a:r>
          </a:p>
          <a:p>
            <a:r>
              <a:rPr lang="en-US" sz="1300" dirty="0"/>
              <a:t>"SOL 	  T36 *  T41  </a:t>
            </a:r>
            <a:r>
              <a:rPr lang="en-US" sz="1300" dirty="0" err="1"/>
              <a:t>T41</a:t>
            </a:r>
            <a:r>
              <a:rPr lang="en-US" sz="1300" dirty="0"/>
              <a:t>  </a:t>
            </a:r>
            <a:r>
              <a:rPr lang="en-US" sz="1300" dirty="0" err="1"/>
              <a:t>T41</a:t>
            </a:r>
            <a:r>
              <a:rPr lang="en-US" sz="1300" dirty="0"/>
              <a:t> , </a:t>
            </a:r>
            <a:r>
              <a:rPr lang="en-US" sz="1300" dirty="0" err="1"/>
              <a:t>oo</a:t>
            </a:r>
            <a:r>
              <a:rPr lang="en-US" sz="1300" dirty="0"/>
              <a:t> 24 . 10 . 1713 Johann </a:t>
            </a:r>
            <a:r>
              <a:rPr lang="en-US" sz="1300" dirty="0" err="1"/>
              <a:t>Schröder</a:t>
            </a:r>
            <a:r>
              <a:rPr lang="en-US" sz="1300" dirty="0"/>
              <a:t> , S038 EOL"</a:t>
            </a:r>
          </a:p>
          <a:p>
            <a:r>
              <a:rPr lang="en-US" sz="1300" dirty="0"/>
              <a:t> </a:t>
            </a:r>
          </a:p>
          <a:p>
            <a:r>
              <a:rPr lang="en-US" sz="1300" dirty="0"/>
              <a:t>page 98 line 47 first </a:t>
            </a:r>
            <a:r>
              <a:rPr lang="en-US" sz="1300" dirty="0" err="1"/>
              <a:t>SeqNo</a:t>
            </a:r>
            <a:r>
              <a:rPr lang="en-US" sz="1300" dirty="0"/>
              <a:t> 80017</a:t>
            </a:r>
          </a:p>
          <a:p>
            <a:r>
              <a:rPr lang="en-US" sz="1300" dirty="0"/>
              <a:t>SOL EOL</a:t>
            </a:r>
          </a:p>
          <a:p>
            <a:r>
              <a:rPr lang="en-US" sz="1300" dirty="0"/>
              <a:t>SOL EOL</a:t>
            </a:r>
          </a:p>
          <a:p>
            <a:r>
              <a:rPr lang="en-US" sz="1300" dirty="0"/>
              <a:t>SOL EOL</a:t>
            </a:r>
          </a:p>
          <a:p>
            <a:r>
              <a:rPr lang="en-US" sz="1300" dirty="0"/>
              <a:t> </a:t>
            </a:r>
          </a:p>
          <a:p>
            <a:r>
              <a:rPr lang="en-US" sz="1300" dirty="0"/>
              <a:t>page 98 line 48 first </a:t>
            </a:r>
            <a:r>
              <a:rPr lang="en-US" sz="1300" dirty="0" err="1"/>
              <a:t>SeqNo</a:t>
            </a:r>
            <a:r>
              <a:rPr lang="en-US" sz="1300" dirty="0"/>
              <a:t> 80019</a:t>
            </a:r>
          </a:p>
          <a:p>
            <a:r>
              <a:rPr lang="en-US" sz="1300" dirty="0"/>
              <a:t>SOL S093 EOL</a:t>
            </a:r>
          </a:p>
          <a:p>
            <a:r>
              <a:rPr lang="en-US" sz="1300" dirty="0"/>
              <a:t>SOL NONE EOL</a:t>
            </a:r>
          </a:p>
          <a:p>
            <a:r>
              <a:rPr lang="en-US" sz="1300" dirty="0"/>
              <a:t>SOL S093 EOL</a:t>
            </a:r>
          </a:p>
          <a:p>
            <a:r>
              <a:rPr lang="en-US" sz="1300" dirty="0"/>
              <a:t> </a:t>
            </a:r>
          </a:p>
          <a:p>
            <a:r>
              <a:rPr lang="en-US" sz="1300" dirty="0"/>
              <a:t>page 98 line 49 first </a:t>
            </a:r>
            <a:r>
              <a:rPr lang="en-US" sz="1300" dirty="0" err="1"/>
              <a:t>SeqNo</a:t>
            </a:r>
            <a:r>
              <a:rPr lang="en-US" sz="1300" dirty="0"/>
              <a:t> 80022</a:t>
            </a:r>
          </a:p>
          <a:p>
            <a:r>
              <a:rPr lang="en-US" sz="1300" dirty="0"/>
              <a:t>"SOL Marten ( „ der </a:t>
            </a:r>
            <a:r>
              <a:rPr lang="en-US" sz="1300" dirty="0" err="1"/>
              <a:t>ältere</a:t>
            </a:r>
            <a:r>
              <a:rPr lang="en-US" sz="1300" dirty="0"/>
              <a:t> “ ) </a:t>
            </a:r>
            <a:r>
              <a:rPr lang="en-US" sz="1300" dirty="0" err="1"/>
              <a:t>Struß</a:t>
            </a:r>
            <a:r>
              <a:rPr lang="en-US" sz="1300" dirty="0"/>
              <a:t> , </a:t>
            </a:r>
            <a:r>
              <a:rPr lang="en-US" sz="1300" dirty="0" err="1"/>
              <a:t>Kö</a:t>
            </a:r>
            <a:r>
              <a:rPr lang="en-US" sz="1300" dirty="0"/>
              <a:t> . , Hs . Nr . 62 , * ca . 1671 , + 22 . 5 . 1741 , 70 J . , EOL"</a:t>
            </a:r>
          </a:p>
          <a:p>
            <a:r>
              <a:rPr lang="en-US" sz="1300" dirty="0"/>
              <a:t>SOL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BirthDate</a:t>
            </a:r>
            <a:r>
              <a:rPr lang="en-US" sz="1300" dirty="0"/>
              <a:t> </a:t>
            </a:r>
            <a:r>
              <a:rPr lang="en-US" sz="1300" dirty="0" err="1"/>
              <a:t>BirthDate</a:t>
            </a:r>
            <a:r>
              <a:rPr lang="en-US" sz="1300" dirty="0"/>
              <a:t> </a:t>
            </a:r>
            <a:r>
              <a:rPr lang="en-US" sz="1300" dirty="0" err="1"/>
              <a:t>BirthDate</a:t>
            </a:r>
            <a:r>
              <a:rPr lang="en-US" sz="1300" dirty="0"/>
              <a:t> NONE </a:t>
            </a:r>
            <a:r>
              <a:rPr lang="en-US" sz="1300" dirty="0" err="1"/>
              <a:t>NONE</a:t>
            </a:r>
            <a:r>
              <a:rPr lang="en-US" sz="1300" dirty="0"/>
              <a:t> </a:t>
            </a:r>
            <a:r>
              <a:rPr lang="en-US" sz="1300" dirty="0" err="1"/>
              <a:t>DeathDate</a:t>
            </a:r>
            <a:r>
              <a:rPr lang="en-US" sz="1300" dirty="0"/>
              <a:t> </a:t>
            </a:r>
            <a:r>
              <a:rPr lang="en-US" sz="1300" dirty="0" err="1"/>
              <a:t>DeathDate</a:t>
            </a:r>
            <a:r>
              <a:rPr lang="en-US" sz="1300" dirty="0"/>
              <a:t> </a:t>
            </a:r>
            <a:r>
              <a:rPr lang="en-US" sz="1300" dirty="0" err="1"/>
              <a:t>DeathDate</a:t>
            </a:r>
            <a:r>
              <a:rPr lang="en-US" sz="1300" dirty="0"/>
              <a:t> </a:t>
            </a:r>
            <a:r>
              <a:rPr lang="en-US" sz="1300" dirty="0" err="1"/>
              <a:t>DeathDate</a:t>
            </a:r>
            <a:r>
              <a:rPr lang="en-US" sz="1300" dirty="0"/>
              <a:t> </a:t>
            </a:r>
            <a:r>
              <a:rPr lang="en-US" sz="1300" dirty="0" err="1"/>
              <a:t>DeathDate</a:t>
            </a:r>
            <a:r>
              <a:rPr lang="en-US" sz="1300" dirty="0"/>
              <a:t> NONE </a:t>
            </a:r>
            <a:r>
              <a:rPr lang="en-US" sz="1300" dirty="0" err="1"/>
              <a:t>NONE</a:t>
            </a:r>
            <a:r>
              <a:rPr lang="en-US" sz="1300" dirty="0"/>
              <a:t> </a:t>
            </a:r>
            <a:r>
              <a:rPr lang="en-US" sz="1300" dirty="0" err="1"/>
              <a:t>NONE</a:t>
            </a:r>
            <a:r>
              <a:rPr lang="en-US" sz="1300" dirty="0"/>
              <a:t> </a:t>
            </a:r>
            <a:r>
              <a:rPr lang="en-US" sz="1300" dirty="0" err="1"/>
              <a:t>NONE</a:t>
            </a:r>
            <a:r>
              <a:rPr lang="en-US" sz="1300" dirty="0"/>
              <a:t> </a:t>
            </a:r>
            <a:r>
              <a:rPr lang="en-US" sz="1300" dirty="0" err="1"/>
              <a:t>NONE</a:t>
            </a:r>
            <a:r>
              <a:rPr lang="en-US" sz="1300" dirty="0"/>
              <a:t> EOL</a:t>
            </a:r>
          </a:p>
          <a:p>
            <a:r>
              <a:rPr lang="en-US" sz="1300" dirty="0"/>
              <a:t>"SOL Marten ( „ der </a:t>
            </a:r>
            <a:r>
              <a:rPr lang="en-US" sz="1300" dirty="0" err="1"/>
              <a:t>ältere</a:t>
            </a:r>
            <a:r>
              <a:rPr lang="en-US" sz="1300" dirty="0"/>
              <a:t> “ ) </a:t>
            </a:r>
            <a:r>
              <a:rPr lang="en-US" sz="1300" dirty="0" err="1"/>
              <a:t>Struß</a:t>
            </a:r>
            <a:r>
              <a:rPr lang="en-US" sz="1300" dirty="0"/>
              <a:t> , </a:t>
            </a:r>
            <a:r>
              <a:rPr lang="en-US" sz="1300" dirty="0" err="1"/>
              <a:t>Kö</a:t>
            </a:r>
            <a:r>
              <a:rPr lang="en-US" sz="1300" dirty="0"/>
              <a:t> . , Hs . Nr . 62 , *  T41  </a:t>
            </a:r>
            <a:r>
              <a:rPr lang="en-US" sz="1300" dirty="0" err="1"/>
              <a:t>T41</a:t>
            </a:r>
            <a:r>
              <a:rPr lang="en-US" sz="1300" dirty="0"/>
              <a:t>  </a:t>
            </a:r>
            <a:r>
              <a:rPr lang="en-US" sz="1300" dirty="0" err="1"/>
              <a:t>T41</a:t>
            </a:r>
            <a:r>
              <a:rPr lang="en-US" sz="1300" dirty="0"/>
              <a:t> , +  T44  </a:t>
            </a:r>
            <a:r>
              <a:rPr lang="en-US" sz="1300" dirty="0" err="1"/>
              <a:t>T44</a:t>
            </a:r>
            <a:r>
              <a:rPr lang="en-US" sz="1300" dirty="0"/>
              <a:t>  </a:t>
            </a:r>
            <a:r>
              <a:rPr lang="en-US" sz="1300" dirty="0" err="1"/>
              <a:t>T44</a:t>
            </a:r>
            <a:r>
              <a:rPr lang="en-US" sz="1300" dirty="0"/>
              <a:t>  </a:t>
            </a:r>
            <a:r>
              <a:rPr lang="en-US" sz="1300" dirty="0" err="1"/>
              <a:t>T44</a:t>
            </a:r>
            <a:r>
              <a:rPr lang="en-US" sz="1300" dirty="0"/>
              <a:t>  </a:t>
            </a:r>
            <a:r>
              <a:rPr lang="en-US" sz="1300" dirty="0" err="1"/>
              <a:t>T44</a:t>
            </a:r>
            <a:r>
              <a:rPr lang="en-US" sz="1300" dirty="0"/>
              <a:t> , 70 J . , EOL"</a:t>
            </a:r>
          </a:p>
        </p:txBody>
      </p:sp>
      <p:sp>
        <p:nvSpPr>
          <p:cNvPr id="5" name="TextBox 4">
            <a:extLst>
              <a:ext uri="{FF2B5EF4-FFF2-40B4-BE49-F238E27FC236}">
                <a16:creationId xmlns:a16="http://schemas.microsoft.com/office/drawing/2014/main" id="{00C8A2C8-DD4F-454D-AAD4-A3BFD01107FF}"/>
              </a:ext>
            </a:extLst>
          </p:cNvPr>
          <p:cNvSpPr txBox="1"/>
          <p:nvPr/>
        </p:nvSpPr>
        <p:spPr>
          <a:xfrm>
            <a:off x="2663327" y="721071"/>
            <a:ext cx="6097836" cy="1092607"/>
          </a:xfrm>
          <a:prstGeom prst="rect">
            <a:avLst/>
          </a:prstGeom>
          <a:noFill/>
        </p:spPr>
        <p:txBody>
          <a:bodyPr wrap="square">
            <a:spAutoFit/>
          </a:bodyPr>
          <a:lstStyle/>
          <a:p>
            <a:r>
              <a:rPr lang="en-US" sz="1300" dirty="0" err="1"/>
              <a:t>BirthDate</a:t>
            </a:r>
            <a:r>
              <a:rPr lang="en-US" sz="1300" dirty="0"/>
              <a:t>: (98, 46, 8)-(98, 49, 20)</a:t>
            </a:r>
          </a:p>
          <a:p>
            <a:r>
              <a:rPr lang="en-US" sz="1300" dirty="0"/>
              <a:t>, </a:t>
            </a:r>
            <a:r>
              <a:rPr lang="en-US" sz="1300" dirty="0" err="1"/>
              <a:t>oo</a:t>
            </a:r>
            <a:r>
              <a:rPr lang="en-US" sz="1300" dirty="0"/>
              <a:t> 24 . 10 . 1713 Johann </a:t>
            </a:r>
            <a:r>
              <a:rPr lang="en-US" sz="1300" dirty="0" err="1"/>
              <a:t>Schröder</a:t>
            </a:r>
            <a:r>
              <a:rPr lang="en-US" sz="1300" dirty="0"/>
              <a:t> , S038 EOL</a:t>
            </a:r>
          </a:p>
          <a:p>
            <a:r>
              <a:rPr lang="en-US" sz="1300" dirty="0"/>
              <a:t>SOL EOL</a:t>
            </a:r>
          </a:p>
          <a:p>
            <a:r>
              <a:rPr lang="en-US" sz="1300" dirty="0"/>
              <a:t>SOL S093 EOL</a:t>
            </a:r>
          </a:p>
          <a:p>
            <a:r>
              <a:rPr lang="en-US" sz="1300" dirty="0"/>
              <a:t>SOL Marten (  der </a:t>
            </a:r>
            <a:r>
              <a:rPr lang="en-US" sz="1300" dirty="0" err="1"/>
              <a:t>ältere</a:t>
            </a:r>
            <a:r>
              <a:rPr lang="en-US" sz="1300" dirty="0"/>
              <a:t>  ) </a:t>
            </a:r>
            <a:r>
              <a:rPr lang="en-US" sz="1300" dirty="0" err="1"/>
              <a:t>Struß</a:t>
            </a:r>
            <a:r>
              <a:rPr lang="en-US" sz="1300" dirty="0"/>
              <a:t> , </a:t>
            </a:r>
            <a:r>
              <a:rPr lang="en-US" sz="1300" dirty="0" err="1"/>
              <a:t>Kö</a:t>
            </a:r>
            <a:r>
              <a:rPr lang="en-US" sz="1300" dirty="0"/>
              <a:t> . , Hs . Nr . 62 , *</a:t>
            </a:r>
          </a:p>
        </p:txBody>
      </p:sp>
    </p:spTree>
    <p:extLst>
      <p:ext uri="{BB962C8B-B14F-4D97-AF65-F5344CB8AC3E}">
        <p14:creationId xmlns:p14="http://schemas.microsoft.com/office/powerpoint/2010/main" val="1118921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4023854"/>
            <a:ext cx="8038241" cy="268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867760" y="671384"/>
            <a:ext cx="6361841" cy="5746317"/>
            <a:chOff x="343759" y="671383"/>
            <a:chExt cx="6361841" cy="5746317"/>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59" y="671383"/>
              <a:ext cx="6361841" cy="329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3759" y="3470825"/>
              <a:ext cx="2551841" cy="381000"/>
            </a:xfrm>
            <a:prstGeom prst="rect">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2147351" y="6227200"/>
              <a:ext cx="304799" cy="190500"/>
            </a:xfrm>
            <a:prstGeom prst="rect">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TextBox 4"/>
          <p:cNvSpPr txBox="1"/>
          <p:nvPr/>
        </p:nvSpPr>
        <p:spPr>
          <a:xfrm>
            <a:off x="2163032" y="152400"/>
            <a:ext cx="5005986" cy="400110"/>
          </a:xfrm>
          <a:prstGeom prst="rect">
            <a:avLst/>
          </a:prstGeom>
          <a:noFill/>
        </p:spPr>
        <p:txBody>
          <a:bodyPr wrap="square" rtlCol="0">
            <a:spAutoFit/>
          </a:bodyPr>
          <a:lstStyle/>
          <a:p>
            <a:r>
              <a:rPr lang="en-US" sz="2000"/>
              <a:t>One-of-a </a:t>
            </a:r>
            <a:r>
              <a:rPr lang="en-US" sz="2000" dirty="0"/>
              <a:t>kind format is not added to template</a:t>
            </a:r>
          </a:p>
        </p:txBody>
      </p:sp>
    </p:spTree>
    <p:extLst>
      <p:ext uri="{BB962C8B-B14F-4D97-AF65-F5344CB8AC3E}">
        <p14:creationId xmlns:p14="http://schemas.microsoft.com/office/powerpoint/2010/main" val="3055904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EB24B-DE95-4CDB-B83C-22258860D1E4}"/>
              </a:ext>
            </a:extLst>
          </p:cNvPr>
          <p:cNvPicPr>
            <a:picLocks noChangeAspect="1"/>
          </p:cNvPicPr>
          <p:nvPr/>
        </p:nvPicPr>
        <p:blipFill>
          <a:blip r:embed="rId2"/>
          <a:stretch>
            <a:fillRect/>
          </a:stretch>
        </p:blipFill>
        <p:spPr>
          <a:xfrm>
            <a:off x="1901488" y="1781176"/>
            <a:ext cx="6477829" cy="1758100"/>
          </a:xfrm>
          <a:prstGeom prst="rect">
            <a:avLst/>
          </a:prstGeom>
        </p:spPr>
      </p:pic>
      <p:pic>
        <p:nvPicPr>
          <p:cNvPr id="3" name="Picture 2">
            <a:extLst>
              <a:ext uri="{FF2B5EF4-FFF2-40B4-BE49-F238E27FC236}">
                <a16:creationId xmlns:a16="http://schemas.microsoft.com/office/drawing/2014/main" id="{CACA8254-2E36-43F5-B8FD-686A5E0D9C82}"/>
              </a:ext>
            </a:extLst>
          </p:cNvPr>
          <p:cNvPicPr>
            <a:picLocks noChangeAspect="1"/>
          </p:cNvPicPr>
          <p:nvPr/>
        </p:nvPicPr>
        <p:blipFill>
          <a:blip r:embed="rId3"/>
          <a:stretch>
            <a:fillRect/>
          </a:stretch>
        </p:blipFill>
        <p:spPr>
          <a:xfrm>
            <a:off x="1983837" y="3933825"/>
            <a:ext cx="6384992" cy="1685925"/>
          </a:xfrm>
          <a:prstGeom prst="rect">
            <a:avLst/>
          </a:prstGeom>
        </p:spPr>
      </p:pic>
      <p:sp>
        <p:nvSpPr>
          <p:cNvPr id="4" name="TextBox 3">
            <a:extLst>
              <a:ext uri="{FF2B5EF4-FFF2-40B4-BE49-F238E27FC236}">
                <a16:creationId xmlns:a16="http://schemas.microsoft.com/office/drawing/2014/main" id="{0591A555-7A49-42D2-BB91-1EE91F83B175}"/>
              </a:ext>
            </a:extLst>
          </p:cNvPr>
          <p:cNvSpPr txBox="1"/>
          <p:nvPr/>
        </p:nvSpPr>
        <p:spPr>
          <a:xfrm>
            <a:off x="885825" y="5743575"/>
            <a:ext cx="10334625" cy="923330"/>
          </a:xfrm>
          <a:prstGeom prst="rect">
            <a:avLst/>
          </a:prstGeom>
          <a:noFill/>
        </p:spPr>
        <p:txBody>
          <a:bodyPr wrap="square" rtlCol="0">
            <a:spAutoFit/>
          </a:bodyPr>
          <a:lstStyle/>
          <a:p>
            <a:r>
              <a:rPr lang="en-US" dirty="0"/>
              <a:t>Problem: the </a:t>
            </a:r>
            <a:r>
              <a:rPr lang="en-US" dirty="0" err="1"/>
              <a:t>GenderDesignator</a:t>
            </a:r>
            <a:r>
              <a:rPr lang="en-US" dirty="0"/>
              <a:t> in “To. Harm v. S.” belongs to Margarethe von </a:t>
            </a:r>
            <a:r>
              <a:rPr lang="en-US" dirty="0" err="1"/>
              <a:t>Soosten</a:t>
            </a:r>
            <a:r>
              <a:rPr lang="en-US" dirty="0"/>
              <a:t>, Claus’s spouse, not to Claus. This pattern violates our semi-structuredness invariant constraint and suggests that we had better not pick up </a:t>
            </a:r>
            <a:r>
              <a:rPr lang="en-US" dirty="0" err="1"/>
              <a:t>GenderDesignators</a:t>
            </a:r>
            <a:r>
              <a:rPr lang="en-US" dirty="0"/>
              <a:t> at all.</a:t>
            </a:r>
          </a:p>
        </p:txBody>
      </p:sp>
    </p:spTree>
    <p:extLst>
      <p:ext uri="{BB962C8B-B14F-4D97-AF65-F5344CB8AC3E}">
        <p14:creationId xmlns:p14="http://schemas.microsoft.com/office/powerpoint/2010/main" val="266018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CD2C93-1C86-45BB-A2F3-611D7C7022EB}"/>
              </a:ext>
            </a:extLst>
          </p:cNvPr>
          <p:cNvSpPr txBox="1"/>
          <p:nvPr/>
        </p:nvSpPr>
        <p:spPr>
          <a:xfrm>
            <a:off x="914400" y="1072634"/>
            <a:ext cx="10734675" cy="646331"/>
          </a:xfrm>
          <a:prstGeom prst="rect">
            <a:avLst/>
          </a:prstGeom>
          <a:noFill/>
        </p:spPr>
        <p:txBody>
          <a:bodyPr wrap="square">
            <a:spAutoFit/>
          </a:bodyPr>
          <a:lstStyle/>
          <a:p>
            <a:r>
              <a:rPr lang="en-US" dirty="0"/>
              <a:t>Page 33: “Martin Gottfried * 24.3.1732, + </a:t>
            </a:r>
            <a:r>
              <a:rPr lang="en-US" dirty="0">
                <a:solidFill>
                  <a:srgbClr val="FF0000"/>
                </a:solidFill>
              </a:rPr>
              <a:t>12.15.1740</a:t>
            </a:r>
            <a:r>
              <a:rPr lang="en-US" dirty="0"/>
              <a:t>”  :   yellow-? message:</a:t>
            </a:r>
            <a:r>
              <a:rPr lang="en-US" b="0" i="0" dirty="0">
                <a:solidFill>
                  <a:srgbClr val="212529"/>
                </a:solidFill>
                <a:effectLst/>
                <a:latin typeface="-apple-system"/>
              </a:rPr>
              <a:t> Unrecognizable date or date with a missing or unrecognizable year.</a:t>
            </a:r>
            <a:r>
              <a:rPr lang="en-US" dirty="0"/>
              <a:t>      </a:t>
            </a:r>
          </a:p>
        </p:txBody>
      </p:sp>
      <p:sp>
        <p:nvSpPr>
          <p:cNvPr id="6" name="TextBox 5">
            <a:extLst>
              <a:ext uri="{FF2B5EF4-FFF2-40B4-BE49-F238E27FC236}">
                <a16:creationId xmlns:a16="http://schemas.microsoft.com/office/drawing/2014/main" id="{B7623443-EF3D-4B05-B4CC-97A292AA35C7}"/>
              </a:ext>
            </a:extLst>
          </p:cNvPr>
          <p:cNvSpPr txBox="1"/>
          <p:nvPr/>
        </p:nvSpPr>
        <p:spPr>
          <a:xfrm>
            <a:off x="914400" y="2134285"/>
            <a:ext cx="11010900" cy="646331"/>
          </a:xfrm>
          <a:prstGeom prst="rect">
            <a:avLst/>
          </a:prstGeom>
          <a:noFill/>
        </p:spPr>
        <p:txBody>
          <a:bodyPr wrap="square">
            <a:spAutoFit/>
          </a:bodyPr>
          <a:lstStyle/>
          <a:p>
            <a:r>
              <a:rPr lang="en-US" dirty="0"/>
              <a:t>Page 55: “</a:t>
            </a:r>
            <a:r>
              <a:rPr lang="en-US" dirty="0" err="1">
                <a:solidFill>
                  <a:srgbClr val="FF0000"/>
                </a:solidFill>
              </a:rPr>
              <a:t>Margaretha</a:t>
            </a:r>
            <a:r>
              <a:rPr lang="en-US" dirty="0">
                <a:solidFill>
                  <a:srgbClr val="FF0000"/>
                </a:solidFill>
              </a:rPr>
              <a:t> Elisabeth </a:t>
            </a:r>
            <a:r>
              <a:rPr lang="en-US" dirty="0"/>
              <a:t>* 26.7.1849, </a:t>
            </a:r>
            <a:r>
              <a:rPr lang="en-US" dirty="0" err="1"/>
              <a:t>oo</a:t>
            </a:r>
            <a:r>
              <a:rPr lang="en-US" dirty="0"/>
              <a:t> 10.10.1873 Christoph </a:t>
            </a:r>
            <a:r>
              <a:rPr lang="en-US" dirty="0" err="1"/>
              <a:t>Henken</a:t>
            </a:r>
            <a:r>
              <a:rPr lang="en-US" dirty="0"/>
              <a:t>, </a:t>
            </a:r>
            <a:r>
              <a:rPr lang="en-US" dirty="0" err="1">
                <a:solidFill>
                  <a:srgbClr val="FF0000"/>
                </a:solidFill>
              </a:rPr>
              <a:t>Wwr</a:t>
            </a:r>
            <a:r>
              <a:rPr lang="en-US" dirty="0">
                <a:solidFill>
                  <a:srgbClr val="FF0000"/>
                </a:solidFill>
              </a:rPr>
              <a:t>.</a:t>
            </a:r>
            <a:r>
              <a:rPr lang="en-US" dirty="0"/>
              <a:t>, H039”  :  Extracted </a:t>
            </a:r>
            <a:r>
              <a:rPr lang="en-US" dirty="0" err="1"/>
              <a:t>GenderDesignator</a:t>
            </a:r>
            <a:r>
              <a:rPr lang="en-US" dirty="0"/>
              <a:t> “</a:t>
            </a:r>
            <a:r>
              <a:rPr lang="en-US" dirty="0" err="1"/>
              <a:t>Wwr</a:t>
            </a:r>
            <a:r>
              <a:rPr lang="en-US" dirty="0"/>
              <a:t>.” for </a:t>
            </a:r>
            <a:r>
              <a:rPr lang="en-US" dirty="0" err="1"/>
              <a:t>Margaretha</a:t>
            </a:r>
            <a:endParaRPr lang="en-US" dirty="0"/>
          </a:p>
        </p:txBody>
      </p:sp>
      <p:sp>
        <p:nvSpPr>
          <p:cNvPr id="8" name="TextBox 7">
            <a:extLst>
              <a:ext uri="{FF2B5EF4-FFF2-40B4-BE49-F238E27FC236}">
                <a16:creationId xmlns:a16="http://schemas.microsoft.com/office/drawing/2014/main" id="{7B23B508-A2BE-4755-9D26-4D07F3F4E2B1}"/>
              </a:ext>
            </a:extLst>
          </p:cNvPr>
          <p:cNvSpPr txBox="1"/>
          <p:nvPr/>
        </p:nvSpPr>
        <p:spPr>
          <a:xfrm>
            <a:off x="962025" y="2923312"/>
            <a:ext cx="10896600" cy="1200329"/>
          </a:xfrm>
          <a:prstGeom prst="rect">
            <a:avLst/>
          </a:prstGeom>
          <a:noFill/>
        </p:spPr>
        <p:txBody>
          <a:bodyPr wrap="square">
            <a:spAutoFit/>
          </a:bodyPr>
          <a:lstStyle/>
          <a:p>
            <a:r>
              <a:rPr lang="de-DE" dirty="0"/>
              <a:t>Johann Hinrich Mohrmann, Kö., * 4.5.1867 aus M067,</a:t>
            </a:r>
          </a:p>
          <a:p>
            <a:r>
              <a:rPr lang="de-DE" dirty="0"/>
              <a:t>oo 6.11.1891 Anna Margareta Katharina Reiß, * 23.4.1869 aus R027,</a:t>
            </a:r>
          </a:p>
          <a:p>
            <a:r>
              <a:rPr lang="de-DE" dirty="0"/>
              <a:t>Kinder: Johann Hinrich (*) 25.5.1890, </a:t>
            </a:r>
            <a:r>
              <a:rPr lang="de-DE" dirty="0">
                <a:solidFill>
                  <a:srgbClr val="00B050"/>
                </a:solidFill>
              </a:rPr>
              <a:t>führt mit amtl. Genehmigung vom 31.10.1892 den</a:t>
            </a:r>
          </a:p>
          <a:p>
            <a:r>
              <a:rPr lang="de-DE" dirty="0">
                <a:solidFill>
                  <a:srgbClr val="00B050"/>
                </a:solidFill>
              </a:rPr>
              <a:t>			Namen Mohrmann</a:t>
            </a:r>
            <a:endParaRPr lang="en-US" dirty="0">
              <a:solidFill>
                <a:srgbClr val="00B050"/>
              </a:solidFill>
            </a:endParaRPr>
          </a:p>
        </p:txBody>
      </p:sp>
    </p:spTree>
    <p:extLst>
      <p:ext uri="{BB962C8B-B14F-4D97-AF65-F5344CB8AC3E}">
        <p14:creationId xmlns:p14="http://schemas.microsoft.com/office/powerpoint/2010/main" val="417663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136436"/>
            <a:ext cx="10515600" cy="1325563"/>
          </a:xfrm>
        </p:spPr>
        <p:txBody>
          <a:bodyPr>
            <a:normAutofit/>
          </a:bodyPr>
          <a:lstStyle/>
          <a:p>
            <a:pPr algn="ctr"/>
            <a:r>
              <a:rPr lang="en-US" sz="3200" b="1" dirty="0"/>
              <a:t>Workflow Pipeline</a:t>
            </a:r>
          </a:p>
        </p:txBody>
      </p:sp>
      <p:sp>
        <p:nvSpPr>
          <p:cNvPr id="4" name="TextBox 3"/>
          <p:cNvSpPr txBox="1"/>
          <p:nvPr/>
        </p:nvSpPr>
        <p:spPr>
          <a:xfrm>
            <a:off x="1534886" y="840527"/>
            <a:ext cx="3175165" cy="5632311"/>
          </a:xfrm>
          <a:prstGeom prst="rect">
            <a:avLst/>
          </a:prstGeom>
          <a:noFill/>
        </p:spPr>
        <p:txBody>
          <a:bodyPr wrap="none" rtlCol="0">
            <a:spAutoFit/>
          </a:bodyPr>
          <a:lstStyle/>
          <a:p>
            <a:r>
              <a:rPr lang="en-US" dirty="0"/>
              <a:t>1.pages</a:t>
            </a:r>
          </a:p>
          <a:p>
            <a:r>
              <a:rPr lang="en-US" dirty="0"/>
              <a:t>2.tools</a:t>
            </a:r>
          </a:p>
          <a:p>
            <a:r>
              <a:rPr lang="en-US" dirty="0"/>
              <a:t>    &lt;</a:t>
            </a:r>
            <a:r>
              <a:rPr lang="en-US" dirty="0" err="1"/>
              <a:t>toolName</a:t>
            </a:r>
            <a:r>
              <a:rPr lang="en-US" dirty="0"/>
              <a:t>&gt;</a:t>
            </a:r>
          </a:p>
          <a:p>
            <a:r>
              <a:rPr lang="en-US" dirty="0"/>
              <a:t>        PMCFI: extracted (osmx)</a:t>
            </a:r>
          </a:p>
          <a:p>
            <a:r>
              <a:rPr lang="en-US" dirty="0"/>
              <a:t>        2.1.tool-ontology-extracted</a:t>
            </a:r>
          </a:p>
          <a:p>
            <a:r>
              <a:rPr lang="en-US" dirty="0"/>
              <a:t>        2.2.ontology-extracted</a:t>
            </a:r>
          </a:p>
          <a:p>
            <a:r>
              <a:rPr lang="en-US" dirty="0"/>
              <a:t>        2.3.extracted-text-cleaned</a:t>
            </a:r>
          </a:p>
          <a:p>
            <a:r>
              <a:rPr lang="en-US" dirty="0"/>
              <a:t>3.json-from-osmx</a:t>
            </a:r>
          </a:p>
          <a:p>
            <a:r>
              <a:rPr lang="en-US" dirty="0"/>
              <a:t>    3.1.ontology-merged</a:t>
            </a:r>
          </a:p>
          <a:p>
            <a:r>
              <a:rPr lang="en-US" dirty="0"/>
              <a:t>    3.2.value-cleaned</a:t>
            </a:r>
          </a:p>
          <a:p>
            <a:r>
              <a:rPr lang="en-US" dirty="0"/>
              <a:t>    3.3.date-value-parsed</a:t>
            </a:r>
          </a:p>
          <a:p>
            <a:r>
              <a:rPr lang="en-US" dirty="0"/>
              <a:t>    3.4.constraint-checked</a:t>
            </a:r>
          </a:p>
          <a:p>
            <a:r>
              <a:rPr lang="en-US" dirty="0"/>
              <a:t>    PMCFI: osmx</a:t>
            </a:r>
          </a:p>
          <a:p>
            <a:r>
              <a:rPr lang="en-US" dirty="0"/>
              <a:t>4.json-working</a:t>
            </a:r>
          </a:p>
          <a:p>
            <a:r>
              <a:rPr lang="en-US" dirty="0"/>
              <a:t>    PMCFI: json</a:t>
            </a:r>
          </a:p>
          <a:p>
            <a:r>
              <a:rPr lang="en-US" dirty="0"/>
              <a:t>5.json-final</a:t>
            </a:r>
          </a:p>
          <a:p>
            <a:r>
              <a:rPr lang="en-US" dirty="0"/>
              <a:t>    PMCFI: json &amp; osmx</a:t>
            </a:r>
          </a:p>
          <a:p>
            <a:r>
              <a:rPr lang="en-US" dirty="0"/>
              <a:t>    osmx (from PMCFI)</a:t>
            </a:r>
          </a:p>
          <a:p>
            <a:r>
              <a:rPr lang="en-US" dirty="0"/>
              <a:t>6.osmx-checked</a:t>
            </a:r>
          </a:p>
          <a:p>
            <a:r>
              <a:rPr lang="en-US" dirty="0"/>
              <a:t>    6.1.ontology-merged</a:t>
            </a:r>
          </a:p>
        </p:txBody>
      </p:sp>
      <p:sp>
        <p:nvSpPr>
          <p:cNvPr id="5" name="TextBox 4"/>
          <p:cNvSpPr txBox="1"/>
          <p:nvPr/>
        </p:nvSpPr>
        <p:spPr>
          <a:xfrm>
            <a:off x="7041085" y="847058"/>
            <a:ext cx="4619021" cy="5632311"/>
          </a:xfrm>
          <a:prstGeom prst="rect">
            <a:avLst/>
          </a:prstGeom>
          <a:noFill/>
        </p:spPr>
        <p:txBody>
          <a:bodyPr wrap="none" rtlCol="0">
            <a:spAutoFit/>
          </a:bodyPr>
          <a:lstStyle/>
          <a:p>
            <a:r>
              <a:rPr lang="en-US" dirty="0"/>
              <a:t>    6.2.value-cleaned</a:t>
            </a:r>
          </a:p>
          <a:p>
            <a:r>
              <a:rPr lang="en-US" dirty="0"/>
              <a:t>    6.3.date-value-parsed</a:t>
            </a:r>
          </a:p>
          <a:p>
            <a:r>
              <a:rPr lang="en-US" dirty="0"/>
              <a:t>    6.4.constraint-checked</a:t>
            </a:r>
          </a:p>
          <a:p>
            <a:r>
              <a:rPr lang="en-US" dirty="0"/>
              <a:t>    PMCFI: osmx</a:t>
            </a:r>
          </a:p>
          <a:p>
            <a:r>
              <a:rPr lang="en-US" dirty="0"/>
              <a:t>7.osmx-enhanced</a:t>
            </a:r>
          </a:p>
          <a:p>
            <a:r>
              <a:rPr lang="en-US" dirty="0"/>
              <a:t>    7.1.target-ontology-generated</a:t>
            </a:r>
          </a:p>
          <a:p>
            <a:r>
              <a:rPr lang="en-US" dirty="0"/>
              <a:t>    7.2.value-standardized (&amp; authority-checked)</a:t>
            </a:r>
          </a:p>
          <a:p>
            <a:r>
              <a:rPr lang="en-US" dirty="0"/>
              <a:t>    7.3.information-inferred</a:t>
            </a:r>
          </a:p>
          <a:p>
            <a:r>
              <a:rPr lang="en-US" dirty="0"/>
              <a:t>    Personas-</a:t>
            </a:r>
            <a:r>
              <a:rPr lang="en-US" dirty="0" err="1"/>
              <a:t>json</a:t>
            </a:r>
            <a:endParaRPr lang="en-US" dirty="0"/>
          </a:p>
          <a:p>
            <a:r>
              <a:rPr lang="en-US" dirty="0"/>
              <a:t>8.gedcomx</a:t>
            </a:r>
          </a:p>
          <a:p>
            <a:r>
              <a:rPr lang="en-US" dirty="0"/>
              <a:t>    8.1.results-generated</a:t>
            </a:r>
          </a:p>
          <a:p>
            <a:r>
              <a:rPr lang="en-US" dirty="0"/>
              <a:t>    8.2.FS-imports-generated (CDS &amp; FamilyTree)</a:t>
            </a:r>
          </a:p>
          <a:p>
            <a:r>
              <a:rPr lang="en-US" dirty="0"/>
              <a:t>        Personas-txt</a:t>
            </a:r>
          </a:p>
          <a:p>
            <a:r>
              <a:rPr lang="en-US" dirty="0"/>
              <a:t>        Personas-pdf</a:t>
            </a:r>
          </a:p>
          <a:p>
            <a:r>
              <a:rPr lang="en-US" dirty="0"/>
              <a:t>        </a:t>
            </a:r>
            <a:r>
              <a:rPr lang="en-US" dirty="0" err="1"/>
              <a:t>PersonasTreeReady-json</a:t>
            </a:r>
            <a:endParaRPr lang="en-US" dirty="0"/>
          </a:p>
          <a:p>
            <a:r>
              <a:rPr lang="en-US" dirty="0"/>
              <a:t>    8.3.tree-generated (LLS &amp; FamilyTree)</a:t>
            </a:r>
          </a:p>
          <a:p>
            <a:r>
              <a:rPr lang="en-US" dirty="0"/>
              <a:t>        </a:t>
            </a:r>
            <a:r>
              <a:rPr lang="en-US" dirty="0" err="1"/>
              <a:t>MergedPersonas</a:t>
            </a:r>
            <a:r>
              <a:rPr lang="en-US" dirty="0"/>
              <a:t>-pdf</a:t>
            </a:r>
          </a:p>
          <a:p>
            <a:r>
              <a:rPr lang="en-US" dirty="0"/>
              <a:t>        </a:t>
            </a:r>
            <a:r>
              <a:rPr lang="en-US" dirty="0" err="1"/>
              <a:t>MergedPersonas-json</a:t>
            </a:r>
            <a:endParaRPr lang="en-US" dirty="0"/>
          </a:p>
          <a:p>
            <a:r>
              <a:rPr lang="en-US" dirty="0"/>
              <a:t>        </a:t>
            </a:r>
            <a:r>
              <a:rPr lang="en-US" dirty="0" err="1"/>
              <a:t>MergedPersonasTreeReady</a:t>
            </a:r>
            <a:r>
              <a:rPr lang="en-US" dirty="0"/>
              <a:t>-json</a:t>
            </a:r>
          </a:p>
          <a:p>
            <a:r>
              <a:rPr lang="en-US" dirty="0"/>
              <a:t>        FamilyTree-</a:t>
            </a:r>
            <a:r>
              <a:rPr lang="en-US" dirty="0" err="1"/>
              <a:t>gedcomx</a:t>
            </a:r>
            <a:endParaRPr lang="en-US" dirty="0"/>
          </a:p>
        </p:txBody>
      </p:sp>
      <p:cxnSp>
        <p:nvCxnSpPr>
          <p:cNvPr id="7" name="Straight Arrow Connector 6"/>
          <p:cNvCxnSpPr>
            <a:cxnSpLocks/>
          </p:cNvCxnSpPr>
          <p:nvPr/>
        </p:nvCxnSpPr>
        <p:spPr>
          <a:xfrm flipV="1">
            <a:off x="3955774" y="2415209"/>
            <a:ext cx="3369365" cy="16200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905000" y="2122138"/>
            <a:ext cx="142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905000" y="1741138"/>
            <a:ext cx="0" cy="3810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H="1">
            <a:off x="4191000" y="2388838"/>
            <a:ext cx="484239"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81150" y="1569688"/>
            <a:ext cx="161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a:off x="1581150" y="1569688"/>
            <a:ext cx="0" cy="8168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581027" y="2398363"/>
            <a:ext cx="4382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4668786" y="1847818"/>
            <a:ext cx="0" cy="5422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4FCC14E-6847-44A8-A413-21D7A79CD7C6}"/>
              </a:ext>
            </a:extLst>
          </p:cNvPr>
          <p:cNvCxnSpPr>
            <a:cxnSpLocks/>
          </p:cNvCxnSpPr>
          <p:nvPr/>
        </p:nvCxnSpPr>
        <p:spPr>
          <a:xfrm flipH="1">
            <a:off x="2951922" y="1848678"/>
            <a:ext cx="4333462" cy="29916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78E33F-DA7D-4398-88AC-0B02FF7207AD}"/>
              </a:ext>
            </a:extLst>
          </p:cNvPr>
          <p:cNvCxnSpPr/>
          <p:nvPr/>
        </p:nvCxnSpPr>
        <p:spPr>
          <a:xfrm flipH="1">
            <a:off x="4368800" y="1847818"/>
            <a:ext cx="2997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0A7778-0113-4850-9A14-2362CDF5A3E8}"/>
              </a:ext>
            </a:extLst>
          </p:cNvPr>
          <p:cNvSpPr txBox="1"/>
          <p:nvPr/>
        </p:nvSpPr>
        <p:spPr>
          <a:xfrm>
            <a:off x="6059795" y="2909321"/>
            <a:ext cx="897598" cy="646331"/>
          </a:xfrm>
          <a:prstGeom prst="rect">
            <a:avLst/>
          </a:prstGeom>
          <a:noFill/>
        </p:spPr>
        <p:txBody>
          <a:bodyPr wrap="square" rtlCol="0">
            <a:spAutoFit/>
          </a:bodyPr>
          <a:lstStyle/>
          <a:p>
            <a:r>
              <a:rPr lang="en-US" dirty="0"/>
              <a:t>COMET Bypass</a:t>
            </a:r>
          </a:p>
        </p:txBody>
      </p:sp>
      <p:sp>
        <p:nvSpPr>
          <p:cNvPr id="15" name="TextBox 14">
            <a:extLst>
              <a:ext uri="{FF2B5EF4-FFF2-40B4-BE49-F238E27FC236}">
                <a16:creationId xmlns:a16="http://schemas.microsoft.com/office/drawing/2014/main" id="{2C408358-9C23-4646-BC9B-43B107AB609A}"/>
              </a:ext>
            </a:extLst>
          </p:cNvPr>
          <p:cNvSpPr txBox="1"/>
          <p:nvPr/>
        </p:nvSpPr>
        <p:spPr>
          <a:xfrm>
            <a:off x="3634993" y="4262763"/>
            <a:ext cx="917130" cy="646331"/>
          </a:xfrm>
          <a:prstGeom prst="rect">
            <a:avLst/>
          </a:prstGeom>
          <a:noFill/>
        </p:spPr>
        <p:txBody>
          <a:bodyPr wrap="square" rtlCol="0">
            <a:spAutoFit/>
          </a:bodyPr>
          <a:lstStyle/>
          <a:p>
            <a:r>
              <a:rPr lang="en-US" dirty="0"/>
              <a:t>COMET Loop</a:t>
            </a:r>
          </a:p>
        </p:txBody>
      </p:sp>
      <p:sp>
        <p:nvSpPr>
          <p:cNvPr id="3" name="Arrow: Right 2">
            <a:extLst>
              <a:ext uri="{FF2B5EF4-FFF2-40B4-BE49-F238E27FC236}">
                <a16:creationId xmlns:a16="http://schemas.microsoft.com/office/drawing/2014/main" id="{66C1871D-4485-4337-A565-253CAB5C1B11}"/>
              </a:ext>
            </a:extLst>
          </p:cNvPr>
          <p:cNvSpPr/>
          <p:nvPr/>
        </p:nvSpPr>
        <p:spPr>
          <a:xfrm>
            <a:off x="863600" y="1127760"/>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1C58C0DE-D32C-415C-9EA0-1FA8EEDEFDE6}"/>
              </a:ext>
            </a:extLst>
          </p:cNvPr>
          <p:cNvSpPr/>
          <p:nvPr/>
        </p:nvSpPr>
        <p:spPr>
          <a:xfrm>
            <a:off x="863600" y="4429760"/>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3F68B34-0A0B-4E1E-A13E-1FE3A8FF22D7}"/>
              </a:ext>
            </a:extLst>
          </p:cNvPr>
          <p:cNvSpPr/>
          <p:nvPr/>
        </p:nvSpPr>
        <p:spPr>
          <a:xfrm>
            <a:off x="6766560" y="4693920"/>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B7CDC51-A663-4543-92BF-E6AE1B0ED597}"/>
              </a:ext>
            </a:extLst>
          </p:cNvPr>
          <p:cNvSpPr/>
          <p:nvPr/>
        </p:nvSpPr>
        <p:spPr>
          <a:xfrm>
            <a:off x="6766560" y="6096000"/>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3D2A803-F62D-4E92-A15F-5D92F118A084}"/>
              </a:ext>
            </a:extLst>
          </p:cNvPr>
          <p:cNvSpPr/>
          <p:nvPr/>
        </p:nvSpPr>
        <p:spPr>
          <a:xfrm>
            <a:off x="6765859" y="5778237"/>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13EB876A-6D5D-4AF7-9886-E1FD5B83AEF4}"/>
              </a:ext>
            </a:extLst>
          </p:cNvPr>
          <p:cNvSpPr/>
          <p:nvPr/>
        </p:nvSpPr>
        <p:spPr>
          <a:xfrm>
            <a:off x="858345" y="817705"/>
            <a:ext cx="52832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5D349A8-7097-42EF-B89A-85B7BA5D5BBE}"/>
              </a:ext>
            </a:extLst>
          </p:cNvPr>
          <p:cNvCxnSpPr/>
          <p:nvPr/>
        </p:nvCxnSpPr>
        <p:spPr>
          <a:xfrm>
            <a:off x="2302525" y="1299990"/>
            <a:ext cx="3635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0EC4CF-D11A-4837-8C49-3F23F0ECAADD}"/>
              </a:ext>
            </a:extLst>
          </p:cNvPr>
          <p:cNvCxnSpPr>
            <a:cxnSpLocks/>
          </p:cNvCxnSpPr>
          <p:nvPr/>
        </p:nvCxnSpPr>
        <p:spPr>
          <a:xfrm flipV="1">
            <a:off x="2655065" y="1046602"/>
            <a:ext cx="0" cy="253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FEBC37-50A7-42C8-89F7-854EFC8C1B43}"/>
              </a:ext>
            </a:extLst>
          </p:cNvPr>
          <p:cNvCxnSpPr/>
          <p:nvPr/>
        </p:nvCxnSpPr>
        <p:spPr>
          <a:xfrm flipH="1">
            <a:off x="2390660" y="1035586"/>
            <a:ext cx="2644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9F4C12-EB0A-425C-B67C-79E7B6D1BEF2}"/>
              </a:ext>
            </a:extLst>
          </p:cNvPr>
          <p:cNvCxnSpPr/>
          <p:nvPr/>
        </p:nvCxnSpPr>
        <p:spPr>
          <a:xfrm flipV="1">
            <a:off x="1476375" y="1028700"/>
            <a:ext cx="0" cy="3562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1527E5E-D437-4F5D-8ADD-0AC23853D585}"/>
              </a:ext>
            </a:extLst>
          </p:cNvPr>
          <p:cNvCxnSpPr/>
          <p:nvPr/>
        </p:nvCxnSpPr>
        <p:spPr>
          <a:xfrm>
            <a:off x="1476375" y="1028700"/>
            <a:ext cx="1238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A5F2875-3DBF-4C2C-B251-E7E26CAEE661}"/>
              </a:ext>
            </a:extLst>
          </p:cNvPr>
          <p:cNvCxnSpPr>
            <a:cxnSpLocks/>
          </p:cNvCxnSpPr>
          <p:nvPr/>
        </p:nvCxnSpPr>
        <p:spPr>
          <a:xfrm>
            <a:off x="1476375" y="1266825"/>
            <a:ext cx="15240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5ABEC5-9F42-4CE8-89EE-3BB4A1FC0565}"/>
              </a:ext>
            </a:extLst>
          </p:cNvPr>
          <p:cNvCxnSpPr/>
          <p:nvPr/>
        </p:nvCxnSpPr>
        <p:spPr>
          <a:xfrm>
            <a:off x="1476375" y="4591050"/>
            <a:ext cx="95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996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88FE2-EB07-4647-A3CF-2B8E24FA995C}"/>
              </a:ext>
            </a:extLst>
          </p:cNvPr>
          <p:cNvSpPr txBox="1"/>
          <p:nvPr/>
        </p:nvSpPr>
        <p:spPr>
          <a:xfrm>
            <a:off x="1094192" y="3755458"/>
            <a:ext cx="9114505" cy="523220"/>
          </a:xfrm>
          <a:prstGeom prst="rect">
            <a:avLst/>
          </a:prstGeom>
          <a:noFill/>
        </p:spPr>
        <p:txBody>
          <a:bodyPr wrap="square">
            <a:spAutoFit/>
          </a:bodyPr>
          <a:lstStyle/>
          <a:p>
            <a:r>
              <a:rPr lang="en-US" sz="1400" dirty="0"/>
              <a:t>Name,18,8,2,2,Hinrich,Brandt</a:t>
            </a:r>
          </a:p>
          <a:p>
            <a:r>
              <a:rPr lang="en-US" sz="1400" dirty="0"/>
              <a:t>Name,18,9,2,2,Adelheid,Jungen,MarriageEventDate,18,10,3,5,22,.,4,.,1814,SpouseName,18,10,8,3,Anna,Rebecca,Fink</a:t>
            </a:r>
          </a:p>
        </p:txBody>
      </p:sp>
      <p:sp>
        <p:nvSpPr>
          <p:cNvPr id="18" name="Oval 17">
            <a:extLst>
              <a:ext uri="{FF2B5EF4-FFF2-40B4-BE49-F238E27FC236}">
                <a16:creationId xmlns:a16="http://schemas.microsoft.com/office/drawing/2014/main" id="{5FC22DB1-367E-4F8F-A136-7816CF711B10}"/>
              </a:ext>
            </a:extLst>
          </p:cNvPr>
          <p:cNvSpPr/>
          <p:nvPr/>
        </p:nvSpPr>
        <p:spPr>
          <a:xfrm>
            <a:off x="2250831" y="3975907"/>
            <a:ext cx="1256044" cy="2802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6AB8C81-44C5-43A6-8E38-AEAF29FD2702}"/>
              </a:ext>
            </a:extLst>
          </p:cNvPr>
          <p:cNvSpPr txBox="1"/>
          <p:nvPr/>
        </p:nvSpPr>
        <p:spPr>
          <a:xfrm>
            <a:off x="752546" y="4578916"/>
            <a:ext cx="10862974" cy="369332"/>
          </a:xfrm>
          <a:prstGeom prst="rect">
            <a:avLst/>
          </a:prstGeom>
          <a:noFill/>
        </p:spPr>
        <p:txBody>
          <a:bodyPr wrap="none" rtlCol="0">
            <a:spAutoFit/>
          </a:bodyPr>
          <a:lstStyle/>
          <a:p>
            <a:r>
              <a:rPr lang="en-US" dirty="0"/>
              <a:t>Resolution: for </a:t>
            </a:r>
            <a:r>
              <a:rPr lang="en-US" dirty="0" err="1"/>
              <a:t>HouseholdId</a:t>
            </a:r>
            <a:r>
              <a:rPr lang="en-US" dirty="0"/>
              <a:t> books, always extend the left context for household heads to include the </a:t>
            </a:r>
            <a:r>
              <a:rPr lang="en-US" dirty="0" err="1"/>
              <a:t>ReferenceID</a:t>
            </a:r>
            <a:r>
              <a:rPr lang="en-US" dirty="0"/>
              <a:t>.</a:t>
            </a:r>
          </a:p>
        </p:txBody>
      </p:sp>
      <p:pic>
        <p:nvPicPr>
          <p:cNvPr id="19" name="Picture 18">
            <a:extLst>
              <a:ext uri="{FF2B5EF4-FFF2-40B4-BE49-F238E27FC236}">
                <a16:creationId xmlns:a16="http://schemas.microsoft.com/office/drawing/2014/main" id="{B91104A8-EC55-4DCB-93CD-5C034B59AAFB}"/>
              </a:ext>
            </a:extLst>
          </p:cNvPr>
          <p:cNvPicPr>
            <a:picLocks noChangeAspect="1"/>
          </p:cNvPicPr>
          <p:nvPr/>
        </p:nvPicPr>
        <p:blipFill>
          <a:blip r:embed="rId3"/>
          <a:stretch>
            <a:fillRect/>
          </a:stretch>
        </p:blipFill>
        <p:spPr>
          <a:xfrm>
            <a:off x="2573894" y="464889"/>
            <a:ext cx="7343084" cy="359075"/>
          </a:xfrm>
          <a:prstGeom prst="rect">
            <a:avLst/>
          </a:prstGeom>
        </p:spPr>
      </p:pic>
      <p:sp>
        <p:nvSpPr>
          <p:cNvPr id="29" name="TextBox 28">
            <a:extLst>
              <a:ext uri="{FF2B5EF4-FFF2-40B4-BE49-F238E27FC236}">
                <a16:creationId xmlns:a16="http://schemas.microsoft.com/office/drawing/2014/main" id="{77533CEE-9B14-4BB4-8282-4268438C2254}"/>
              </a:ext>
            </a:extLst>
          </p:cNvPr>
          <p:cNvSpPr txBox="1"/>
          <p:nvPr/>
        </p:nvSpPr>
        <p:spPr>
          <a:xfrm>
            <a:off x="1158072" y="6024547"/>
            <a:ext cx="10337242" cy="307777"/>
          </a:xfrm>
          <a:prstGeom prst="rect">
            <a:avLst/>
          </a:prstGeom>
          <a:noFill/>
        </p:spPr>
        <p:txBody>
          <a:bodyPr wrap="square">
            <a:spAutoFit/>
          </a:bodyPr>
          <a:lstStyle/>
          <a:p>
            <a:r>
              <a:rPr lang="en-US" sz="1400" dirty="0"/>
              <a:t>Name,18,8,2,2,Hinrich,Brandt,MarriageEventDate,18,10,3,5,22,.,4,.,1814,SpouseName,18,10,8,3,Anna,Rebecca,Fink,EXTRA,18,14,2,1,B047</a:t>
            </a:r>
          </a:p>
        </p:txBody>
      </p:sp>
      <p:pic>
        <p:nvPicPr>
          <p:cNvPr id="30" name="Picture 29">
            <a:extLst>
              <a:ext uri="{FF2B5EF4-FFF2-40B4-BE49-F238E27FC236}">
                <a16:creationId xmlns:a16="http://schemas.microsoft.com/office/drawing/2014/main" id="{54B07030-2EAE-41C9-B898-5038A929EB90}"/>
              </a:ext>
            </a:extLst>
          </p:cNvPr>
          <p:cNvPicPr>
            <a:picLocks noChangeAspect="1"/>
          </p:cNvPicPr>
          <p:nvPr/>
        </p:nvPicPr>
        <p:blipFill>
          <a:blip r:embed="rId4"/>
          <a:stretch>
            <a:fillRect/>
          </a:stretch>
        </p:blipFill>
        <p:spPr>
          <a:xfrm>
            <a:off x="1015264" y="1131394"/>
            <a:ext cx="9847007" cy="2506745"/>
          </a:xfrm>
          <a:prstGeom prst="rect">
            <a:avLst/>
          </a:prstGeom>
        </p:spPr>
      </p:pic>
      <p:pic>
        <p:nvPicPr>
          <p:cNvPr id="32" name="Picture 31">
            <a:extLst>
              <a:ext uri="{FF2B5EF4-FFF2-40B4-BE49-F238E27FC236}">
                <a16:creationId xmlns:a16="http://schemas.microsoft.com/office/drawing/2014/main" id="{6711E8DB-7A33-4B0E-8E7C-199DABB56515}"/>
              </a:ext>
            </a:extLst>
          </p:cNvPr>
          <p:cNvPicPr>
            <a:picLocks noChangeAspect="1"/>
          </p:cNvPicPr>
          <p:nvPr/>
        </p:nvPicPr>
        <p:blipFill>
          <a:blip r:embed="rId5"/>
          <a:stretch>
            <a:fillRect/>
          </a:stretch>
        </p:blipFill>
        <p:spPr>
          <a:xfrm>
            <a:off x="1658024" y="5345719"/>
            <a:ext cx="9156044" cy="298729"/>
          </a:xfrm>
          <a:prstGeom prst="rect">
            <a:avLst/>
          </a:prstGeom>
        </p:spPr>
      </p:pic>
      <p:sp>
        <p:nvSpPr>
          <p:cNvPr id="34" name="Oval 33">
            <a:extLst>
              <a:ext uri="{FF2B5EF4-FFF2-40B4-BE49-F238E27FC236}">
                <a16:creationId xmlns:a16="http://schemas.microsoft.com/office/drawing/2014/main" id="{E17D5BA2-6142-4332-9D54-8CE61CD9F657}"/>
              </a:ext>
            </a:extLst>
          </p:cNvPr>
          <p:cNvSpPr/>
          <p:nvPr/>
        </p:nvSpPr>
        <p:spPr>
          <a:xfrm>
            <a:off x="1074043" y="1596123"/>
            <a:ext cx="1920366" cy="353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067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07566-2BBE-4DD5-913F-FF35A39EF5D1}"/>
              </a:ext>
            </a:extLst>
          </p:cNvPr>
          <p:cNvPicPr>
            <a:picLocks noChangeAspect="1"/>
          </p:cNvPicPr>
          <p:nvPr/>
        </p:nvPicPr>
        <p:blipFill>
          <a:blip r:embed="rId3"/>
          <a:stretch>
            <a:fillRect/>
          </a:stretch>
        </p:blipFill>
        <p:spPr>
          <a:xfrm>
            <a:off x="1010703" y="2814018"/>
            <a:ext cx="9077193" cy="610153"/>
          </a:xfrm>
          <a:prstGeom prst="rect">
            <a:avLst/>
          </a:prstGeom>
        </p:spPr>
      </p:pic>
      <p:pic>
        <p:nvPicPr>
          <p:cNvPr id="9" name="Picture 8">
            <a:extLst>
              <a:ext uri="{FF2B5EF4-FFF2-40B4-BE49-F238E27FC236}">
                <a16:creationId xmlns:a16="http://schemas.microsoft.com/office/drawing/2014/main" id="{4C4BD65B-CA59-4EDA-9BBE-2D612B1295C5}"/>
              </a:ext>
            </a:extLst>
          </p:cNvPr>
          <p:cNvPicPr>
            <a:picLocks noChangeAspect="1"/>
          </p:cNvPicPr>
          <p:nvPr/>
        </p:nvPicPr>
        <p:blipFill>
          <a:blip r:embed="rId4"/>
          <a:stretch>
            <a:fillRect/>
          </a:stretch>
        </p:blipFill>
        <p:spPr>
          <a:xfrm>
            <a:off x="1269744" y="1829412"/>
            <a:ext cx="5313126" cy="294356"/>
          </a:xfrm>
          <a:prstGeom prst="rect">
            <a:avLst/>
          </a:prstGeom>
        </p:spPr>
      </p:pic>
      <p:pic>
        <p:nvPicPr>
          <p:cNvPr id="14" name="Picture 13">
            <a:extLst>
              <a:ext uri="{FF2B5EF4-FFF2-40B4-BE49-F238E27FC236}">
                <a16:creationId xmlns:a16="http://schemas.microsoft.com/office/drawing/2014/main" id="{2792955D-5B11-4860-8962-37F7B26637A1}"/>
              </a:ext>
            </a:extLst>
          </p:cNvPr>
          <p:cNvPicPr>
            <a:picLocks noChangeAspect="1"/>
          </p:cNvPicPr>
          <p:nvPr/>
        </p:nvPicPr>
        <p:blipFill>
          <a:blip r:embed="rId5"/>
          <a:stretch>
            <a:fillRect/>
          </a:stretch>
        </p:blipFill>
        <p:spPr>
          <a:xfrm>
            <a:off x="1057220" y="855406"/>
            <a:ext cx="5294419" cy="708915"/>
          </a:xfrm>
          <a:prstGeom prst="rect">
            <a:avLst/>
          </a:prstGeom>
        </p:spPr>
      </p:pic>
      <p:pic>
        <p:nvPicPr>
          <p:cNvPr id="18" name="Picture 17">
            <a:extLst>
              <a:ext uri="{FF2B5EF4-FFF2-40B4-BE49-F238E27FC236}">
                <a16:creationId xmlns:a16="http://schemas.microsoft.com/office/drawing/2014/main" id="{1E0B3504-4E64-4CDD-B1B6-2C5A8AE24CD0}"/>
              </a:ext>
            </a:extLst>
          </p:cNvPr>
          <p:cNvPicPr>
            <a:picLocks noChangeAspect="1"/>
          </p:cNvPicPr>
          <p:nvPr/>
        </p:nvPicPr>
        <p:blipFill>
          <a:blip r:embed="rId6"/>
          <a:stretch>
            <a:fillRect/>
          </a:stretch>
        </p:blipFill>
        <p:spPr>
          <a:xfrm>
            <a:off x="1286950" y="3677880"/>
            <a:ext cx="6254392" cy="305838"/>
          </a:xfrm>
          <a:prstGeom prst="rect">
            <a:avLst/>
          </a:prstGeom>
        </p:spPr>
      </p:pic>
    </p:spTree>
    <p:extLst>
      <p:ext uri="{BB962C8B-B14F-4D97-AF65-F5344CB8AC3E}">
        <p14:creationId xmlns:p14="http://schemas.microsoft.com/office/powerpoint/2010/main" val="22911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07566-2BBE-4DD5-913F-FF35A39EF5D1}"/>
              </a:ext>
            </a:extLst>
          </p:cNvPr>
          <p:cNvPicPr>
            <a:picLocks noChangeAspect="1"/>
          </p:cNvPicPr>
          <p:nvPr/>
        </p:nvPicPr>
        <p:blipFill>
          <a:blip r:embed="rId3"/>
          <a:stretch>
            <a:fillRect/>
          </a:stretch>
        </p:blipFill>
        <p:spPr>
          <a:xfrm>
            <a:off x="1010703" y="2814018"/>
            <a:ext cx="9077193" cy="610153"/>
          </a:xfrm>
          <a:prstGeom prst="rect">
            <a:avLst/>
          </a:prstGeom>
        </p:spPr>
      </p:pic>
      <p:pic>
        <p:nvPicPr>
          <p:cNvPr id="7" name="Picture 6">
            <a:extLst>
              <a:ext uri="{FF2B5EF4-FFF2-40B4-BE49-F238E27FC236}">
                <a16:creationId xmlns:a16="http://schemas.microsoft.com/office/drawing/2014/main" id="{1D260AF8-B7C1-4C23-96B7-E6FB6B60AE63}"/>
              </a:ext>
            </a:extLst>
          </p:cNvPr>
          <p:cNvPicPr>
            <a:picLocks noChangeAspect="1"/>
          </p:cNvPicPr>
          <p:nvPr/>
        </p:nvPicPr>
        <p:blipFill>
          <a:blip r:embed="rId4"/>
          <a:stretch>
            <a:fillRect/>
          </a:stretch>
        </p:blipFill>
        <p:spPr>
          <a:xfrm>
            <a:off x="1279576" y="2144044"/>
            <a:ext cx="10022822" cy="294356"/>
          </a:xfrm>
          <a:prstGeom prst="rect">
            <a:avLst/>
          </a:prstGeom>
        </p:spPr>
      </p:pic>
      <p:pic>
        <p:nvPicPr>
          <p:cNvPr id="9" name="Picture 8">
            <a:extLst>
              <a:ext uri="{FF2B5EF4-FFF2-40B4-BE49-F238E27FC236}">
                <a16:creationId xmlns:a16="http://schemas.microsoft.com/office/drawing/2014/main" id="{4C4BD65B-CA59-4EDA-9BBE-2D612B1295C5}"/>
              </a:ext>
            </a:extLst>
          </p:cNvPr>
          <p:cNvPicPr>
            <a:picLocks noChangeAspect="1"/>
          </p:cNvPicPr>
          <p:nvPr/>
        </p:nvPicPr>
        <p:blipFill>
          <a:blip r:embed="rId5"/>
          <a:stretch>
            <a:fillRect/>
          </a:stretch>
        </p:blipFill>
        <p:spPr>
          <a:xfrm>
            <a:off x="1269744" y="1829412"/>
            <a:ext cx="5313126" cy="294356"/>
          </a:xfrm>
          <a:prstGeom prst="rect">
            <a:avLst/>
          </a:prstGeom>
        </p:spPr>
      </p:pic>
      <p:pic>
        <p:nvPicPr>
          <p:cNvPr id="14" name="Picture 13">
            <a:extLst>
              <a:ext uri="{FF2B5EF4-FFF2-40B4-BE49-F238E27FC236}">
                <a16:creationId xmlns:a16="http://schemas.microsoft.com/office/drawing/2014/main" id="{2792955D-5B11-4860-8962-37F7B26637A1}"/>
              </a:ext>
            </a:extLst>
          </p:cNvPr>
          <p:cNvPicPr>
            <a:picLocks noChangeAspect="1"/>
          </p:cNvPicPr>
          <p:nvPr/>
        </p:nvPicPr>
        <p:blipFill>
          <a:blip r:embed="rId6"/>
          <a:stretch>
            <a:fillRect/>
          </a:stretch>
        </p:blipFill>
        <p:spPr>
          <a:xfrm>
            <a:off x="1057220" y="855406"/>
            <a:ext cx="5294419" cy="708915"/>
          </a:xfrm>
          <a:prstGeom prst="rect">
            <a:avLst/>
          </a:prstGeom>
        </p:spPr>
      </p:pic>
      <p:pic>
        <p:nvPicPr>
          <p:cNvPr id="18" name="Picture 17">
            <a:extLst>
              <a:ext uri="{FF2B5EF4-FFF2-40B4-BE49-F238E27FC236}">
                <a16:creationId xmlns:a16="http://schemas.microsoft.com/office/drawing/2014/main" id="{1E0B3504-4E64-4CDD-B1B6-2C5A8AE24CD0}"/>
              </a:ext>
            </a:extLst>
          </p:cNvPr>
          <p:cNvPicPr>
            <a:picLocks noChangeAspect="1"/>
          </p:cNvPicPr>
          <p:nvPr/>
        </p:nvPicPr>
        <p:blipFill>
          <a:blip r:embed="rId7"/>
          <a:stretch>
            <a:fillRect/>
          </a:stretch>
        </p:blipFill>
        <p:spPr>
          <a:xfrm>
            <a:off x="1286950" y="3677880"/>
            <a:ext cx="6254392" cy="305838"/>
          </a:xfrm>
          <a:prstGeom prst="rect">
            <a:avLst/>
          </a:prstGeom>
        </p:spPr>
      </p:pic>
      <p:pic>
        <p:nvPicPr>
          <p:cNvPr id="20" name="Picture 19">
            <a:extLst>
              <a:ext uri="{FF2B5EF4-FFF2-40B4-BE49-F238E27FC236}">
                <a16:creationId xmlns:a16="http://schemas.microsoft.com/office/drawing/2014/main" id="{1DFEACCC-F9BB-4C4E-A230-2005970A9FBB}"/>
              </a:ext>
            </a:extLst>
          </p:cNvPr>
          <p:cNvPicPr>
            <a:picLocks noChangeAspect="1"/>
          </p:cNvPicPr>
          <p:nvPr/>
        </p:nvPicPr>
        <p:blipFill>
          <a:blip r:embed="rId8"/>
          <a:stretch>
            <a:fillRect/>
          </a:stretch>
        </p:blipFill>
        <p:spPr>
          <a:xfrm>
            <a:off x="1286950" y="4002344"/>
            <a:ext cx="6220604" cy="304186"/>
          </a:xfrm>
          <a:prstGeom prst="rect">
            <a:avLst/>
          </a:prstGeom>
        </p:spPr>
      </p:pic>
    </p:spTree>
    <p:extLst>
      <p:ext uri="{BB962C8B-B14F-4D97-AF65-F5344CB8AC3E}">
        <p14:creationId xmlns:p14="http://schemas.microsoft.com/office/powerpoint/2010/main" val="1681719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55AAD4-BDA5-4BBC-9341-AB40945453C5}"/>
              </a:ext>
            </a:extLst>
          </p:cNvPr>
          <p:cNvSpPr txBox="1"/>
          <p:nvPr/>
        </p:nvSpPr>
        <p:spPr>
          <a:xfrm>
            <a:off x="1140542" y="862463"/>
            <a:ext cx="6096000" cy="5447645"/>
          </a:xfrm>
          <a:prstGeom prst="rect">
            <a:avLst/>
          </a:prstGeom>
          <a:noFill/>
        </p:spPr>
        <p:txBody>
          <a:bodyPr wrap="square">
            <a:spAutoFit/>
          </a:bodyPr>
          <a:lstStyle/>
          <a:p>
            <a:r>
              <a:rPr lang="en-US" sz="1200" dirty="0"/>
              <a:t>Full Name Base Set Examples (cross product of Given Names with Surnames):</a:t>
            </a:r>
          </a:p>
          <a:p>
            <a:r>
              <a:rPr lang="en-US" sz="1200" dirty="0" err="1"/>
              <a:t>Casten</a:t>
            </a:r>
            <a:r>
              <a:rPr lang="en-US" sz="1200" dirty="0"/>
              <a:t> Meier</a:t>
            </a:r>
          </a:p>
          <a:p>
            <a:r>
              <a:rPr lang="en-US" sz="1200" dirty="0" err="1"/>
              <a:t>Casten</a:t>
            </a:r>
            <a:r>
              <a:rPr lang="en-US" sz="1200" dirty="0"/>
              <a:t> von </a:t>
            </a:r>
            <a:r>
              <a:rPr lang="en-US" sz="1200" dirty="0" err="1"/>
              <a:t>Dehsen</a:t>
            </a:r>
            <a:endParaRPr lang="en-US" sz="1200" dirty="0"/>
          </a:p>
          <a:p>
            <a:r>
              <a:rPr lang="en-US" sz="1200" dirty="0" err="1"/>
              <a:t>Casten</a:t>
            </a:r>
            <a:r>
              <a:rPr lang="en-US" sz="1200" dirty="0"/>
              <a:t> von der </a:t>
            </a:r>
            <a:r>
              <a:rPr lang="en-US" sz="1200" dirty="0" err="1"/>
              <a:t>Desen</a:t>
            </a:r>
            <a:endParaRPr lang="en-US" sz="1200" dirty="0"/>
          </a:p>
          <a:p>
            <a:r>
              <a:rPr lang="en-US" sz="1200" dirty="0" err="1"/>
              <a:t>Casten</a:t>
            </a:r>
            <a:r>
              <a:rPr lang="en-US" sz="1200" dirty="0"/>
              <a:t> tor Horst</a:t>
            </a:r>
          </a:p>
          <a:p>
            <a:r>
              <a:rPr lang="en-US" sz="1200" dirty="0"/>
              <a:t>Sophie Marie Meier</a:t>
            </a:r>
          </a:p>
          <a:p>
            <a:r>
              <a:rPr lang="en-US" sz="1200" dirty="0"/>
              <a:t>Sophie Marie von </a:t>
            </a:r>
            <a:r>
              <a:rPr lang="en-US" sz="1200" dirty="0" err="1"/>
              <a:t>Dehsen</a:t>
            </a:r>
            <a:endParaRPr lang="en-US" sz="1200" dirty="0"/>
          </a:p>
          <a:p>
            <a:r>
              <a:rPr lang="en-US" sz="1200" dirty="0"/>
              <a:t>Sophie Marie von der </a:t>
            </a:r>
            <a:r>
              <a:rPr lang="en-US" sz="1200" dirty="0" err="1"/>
              <a:t>Desen</a:t>
            </a:r>
            <a:endParaRPr lang="en-US" sz="1200" dirty="0"/>
          </a:p>
          <a:p>
            <a:r>
              <a:rPr lang="en-US" sz="1200" dirty="0"/>
              <a:t>Sophie Marie tor Horst </a:t>
            </a:r>
          </a:p>
          <a:p>
            <a:r>
              <a:rPr lang="en-US" sz="1200" dirty="0"/>
              <a:t>Anne Margarete </a:t>
            </a:r>
            <a:r>
              <a:rPr lang="en-US" sz="1200" dirty="0" err="1"/>
              <a:t>Trin</a:t>
            </a:r>
            <a:r>
              <a:rPr lang="en-US" sz="1200" dirty="0"/>
              <a:t> Meier</a:t>
            </a:r>
          </a:p>
          <a:p>
            <a:r>
              <a:rPr lang="en-US" sz="1200" dirty="0"/>
              <a:t>Anne Margarete </a:t>
            </a:r>
            <a:r>
              <a:rPr lang="en-US" sz="1200" dirty="0" err="1"/>
              <a:t>Trin</a:t>
            </a:r>
            <a:r>
              <a:rPr lang="en-US" sz="1200" dirty="0"/>
              <a:t> von </a:t>
            </a:r>
            <a:r>
              <a:rPr lang="en-US" sz="1200" dirty="0" err="1"/>
              <a:t>Dehsen</a:t>
            </a:r>
            <a:endParaRPr lang="en-US" sz="1200" dirty="0"/>
          </a:p>
          <a:p>
            <a:r>
              <a:rPr lang="en-US" sz="1200" dirty="0"/>
              <a:t>Anne Margarete </a:t>
            </a:r>
            <a:r>
              <a:rPr lang="en-US" sz="1200" dirty="0" err="1"/>
              <a:t>Trin</a:t>
            </a:r>
            <a:r>
              <a:rPr lang="en-US" sz="1200" dirty="0"/>
              <a:t> von der </a:t>
            </a:r>
            <a:r>
              <a:rPr lang="en-US" sz="1200" dirty="0" err="1"/>
              <a:t>Desen</a:t>
            </a:r>
            <a:endParaRPr lang="en-US" sz="1200" dirty="0"/>
          </a:p>
          <a:p>
            <a:r>
              <a:rPr lang="en-US" sz="1200" dirty="0"/>
              <a:t>Anne Margarete </a:t>
            </a:r>
            <a:r>
              <a:rPr lang="en-US" sz="1200" dirty="0" err="1"/>
              <a:t>Trin</a:t>
            </a:r>
            <a:r>
              <a:rPr lang="en-US" sz="1200" dirty="0"/>
              <a:t> tor Horst</a:t>
            </a:r>
          </a:p>
          <a:p>
            <a:r>
              <a:rPr lang="en-US" sz="1200" dirty="0"/>
              <a:t>Ernst Georg Karl Wilhelm Meier</a:t>
            </a:r>
          </a:p>
          <a:p>
            <a:r>
              <a:rPr lang="en-US" sz="1200" dirty="0"/>
              <a:t>Ernst Georg Karl Wilhelm von </a:t>
            </a:r>
            <a:r>
              <a:rPr lang="en-US" sz="1200" dirty="0" err="1"/>
              <a:t>Dehsen</a:t>
            </a:r>
            <a:endParaRPr lang="en-US" sz="1200" dirty="0"/>
          </a:p>
          <a:p>
            <a:r>
              <a:rPr lang="en-US" sz="1200" dirty="0"/>
              <a:t>Ernst Georg Karl Wilhelm von der </a:t>
            </a:r>
            <a:r>
              <a:rPr lang="en-US" sz="1200" dirty="0" err="1"/>
              <a:t>Desen</a:t>
            </a:r>
            <a:endParaRPr lang="en-US" sz="1200" dirty="0"/>
          </a:p>
          <a:p>
            <a:r>
              <a:rPr lang="en-US" sz="1200" dirty="0"/>
              <a:t>Ernst Georg Karl Wilhelm tor Horst</a:t>
            </a:r>
          </a:p>
          <a:p>
            <a:endParaRPr lang="en-US" sz="1200" dirty="0"/>
          </a:p>
          <a:p>
            <a:r>
              <a:rPr lang="en-US" sz="1200" dirty="0"/>
              <a:t>Given Name Base Set Examples:</a:t>
            </a:r>
          </a:p>
          <a:p>
            <a:r>
              <a:rPr lang="en-US" sz="1200" dirty="0" err="1"/>
              <a:t>Casten</a:t>
            </a:r>
            <a:endParaRPr lang="en-US" sz="1200" dirty="0"/>
          </a:p>
          <a:p>
            <a:r>
              <a:rPr lang="en-US" sz="1200" dirty="0"/>
              <a:t>Sophie Marie</a:t>
            </a:r>
          </a:p>
          <a:p>
            <a:r>
              <a:rPr lang="en-US" sz="1200" dirty="0"/>
              <a:t>Anne Margarete </a:t>
            </a:r>
            <a:r>
              <a:rPr lang="en-US" sz="1200" dirty="0" err="1"/>
              <a:t>Trin</a:t>
            </a:r>
            <a:endParaRPr lang="en-US" sz="1200" dirty="0"/>
          </a:p>
          <a:p>
            <a:r>
              <a:rPr lang="en-US" sz="1200" dirty="0"/>
              <a:t>Ernst Georg Karl Wilhelm</a:t>
            </a:r>
          </a:p>
          <a:p>
            <a:endParaRPr lang="en-US" sz="1200" dirty="0"/>
          </a:p>
          <a:p>
            <a:r>
              <a:rPr lang="en-US" sz="1200" dirty="0"/>
              <a:t>Surname Base Set Examples:</a:t>
            </a:r>
          </a:p>
          <a:p>
            <a:r>
              <a:rPr lang="en-US" sz="1200" dirty="0"/>
              <a:t>Meier</a:t>
            </a:r>
          </a:p>
          <a:p>
            <a:r>
              <a:rPr lang="en-US" sz="1200" dirty="0"/>
              <a:t>von </a:t>
            </a:r>
            <a:r>
              <a:rPr lang="en-US" sz="1200" dirty="0" err="1"/>
              <a:t>Dehsen</a:t>
            </a:r>
            <a:endParaRPr lang="en-US" sz="1200" dirty="0"/>
          </a:p>
          <a:p>
            <a:r>
              <a:rPr lang="en-US" sz="1200" dirty="0"/>
              <a:t>von der </a:t>
            </a:r>
            <a:r>
              <a:rPr lang="en-US" sz="1200" dirty="0" err="1"/>
              <a:t>Desen</a:t>
            </a:r>
            <a:endParaRPr lang="en-US" sz="1200" dirty="0"/>
          </a:p>
          <a:p>
            <a:r>
              <a:rPr lang="en-US" sz="1200" dirty="0"/>
              <a:t>tor Horst</a:t>
            </a:r>
          </a:p>
        </p:txBody>
      </p:sp>
      <p:sp>
        <p:nvSpPr>
          <p:cNvPr id="5" name="TextBox 4">
            <a:extLst>
              <a:ext uri="{FF2B5EF4-FFF2-40B4-BE49-F238E27FC236}">
                <a16:creationId xmlns:a16="http://schemas.microsoft.com/office/drawing/2014/main" id="{F4EB6D83-1623-43B2-946B-DE560E9FEBF3}"/>
              </a:ext>
            </a:extLst>
          </p:cNvPr>
          <p:cNvSpPr txBox="1"/>
          <p:nvPr/>
        </p:nvSpPr>
        <p:spPr>
          <a:xfrm>
            <a:off x="3500283" y="275303"/>
            <a:ext cx="4130170" cy="369332"/>
          </a:xfrm>
          <a:prstGeom prst="rect">
            <a:avLst/>
          </a:prstGeom>
          <a:noFill/>
        </p:spPr>
        <p:txBody>
          <a:bodyPr wrap="none" rtlCol="0">
            <a:spAutoFit/>
          </a:bodyPr>
          <a:lstStyle/>
          <a:p>
            <a:r>
              <a:rPr lang="en-US" dirty="0"/>
              <a:t>Automatic Generation of Name Templates</a:t>
            </a:r>
          </a:p>
        </p:txBody>
      </p:sp>
      <p:sp>
        <p:nvSpPr>
          <p:cNvPr id="8" name="TextBox 7">
            <a:extLst>
              <a:ext uri="{FF2B5EF4-FFF2-40B4-BE49-F238E27FC236}">
                <a16:creationId xmlns:a16="http://schemas.microsoft.com/office/drawing/2014/main" id="{1A6C8274-EF6D-411C-BD76-5A2040C731A1}"/>
              </a:ext>
            </a:extLst>
          </p:cNvPr>
          <p:cNvSpPr txBox="1"/>
          <p:nvPr/>
        </p:nvSpPr>
        <p:spPr>
          <a:xfrm>
            <a:off x="7536263" y="6390753"/>
            <a:ext cx="343364" cy="369332"/>
          </a:xfrm>
          <a:prstGeom prst="rect">
            <a:avLst/>
          </a:prstGeom>
          <a:noFill/>
        </p:spPr>
        <p:txBody>
          <a:bodyPr wrap="none" rtlCol="0">
            <a:spAutoFit/>
          </a:bodyPr>
          <a:lstStyle/>
          <a:p>
            <a:r>
              <a:rPr lang="en-US" dirty="0"/>
              <a:t>…</a:t>
            </a:r>
          </a:p>
        </p:txBody>
      </p:sp>
      <p:pic>
        <p:nvPicPr>
          <p:cNvPr id="9" name="Picture 8">
            <a:extLst>
              <a:ext uri="{FF2B5EF4-FFF2-40B4-BE49-F238E27FC236}">
                <a16:creationId xmlns:a16="http://schemas.microsoft.com/office/drawing/2014/main" id="{ABDAF835-608E-400B-954A-7049D11C6C89}"/>
              </a:ext>
            </a:extLst>
          </p:cNvPr>
          <p:cNvPicPr>
            <a:picLocks noChangeAspect="1"/>
          </p:cNvPicPr>
          <p:nvPr/>
        </p:nvPicPr>
        <p:blipFill>
          <a:blip r:embed="rId3"/>
          <a:stretch>
            <a:fillRect/>
          </a:stretch>
        </p:blipFill>
        <p:spPr>
          <a:xfrm>
            <a:off x="4064562" y="1229031"/>
            <a:ext cx="7606327" cy="5315649"/>
          </a:xfrm>
          <a:prstGeom prst="rect">
            <a:avLst/>
          </a:prstGeom>
        </p:spPr>
      </p:pic>
    </p:spTree>
    <p:extLst>
      <p:ext uri="{BB962C8B-B14F-4D97-AF65-F5344CB8AC3E}">
        <p14:creationId xmlns:p14="http://schemas.microsoft.com/office/powerpoint/2010/main" val="2260638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54C77E-1B8B-4D21-B525-D83C43BF729A}"/>
              </a:ext>
            </a:extLst>
          </p:cNvPr>
          <p:cNvPicPr>
            <a:picLocks noChangeAspect="1"/>
          </p:cNvPicPr>
          <p:nvPr/>
        </p:nvPicPr>
        <p:blipFill>
          <a:blip r:embed="rId3"/>
          <a:stretch>
            <a:fillRect/>
          </a:stretch>
        </p:blipFill>
        <p:spPr>
          <a:xfrm>
            <a:off x="1557337" y="800100"/>
            <a:ext cx="9077325" cy="5257800"/>
          </a:xfrm>
          <a:prstGeom prst="rect">
            <a:avLst/>
          </a:prstGeom>
        </p:spPr>
      </p:pic>
    </p:spTree>
    <p:extLst>
      <p:ext uri="{BB962C8B-B14F-4D97-AF65-F5344CB8AC3E}">
        <p14:creationId xmlns:p14="http://schemas.microsoft.com/office/powerpoint/2010/main" val="758562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a:t>Issues found in </a:t>
            </a:r>
            <a:r>
              <a:rPr lang="en-US" sz="3600" dirty="0" err="1"/>
              <a:t>PersonOutput</a:t>
            </a:r>
            <a:endParaRPr lang="en-US" sz="3600" dirty="0"/>
          </a:p>
        </p:txBody>
      </p:sp>
      <p:sp>
        <p:nvSpPr>
          <p:cNvPr id="3" name="Content Placeholder 2"/>
          <p:cNvSpPr>
            <a:spLocks noGrp="1"/>
          </p:cNvSpPr>
          <p:nvPr>
            <p:ph idx="1"/>
          </p:nvPr>
        </p:nvSpPr>
        <p:spPr>
          <a:xfrm>
            <a:off x="1981200" y="914400"/>
            <a:ext cx="8229600" cy="5334000"/>
          </a:xfrm>
        </p:spPr>
        <p:txBody>
          <a:bodyPr>
            <a:normAutofit/>
          </a:bodyPr>
          <a:lstStyle/>
          <a:p>
            <a:pPr marL="0" indent="0">
              <a:buNone/>
            </a:pPr>
            <a:r>
              <a:rPr lang="en-US" sz="2400" b="1" dirty="0"/>
              <a:t>Birth, Death information for Spouse of child is used for Child</a:t>
            </a:r>
          </a:p>
          <a:p>
            <a:pPr marL="0" indent="0">
              <a:buNone/>
            </a:pPr>
            <a:r>
              <a:rPr lang="en-US" sz="2000" b="1" dirty="0"/>
              <a:t>There are &gt; 37 of instances of this.</a:t>
            </a:r>
          </a:p>
          <a:p>
            <a:pPr marL="0" indent="0">
              <a:buNone/>
            </a:pPr>
            <a:endParaRPr lang="en-US" sz="1600" dirty="0"/>
          </a:p>
          <a:p>
            <a:pPr marL="0" indent="0">
              <a:buNone/>
            </a:pPr>
            <a:r>
              <a:rPr lang="en-US" sz="1600" dirty="0"/>
              <a:t>A002</a:t>
            </a:r>
          </a:p>
          <a:p>
            <a:pPr marL="0" indent="0">
              <a:buNone/>
            </a:pPr>
            <a:r>
              <a:rPr lang="en-US" sz="1600" u="sng" dirty="0"/>
              <a:t>From </a:t>
            </a:r>
            <a:r>
              <a:rPr lang="en-US" sz="1600" u="sng" dirty="0" err="1"/>
              <a:t>PersonOutputRecords</a:t>
            </a:r>
            <a:endParaRPr lang="en-US" sz="1600" u="sng" dirty="0"/>
          </a:p>
          <a:p>
            <a:pPr marL="0" indent="0">
              <a:buNone/>
            </a:pPr>
            <a:r>
              <a:rPr lang="en-US" sz="1600" dirty="0"/>
              <a:t>Name,11,23,5,2,Anna,Catharina,</a:t>
            </a:r>
            <a:r>
              <a:rPr lang="en-US" sz="1600" b="1" dirty="0"/>
              <a:t>BirthDate</a:t>
            </a:r>
            <a:r>
              <a:rPr lang="en-US" sz="1600" dirty="0"/>
              <a:t>,11,23,8,3,ca,.,1700,</a:t>
            </a:r>
            <a:r>
              <a:rPr lang="en-US" sz="1600" b="1" dirty="0"/>
              <a:t>DeathDate</a:t>
            </a:r>
            <a:r>
              <a:rPr lang="en-US" sz="1600" dirty="0"/>
              <a:t>,11,23,14,5,6,.,3,.,1744,</a:t>
            </a:r>
            <a:r>
              <a:rPr lang="en-US" sz="1600" b="1" dirty="0">
                <a:solidFill>
                  <a:srgbClr val="FF0000"/>
                </a:solidFill>
              </a:rPr>
              <a:t>BirthDate</a:t>
            </a:r>
            <a:r>
              <a:rPr lang="en-US" sz="1600" dirty="0">
                <a:solidFill>
                  <a:srgbClr val="FF0000"/>
                </a:solidFill>
              </a:rPr>
              <a:t>,11,24,20,3,ca,.,1695,</a:t>
            </a:r>
            <a:r>
              <a:rPr lang="en-US" sz="1600" b="1" dirty="0">
                <a:solidFill>
                  <a:srgbClr val="FF0000"/>
                </a:solidFill>
              </a:rPr>
              <a:t>DeathDate</a:t>
            </a:r>
            <a:r>
              <a:rPr lang="en-US" sz="1600" dirty="0">
                <a:solidFill>
                  <a:srgbClr val="FF0000"/>
                </a:solidFill>
              </a:rPr>
              <a:t>,11,24,25,5,5,.,3,.,1752 	</a:t>
            </a:r>
          </a:p>
          <a:p>
            <a:pPr marL="0" indent="0">
              <a:buNone/>
            </a:pPr>
            <a:r>
              <a:rPr lang="de-DE" sz="2400" u="sng" baseline="-25000" dirty="0" err="1"/>
              <a:t>From</a:t>
            </a:r>
            <a:r>
              <a:rPr lang="de-DE" sz="2400" u="sng" baseline="-25000" dirty="0"/>
              <a:t> </a:t>
            </a:r>
            <a:r>
              <a:rPr lang="de-DE" sz="2400" u="sng" baseline="-25000" dirty="0" err="1"/>
              <a:t>the</a:t>
            </a:r>
            <a:r>
              <a:rPr lang="de-DE" sz="2400" u="sng" baseline="-25000" dirty="0"/>
              <a:t> Book</a:t>
            </a:r>
          </a:p>
          <a:p>
            <a:pPr marL="0" indent="0">
              <a:buNone/>
            </a:pPr>
            <a:r>
              <a:rPr lang="de-DE" sz="2400" baseline="-25000" dirty="0"/>
              <a:t>verm. Anna Catharina * ca. 1700, (+6.3.1744), oo Ringstedt (luth.) 6.11.1732</a:t>
            </a:r>
          </a:p>
          <a:p>
            <a:pPr marL="0" indent="0">
              <a:spcBef>
                <a:spcPts val="0"/>
              </a:spcBef>
              <a:buNone/>
            </a:pPr>
            <a:r>
              <a:rPr lang="de-DE" sz="2400" baseline="-25000" dirty="0"/>
              <a:t>	Wilken Joost, (So. Johann J., Hsm, Wüstewohlde), </a:t>
            </a:r>
            <a:r>
              <a:rPr lang="de-DE" sz="2400" baseline="-25000" dirty="0">
                <a:solidFill>
                  <a:srgbClr val="FF0000"/>
                </a:solidFill>
              </a:rPr>
              <a:t>* ca. 1695, + 5.3.1752</a:t>
            </a:r>
          </a:p>
          <a:p>
            <a:pPr marL="0" indent="0">
              <a:buNone/>
            </a:pPr>
            <a:endParaRPr lang="en-US" dirty="0"/>
          </a:p>
          <a:p>
            <a:pPr marL="0" indent="0">
              <a:buNone/>
            </a:pPr>
            <a:r>
              <a:rPr lang="en-US" sz="1600" dirty="0"/>
              <a:t>B043</a:t>
            </a:r>
          </a:p>
          <a:p>
            <a:pPr marL="0" indent="0">
              <a:buNone/>
            </a:pPr>
            <a:r>
              <a:rPr lang="en-US" sz="1600" dirty="0"/>
              <a:t>Name,17,46,3,2,Sophie,Margaretha,</a:t>
            </a:r>
            <a:r>
              <a:rPr lang="en-US" sz="1600" b="1" dirty="0"/>
              <a:t>BirthDate</a:t>
            </a:r>
            <a:r>
              <a:rPr lang="en-US" sz="1600" dirty="0"/>
              <a:t>,17,46,6,5,4,.,11,.,1841,</a:t>
            </a:r>
            <a:r>
              <a:rPr lang="en-US" sz="1600" b="1" dirty="0">
                <a:solidFill>
                  <a:srgbClr val="FF0000"/>
                </a:solidFill>
              </a:rPr>
              <a:t>BirthPlace</a:t>
            </a:r>
            <a:r>
              <a:rPr lang="en-US" sz="1600" dirty="0">
                <a:solidFill>
                  <a:srgbClr val="FF0000"/>
                </a:solidFill>
              </a:rPr>
              <a:t>,17,47,18,1,Bederkesa,</a:t>
            </a:r>
            <a:r>
              <a:rPr lang="en-US" sz="1600" b="1" dirty="0">
                <a:solidFill>
                  <a:srgbClr val="FF0000"/>
                </a:solidFill>
              </a:rPr>
              <a:t>BirthDate</a:t>
            </a:r>
            <a:r>
              <a:rPr lang="en-US" sz="1600" dirty="0">
                <a:solidFill>
                  <a:srgbClr val="FF0000"/>
                </a:solidFill>
              </a:rPr>
              <a:t>,17,47,19,5,12,.,8,.,1835</a:t>
            </a:r>
          </a:p>
          <a:p>
            <a:pPr marL="0" indent="0">
              <a:buNone/>
            </a:pPr>
            <a:r>
              <a:rPr lang="de-DE" sz="2400" baseline="-25000" dirty="0"/>
              <a:t>Sophie Margaretha * 4.11.1841, aufgeb. 1867 mit Johann Heinrich Munter, gen. Oest, 			(ill. So. Anna Elisabeth M.), </a:t>
            </a:r>
            <a:r>
              <a:rPr lang="de-DE" sz="2400" baseline="-25000" dirty="0">
                <a:solidFill>
                  <a:srgbClr val="FF0000"/>
                </a:solidFill>
              </a:rPr>
              <a:t>(*) Bederkesa 12.8.1835</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11986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56A370-DFC6-4D06-B1FE-15E9539D4F3E}"/>
              </a:ext>
            </a:extLst>
          </p:cNvPr>
          <p:cNvSpPr txBox="1"/>
          <p:nvPr/>
        </p:nvSpPr>
        <p:spPr>
          <a:xfrm>
            <a:off x="196645" y="393291"/>
            <a:ext cx="11652870" cy="369332"/>
          </a:xfrm>
          <a:prstGeom prst="rect">
            <a:avLst/>
          </a:prstGeom>
          <a:noFill/>
        </p:spPr>
        <p:txBody>
          <a:bodyPr wrap="none" rtlCol="0">
            <a:spAutoFit/>
          </a:bodyPr>
          <a:lstStyle/>
          <a:p>
            <a:r>
              <a:rPr lang="en-US" dirty="0"/>
              <a:t>Issues solved by the addition of new-person markers (CHILD, SPOUSE, PARENT), along with removing parenthetical remarks.</a:t>
            </a:r>
          </a:p>
        </p:txBody>
      </p:sp>
      <p:sp>
        <p:nvSpPr>
          <p:cNvPr id="5" name="TextBox 4">
            <a:extLst>
              <a:ext uri="{FF2B5EF4-FFF2-40B4-BE49-F238E27FC236}">
                <a16:creationId xmlns:a16="http://schemas.microsoft.com/office/drawing/2014/main" id="{94B13F56-DB31-450F-8A81-5CE7FABED53C}"/>
              </a:ext>
            </a:extLst>
          </p:cNvPr>
          <p:cNvSpPr txBox="1"/>
          <p:nvPr/>
        </p:nvSpPr>
        <p:spPr>
          <a:xfrm>
            <a:off x="0" y="1144890"/>
            <a:ext cx="8318090" cy="1384995"/>
          </a:xfrm>
          <a:prstGeom prst="rect">
            <a:avLst/>
          </a:prstGeom>
          <a:noFill/>
        </p:spPr>
        <p:txBody>
          <a:bodyPr wrap="square">
            <a:spAutoFit/>
          </a:bodyPr>
          <a:lstStyle/>
          <a:p>
            <a:r>
              <a:rPr lang="en-US" sz="1200" dirty="0"/>
              <a:t>A002</a:t>
            </a:r>
          </a:p>
          <a:p>
            <a:r>
              <a:rPr lang="en-US" sz="1200" dirty="0"/>
              <a:t>Johann Ahrens, </a:t>
            </a:r>
            <a:r>
              <a:rPr lang="en-US" sz="1200" dirty="0" err="1"/>
              <a:t>Brinksitzer</a:t>
            </a:r>
            <a:r>
              <a:rPr lang="en-US" sz="1200" dirty="0"/>
              <a:t>, Hs. Nr. 1, * ca. 1669, + 3.4.1729, 60 J., </a:t>
            </a:r>
          </a:p>
          <a:p>
            <a:r>
              <a:rPr lang="en-US" sz="1200" dirty="0" err="1"/>
              <a:t>oo</a:t>
            </a:r>
            <a:r>
              <a:rPr lang="en-US" sz="1200" dirty="0"/>
              <a:t> </a:t>
            </a:r>
            <a:r>
              <a:rPr lang="en-US" sz="1200" dirty="0" err="1"/>
              <a:t>Gretje</a:t>
            </a:r>
            <a:r>
              <a:rPr lang="en-US" sz="1200" dirty="0"/>
              <a:t> N.N., * ca. 1667, + 18.5.1741,73 1/2 J.,</a:t>
            </a:r>
          </a:p>
          <a:p>
            <a:r>
              <a:rPr lang="en-US" sz="1200" dirty="0"/>
              <a:t>Kinder: </a:t>
            </a:r>
            <a:r>
              <a:rPr lang="en-US" sz="1200" dirty="0" err="1"/>
              <a:t>Gesche</a:t>
            </a:r>
            <a:r>
              <a:rPr lang="en-US" sz="1200" dirty="0"/>
              <a:t> ~ 12.5.1701, </a:t>
            </a:r>
            <a:r>
              <a:rPr lang="en-US" sz="1200" dirty="0" err="1"/>
              <a:t>oo</a:t>
            </a:r>
            <a:r>
              <a:rPr lang="en-US" sz="1200" dirty="0"/>
              <a:t> 21.11.1730 Johann von </a:t>
            </a:r>
            <a:r>
              <a:rPr lang="en-US" sz="1200" dirty="0" err="1"/>
              <a:t>Soosten</a:t>
            </a:r>
            <a:r>
              <a:rPr lang="en-US" sz="1200" dirty="0"/>
              <a:t>, S075</a:t>
            </a:r>
          </a:p>
          <a:p>
            <a:r>
              <a:rPr lang="en-US" sz="1200" dirty="0"/>
              <a:t>              Johann ~ 30.12.1705, □ 8.12.1706</a:t>
            </a:r>
          </a:p>
          <a:p>
            <a:r>
              <a:rPr lang="en-US" sz="1200" dirty="0"/>
              <a:t>              </a:t>
            </a:r>
            <a:r>
              <a:rPr lang="en-US" sz="1200" dirty="0" err="1"/>
              <a:t>verm</a:t>
            </a:r>
            <a:r>
              <a:rPr lang="en-US" sz="1200" dirty="0"/>
              <a:t>. </a:t>
            </a:r>
            <a:r>
              <a:rPr lang="en-US" sz="1200" dirty="0">
                <a:solidFill>
                  <a:srgbClr val="00B050"/>
                </a:solidFill>
              </a:rPr>
              <a:t>Anna Catharina </a:t>
            </a:r>
            <a:r>
              <a:rPr lang="en-US" sz="1200" dirty="0"/>
              <a:t>* </a:t>
            </a:r>
            <a:r>
              <a:rPr lang="en-US" sz="1200" dirty="0">
                <a:solidFill>
                  <a:srgbClr val="00B050"/>
                </a:solidFill>
              </a:rPr>
              <a:t>ca. 1700</a:t>
            </a:r>
            <a:r>
              <a:rPr lang="en-US" sz="1200" dirty="0"/>
              <a:t>, (+</a:t>
            </a:r>
            <a:r>
              <a:rPr lang="en-US" sz="1200" dirty="0">
                <a:solidFill>
                  <a:srgbClr val="00B050"/>
                </a:solidFill>
              </a:rPr>
              <a:t>6.3.1744</a:t>
            </a:r>
            <a:r>
              <a:rPr lang="en-US" sz="1200" dirty="0"/>
              <a:t>), </a:t>
            </a:r>
            <a:r>
              <a:rPr lang="en-US" sz="1200" dirty="0" err="1"/>
              <a:t>oo</a:t>
            </a:r>
            <a:r>
              <a:rPr lang="en-US" sz="1200" dirty="0"/>
              <a:t> </a:t>
            </a:r>
            <a:r>
              <a:rPr lang="en-US" sz="1200" dirty="0" err="1"/>
              <a:t>Ringstedt</a:t>
            </a:r>
            <a:r>
              <a:rPr lang="en-US" sz="1200" dirty="0"/>
              <a:t> (luth.) 6.11.1732</a:t>
            </a:r>
          </a:p>
          <a:p>
            <a:r>
              <a:rPr lang="en-US" sz="1200" dirty="0">
                <a:solidFill>
                  <a:srgbClr val="FF0000"/>
                </a:solidFill>
              </a:rPr>
              <a:t>	Wilken Joost</a:t>
            </a:r>
            <a:r>
              <a:rPr lang="en-US" sz="1200" dirty="0"/>
              <a:t>, (So. Johann J., </a:t>
            </a:r>
            <a:r>
              <a:rPr lang="en-US" sz="1200" dirty="0" err="1"/>
              <a:t>Hsm</a:t>
            </a:r>
            <a:r>
              <a:rPr lang="en-US" sz="1200" dirty="0"/>
              <a:t>, </a:t>
            </a:r>
            <a:r>
              <a:rPr lang="en-US" sz="1200" dirty="0" err="1"/>
              <a:t>Wüstewohlde</a:t>
            </a:r>
            <a:r>
              <a:rPr lang="en-US" sz="1200" dirty="0"/>
              <a:t>), * </a:t>
            </a:r>
            <a:r>
              <a:rPr lang="en-US" sz="1200" dirty="0">
                <a:solidFill>
                  <a:srgbClr val="FF0000"/>
                </a:solidFill>
              </a:rPr>
              <a:t>ca. 1695</a:t>
            </a:r>
            <a:r>
              <a:rPr lang="en-US" sz="1200" dirty="0"/>
              <a:t>, + </a:t>
            </a:r>
            <a:r>
              <a:rPr lang="en-US" sz="1200" dirty="0">
                <a:solidFill>
                  <a:srgbClr val="FF0000"/>
                </a:solidFill>
              </a:rPr>
              <a:t>5.3.1752</a:t>
            </a:r>
          </a:p>
        </p:txBody>
      </p:sp>
      <p:sp>
        <p:nvSpPr>
          <p:cNvPr id="7" name="TextBox 6">
            <a:extLst>
              <a:ext uri="{FF2B5EF4-FFF2-40B4-BE49-F238E27FC236}">
                <a16:creationId xmlns:a16="http://schemas.microsoft.com/office/drawing/2014/main" id="{6442A5BC-2592-4C55-944E-324922378881}"/>
              </a:ext>
            </a:extLst>
          </p:cNvPr>
          <p:cNvSpPr txBox="1"/>
          <p:nvPr/>
        </p:nvSpPr>
        <p:spPr>
          <a:xfrm>
            <a:off x="0" y="2573960"/>
            <a:ext cx="12192000" cy="461665"/>
          </a:xfrm>
          <a:prstGeom prst="rect">
            <a:avLst/>
          </a:prstGeom>
          <a:noFill/>
        </p:spPr>
        <p:txBody>
          <a:bodyPr wrap="square">
            <a:spAutoFit/>
          </a:bodyPr>
          <a:lstStyle/>
          <a:p>
            <a:r>
              <a:rPr lang="en-US" sz="1200" dirty="0"/>
              <a:t>Name,11,23,5,2,</a:t>
            </a:r>
            <a:r>
              <a:rPr lang="en-US" sz="1200" dirty="0">
                <a:solidFill>
                  <a:srgbClr val="00B050"/>
                </a:solidFill>
              </a:rPr>
              <a:t>Anna,Catharina</a:t>
            </a:r>
            <a:r>
              <a:rPr lang="en-US" sz="1200" dirty="0"/>
              <a:t>,BirthDate,11,23,8,3,</a:t>
            </a:r>
            <a:r>
              <a:rPr lang="en-US" sz="1200" dirty="0">
                <a:solidFill>
                  <a:srgbClr val="00B050"/>
                </a:solidFill>
              </a:rPr>
              <a:t>ca,.,1700</a:t>
            </a:r>
            <a:r>
              <a:rPr lang="en-US" sz="1200" dirty="0"/>
              <a:t>,</a:t>
            </a:r>
            <a:r>
              <a:rPr lang="en-US" sz="1200" strike="sngStrike" dirty="0"/>
              <a:t>LPAREN,11,23,12,1,(,DeathDate,11,23,14,5,</a:t>
            </a:r>
            <a:r>
              <a:rPr lang="en-US" sz="1200" strike="sngStrike" dirty="0">
                <a:solidFill>
                  <a:srgbClr val="00B050"/>
                </a:solidFill>
              </a:rPr>
              <a:t>6,.,3,.,1744</a:t>
            </a:r>
            <a:r>
              <a:rPr lang="en-US" sz="1200" strike="sngStrike" dirty="0"/>
              <a:t>,RPAREN,11,23,19,1,)</a:t>
            </a:r>
            <a:r>
              <a:rPr lang="en-US" sz="1200" dirty="0"/>
              <a:t>,</a:t>
            </a:r>
            <a:r>
              <a:rPr lang="en-US" sz="1200" strike="sngStrike" dirty="0"/>
              <a:t>LPAREN,11,23,23,1,(,RPAREN,11,23,26,1,)</a:t>
            </a:r>
            <a:r>
              <a:rPr lang="en-US" sz="1200" dirty="0"/>
              <a:t>,</a:t>
            </a:r>
            <a:r>
              <a:rPr lang="en-US" sz="1200" strike="sngStrike" dirty="0">
                <a:solidFill>
                  <a:srgbClr val="FF0000"/>
                </a:solidFill>
              </a:rPr>
              <a:t>SPOUSE</a:t>
            </a:r>
            <a:r>
              <a:rPr lang="en-US" sz="1200" strike="sngStrike" dirty="0"/>
              <a:t>,11,24,4,2,</a:t>
            </a:r>
            <a:r>
              <a:rPr lang="en-US" sz="1200" strike="sngStrike" dirty="0">
                <a:solidFill>
                  <a:srgbClr val="FF0000"/>
                </a:solidFill>
              </a:rPr>
              <a:t>Wilken,Joost</a:t>
            </a:r>
            <a:r>
              <a:rPr lang="en-US" sz="1200" strike="sngStrike" dirty="0"/>
              <a:t>,LPAREN,11,24,7,1,(,RPAREN,11,24,17,1,),BirthDate,11,24,20,3,</a:t>
            </a:r>
            <a:r>
              <a:rPr lang="en-US" sz="1200" strike="sngStrike" dirty="0">
                <a:solidFill>
                  <a:srgbClr val="FF0000"/>
                </a:solidFill>
              </a:rPr>
              <a:t>ca,.,1695</a:t>
            </a:r>
            <a:r>
              <a:rPr lang="en-US" sz="1200" strike="sngStrike" dirty="0"/>
              <a:t>,DeathDate,11,24,25,5,</a:t>
            </a:r>
            <a:r>
              <a:rPr lang="en-US" sz="1200" strike="sngStrike" dirty="0">
                <a:solidFill>
                  <a:srgbClr val="FF0000"/>
                </a:solidFill>
              </a:rPr>
              <a:t>5,.,3,.,1752</a:t>
            </a:r>
          </a:p>
        </p:txBody>
      </p:sp>
      <p:sp>
        <p:nvSpPr>
          <p:cNvPr id="9" name="TextBox 8">
            <a:extLst>
              <a:ext uri="{FF2B5EF4-FFF2-40B4-BE49-F238E27FC236}">
                <a16:creationId xmlns:a16="http://schemas.microsoft.com/office/drawing/2014/main" id="{549BE5FA-A044-4725-837D-4DCECD64F9B2}"/>
              </a:ext>
            </a:extLst>
          </p:cNvPr>
          <p:cNvSpPr txBox="1"/>
          <p:nvPr/>
        </p:nvSpPr>
        <p:spPr>
          <a:xfrm>
            <a:off x="-1" y="3126768"/>
            <a:ext cx="10461523" cy="2123658"/>
          </a:xfrm>
          <a:prstGeom prst="rect">
            <a:avLst/>
          </a:prstGeom>
          <a:noFill/>
        </p:spPr>
        <p:txBody>
          <a:bodyPr wrap="square">
            <a:spAutoFit/>
          </a:bodyPr>
          <a:lstStyle/>
          <a:p>
            <a:r>
              <a:rPr lang="en-US" sz="1200" dirty="0"/>
              <a:t>B043</a:t>
            </a:r>
          </a:p>
          <a:p>
            <a:r>
              <a:rPr lang="en-US" sz="1200" dirty="0"/>
              <a:t>Peter Hinrich </a:t>
            </a:r>
            <a:r>
              <a:rPr lang="en-US" sz="1200" dirty="0" err="1"/>
              <a:t>Borwege</a:t>
            </a:r>
            <a:r>
              <a:rPr lang="en-US" sz="1200" dirty="0"/>
              <a:t>, Schuster und </a:t>
            </a:r>
            <a:r>
              <a:rPr lang="en-US" sz="1200" dirty="0" err="1"/>
              <a:t>Anbauer</a:t>
            </a:r>
            <a:r>
              <a:rPr lang="en-US" sz="1200" dirty="0"/>
              <a:t>, Hs. Nr. 45, (So. Johann Hinrich B., </a:t>
            </a:r>
            <a:r>
              <a:rPr lang="en-US" sz="1200" dirty="0" err="1"/>
              <a:t>Gerichtsbote</a:t>
            </a:r>
            <a:r>
              <a:rPr lang="en-US" sz="1200" dirty="0"/>
              <a:t>,</a:t>
            </a:r>
          </a:p>
          <a:p>
            <a:r>
              <a:rPr lang="en-US" sz="1200" dirty="0" err="1"/>
              <a:t>Altenbruch</a:t>
            </a:r>
            <a:r>
              <a:rPr lang="en-US" sz="1200" dirty="0"/>
              <a:t>), * ca. 1807, + 3.4.1899, 92/3/28,</a:t>
            </a:r>
          </a:p>
          <a:p>
            <a:r>
              <a:rPr lang="en-US" sz="1200" dirty="0" err="1"/>
              <a:t>oo</a:t>
            </a:r>
            <a:r>
              <a:rPr lang="en-US" sz="1200" dirty="0"/>
              <a:t> 23.1.1831 Maria Catharina </a:t>
            </a:r>
            <a:r>
              <a:rPr lang="en-US" sz="1200" dirty="0" err="1"/>
              <a:t>Margaretha</a:t>
            </a:r>
            <a:r>
              <a:rPr lang="en-US" sz="1200" dirty="0"/>
              <a:t> </a:t>
            </a:r>
            <a:r>
              <a:rPr lang="en-US" sz="1200" dirty="0" err="1"/>
              <a:t>Itjen</a:t>
            </a:r>
            <a:r>
              <a:rPr lang="en-US" sz="1200" dirty="0"/>
              <a:t>, (To. Hans Christopher I., </a:t>
            </a:r>
            <a:r>
              <a:rPr lang="en-US" sz="1200" dirty="0" err="1"/>
              <a:t>Neuenwalde</a:t>
            </a:r>
            <a:r>
              <a:rPr lang="en-US" sz="1200" dirty="0"/>
              <a:t>),</a:t>
            </a:r>
          </a:p>
          <a:p>
            <a:r>
              <a:rPr lang="en-US" sz="1200" dirty="0"/>
              <a:t>* </a:t>
            </a:r>
            <a:r>
              <a:rPr lang="en-US" sz="1200" dirty="0" err="1"/>
              <a:t>Neuenwalde</a:t>
            </a:r>
            <a:r>
              <a:rPr lang="en-US" sz="1200" dirty="0"/>
              <a:t> 22.11.1799, + 13.8.1855,</a:t>
            </a:r>
          </a:p>
          <a:p>
            <a:r>
              <a:rPr lang="en-US" sz="1200" dirty="0"/>
              <a:t>Kinder: Johann Hinrich (*) </a:t>
            </a:r>
            <a:r>
              <a:rPr lang="en-US" sz="1200" dirty="0" err="1"/>
              <a:t>Neuenwalde</a:t>
            </a:r>
            <a:r>
              <a:rPr lang="en-US" sz="1200" dirty="0"/>
              <a:t> 2.11.1830, + </a:t>
            </a:r>
            <a:r>
              <a:rPr lang="en-US" sz="1200" dirty="0" err="1"/>
              <a:t>Neuenwalde</a:t>
            </a:r>
            <a:r>
              <a:rPr lang="en-US" sz="1200" dirty="0"/>
              <a:t> 30.11.1830</a:t>
            </a:r>
          </a:p>
          <a:p>
            <a:r>
              <a:rPr lang="en-US" sz="1200" dirty="0"/>
              <a:t>              Catharina Elisabeth * 22.11.1831, + 20.4.1834</a:t>
            </a:r>
          </a:p>
          <a:p>
            <a:r>
              <a:rPr lang="en-US" sz="1200" dirty="0"/>
              <a:t>              Anna Maria *21.8.1834, </a:t>
            </a:r>
            <a:r>
              <a:rPr lang="en-US" sz="1200" dirty="0" err="1"/>
              <a:t>oo</a:t>
            </a:r>
            <a:r>
              <a:rPr lang="en-US" sz="1200" dirty="0"/>
              <a:t> 30.5.1862 Johann Hinrich </a:t>
            </a:r>
            <a:r>
              <a:rPr lang="en-US" sz="1200" dirty="0" err="1"/>
              <a:t>Friederich</a:t>
            </a:r>
            <a:r>
              <a:rPr lang="en-US" sz="1200" dirty="0"/>
              <a:t> </a:t>
            </a:r>
            <a:r>
              <a:rPr lang="en-US" sz="1200" dirty="0" err="1"/>
              <a:t>Voß</a:t>
            </a:r>
            <a:r>
              <a:rPr lang="en-US" sz="1200" dirty="0"/>
              <a:t>, V007</a:t>
            </a:r>
          </a:p>
          <a:p>
            <a:r>
              <a:rPr lang="en-US" sz="1200" dirty="0"/>
              <a:t>              Charlotte Elisabeth * 2.1.1837, + 9.9.1838</a:t>
            </a:r>
          </a:p>
          <a:p>
            <a:r>
              <a:rPr lang="en-US" sz="1200" dirty="0"/>
              <a:t>              </a:t>
            </a:r>
            <a:r>
              <a:rPr lang="en-US" sz="1200" dirty="0">
                <a:solidFill>
                  <a:srgbClr val="00B050"/>
                </a:solidFill>
              </a:rPr>
              <a:t>Sophie </a:t>
            </a:r>
            <a:r>
              <a:rPr lang="en-US" sz="1200" dirty="0" err="1">
                <a:solidFill>
                  <a:srgbClr val="00B050"/>
                </a:solidFill>
              </a:rPr>
              <a:t>Margaretha</a:t>
            </a:r>
            <a:r>
              <a:rPr lang="en-US" sz="1200" dirty="0">
                <a:solidFill>
                  <a:srgbClr val="00B050"/>
                </a:solidFill>
              </a:rPr>
              <a:t> </a:t>
            </a:r>
            <a:r>
              <a:rPr lang="en-US" sz="1200" dirty="0"/>
              <a:t>* </a:t>
            </a:r>
            <a:r>
              <a:rPr lang="en-US" sz="1200" dirty="0">
                <a:solidFill>
                  <a:srgbClr val="00B050"/>
                </a:solidFill>
              </a:rPr>
              <a:t>4.11.1841</a:t>
            </a:r>
            <a:r>
              <a:rPr lang="en-US" sz="1200" dirty="0"/>
              <a:t>, </a:t>
            </a:r>
            <a:r>
              <a:rPr lang="en-US" sz="1200" dirty="0" err="1"/>
              <a:t>aufgeb</a:t>
            </a:r>
            <a:r>
              <a:rPr lang="en-US" sz="1200" dirty="0"/>
              <a:t>. 1867 </a:t>
            </a:r>
            <a:r>
              <a:rPr lang="en-US" sz="1200" dirty="0" err="1"/>
              <a:t>mit</a:t>
            </a:r>
            <a:r>
              <a:rPr lang="en-US" sz="1200" dirty="0"/>
              <a:t> </a:t>
            </a:r>
            <a:r>
              <a:rPr lang="en-US" sz="1200" dirty="0">
                <a:solidFill>
                  <a:srgbClr val="FF0000"/>
                </a:solidFill>
              </a:rPr>
              <a:t>Johann Heinrich </a:t>
            </a:r>
            <a:r>
              <a:rPr lang="en-US" sz="1200" dirty="0" err="1">
                <a:solidFill>
                  <a:srgbClr val="FF0000"/>
                </a:solidFill>
              </a:rPr>
              <a:t>Munter</a:t>
            </a:r>
            <a:r>
              <a:rPr lang="en-US" sz="1200" dirty="0"/>
              <a:t>, gen. </a:t>
            </a:r>
            <a:r>
              <a:rPr lang="en-US" sz="1200" dirty="0" err="1"/>
              <a:t>Oest</a:t>
            </a:r>
            <a:r>
              <a:rPr lang="en-US" sz="1200" dirty="0"/>
              <a:t>,</a:t>
            </a:r>
          </a:p>
          <a:p>
            <a:r>
              <a:rPr lang="en-US" sz="1200" dirty="0"/>
              <a:t>	(ill. So. Anna Elisabeth M.), (*) </a:t>
            </a:r>
            <a:r>
              <a:rPr lang="en-US" sz="1200" dirty="0" err="1">
                <a:solidFill>
                  <a:srgbClr val="FF0000"/>
                </a:solidFill>
              </a:rPr>
              <a:t>Bederkesa</a:t>
            </a:r>
            <a:r>
              <a:rPr lang="en-US" sz="1200" dirty="0"/>
              <a:t> </a:t>
            </a:r>
            <a:r>
              <a:rPr lang="en-US" sz="1200" dirty="0">
                <a:solidFill>
                  <a:srgbClr val="FF0000"/>
                </a:solidFill>
              </a:rPr>
              <a:t>12.8.1835</a:t>
            </a:r>
          </a:p>
        </p:txBody>
      </p:sp>
      <p:sp>
        <p:nvSpPr>
          <p:cNvPr id="11" name="TextBox 10">
            <a:extLst>
              <a:ext uri="{FF2B5EF4-FFF2-40B4-BE49-F238E27FC236}">
                <a16:creationId xmlns:a16="http://schemas.microsoft.com/office/drawing/2014/main" id="{953CAE1C-AA6C-466E-919E-D18A23F99E3B}"/>
              </a:ext>
            </a:extLst>
          </p:cNvPr>
          <p:cNvSpPr txBox="1"/>
          <p:nvPr/>
        </p:nvSpPr>
        <p:spPr>
          <a:xfrm>
            <a:off x="0" y="5268846"/>
            <a:ext cx="12192000" cy="461665"/>
          </a:xfrm>
          <a:prstGeom prst="rect">
            <a:avLst/>
          </a:prstGeom>
          <a:noFill/>
        </p:spPr>
        <p:txBody>
          <a:bodyPr wrap="square">
            <a:spAutoFit/>
          </a:bodyPr>
          <a:lstStyle/>
          <a:p>
            <a:r>
              <a:rPr lang="en-US" sz="1200" dirty="0">
                <a:solidFill>
                  <a:srgbClr val="00B050"/>
                </a:solidFill>
              </a:rPr>
              <a:t>Name</a:t>
            </a:r>
            <a:r>
              <a:rPr lang="en-US" sz="1200" dirty="0"/>
              <a:t>,17,46,3,2,</a:t>
            </a:r>
            <a:r>
              <a:rPr lang="en-US" sz="1200" dirty="0">
                <a:solidFill>
                  <a:srgbClr val="00B050"/>
                </a:solidFill>
              </a:rPr>
              <a:t>Sophie,Margaretha</a:t>
            </a:r>
            <a:r>
              <a:rPr lang="en-US" sz="1200" dirty="0"/>
              <a:t>,BirthDate,17,46,6,5,4,.,11,.,1841,</a:t>
            </a:r>
            <a:r>
              <a:rPr lang="en-US" sz="1200" strike="sngStrike" dirty="0">
                <a:solidFill>
                  <a:srgbClr val="FF0000"/>
                </a:solidFill>
              </a:rPr>
              <a:t>SPOUSE</a:t>
            </a:r>
            <a:r>
              <a:rPr lang="en-US" sz="1200" strike="sngStrike" dirty="0"/>
              <a:t>,17,46,16,3,</a:t>
            </a:r>
            <a:r>
              <a:rPr lang="en-US" sz="1200" strike="sngStrike" dirty="0">
                <a:solidFill>
                  <a:srgbClr val="FF0000"/>
                </a:solidFill>
              </a:rPr>
              <a:t>Johann,Heinrich,Munter</a:t>
            </a:r>
            <a:r>
              <a:rPr lang="en-US" sz="1200" strike="sngStrike" dirty="0"/>
              <a:t>,LPAREN,17,47,4,1,(,RPAREN,17,47,13,1,),LPAREN,17,47,15,1,(,RPAREN,17,47,17,1,),</a:t>
            </a:r>
            <a:r>
              <a:rPr lang="en-US" sz="1200" strike="sngStrike" dirty="0">
                <a:solidFill>
                  <a:srgbClr val="FF0000"/>
                </a:solidFill>
              </a:rPr>
              <a:t>BirthPlace</a:t>
            </a:r>
            <a:r>
              <a:rPr lang="en-US" sz="1200" strike="sngStrike" dirty="0"/>
              <a:t>,17,47,18,1,</a:t>
            </a:r>
            <a:r>
              <a:rPr lang="en-US" sz="1200" strike="sngStrike" dirty="0">
                <a:solidFill>
                  <a:srgbClr val="FF0000"/>
                </a:solidFill>
              </a:rPr>
              <a:t>Bederkesa</a:t>
            </a:r>
            <a:r>
              <a:rPr lang="en-US" sz="1200" strike="sngStrike" dirty="0"/>
              <a:t>,</a:t>
            </a:r>
            <a:r>
              <a:rPr lang="en-US" sz="1200" strike="sngStrike" dirty="0">
                <a:solidFill>
                  <a:srgbClr val="FF0000"/>
                </a:solidFill>
              </a:rPr>
              <a:t>BirthDate</a:t>
            </a:r>
            <a:r>
              <a:rPr lang="en-US" sz="1200" strike="sngStrike" dirty="0"/>
              <a:t>,17,47,19,5,</a:t>
            </a:r>
            <a:r>
              <a:rPr lang="en-US" sz="1200" strike="sngStrike" dirty="0">
                <a:solidFill>
                  <a:srgbClr val="FF0000"/>
                </a:solidFill>
              </a:rPr>
              <a:t>12,.,8,.,1835</a:t>
            </a:r>
            <a:r>
              <a:rPr lang="en-US" sz="1200" strike="sngStrike" dirty="0"/>
              <a:t>,LPAREN,17,50,3,1,(,RPAREN,17,50,6,1,)</a:t>
            </a:r>
          </a:p>
        </p:txBody>
      </p:sp>
    </p:spTree>
    <p:extLst>
      <p:ext uri="{BB962C8B-B14F-4D97-AF65-F5344CB8AC3E}">
        <p14:creationId xmlns:p14="http://schemas.microsoft.com/office/powerpoint/2010/main" val="310422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2548C-57C8-4260-8A86-545DA76E3EC6}"/>
              </a:ext>
            </a:extLst>
          </p:cNvPr>
          <p:cNvSpPr txBox="1"/>
          <p:nvPr/>
        </p:nvSpPr>
        <p:spPr>
          <a:xfrm>
            <a:off x="0" y="82159"/>
            <a:ext cx="6096000" cy="1569660"/>
          </a:xfrm>
          <a:prstGeom prst="rect">
            <a:avLst/>
          </a:prstGeom>
          <a:noFill/>
        </p:spPr>
        <p:txBody>
          <a:bodyPr wrap="square">
            <a:spAutoFit/>
          </a:bodyPr>
          <a:lstStyle/>
          <a:p>
            <a:r>
              <a:rPr lang="en-US" sz="1200" dirty="0"/>
              <a:t>B049</a:t>
            </a:r>
          </a:p>
          <a:p>
            <a:r>
              <a:rPr lang="en-US" sz="1200" dirty="0"/>
              <a:t>Johann Hinrich </a:t>
            </a:r>
            <a:r>
              <a:rPr lang="en-US" sz="1200" dirty="0" err="1"/>
              <a:t>Bröckelmann</a:t>
            </a:r>
            <a:r>
              <a:rPr lang="en-US" sz="1200" dirty="0"/>
              <a:t>, </a:t>
            </a:r>
            <a:r>
              <a:rPr lang="en-US" sz="1200" dirty="0" err="1"/>
              <a:t>Mietsmann</a:t>
            </a:r>
            <a:r>
              <a:rPr lang="en-US" sz="1200" dirty="0"/>
              <a:t>, </a:t>
            </a:r>
            <a:r>
              <a:rPr lang="en-US" sz="1200" dirty="0" err="1"/>
              <a:t>Fickmühlen</a:t>
            </a:r>
            <a:r>
              <a:rPr lang="en-US" sz="1200" dirty="0"/>
              <a:t>, </a:t>
            </a:r>
            <a:r>
              <a:rPr lang="en-US" sz="1200" dirty="0" err="1"/>
              <a:t>vorher</a:t>
            </a:r>
            <a:r>
              <a:rPr lang="en-US" sz="1200" dirty="0"/>
              <a:t> </a:t>
            </a:r>
            <a:r>
              <a:rPr lang="en-US" sz="1200" dirty="0" err="1"/>
              <a:t>Neuenwalde</a:t>
            </a:r>
            <a:r>
              <a:rPr lang="en-US" sz="1200" dirty="0"/>
              <a:t>,</a:t>
            </a:r>
          </a:p>
          <a:p>
            <a:r>
              <a:rPr lang="en-US" sz="1200" dirty="0" err="1"/>
              <a:t>oo</a:t>
            </a:r>
            <a:r>
              <a:rPr lang="en-US" sz="1200" dirty="0"/>
              <a:t> </a:t>
            </a:r>
            <a:r>
              <a:rPr lang="en-US" sz="1200" dirty="0" err="1"/>
              <a:t>Neuenwalde</a:t>
            </a:r>
            <a:r>
              <a:rPr lang="en-US" sz="1200" dirty="0"/>
              <a:t> 19.4.1885 (</a:t>
            </a:r>
            <a:r>
              <a:rPr lang="en-US" sz="1200" dirty="0" err="1"/>
              <a:t>Nw</a:t>
            </a:r>
            <a:r>
              <a:rPr lang="en-US" sz="1200" dirty="0"/>
              <a:t> B112) </a:t>
            </a:r>
            <a:r>
              <a:rPr lang="en-US" sz="1200" dirty="0">
                <a:solidFill>
                  <a:srgbClr val="00B050"/>
                </a:solidFill>
              </a:rPr>
              <a:t>Marie Rebecka Catherina Schlichting</a:t>
            </a:r>
            <a:r>
              <a:rPr lang="en-US" sz="1200" dirty="0"/>
              <a:t>, (ill. To. Elisabeth</a:t>
            </a:r>
          </a:p>
          <a:p>
            <a:r>
              <a:rPr lang="en-US" sz="1200" dirty="0"/>
              <a:t>Sch., </a:t>
            </a:r>
            <a:r>
              <a:rPr lang="en-US" sz="1200" dirty="0" err="1"/>
              <a:t>Hymendorf</a:t>
            </a:r>
            <a:r>
              <a:rPr lang="en-US" sz="1200" dirty="0"/>
              <a:t>, o-o N.N., Kind: </a:t>
            </a:r>
            <a:r>
              <a:rPr lang="en-US" sz="1200" dirty="0">
                <a:solidFill>
                  <a:srgbClr val="FF0000"/>
                </a:solidFill>
              </a:rPr>
              <a:t>Carl August </a:t>
            </a:r>
            <a:r>
              <a:rPr lang="en-US" sz="1200" dirty="0"/>
              <a:t>(*) </a:t>
            </a:r>
            <a:r>
              <a:rPr lang="en-US" sz="1200" dirty="0">
                <a:solidFill>
                  <a:srgbClr val="FF0000"/>
                </a:solidFill>
              </a:rPr>
              <a:t>13.2.1881</a:t>
            </a:r>
            <a:r>
              <a:rPr lang="en-US" sz="1200" dirty="0"/>
              <a:t>, s. </a:t>
            </a:r>
            <a:r>
              <a:rPr lang="en-US" sz="1200" dirty="0" err="1"/>
              <a:t>Nw</a:t>
            </a:r>
            <a:r>
              <a:rPr lang="en-US" sz="1200" dirty="0"/>
              <a:t> S016),</a:t>
            </a:r>
          </a:p>
          <a:p>
            <a:r>
              <a:rPr lang="en-US" sz="1200" dirty="0"/>
              <a:t>Kinder: Anna Dorothea </a:t>
            </a:r>
            <a:r>
              <a:rPr lang="en-US" sz="1200" dirty="0" err="1"/>
              <a:t>Gesina</a:t>
            </a:r>
            <a:r>
              <a:rPr lang="en-US" sz="1200" dirty="0"/>
              <a:t> * </a:t>
            </a:r>
            <a:r>
              <a:rPr lang="en-US" sz="1200" dirty="0" err="1"/>
              <a:t>Nw</a:t>
            </a:r>
            <a:r>
              <a:rPr lang="en-US" sz="1200" dirty="0"/>
              <a:t> 13.2.1886</a:t>
            </a:r>
          </a:p>
          <a:p>
            <a:r>
              <a:rPr lang="en-US" sz="1200" dirty="0" err="1"/>
              <a:t>Becke</a:t>
            </a:r>
            <a:r>
              <a:rPr lang="en-US" sz="1200" dirty="0"/>
              <a:t> Catharine + 18.2.1889,1/4/7</a:t>
            </a:r>
          </a:p>
          <a:p>
            <a:r>
              <a:rPr lang="en-US" sz="1200" dirty="0"/>
              <a:t>Greta Dorothea Maria * 31.1.1890</a:t>
            </a:r>
          </a:p>
          <a:p>
            <a:r>
              <a:rPr lang="en-US" sz="1200" dirty="0"/>
              <a:t>Heinrich Friedrich August * </a:t>
            </a:r>
            <a:r>
              <a:rPr lang="en-US" sz="1200" dirty="0" err="1"/>
              <a:t>Nw</a:t>
            </a:r>
            <a:r>
              <a:rPr lang="en-US" sz="1200" dirty="0"/>
              <a:t> 21.6.1904</a:t>
            </a:r>
          </a:p>
        </p:txBody>
      </p:sp>
      <p:sp>
        <p:nvSpPr>
          <p:cNvPr id="5" name="TextBox 4">
            <a:extLst>
              <a:ext uri="{FF2B5EF4-FFF2-40B4-BE49-F238E27FC236}">
                <a16:creationId xmlns:a16="http://schemas.microsoft.com/office/drawing/2014/main" id="{77F51234-56CE-447B-8F34-3AC9CD355AF4}"/>
              </a:ext>
            </a:extLst>
          </p:cNvPr>
          <p:cNvSpPr txBox="1"/>
          <p:nvPr/>
        </p:nvSpPr>
        <p:spPr>
          <a:xfrm>
            <a:off x="0" y="1671088"/>
            <a:ext cx="11139948" cy="461665"/>
          </a:xfrm>
          <a:prstGeom prst="rect">
            <a:avLst/>
          </a:prstGeom>
          <a:noFill/>
        </p:spPr>
        <p:txBody>
          <a:bodyPr wrap="square">
            <a:spAutoFit/>
          </a:bodyPr>
          <a:lstStyle/>
          <a:p>
            <a:r>
              <a:rPr lang="en-US" sz="1200" dirty="0">
                <a:solidFill>
                  <a:srgbClr val="00B050"/>
                </a:solidFill>
              </a:rPr>
              <a:t>Name</a:t>
            </a:r>
            <a:r>
              <a:rPr lang="en-US" sz="1200" dirty="0"/>
              <a:t>,18,33,13,4,</a:t>
            </a:r>
            <a:r>
              <a:rPr lang="en-US" sz="1200" dirty="0">
                <a:solidFill>
                  <a:srgbClr val="00B050"/>
                </a:solidFill>
              </a:rPr>
              <a:t>Marie,Rebecka,Catherina,Schlichting</a:t>
            </a:r>
            <a:r>
              <a:rPr lang="en-US" sz="1200" dirty="0"/>
              <a:t>,</a:t>
            </a:r>
            <a:r>
              <a:rPr lang="en-US" sz="1200" strike="sngStrike" dirty="0"/>
              <a:t>LPAREN,18,33,18,1,(</a:t>
            </a:r>
          </a:p>
          <a:p>
            <a:r>
              <a:rPr lang="en-US" sz="1200" strike="sngStrike" dirty="0"/>
              <a:t>Name,18,34,17,2,</a:t>
            </a:r>
            <a:r>
              <a:rPr lang="en-US" sz="1200" strike="sngStrike" dirty="0">
                <a:solidFill>
                  <a:srgbClr val="FF0000"/>
                </a:solidFill>
              </a:rPr>
              <a:t>Carl,August</a:t>
            </a:r>
            <a:r>
              <a:rPr lang="en-US" sz="1200" strike="sngStrike" dirty="0"/>
              <a:t>,LPAREN,18,34,19,1,(,RPAREN,18,34,21,1,),BirthDate,18,34,22,5,</a:t>
            </a:r>
            <a:r>
              <a:rPr lang="en-US" sz="1200" strike="sngStrike" dirty="0">
                <a:solidFill>
                  <a:srgbClr val="FF0000"/>
                </a:solidFill>
              </a:rPr>
              <a:t>13,.,2,.,1881</a:t>
            </a:r>
            <a:r>
              <a:rPr lang="en-US" sz="1200" strike="sngStrike" dirty="0"/>
              <a:t>,RPAREN,18,34,31,1,)</a:t>
            </a:r>
          </a:p>
        </p:txBody>
      </p:sp>
      <p:sp>
        <p:nvSpPr>
          <p:cNvPr id="7" name="TextBox 6">
            <a:extLst>
              <a:ext uri="{FF2B5EF4-FFF2-40B4-BE49-F238E27FC236}">
                <a16:creationId xmlns:a16="http://schemas.microsoft.com/office/drawing/2014/main" id="{EDEA0DC3-979D-4092-8646-50634F0ACA6A}"/>
              </a:ext>
            </a:extLst>
          </p:cNvPr>
          <p:cNvSpPr txBox="1"/>
          <p:nvPr/>
        </p:nvSpPr>
        <p:spPr>
          <a:xfrm>
            <a:off x="0" y="2761278"/>
            <a:ext cx="9478297" cy="2123658"/>
          </a:xfrm>
          <a:prstGeom prst="rect">
            <a:avLst/>
          </a:prstGeom>
          <a:noFill/>
        </p:spPr>
        <p:txBody>
          <a:bodyPr wrap="square">
            <a:spAutoFit/>
          </a:bodyPr>
          <a:lstStyle/>
          <a:p>
            <a:r>
              <a:rPr lang="en-US" sz="1200" dirty="0"/>
              <a:t>B074</a:t>
            </a:r>
          </a:p>
          <a:p>
            <a:r>
              <a:rPr lang="en-US" sz="1200" dirty="0"/>
              <a:t>Otto </a:t>
            </a:r>
            <a:r>
              <a:rPr lang="en-US" sz="1200" dirty="0" err="1"/>
              <a:t>Brokmann</a:t>
            </a:r>
            <a:r>
              <a:rPr lang="en-US" sz="1200" dirty="0"/>
              <a:t>, </a:t>
            </a:r>
            <a:r>
              <a:rPr lang="en-US" sz="1200" dirty="0" err="1"/>
              <a:t>englischer</a:t>
            </a:r>
            <a:r>
              <a:rPr lang="en-US" sz="1200" dirty="0"/>
              <a:t> </a:t>
            </a:r>
            <a:r>
              <a:rPr lang="en-US" sz="1200" dirty="0" err="1"/>
              <a:t>Soldat</a:t>
            </a:r>
            <a:r>
              <a:rPr lang="en-US" sz="1200" dirty="0"/>
              <a:t>, </a:t>
            </a:r>
            <a:r>
              <a:rPr lang="en-US" sz="1200" dirty="0" err="1"/>
              <a:t>später</a:t>
            </a:r>
            <a:r>
              <a:rPr lang="en-US" sz="1200" dirty="0"/>
              <a:t> </a:t>
            </a:r>
            <a:r>
              <a:rPr lang="en-US" sz="1200" dirty="0" err="1"/>
              <a:t>Pensionär</a:t>
            </a:r>
            <a:r>
              <a:rPr lang="en-US" sz="1200" dirty="0"/>
              <a:t> und </a:t>
            </a:r>
            <a:r>
              <a:rPr lang="en-US" sz="1200" dirty="0" err="1"/>
              <a:t>Häusler</a:t>
            </a:r>
            <a:r>
              <a:rPr lang="en-US" sz="1200" dirty="0"/>
              <a:t>, * 27.5.1787 </a:t>
            </a:r>
            <a:r>
              <a:rPr lang="en-US" sz="1200" dirty="0" err="1"/>
              <a:t>aus</a:t>
            </a:r>
            <a:r>
              <a:rPr lang="en-US" sz="1200" dirty="0"/>
              <a:t> B065,</a:t>
            </a:r>
          </a:p>
          <a:p>
            <a:r>
              <a:rPr lang="en-US" sz="1200" dirty="0"/>
              <a:t>+ 7.1.1857,</a:t>
            </a:r>
          </a:p>
          <a:p>
            <a:r>
              <a:rPr lang="en-US" sz="1200" dirty="0" err="1"/>
              <a:t>oo</a:t>
            </a:r>
            <a:r>
              <a:rPr lang="en-US" sz="1200" dirty="0"/>
              <a:t> 27.6.1830 </a:t>
            </a:r>
            <a:r>
              <a:rPr lang="en-US" sz="1200" dirty="0">
                <a:solidFill>
                  <a:srgbClr val="00B050"/>
                </a:solidFill>
              </a:rPr>
              <a:t>Catharina Sophia Dorothea Magdalena Titan </a:t>
            </a:r>
            <a:r>
              <a:rPr lang="en-US" sz="1200" dirty="0"/>
              <a:t>, (To. Luis </a:t>
            </a:r>
            <a:r>
              <a:rPr lang="en-US" sz="1200" dirty="0" err="1"/>
              <a:t>Niclaus</a:t>
            </a:r>
            <a:r>
              <a:rPr lang="en-US" sz="1200" dirty="0"/>
              <a:t> T., </a:t>
            </a:r>
            <a:r>
              <a:rPr lang="en-US" sz="1200" dirty="0" err="1"/>
              <a:t>gewes</a:t>
            </a:r>
            <a:r>
              <a:rPr lang="en-US" sz="1200" dirty="0"/>
              <a:t>.</a:t>
            </a:r>
          </a:p>
          <a:p>
            <a:r>
              <a:rPr lang="en-US" sz="1200" dirty="0" err="1"/>
              <a:t>französ</a:t>
            </a:r>
            <a:r>
              <a:rPr lang="en-US" sz="1200" dirty="0"/>
              <a:t>. </a:t>
            </a:r>
            <a:r>
              <a:rPr lang="en-US" sz="1200" dirty="0" err="1"/>
              <a:t>Soldat</a:t>
            </a:r>
            <a:r>
              <a:rPr lang="en-US" sz="1200" dirty="0"/>
              <a:t>), * </a:t>
            </a:r>
            <a:r>
              <a:rPr lang="en-US" sz="1200" dirty="0">
                <a:solidFill>
                  <a:srgbClr val="00B050"/>
                </a:solidFill>
              </a:rPr>
              <a:t>ca. 1802</a:t>
            </a:r>
            <a:r>
              <a:rPr lang="en-US" sz="1200" dirty="0"/>
              <a:t>, □ </a:t>
            </a:r>
            <a:r>
              <a:rPr lang="en-US" sz="1200" dirty="0">
                <a:solidFill>
                  <a:srgbClr val="00B050"/>
                </a:solidFill>
              </a:rPr>
              <a:t>10.1.1878</a:t>
            </a:r>
            <a:r>
              <a:rPr lang="en-US" sz="1200" dirty="0"/>
              <a:t>, 75/9/-,</a:t>
            </a:r>
          </a:p>
          <a:p>
            <a:r>
              <a:rPr lang="en-US" sz="1200" dirty="0"/>
              <a:t>Kinder: Johann </a:t>
            </a:r>
            <a:r>
              <a:rPr lang="en-US" sz="1200" dirty="0" err="1"/>
              <a:t>Diederich</a:t>
            </a:r>
            <a:r>
              <a:rPr lang="en-US" sz="1200" dirty="0"/>
              <a:t> *21.3.1831, + 23.3.1832</a:t>
            </a:r>
          </a:p>
          <a:p>
            <a:r>
              <a:rPr lang="en-US" sz="1200" dirty="0"/>
              <a:t>              Anna </a:t>
            </a:r>
            <a:r>
              <a:rPr lang="en-US" sz="1200" dirty="0" err="1"/>
              <a:t>Margaretha</a:t>
            </a:r>
            <a:r>
              <a:rPr lang="en-US" sz="1200" dirty="0"/>
              <a:t> * 14.7.1832, </a:t>
            </a:r>
            <a:r>
              <a:rPr lang="en-US" sz="1200" dirty="0" err="1"/>
              <a:t>oo</a:t>
            </a:r>
            <a:r>
              <a:rPr lang="en-US" sz="1200" dirty="0"/>
              <a:t> 26.5.1859 Hinrich Jürgen </a:t>
            </a:r>
            <a:r>
              <a:rPr lang="en-US" sz="1200" dirty="0" err="1"/>
              <a:t>Stüben</a:t>
            </a:r>
            <a:r>
              <a:rPr lang="en-US" sz="1200" dirty="0"/>
              <a:t>, S128</a:t>
            </a:r>
          </a:p>
          <a:p>
            <a:r>
              <a:rPr lang="en-US" sz="1200" dirty="0"/>
              <a:t>              Peter Wilhelm </a:t>
            </a:r>
            <a:r>
              <a:rPr lang="en-US" sz="1200" dirty="0" err="1"/>
              <a:t>Ludewig</a:t>
            </a:r>
            <a:r>
              <a:rPr lang="en-US" sz="1200" dirty="0"/>
              <a:t> * 7.10.1835</a:t>
            </a:r>
          </a:p>
          <a:p>
            <a:r>
              <a:rPr lang="en-US" sz="1200" dirty="0"/>
              <a:t>              </a:t>
            </a:r>
            <a:r>
              <a:rPr lang="en-US" sz="1200" dirty="0">
                <a:solidFill>
                  <a:srgbClr val="00B050"/>
                </a:solidFill>
              </a:rPr>
              <a:t>Helene Maria</a:t>
            </a:r>
            <a:r>
              <a:rPr lang="en-US" sz="1200" dirty="0"/>
              <a:t> * </a:t>
            </a:r>
            <a:r>
              <a:rPr lang="en-US" sz="1200" dirty="0">
                <a:solidFill>
                  <a:srgbClr val="00B050"/>
                </a:solidFill>
              </a:rPr>
              <a:t>16.5.1841</a:t>
            </a:r>
            <a:r>
              <a:rPr lang="en-US" sz="1200" dirty="0"/>
              <a:t>, </a:t>
            </a:r>
            <a:r>
              <a:rPr lang="en-US" sz="1200" dirty="0" err="1"/>
              <a:t>oo</a:t>
            </a:r>
            <a:r>
              <a:rPr lang="en-US" sz="1200" dirty="0"/>
              <a:t> </a:t>
            </a:r>
            <a:r>
              <a:rPr lang="en-US" sz="1200" dirty="0" err="1"/>
              <a:t>Ringstedt</a:t>
            </a:r>
            <a:r>
              <a:rPr lang="en-US" sz="1200" dirty="0"/>
              <a:t> 18.12.1863 </a:t>
            </a:r>
            <a:r>
              <a:rPr lang="en-US" sz="1200" dirty="0">
                <a:solidFill>
                  <a:srgbClr val="FF0000"/>
                </a:solidFill>
              </a:rPr>
              <a:t>Claus Glandorf, </a:t>
            </a:r>
            <a:r>
              <a:rPr lang="en-US" sz="1200" dirty="0" err="1">
                <a:solidFill>
                  <a:srgbClr val="FF0000"/>
                </a:solidFill>
              </a:rPr>
              <a:t>Hainmühlen</a:t>
            </a:r>
            <a:r>
              <a:rPr lang="en-US" sz="1200" dirty="0"/>
              <a:t>,</a:t>
            </a:r>
          </a:p>
          <a:p>
            <a:r>
              <a:rPr lang="en-US" sz="1200" dirty="0"/>
              <a:t>	(So. </a:t>
            </a:r>
            <a:r>
              <a:rPr lang="en-US" sz="1200" dirty="0" err="1"/>
              <a:t>Hinr</a:t>
            </a:r>
            <a:r>
              <a:rPr lang="en-US" sz="1200" dirty="0"/>
              <a:t>. G. </a:t>
            </a:r>
            <a:r>
              <a:rPr lang="en-US" sz="1200" dirty="0" err="1"/>
              <a:t>oo</a:t>
            </a:r>
            <a:r>
              <a:rPr lang="en-US" sz="1200" dirty="0"/>
              <a:t> </a:t>
            </a:r>
            <a:r>
              <a:rPr lang="en-US" sz="1200" dirty="0" err="1"/>
              <a:t>Adelheit</a:t>
            </a:r>
            <a:r>
              <a:rPr lang="en-US" sz="1200" dirty="0"/>
              <a:t> </a:t>
            </a:r>
            <a:r>
              <a:rPr lang="en-US" sz="1200" dirty="0" err="1"/>
              <a:t>Rademaker</a:t>
            </a:r>
            <a:r>
              <a:rPr lang="en-US" sz="1200" dirty="0"/>
              <a:t>), * </a:t>
            </a:r>
            <a:r>
              <a:rPr lang="en-US" sz="1200" dirty="0" err="1">
                <a:solidFill>
                  <a:srgbClr val="FF0000"/>
                </a:solidFill>
              </a:rPr>
              <a:t>Estorf</a:t>
            </a:r>
            <a:r>
              <a:rPr lang="en-US" sz="1200" dirty="0"/>
              <a:t>, Gem. </a:t>
            </a:r>
            <a:r>
              <a:rPr lang="en-US" sz="1200" dirty="0" err="1"/>
              <a:t>Oldendorf</a:t>
            </a:r>
            <a:r>
              <a:rPr lang="en-US" sz="1200" dirty="0"/>
              <a:t>, </a:t>
            </a:r>
            <a:r>
              <a:rPr lang="en-US" sz="1200" dirty="0">
                <a:solidFill>
                  <a:srgbClr val="FF0000"/>
                </a:solidFill>
              </a:rPr>
              <a:t>29.8.1829</a:t>
            </a:r>
          </a:p>
          <a:p>
            <a:r>
              <a:rPr lang="en-US" sz="1200" dirty="0"/>
              <a:t>              Hinrich Otto *2.9.1844</a:t>
            </a:r>
          </a:p>
        </p:txBody>
      </p:sp>
      <p:sp>
        <p:nvSpPr>
          <p:cNvPr id="9" name="TextBox 8">
            <a:extLst>
              <a:ext uri="{FF2B5EF4-FFF2-40B4-BE49-F238E27FC236}">
                <a16:creationId xmlns:a16="http://schemas.microsoft.com/office/drawing/2014/main" id="{5D387EAB-F895-4CAD-999F-AFEAF2FC4FDE}"/>
              </a:ext>
            </a:extLst>
          </p:cNvPr>
          <p:cNvSpPr txBox="1"/>
          <p:nvPr/>
        </p:nvSpPr>
        <p:spPr>
          <a:xfrm>
            <a:off x="-1" y="4965742"/>
            <a:ext cx="11867535" cy="276999"/>
          </a:xfrm>
          <a:prstGeom prst="rect">
            <a:avLst/>
          </a:prstGeom>
          <a:noFill/>
        </p:spPr>
        <p:txBody>
          <a:bodyPr wrap="square">
            <a:spAutoFit/>
          </a:bodyPr>
          <a:lstStyle/>
          <a:p>
            <a:r>
              <a:rPr lang="en-US" sz="1200" dirty="0">
                <a:solidFill>
                  <a:srgbClr val="00B050"/>
                </a:solidFill>
              </a:rPr>
              <a:t>Name</a:t>
            </a:r>
            <a:r>
              <a:rPr lang="en-US" sz="1200" dirty="0"/>
              <a:t>,21,63,8,5,</a:t>
            </a:r>
            <a:r>
              <a:rPr lang="en-US" sz="1200" dirty="0">
                <a:solidFill>
                  <a:srgbClr val="00B050"/>
                </a:solidFill>
              </a:rPr>
              <a:t>Catharina,Sophia,Dorothea,Magdalena,Titan</a:t>
            </a:r>
            <a:r>
              <a:rPr lang="en-US" sz="1200" dirty="0"/>
              <a:t>,</a:t>
            </a:r>
            <a:r>
              <a:rPr lang="en-US" sz="1200" strike="sngStrike" dirty="0"/>
              <a:t>LPAREN,21,63,14,1,(,RPAREN,21,64,5,1,)</a:t>
            </a:r>
            <a:r>
              <a:rPr lang="en-US" sz="1200" dirty="0"/>
              <a:t>,</a:t>
            </a:r>
            <a:r>
              <a:rPr lang="en-US" sz="1200" dirty="0">
                <a:solidFill>
                  <a:srgbClr val="00B050"/>
                </a:solidFill>
              </a:rPr>
              <a:t>BirthDate</a:t>
            </a:r>
            <a:r>
              <a:rPr lang="en-US" sz="1200" dirty="0"/>
              <a:t>,21,64,8,3,</a:t>
            </a:r>
            <a:r>
              <a:rPr lang="en-US" sz="1200" dirty="0">
                <a:solidFill>
                  <a:srgbClr val="00B050"/>
                </a:solidFill>
              </a:rPr>
              <a:t>ca,.,1802</a:t>
            </a:r>
            <a:r>
              <a:rPr lang="en-US" sz="1200" dirty="0"/>
              <a:t>,</a:t>
            </a:r>
            <a:r>
              <a:rPr lang="en-US" sz="1200" dirty="0">
                <a:solidFill>
                  <a:srgbClr val="00B050"/>
                </a:solidFill>
              </a:rPr>
              <a:t>BurialDate</a:t>
            </a:r>
            <a:r>
              <a:rPr lang="en-US" sz="1200" dirty="0"/>
              <a:t>,21,64,13,5,</a:t>
            </a:r>
            <a:r>
              <a:rPr lang="en-US" sz="1200" dirty="0">
                <a:solidFill>
                  <a:srgbClr val="00B050"/>
                </a:solidFill>
              </a:rPr>
              <a:t>10,.,1,.,1878</a:t>
            </a:r>
          </a:p>
        </p:txBody>
      </p:sp>
      <p:sp>
        <p:nvSpPr>
          <p:cNvPr id="11" name="TextBox 10">
            <a:extLst>
              <a:ext uri="{FF2B5EF4-FFF2-40B4-BE49-F238E27FC236}">
                <a16:creationId xmlns:a16="http://schemas.microsoft.com/office/drawing/2014/main" id="{E30E1184-6F86-47F4-B352-166B59FC75E0}"/>
              </a:ext>
            </a:extLst>
          </p:cNvPr>
          <p:cNvSpPr txBox="1"/>
          <p:nvPr/>
        </p:nvSpPr>
        <p:spPr>
          <a:xfrm>
            <a:off x="0" y="5397514"/>
            <a:ext cx="11946194" cy="461665"/>
          </a:xfrm>
          <a:prstGeom prst="rect">
            <a:avLst/>
          </a:prstGeom>
          <a:noFill/>
        </p:spPr>
        <p:txBody>
          <a:bodyPr wrap="square">
            <a:spAutoFit/>
          </a:bodyPr>
          <a:lstStyle/>
          <a:p>
            <a:r>
              <a:rPr lang="en-US" sz="1200" dirty="0">
                <a:solidFill>
                  <a:srgbClr val="00B050"/>
                </a:solidFill>
              </a:rPr>
              <a:t>Name</a:t>
            </a:r>
            <a:r>
              <a:rPr lang="en-US" sz="1200" dirty="0"/>
              <a:t>,21,68,3,2,</a:t>
            </a:r>
            <a:r>
              <a:rPr lang="en-US" sz="1200" dirty="0">
                <a:solidFill>
                  <a:srgbClr val="00B050"/>
                </a:solidFill>
              </a:rPr>
              <a:t>Helene,Maria</a:t>
            </a:r>
            <a:r>
              <a:rPr lang="en-US" sz="1200" dirty="0"/>
              <a:t>,</a:t>
            </a:r>
            <a:r>
              <a:rPr lang="en-US" sz="1200" dirty="0">
                <a:solidFill>
                  <a:srgbClr val="00B050"/>
                </a:solidFill>
              </a:rPr>
              <a:t>BirthDate</a:t>
            </a:r>
            <a:r>
              <a:rPr lang="en-US" sz="1200" dirty="0"/>
              <a:t>,21,68,6,5,</a:t>
            </a:r>
            <a:r>
              <a:rPr lang="en-US" sz="1200" dirty="0">
                <a:solidFill>
                  <a:srgbClr val="00B050"/>
                </a:solidFill>
              </a:rPr>
              <a:t>16,.,5,.,1841</a:t>
            </a:r>
            <a:r>
              <a:rPr lang="en-US" sz="1200" dirty="0"/>
              <a:t>,</a:t>
            </a:r>
            <a:r>
              <a:rPr lang="en-US" sz="1200" strike="sngStrike" dirty="0">
                <a:solidFill>
                  <a:srgbClr val="FF0000"/>
                </a:solidFill>
              </a:rPr>
              <a:t>SPOUSE</a:t>
            </a:r>
            <a:r>
              <a:rPr lang="en-US" sz="1200" strike="sngStrike" dirty="0"/>
              <a:t>,21,68,19,2,</a:t>
            </a:r>
            <a:r>
              <a:rPr lang="en-US" sz="1200" strike="sngStrike" dirty="0">
                <a:solidFill>
                  <a:srgbClr val="FF0000"/>
                </a:solidFill>
              </a:rPr>
              <a:t>Claus,Glandorf</a:t>
            </a:r>
            <a:r>
              <a:rPr lang="en-US" sz="1200" strike="sngStrike" dirty="0"/>
              <a:t>,LPAREN,21,69,4,1,(,RPAREN,21,69,14,1,),</a:t>
            </a:r>
            <a:r>
              <a:rPr lang="en-US" sz="1200" strike="sngStrike" dirty="0">
                <a:solidFill>
                  <a:srgbClr val="FF0000"/>
                </a:solidFill>
              </a:rPr>
              <a:t>BirthPlace</a:t>
            </a:r>
            <a:r>
              <a:rPr lang="en-US" sz="1200" strike="sngStrike" dirty="0"/>
              <a:t>,21,69,17,1,</a:t>
            </a:r>
            <a:r>
              <a:rPr lang="en-US" sz="1200" strike="sngStrike" dirty="0">
                <a:solidFill>
                  <a:srgbClr val="FF0000"/>
                </a:solidFill>
              </a:rPr>
              <a:t>Estorf</a:t>
            </a:r>
            <a:r>
              <a:rPr lang="en-US" sz="1200" strike="sngStrike" dirty="0"/>
              <a:t>,</a:t>
            </a:r>
            <a:r>
              <a:rPr lang="en-US" sz="1200" strike="sngStrike" dirty="0">
                <a:solidFill>
                  <a:srgbClr val="FF0000"/>
                </a:solidFill>
              </a:rPr>
              <a:t>BirthDate</a:t>
            </a:r>
            <a:r>
              <a:rPr lang="en-US" sz="1200" strike="sngStrike" dirty="0"/>
              <a:t>,</a:t>
            </a:r>
            <a:r>
              <a:rPr lang="en-US" sz="1200" strike="sngStrike" dirty="0">
                <a:solidFill>
                  <a:srgbClr val="FF0000"/>
                </a:solidFill>
              </a:rPr>
              <a:t>21,69,23,5,29,.,8,.,1829</a:t>
            </a:r>
          </a:p>
        </p:txBody>
      </p:sp>
    </p:spTree>
    <p:extLst>
      <p:ext uri="{BB962C8B-B14F-4D97-AF65-F5344CB8AC3E}">
        <p14:creationId xmlns:p14="http://schemas.microsoft.com/office/powerpoint/2010/main" val="2831404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19D78-43CE-4371-85F1-219E454AB760}"/>
              </a:ext>
            </a:extLst>
          </p:cNvPr>
          <p:cNvSpPr txBox="1"/>
          <p:nvPr/>
        </p:nvSpPr>
        <p:spPr>
          <a:xfrm>
            <a:off x="-1" y="750411"/>
            <a:ext cx="8583561" cy="2492990"/>
          </a:xfrm>
          <a:prstGeom prst="rect">
            <a:avLst/>
          </a:prstGeom>
          <a:noFill/>
        </p:spPr>
        <p:txBody>
          <a:bodyPr wrap="square">
            <a:spAutoFit/>
          </a:bodyPr>
          <a:lstStyle/>
          <a:p>
            <a:r>
              <a:rPr lang="en-US" sz="1200" dirty="0"/>
              <a:t>B076</a:t>
            </a:r>
          </a:p>
          <a:p>
            <a:r>
              <a:rPr lang="en-US" sz="1200" dirty="0"/>
              <a:t>Carl Hinrich </a:t>
            </a:r>
            <a:r>
              <a:rPr lang="en-US" sz="1200" dirty="0" err="1"/>
              <a:t>Brokmann</a:t>
            </a:r>
            <a:r>
              <a:rPr lang="en-US" sz="1200" dirty="0"/>
              <a:t>, </a:t>
            </a:r>
            <a:r>
              <a:rPr lang="en-US" sz="1200" dirty="0" err="1"/>
              <a:t>Halbhöfner</a:t>
            </a:r>
            <a:r>
              <a:rPr lang="en-US" sz="1200" dirty="0"/>
              <a:t>, Hs. Nr. 16, * 9.1.1802 </a:t>
            </a:r>
            <a:r>
              <a:rPr lang="en-US" sz="1200" dirty="0" err="1"/>
              <a:t>aus</a:t>
            </a:r>
            <a:r>
              <a:rPr lang="en-US" sz="1200" dirty="0"/>
              <a:t> B069, + 23.4.1868,</a:t>
            </a:r>
          </a:p>
          <a:p>
            <a:r>
              <a:rPr lang="en-US" sz="1200" dirty="0" err="1"/>
              <a:t>oo</a:t>
            </a:r>
            <a:r>
              <a:rPr lang="en-US" sz="1200" dirty="0"/>
              <a:t> 30.10.1835 </a:t>
            </a:r>
            <a:r>
              <a:rPr lang="en-US" sz="1200" dirty="0">
                <a:solidFill>
                  <a:srgbClr val="00B050"/>
                </a:solidFill>
              </a:rPr>
              <a:t>Anne Margarethe </a:t>
            </a:r>
            <a:r>
              <a:rPr lang="en-US" sz="1200" dirty="0" err="1">
                <a:solidFill>
                  <a:srgbClr val="00B050"/>
                </a:solidFill>
              </a:rPr>
              <a:t>Döscher</a:t>
            </a:r>
            <a:r>
              <a:rPr lang="en-US" sz="1200" dirty="0"/>
              <a:t>, (To. Johann Hinrich D., </a:t>
            </a:r>
            <a:r>
              <a:rPr lang="en-US" sz="1200" dirty="0" err="1"/>
              <a:t>Frelsdorf</a:t>
            </a:r>
            <a:r>
              <a:rPr lang="en-US" sz="1200" dirty="0"/>
              <a:t>), * </a:t>
            </a:r>
            <a:r>
              <a:rPr lang="en-US" sz="1200" dirty="0">
                <a:solidFill>
                  <a:srgbClr val="00B050"/>
                </a:solidFill>
              </a:rPr>
              <a:t>ca. 1801</a:t>
            </a:r>
            <a:r>
              <a:rPr lang="en-US" sz="1200" dirty="0"/>
              <a:t>, ,</a:t>
            </a:r>
          </a:p>
          <a:p>
            <a:r>
              <a:rPr lang="en-US" sz="1200" dirty="0"/>
              <a:t>□ </a:t>
            </a:r>
            <a:r>
              <a:rPr lang="en-US" sz="1200" dirty="0">
                <a:solidFill>
                  <a:srgbClr val="00B050"/>
                </a:solidFill>
              </a:rPr>
              <a:t>12.5.1884</a:t>
            </a:r>
            <a:r>
              <a:rPr lang="en-US" sz="1200" dirty="0"/>
              <a:t>, 73/-/12,</a:t>
            </a:r>
          </a:p>
          <a:p>
            <a:r>
              <a:rPr lang="en-US" sz="1200" dirty="0"/>
              <a:t>Kinder: Anna Catherina * 5.7.1836, </a:t>
            </a:r>
            <a:r>
              <a:rPr lang="en-US" sz="1200" dirty="0" err="1"/>
              <a:t>oo</a:t>
            </a:r>
            <a:r>
              <a:rPr lang="en-US" sz="1200" dirty="0"/>
              <a:t> 15.7.1859 Johann Hinrich Meyer, </a:t>
            </a:r>
            <a:r>
              <a:rPr lang="en-US" sz="1200" dirty="0" err="1"/>
              <a:t>Wwr</a:t>
            </a:r>
            <a:r>
              <a:rPr lang="en-US" sz="1200" dirty="0"/>
              <a:t>., M055</a:t>
            </a:r>
          </a:p>
          <a:p>
            <a:r>
              <a:rPr lang="en-US" sz="1200" dirty="0"/>
              <a:t>              Johann Hinrich *26.11.1837, 7.11.1862, B079</a:t>
            </a:r>
          </a:p>
          <a:p>
            <a:r>
              <a:rPr lang="en-US" sz="1200" dirty="0"/>
              <a:t>              Anna Margareta * 19.9.1839, + 10.5.1856</a:t>
            </a:r>
          </a:p>
          <a:p>
            <a:r>
              <a:rPr lang="en-US" sz="1200" dirty="0"/>
              <a:t>              </a:t>
            </a:r>
            <a:r>
              <a:rPr lang="en-US" sz="1200" dirty="0">
                <a:solidFill>
                  <a:srgbClr val="00B050"/>
                </a:solidFill>
              </a:rPr>
              <a:t>Martin</a:t>
            </a:r>
            <a:r>
              <a:rPr lang="en-US" sz="1200" dirty="0"/>
              <a:t> * </a:t>
            </a:r>
            <a:r>
              <a:rPr lang="en-US" sz="1200" dirty="0">
                <a:solidFill>
                  <a:srgbClr val="00B050"/>
                </a:solidFill>
              </a:rPr>
              <a:t>26.1.1842</a:t>
            </a:r>
            <a:r>
              <a:rPr lang="en-US" sz="1200" dirty="0"/>
              <a:t>, </a:t>
            </a:r>
            <a:r>
              <a:rPr lang="en-US" sz="1200" dirty="0" err="1"/>
              <a:t>oo</a:t>
            </a:r>
            <a:r>
              <a:rPr lang="en-US" sz="1200" dirty="0"/>
              <a:t> </a:t>
            </a:r>
            <a:r>
              <a:rPr lang="en-US" sz="1200" dirty="0" err="1"/>
              <a:t>Ringstedt</a:t>
            </a:r>
            <a:r>
              <a:rPr lang="en-US" sz="1200" dirty="0"/>
              <a:t> luth. 23.11.1869 </a:t>
            </a:r>
            <a:r>
              <a:rPr lang="en-US" sz="1200" dirty="0" err="1">
                <a:solidFill>
                  <a:srgbClr val="FF0000"/>
                </a:solidFill>
              </a:rPr>
              <a:t>Gesche</a:t>
            </a:r>
            <a:r>
              <a:rPr lang="en-US" sz="1200" dirty="0">
                <a:solidFill>
                  <a:srgbClr val="FF0000"/>
                </a:solidFill>
              </a:rPr>
              <a:t> Katharina </a:t>
            </a:r>
            <a:r>
              <a:rPr lang="en-US" sz="1200" dirty="0" err="1">
                <a:solidFill>
                  <a:srgbClr val="FF0000"/>
                </a:solidFill>
              </a:rPr>
              <a:t>Schröder</a:t>
            </a:r>
            <a:r>
              <a:rPr lang="en-US" sz="1200" dirty="0"/>
              <a:t>,</a:t>
            </a:r>
          </a:p>
          <a:p>
            <a:r>
              <a:rPr lang="en-US" sz="1200" dirty="0"/>
              <a:t>	(To. Johann S., </a:t>
            </a:r>
            <a:r>
              <a:rPr lang="en-US" sz="1200" dirty="0" err="1"/>
              <a:t>Schmied</a:t>
            </a:r>
            <a:r>
              <a:rPr lang="en-US" sz="1200" dirty="0"/>
              <a:t>, </a:t>
            </a:r>
            <a:r>
              <a:rPr lang="en-US" sz="1200" dirty="0" err="1"/>
              <a:t>Alfstedt</a:t>
            </a:r>
            <a:r>
              <a:rPr lang="en-US" sz="1200" dirty="0"/>
              <a:t>, </a:t>
            </a:r>
            <a:r>
              <a:rPr lang="en-US" sz="1200" dirty="0" err="1"/>
              <a:t>Ksp</a:t>
            </a:r>
            <a:r>
              <a:rPr lang="en-US" sz="1200" dirty="0"/>
              <a:t>. </a:t>
            </a:r>
            <a:r>
              <a:rPr lang="en-US" sz="1200" dirty="0" err="1"/>
              <a:t>Ringstedt</a:t>
            </a:r>
            <a:r>
              <a:rPr lang="en-US" sz="1200" dirty="0"/>
              <a:t>, </a:t>
            </a:r>
            <a:r>
              <a:rPr lang="en-US" sz="1200" dirty="0" err="1"/>
              <a:t>oo</a:t>
            </a:r>
            <a:r>
              <a:rPr lang="en-US" sz="1200" dirty="0"/>
              <a:t> Dorothea Margareta</a:t>
            </a:r>
          </a:p>
          <a:p>
            <a:r>
              <a:rPr lang="en-US" sz="1200" dirty="0"/>
              <a:t>	von der Lieth), * </a:t>
            </a:r>
            <a:r>
              <a:rPr lang="en-US" sz="1200" dirty="0" err="1">
                <a:solidFill>
                  <a:srgbClr val="FF0000"/>
                </a:solidFill>
              </a:rPr>
              <a:t>Alfstedt</a:t>
            </a:r>
            <a:r>
              <a:rPr lang="en-US" sz="1200" dirty="0"/>
              <a:t> </a:t>
            </a:r>
            <a:r>
              <a:rPr lang="en-US" sz="1200" dirty="0">
                <a:solidFill>
                  <a:srgbClr val="FF0000"/>
                </a:solidFill>
              </a:rPr>
              <a:t>7.10.1847</a:t>
            </a:r>
          </a:p>
          <a:p>
            <a:r>
              <a:rPr lang="en-US" sz="1200" dirty="0"/>
              <a:t>	(</a:t>
            </a:r>
            <a:r>
              <a:rPr lang="en-US" sz="1200" dirty="0" err="1"/>
              <a:t>Als</a:t>
            </a:r>
            <a:r>
              <a:rPr lang="en-US" sz="1200" dirty="0"/>
              <a:t> </a:t>
            </a:r>
            <a:r>
              <a:rPr lang="en-US" sz="1200" dirty="0" err="1"/>
              <a:t>künftiger</a:t>
            </a:r>
            <a:r>
              <a:rPr lang="en-US" sz="1200" dirty="0"/>
              <a:t> </a:t>
            </a:r>
            <a:r>
              <a:rPr lang="en-US" sz="1200" dirty="0" err="1"/>
              <a:t>Wohnort</a:t>
            </a:r>
            <a:r>
              <a:rPr lang="en-US" sz="1200" dirty="0"/>
              <a:t> </a:t>
            </a:r>
            <a:r>
              <a:rPr lang="en-US" sz="1200" dirty="0" err="1"/>
              <a:t>wird</a:t>
            </a:r>
            <a:r>
              <a:rPr lang="en-US" sz="1200" dirty="0"/>
              <a:t> </a:t>
            </a:r>
            <a:r>
              <a:rPr lang="en-US" sz="1200" dirty="0" err="1"/>
              <a:t>Alfstedt</a:t>
            </a:r>
            <a:r>
              <a:rPr lang="en-US" sz="1200" dirty="0"/>
              <a:t> </a:t>
            </a:r>
            <a:r>
              <a:rPr lang="en-US" sz="1200" dirty="0" err="1"/>
              <a:t>angegeben</a:t>
            </a:r>
            <a:r>
              <a:rPr lang="en-US" sz="1200" dirty="0"/>
              <a:t>.)</a:t>
            </a:r>
          </a:p>
          <a:p>
            <a:r>
              <a:rPr lang="en-US" sz="1200" dirty="0"/>
              <a:t>              </a:t>
            </a:r>
            <a:r>
              <a:rPr lang="en-US" sz="1200" dirty="0" err="1"/>
              <a:t>Gesche</a:t>
            </a:r>
            <a:r>
              <a:rPr lang="en-US" sz="1200" dirty="0"/>
              <a:t> * 10.3.1844, </a:t>
            </a:r>
            <a:r>
              <a:rPr lang="en-US" sz="1200" dirty="0" err="1"/>
              <a:t>oo</a:t>
            </a:r>
            <a:r>
              <a:rPr lang="en-US" sz="1200" dirty="0"/>
              <a:t> 14.11.1873 Hermann Steffens, S086</a:t>
            </a:r>
          </a:p>
          <a:p>
            <a:r>
              <a:rPr lang="en-US" sz="1200" dirty="0"/>
              <a:t>              Anna *6.11.1851</a:t>
            </a:r>
          </a:p>
        </p:txBody>
      </p:sp>
      <p:sp>
        <p:nvSpPr>
          <p:cNvPr id="5" name="TextBox 4">
            <a:extLst>
              <a:ext uri="{FF2B5EF4-FFF2-40B4-BE49-F238E27FC236}">
                <a16:creationId xmlns:a16="http://schemas.microsoft.com/office/drawing/2014/main" id="{79C5058B-1F16-4716-8395-5738644EBF02}"/>
              </a:ext>
            </a:extLst>
          </p:cNvPr>
          <p:cNvSpPr txBox="1"/>
          <p:nvPr/>
        </p:nvSpPr>
        <p:spPr>
          <a:xfrm>
            <a:off x="0" y="3392580"/>
            <a:ext cx="11523406" cy="276999"/>
          </a:xfrm>
          <a:prstGeom prst="rect">
            <a:avLst/>
          </a:prstGeom>
          <a:noFill/>
        </p:spPr>
        <p:txBody>
          <a:bodyPr wrap="square">
            <a:spAutoFit/>
          </a:bodyPr>
          <a:lstStyle/>
          <a:p>
            <a:r>
              <a:rPr lang="en-US" sz="1200" dirty="0">
                <a:solidFill>
                  <a:srgbClr val="00B050"/>
                </a:solidFill>
              </a:rPr>
              <a:t>Name</a:t>
            </a:r>
            <a:r>
              <a:rPr lang="en-US" sz="1200" dirty="0"/>
              <a:t>,22,18,8,3,</a:t>
            </a:r>
            <a:r>
              <a:rPr lang="en-US" sz="1200" dirty="0">
                <a:solidFill>
                  <a:srgbClr val="00B050"/>
                </a:solidFill>
              </a:rPr>
              <a:t>Anne,Margarethe,Döscher</a:t>
            </a:r>
            <a:r>
              <a:rPr lang="en-US" sz="1200" dirty="0"/>
              <a:t>,</a:t>
            </a:r>
            <a:r>
              <a:rPr lang="en-US" sz="1200" strike="sngStrike" dirty="0"/>
              <a:t>LPAREN,22,18,12,1,(,RPAREN,22,18,21,1,)</a:t>
            </a:r>
            <a:r>
              <a:rPr lang="en-US" sz="1200" dirty="0"/>
              <a:t>,</a:t>
            </a:r>
            <a:r>
              <a:rPr lang="en-US" sz="1200" dirty="0">
                <a:solidFill>
                  <a:srgbClr val="00B050"/>
                </a:solidFill>
              </a:rPr>
              <a:t>BirthDate</a:t>
            </a:r>
            <a:r>
              <a:rPr lang="en-US" sz="1200" dirty="0"/>
              <a:t>,22,18,24,3,</a:t>
            </a:r>
            <a:r>
              <a:rPr lang="en-US" sz="1200" dirty="0">
                <a:solidFill>
                  <a:srgbClr val="00B050"/>
                </a:solidFill>
              </a:rPr>
              <a:t>ca,.,1801</a:t>
            </a:r>
            <a:r>
              <a:rPr lang="en-US" sz="1200" dirty="0"/>
              <a:t>,</a:t>
            </a:r>
            <a:r>
              <a:rPr lang="en-US" sz="1200" dirty="0">
                <a:solidFill>
                  <a:srgbClr val="00B050"/>
                </a:solidFill>
              </a:rPr>
              <a:t>BurialDate</a:t>
            </a:r>
            <a:r>
              <a:rPr lang="en-US" sz="1200" dirty="0"/>
              <a:t>,22,19,3,5,</a:t>
            </a:r>
            <a:r>
              <a:rPr lang="en-US" sz="1200" dirty="0">
                <a:solidFill>
                  <a:srgbClr val="00B050"/>
                </a:solidFill>
              </a:rPr>
              <a:t>12,.,5,.,1884</a:t>
            </a:r>
          </a:p>
        </p:txBody>
      </p:sp>
      <p:sp>
        <p:nvSpPr>
          <p:cNvPr id="7" name="TextBox 6">
            <a:extLst>
              <a:ext uri="{FF2B5EF4-FFF2-40B4-BE49-F238E27FC236}">
                <a16:creationId xmlns:a16="http://schemas.microsoft.com/office/drawing/2014/main" id="{B6551C6C-2BC2-47C5-9FBB-90A554668852}"/>
              </a:ext>
            </a:extLst>
          </p:cNvPr>
          <p:cNvSpPr txBox="1"/>
          <p:nvPr/>
        </p:nvSpPr>
        <p:spPr>
          <a:xfrm>
            <a:off x="0" y="3745694"/>
            <a:ext cx="11641394" cy="461665"/>
          </a:xfrm>
          <a:prstGeom prst="rect">
            <a:avLst/>
          </a:prstGeom>
          <a:noFill/>
        </p:spPr>
        <p:txBody>
          <a:bodyPr wrap="square">
            <a:spAutoFit/>
          </a:bodyPr>
          <a:lstStyle/>
          <a:p>
            <a:r>
              <a:rPr lang="en-US" sz="1200" dirty="0">
                <a:solidFill>
                  <a:srgbClr val="00B050"/>
                </a:solidFill>
              </a:rPr>
              <a:t>Name</a:t>
            </a:r>
            <a:r>
              <a:rPr lang="en-US" sz="1200" dirty="0"/>
              <a:t>,22,23,3,1,</a:t>
            </a:r>
            <a:r>
              <a:rPr lang="en-US" sz="1200" dirty="0">
                <a:solidFill>
                  <a:srgbClr val="00B050"/>
                </a:solidFill>
              </a:rPr>
              <a:t>Martin</a:t>
            </a:r>
            <a:r>
              <a:rPr lang="en-US" sz="1200" dirty="0"/>
              <a:t>,</a:t>
            </a:r>
            <a:r>
              <a:rPr lang="en-US" sz="1200" dirty="0">
                <a:solidFill>
                  <a:srgbClr val="00B050"/>
                </a:solidFill>
              </a:rPr>
              <a:t>BirthDate</a:t>
            </a:r>
            <a:r>
              <a:rPr lang="en-US" sz="1200" dirty="0"/>
              <a:t>,22,23,5,5,</a:t>
            </a:r>
            <a:r>
              <a:rPr lang="en-US" sz="1200" dirty="0">
                <a:solidFill>
                  <a:srgbClr val="00B050"/>
                </a:solidFill>
              </a:rPr>
              <a:t>26,.,1,.,1842</a:t>
            </a:r>
            <a:r>
              <a:rPr lang="en-US" sz="1200" dirty="0"/>
              <a:t>,</a:t>
            </a:r>
            <a:r>
              <a:rPr lang="en-US" sz="1200" strike="sngStrike" dirty="0">
                <a:solidFill>
                  <a:srgbClr val="FF0000"/>
                </a:solidFill>
              </a:rPr>
              <a:t>SPOUSE</a:t>
            </a:r>
            <a:r>
              <a:rPr lang="en-US" sz="1200" strike="sngStrike" dirty="0"/>
              <a:t>,22,23,20,3,</a:t>
            </a:r>
            <a:r>
              <a:rPr lang="en-US" sz="1200" strike="sngStrike" dirty="0">
                <a:solidFill>
                  <a:srgbClr val="FF0000"/>
                </a:solidFill>
              </a:rPr>
              <a:t>Gesche,Katharina,Schröder</a:t>
            </a:r>
            <a:r>
              <a:rPr lang="en-US" sz="1200" strike="sngStrike" dirty="0"/>
              <a:t>,LPAREN,22,24,4,1,(,RPAREN,22,25,7,1,),</a:t>
            </a:r>
            <a:r>
              <a:rPr lang="en-US" sz="1200" strike="sngStrike" dirty="0">
                <a:solidFill>
                  <a:srgbClr val="FF0000"/>
                </a:solidFill>
              </a:rPr>
              <a:t>BirthPlace</a:t>
            </a:r>
            <a:r>
              <a:rPr lang="en-US" sz="1200" strike="sngStrike" dirty="0"/>
              <a:t>,22,25,10,1,</a:t>
            </a:r>
            <a:r>
              <a:rPr lang="en-US" sz="1200" strike="sngStrike" dirty="0">
                <a:solidFill>
                  <a:srgbClr val="FF0000"/>
                </a:solidFill>
              </a:rPr>
              <a:t>Alfstedt</a:t>
            </a:r>
            <a:r>
              <a:rPr lang="en-US" sz="1200" strike="sngStrike" dirty="0"/>
              <a:t>,</a:t>
            </a:r>
            <a:r>
              <a:rPr lang="en-US" sz="1200" strike="sngStrike" dirty="0">
                <a:solidFill>
                  <a:srgbClr val="FF0000"/>
                </a:solidFill>
              </a:rPr>
              <a:t>BirthDate</a:t>
            </a:r>
            <a:r>
              <a:rPr lang="en-US" sz="1200" strike="sngStrike" dirty="0"/>
              <a:t>,22,25,11,5,</a:t>
            </a:r>
            <a:r>
              <a:rPr lang="en-US" sz="1200" strike="sngStrike" dirty="0">
                <a:solidFill>
                  <a:srgbClr val="FF0000"/>
                </a:solidFill>
              </a:rPr>
              <a:t>7,.,10,.,1847</a:t>
            </a:r>
            <a:r>
              <a:rPr lang="en-US" sz="1200" strike="sngStrike" dirty="0"/>
              <a:t>,LPAREN,22,26,4,1,(,RPAREN,22,26,12,1,)</a:t>
            </a:r>
          </a:p>
        </p:txBody>
      </p:sp>
    </p:spTree>
    <p:extLst>
      <p:ext uri="{BB962C8B-B14F-4D97-AF65-F5344CB8AC3E}">
        <p14:creationId xmlns:p14="http://schemas.microsoft.com/office/powerpoint/2010/main" val="748298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56A370-DFC6-4D06-B1FE-15E9539D4F3E}"/>
              </a:ext>
            </a:extLst>
          </p:cNvPr>
          <p:cNvSpPr txBox="1"/>
          <p:nvPr/>
        </p:nvSpPr>
        <p:spPr>
          <a:xfrm>
            <a:off x="1170040" y="403123"/>
            <a:ext cx="9625780" cy="369332"/>
          </a:xfrm>
          <a:prstGeom prst="rect">
            <a:avLst/>
          </a:prstGeom>
          <a:noFill/>
        </p:spPr>
        <p:txBody>
          <a:bodyPr wrap="square" rtlCol="0">
            <a:spAutoFit/>
          </a:bodyPr>
          <a:lstStyle/>
          <a:p>
            <a:r>
              <a:rPr lang="en-US" dirty="0"/>
              <a:t>Adding new-person markers, along with NOT removing parenthetical remarks allows ChildOf to work.</a:t>
            </a:r>
          </a:p>
        </p:txBody>
      </p:sp>
      <p:sp>
        <p:nvSpPr>
          <p:cNvPr id="5" name="TextBox 4">
            <a:extLst>
              <a:ext uri="{FF2B5EF4-FFF2-40B4-BE49-F238E27FC236}">
                <a16:creationId xmlns:a16="http://schemas.microsoft.com/office/drawing/2014/main" id="{94B13F56-DB31-450F-8A81-5CE7FABED53C}"/>
              </a:ext>
            </a:extLst>
          </p:cNvPr>
          <p:cNvSpPr txBox="1"/>
          <p:nvPr/>
        </p:nvSpPr>
        <p:spPr>
          <a:xfrm>
            <a:off x="0" y="1144890"/>
            <a:ext cx="8318090" cy="1384995"/>
          </a:xfrm>
          <a:prstGeom prst="rect">
            <a:avLst/>
          </a:prstGeom>
          <a:noFill/>
        </p:spPr>
        <p:txBody>
          <a:bodyPr wrap="square">
            <a:spAutoFit/>
          </a:bodyPr>
          <a:lstStyle/>
          <a:p>
            <a:r>
              <a:rPr lang="en-US" sz="1200" dirty="0"/>
              <a:t>A002</a:t>
            </a:r>
          </a:p>
          <a:p>
            <a:r>
              <a:rPr lang="en-US" sz="1200" dirty="0"/>
              <a:t>Johann Ahrens, </a:t>
            </a:r>
            <a:r>
              <a:rPr lang="en-US" sz="1200" dirty="0" err="1"/>
              <a:t>Brinksitzer</a:t>
            </a:r>
            <a:r>
              <a:rPr lang="en-US" sz="1200" dirty="0"/>
              <a:t>, Hs. Nr. 1, * ca. 1669, + 3.4.1729, 60 J., </a:t>
            </a:r>
          </a:p>
          <a:p>
            <a:r>
              <a:rPr lang="en-US" sz="1200" dirty="0" err="1"/>
              <a:t>oo</a:t>
            </a:r>
            <a:r>
              <a:rPr lang="en-US" sz="1200" dirty="0"/>
              <a:t> </a:t>
            </a:r>
            <a:r>
              <a:rPr lang="en-US" sz="1200" dirty="0" err="1"/>
              <a:t>Gretje</a:t>
            </a:r>
            <a:r>
              <a:rPr lang="en-US" sz="1200" dirty="0"/>
              <a:t> N.N., * ca. 1667, + 18.5.1741,73 1/2 J.,</a:t>
            </a:r>
          </a:p>
          <a:p>
            <a:r>
              <a:rPr lang="en-US" sz="1200" dirty="0"/>
              <a:t>Kinder: </a:t>
            </a:r>
            <a:r>
              <a:rPr lang="en-US" sz="1200" dirty="0" err="1"/>
              <a:t>Gesche</a:t>
            </a:r>
            <a:r>
              <a:rPr lang="en-US" sz="1200" dirty="0"/>
              <a:t> ~ 12.5.1701, </a:t>
            </a:r>
            <a:r>
              <a:rPr lang="en-US" sz="1200" dirty="0" err="1"/>
              <a:t>oo</a:t>
            </a:r>
            <a:r>
              <a:rPr lang="en-US" sz="1200" dirty="0"/>
              <a:t> 21.11.1730 Johann von </a:t>
            </a:r>
            <a:r>
              <a:rPr lang="en-US" sz="1200" dirty="0" err="1"/>
              <a:t>Soosten</a:t>
            </a:r>
            <a:r>
              <a:rPr lang="en-US" sz="1200" dirty="0"/>
              <a:t>, S075</a:t>
            </a:r>
          </a:p>
          <a:p>
            <a:r>
              <a:rPr lang="en-US" sz="1200" dirty="0"/>
              <a:t>              Johann ~ 30.12.1705, □ 8.12.1706</a:t>
            </a:r>
          </a:p>
          <a:p>
            <a:r>
              <a:rPr lang="en-US" sz="1200" dirty="0"/>
              <a:t>              </a:t>
            </a:r>
            <a:r>
              <a:rPr lang="en-US" sz="1200" dirty="0" err="1"/>
              <a:t>verm</a:t>
            </a:r>
            <a:r>
              <a:rPr lang="en-US" sz="1200" dirty="0"/>
              <a:t>. </a:t>
            </a:r>
            <a:r>
              <a:rPr lang="en-US" sz="1200" dirty="0">
                <a:solidFill>
                  <a:srgbClr val="00B050"/>
                </a:solidFill>
              </a:rPr>
              <a:t>Anna Catharina </a:t>
            </a:r>
            <a:r>
              <a:rPr lang="en-US" sz="1200" dirty="0"/>
              <a:t>* ca. 1700, (+6.3.1744), </a:t>
            </a:r>
            <a:r>
              <a:rPr lang="en-US" sz="1200" dirty="0" err="1"/>
              <a:t>oo</a:t>
            </a:r>
            <a:r>
              <a:rPr lang="en-US" sz="1200" dirty="0"/>
              <a:t> </a:t>
            </a:r>
            <a:r>
              <a:rPr lang="en-US" sz="1200" dirty="0" err="1"/>
              <a:t>Ringstedt</a:t>
            </a:r>
            <a:r>
              <a:rPr lang="en-US" sz="1200" dirty="0"/>
              <a:t> (luth.) 6.11.1732</a:t>
            </a:r>
          </a:p>
          <a:p>
            <a:r>
              <a:rPr lang="en-US" sz="1200" dirty="0">
                <a:solidFill>
                  <a:srgbClr val="FF0000"/>
                </a:solidFill>
              </a:rPr>
              <a:t>	Wilken Joost</a:t>
            </a:r>
            <a:r>
              <a:rPr lang="en-US" sz="1200" dirty="0"/>
              <a:t>, (So. </a:t>
            </a:r>
            <a:r>
              <a:rPr lang="en-US" sz="1200" dirty="0">
                <a:solidFill>
                  <a:srgbClr val="FF0000"/>
                </a:solidFill>
              </a:rPr>
              <a:t>Johann J.</a:t>
            </a:r>
            <a:r>
              <a:rPr lang="en-US" sz="1200" dirty="0"/>
              <a:t>, </a:t>
            </a:r>
            <a:r>
              <a:rPr lang="en-US" sz="1200" dirty="0" err="1"/>
              <a:t>Hsm</a:t>
            </a:r>
            <a:r>
              <a:rPr lang="en-US" sz="1200" dirty="0"/>
              <a:t>, </a:t>
            </a:r>
            <a:r>
              <a:rPr lang="en-US" sz="1200" dirty="0" err="1"/>
              <a:t>Wüstewohlde</a:t>
            </a:r>
            <a:r>
              <a:rPr lang="en-US" sz="1200" dirty="0"/>
              <a:t>), * ca. 1695, + 5.3.1752</a:t>
            </a:r>
          </a:p>
        </p:txBody>
      </p:sp>
      <p:sp>
        <p:nvSpPr>
          <p:cNvPr id="9" name="TextBox 8">
            <a:extLst>
              <a:ext uri="{FF2B5EF4-FFF2-40B4-BE49-F238E27FC236}">
                <a16:creationId xmlns:a16="http://schemas.microsoft.com/office/drawing/2014/main" id="{549BE5FA-A044-4725-837D-4DCECD64F9B2}"/>
              </a:ext>
            </a:extLst>
          </p:cNvPr>
          <p:cNvSpPr txBox="1"/>
          <p:nvPr/>
        </p:nvSpPr>
        <p:spPr>
          <a:xfrm>
            <a:off x="-1" y="3126768"/>
            <a:ext cx="10461523" cy="2123658"/>
          </a:xfrm>
          <a:prstGeom prst="rect">
            <a:avLst/>
          </a:prstGeom>
          <a:noFill/>
        </p:spPr>
        <p:txBody>
          <a:bodyPr wrap="square">
            <a:spAutoFit/>
          </a:bodyPr>
          <a:lstStyle/>
          <a:p>
            <a:r>
              <a:rPr lang="en-US" sz="1200" dirty="0"/>
              <a:t>B043</a:t>
            </a:r>
          </a:p>
          <a:p>
            <a:r>
              <a:rPr lang="en-US" sz="1200" dirty="0"/>
              <a:t>Peter Hinrich </a:t>
            </a:r>
            <a:r>
              <a:rPr lang="en-US" sz="1200" dirty="0" err="1"/>
              <a:t>Borwege</a:t>
            </a:r>
            <a:r>
              <a:rPr lang="en-US" sz="1200" dirty="0"/>
              <a:t>, Schuster und </a:t>
            </a:r>
            <a:r>
              <a:rPr lang="en-US" sz="1200" dirty="0" err="1"/>
              <a:t>Anbauer</a:t>
            </a:r>
            <a:r>
              <a:rPr lang="en-US" sz="1200" dirty="0"/>
              <a:t>, Hs. Nr. 45, (So. Johann Hinrich B., </a:t>
            </a:r>
            <a:r>
              <a:rPr lang="en-US" sz="1200" dirty="0" err="1"/>
              <a:t>Gerichtsbote</a:t>
            </a:r>
            <a:r>
              <a:rPr lang="en-US" sz="1200" dirty="0"/>
              <a:t>,</a:t>
            </a:r>
          </a:p>
          <a:p>
            <a:r>
              <a:rPr lang="en-US" sz="1200" dirty="0" err="1"/>
              <a:t>Altenbruch</a:t>
            </a:r>
            <a:r>
              <a:rPr lang="en-US" sz="1200" dirty="0"/>
              <a:t>), * ca. 1807, + 3.4.1899, 92/3/28,</a:t>
            </a:r>
          </a:p>
          <a:p>
            <a:r>
              <a:rPr lang="en-US" sz="1200" dirty="0" err="1"/>
              <a:t>oo</a:t>
            </a:r>
            <a:r>
              <a:rPr lang="en-US" sz="1200" dirty="0"/>
              <a:t> 23.1.1831 </a:t>
            </a:r>
            <a:r>
              <a:rPr lang="en-US" sz="1200" dirty="0">
                <a:solidFill>
                  <a:srgbClr val="00B050"/>
                </a:solidFill>
              </a:rPr>
              <a:t>Maria Catharina </a:t>
            </a:r>
            <a:r>
              <a:rPr lang="en-US" sz="1200" dirty="0" err="1">
                <a:solidFill>
                  <a:srgbClr val="00B050"/>
                </a:solidFill>
              </a:rPr>
              <a:t>Margaretha</a:t>
            </a:r>
            <a:r>
              <a:rPr lang="en-US" sz="1200" dirty="0">
                <a:solidFill>
                  <a:srgbClr val="00B050"/>
                </a:solidFill>
              </a:rPr>
              <a:t> </a:t>
            </a:r>
            <a:r>
              <a:rPr lang="en-US" sz="1200" dirty="0" err="1">
                <a:solidFill>
                  <a:srgbClr val="00B050"/>
                </a:solidFill>
              </a:rPr>
              <a:t>Itjen</a:t>
            </a:r>
            <a:r>
              <a:rPr lang="en-US" sz="1200" dirty="0"/>
              <a:t>, (To. </a:t>
            </a:r>
            <a:r>
              <a:rPr lang="en-US" sz="1200" dirty="0">
                <a:solidFill>
                  <a:srgbClr val="00B050"/>
                </a:solidFill>
              </a:rPr>
              <a:t>Hans Christopher I.</a:t>
            </a:r>
            <a:r>
              <a:rPr lang="en-US" sz="1200" dirty="0"/>
              <a:t>, </a:t>
            </a:r>
            <a:r>
              <a:rPr lang="en-US" sz="1200" dirty="0" err="1"/>
              <a:t>Neuenwalde</a:t>
            </a:r>
            <a:r>
              <a:rPr lang="en-US" sz="1200" dirty="0"/>
              <a:t>),</a:t>
            </a:r>
          </a:p>
          <a:p>
            <a:r>
              <a:rPr lang="en-US" sz="1200" dirty="0"/>
              <a:t>* </a:t>
            </a:r>
            <a:r>
              <a:rPr lang="en-US" sz="1200" dirty="0" err="1"/>
              <a:t>Neuenwalde</a:t>
            </a:r>
            <a:r>
              <a:rPr lang="en-US" sz="1200" dirty="0"/>
              <a:t> 22.11.1799, + 13.8.1855,</a:t>
            </a:r>
          </a:p>
          <a:p>
            <a:r>
              <a:rPr lang="en-US" sz="1200" dirty="0"/>
              <a:t>Kinder: Johann Hinrich (*) </a:t>
            </a:r>
            <a:r>
              <a:rPr lang="en-US" sz="1200" dirty="0" err="1"/>
              <a:t>Neuenwalde</a:t>
            </a:r>
            <a:r>
              <a:rPr lang="en-US" sz="1200" dirty="0"/>
              <a:t> 2.11.1830, + </a:t>
            </a:r>
            <a:r>
              <a:rPr lang="en-US" sz="1200" dirty="0" err="1"/>
              <a:t>Neuenwalde</a:t>
            </a:r>
            <a:r>
              <a:rPr lang="en-US" sz="1200" dirty="0"/>
              <a:t> 30.11.1830</a:t>
            </a:r>
          </a:p>
          <a:p>
            <a:r>
              <a:rPr lang="en-US" sz="1200" dirty="0"/>
              <a:t>              Catharina Elisabeth * 22.11.1831, + 20.4.1834</a:t>
            </a:r>
          </a:p>
          <a:p>
            <a:r>
              <a:rPr lang="en-US" sz="1200" dirty="0"/>
              <a:t>              Anna Maria *21.8.1834, </a:t>
            </a:r>
            <a:r>
              <a:rPr lang="en-US" sz="1200" dirty="0" err="1"/>
              <a:t>oo</a:t>
            </a:r>
            <a:r>
              <a:rPr lang="en-US" sz="1200" dirty="0"/>
              <a:t> 30.5.1862 Johann Hinrich </a:t>
            </a:r>
            <a:r>
              <a:rPr lang="en-US" sz="1200" dirty="0" err="1"/>
              <a:t>Friederich</a:t>
            </a:r>
            <a:r>
              <a:rPr lang="en-US" sz="1200" dirty="0"/>
              <a:t> </a:t>
            </a:r>
            <a:r>
              <a:rPr lang="en-US" sz="1200" dirty="0" err="1"/>
              <a:t>Voß</a:t>
            </a:r>
            <a:r>
              <a:rPr lang="en-US" sz="1200" dirty="0"/>
              <a:t>, V007</a:t>
            </a:r>
          </a:p>
          <a:p>
            <a:r>
              <a:rPr lang="en-US" sz="1200" dirty="0"/>
              <a:t>              Charlotte Elisabeth * 2.1.1837, + 9.9.1838</a:t>
            </a:r>
          </a:p>
          <a:p>
            <a:r>
              <a:rPr lang="en-US" sz="1200" dirty="0"/>
              <a:t>              </a:t>
            </a:r>
            <a:r>
              <a:rPr lang="en-US" sz="1200" dirty="0">
                <a:solidFill>
                  <a:srgbClr val="00B050"/>
                </a:solidFill>
              </a:rPr>
              <a:t>Sophie </a:t>
            </a:r>
            <a:r>
              <a:rPr lang="en-US" sz="1200" dirty="0" err="1">
                <a:solidFill>
                  <a:srgbClr val="00B050"/>
                </a:solidFill>
              </a:rPr>
              <a:t>Margaretha</a:t>
            </a:r>
            <a:r>
              <a:rPr lang="en-US" sz="1200" dirty="0">
                <a:solidFill>
                  <a:srgbClr val="00B050"/>
                </a:solidFill>
              </a:rPr>
              <a:t> </a:t>
            </a:r>
            <a:r>
              <a:rPr lang="en-US" sz="1200" dirty="0"/>
              <a:t>* 4.11.1841, </a:t>
            </a:r>
            <a:r>
              <a:rPr lang="en-US" sz="1200" dirty="0" err="1"/>
              <a:t>aufgeb</a:t>
            </a:r>
            <a:r>
              <a:rPr lang="en-US" sz="1200" dirty="0"/>
              <a:t>. 1867 </a:t>
            </a:r>
            <a:r>
              <a:rPr lang="en-US" sz="1200" dirty="0" err="1"/>
              <a:t>mit</a:t>
            </a:r>
            <a:r>
              <a:rPr lang="en-US" sz="1200" dirty="0"/>
              <a:t> Johann Heinrich </a:t>
            </a:r>
            <a:r>
              <a:rPr lang="en-US" sz="1200" dirty="0" err="1"/>
              <a:t>Munter</a:t>
            </a:r>
            <a:r>
              <a:rPr lang="en-US" sz="1200" dirty="0"/>
              <a:t>, gen. </a:t>
            </a:r>
            <a:r>
              <a:rPr lang="en-US" sz="1200" dirty="0" err="1"/>
              <a:t>Oest</a:t>
            </a:r>
            <a:r>
              <a:rPr lang="en-US" sz="1200" dirty="0"/>
              <a:t>,</a:t>
            </a:r>
          </a:p>
          <a:p>
            <a:r>
              <a:rPr lang="en-US" sz="1200" dirty="0"/>
              <a:t>	(ill. So. </a:t>
            </a:r>
            <a:r>
              <a:rPr lang="en-US" sz="1200" dirty="0">
                <a:solidFill>
                  <a:srgbClr val="FF0000"/>
                </a:solidFill>
              </a:rPr>
              <a:t>Anna Elisabeth M.</a:t>
            </a:r>
            <a:r>
              <a:rPr lang="en-US" sz="1200" dirty="0"/>
              <a:t>), (*) </a:t>
            </a:r>
            <a:r>
              <a:rPr lang="en-US" sz="1200" dirty="0" err="1"/>
              <a:t>Bederkesa</a:t>
            </a:r>
            <a:r>
              <a:rPr lang="en-US" sz="1200" dirty="0"/>
              <a:t> 12.8.1835</a:t>
            </a:r>
          </a:p>
        </p:txBody>
      </p:sp>
      <p:sp>
        <p:nvSpPr>
          <p:cNvPr id="8" name="TextBox 7">
            <a:extLst>
              <a:ext uri="{FF2B5EF4-FFF2-40B4-BE49-F238E27FC236}">
                <a16:creationId xmlns:a16="http://schemas.microsoft.com/office/drawing/2014/main" id="{F3911EC4-DDC9-4D7F-A628-9E97D16C7F13}"/>
              </a:ext>
            </a:extLst>
          </p:cNvPr>
          <p:cNvSpPr txBox="1"/>
          <p:nvPr/>
        </p:nvSpPr>
        <p:spPr>
          <a:xfrm>
            <a:off x="0" y="2555991"/>
            <a:ext cx="12192000" cy="430887"/>
          </a:xfrm>
          <a:prstGeom prst="rect">
            <a:avLst/>
          </a:prstGeom>
          <a:noFill/>
        </p:spPr>
        <p:txBody>
          <a:bodyPr wrap="square">
            <a:spAutoFit/>
          </a:bodyPr>
          <a:lstStyle/>
          <a:p>
            <a:r>
              <a:rPr lang="en-US" sz="1100" dirty="0">
                <a:solidFill>
                  <a:srgbClr val="00B050"/>
                </a:solidFill>
              </a:rPr>
              <a:t>Child</a:t>
            </a:r>
            <a:r>
              <a:rPr lang="en-US" sz="1100" dirty="0"/>
              <a:t>,11,23,5,2,</a:t>
            </a:r>
            <a:r>
              <a:rPr lang="en-US" sz="1100" dirty="0">
                <a:solidFill>
                  <a:srgbClr val="00B050"/>
                </a:solidFill>
              </a:rPr>
              <a:t>Anna,Catharina</a:t>
            </a:r>
            <a:r>
              <a:rPr lang="en-US" sz="1100" dirty="0"/>
              <a:t>,</a:t>
            </a:r>
            <a:r>
              <a:rPr lang="en-US" sz="1100" strike="sngStrike" dirty="0"/>
              <a:t>LPAREN,11,23,12,1,(</a:t>
            </a:r>
            <a:r>
              <a:rPr lang="en-US" sz="1100" dirty="0"/>
              <a:t>,</a:t>
            </a:r>
            <a:r>
              <a:rPr lang="en-US" sz="1100" strike="sngStrike" dirty="0"/>
              <a:t>RPAREN,11,23,19,1,)</a:t>
            </a:r>
            <a:r>
              <a:rPr lang="en-US" sz="1100" dirty="0"/>
              <a:t>,</a:t>
            </a:r>
            <a:r>
              <a:rPr lang="en-US" sz="1100" strike="sngStrike" dirty="0"/>
              <a:t>LPAREN,11,23,23,1,(</a:t>
            </a:r>
            <a:r>
              <a:rPr lang="en-US" sz="1100" dirty="0"/>
              <a:t>,</a:t>
            </a:r>
            <a:r>
              <a:rPr lang="en-US" sz="1100" strike="sngStrike" dirty="0"/>
              <a:t>RPAREN,11,23,26,1,)</a:t>
            </a:r>
            <a:r>
              <a:rPr lang="en-US" sz="1100" dirty="0"/>
              <a:t>,</a:t>
            </a:r>
            <a:r>
              <a:rPr lang="en-US" sz="1100" strike="sngStrike" dirty="0">
                <a:solidFill>
                  <a:srgbClr val="FF0000"/>
                </a:solidFill>
              </a:rPr>
              <a:t>SPOUSE</a:t>
            </a:r>
            <a:r>
              <a:rPr lang="en-US" sz="1100" strike="sngStrike" dirty="0"/>
              <a:t>,11,24,4,2,</a:t>
            </a:r>
            <a:r>
              <a:rPr lang="en-US" sz="1100" strike="sngStrike" dirty="0">
                <a:solidFill>
                  <a:srgbClr val="FF0000"/>
                </a:solidFill>
              </a:rPr>
              <a:t>Wilken,Joost</a:t>
            </a:r>
            <a:r>
              <a:rPr lang="en-US" sz="1100" strike="sngStrike" dirty="0"/>
              <a:t>,LPAREN,11,24,7,1,(,</a:t>
            </a:r>
            <a:r>
              <a:rPr lang="en-US" sz="1100" strike="sngStrike" dirty="0">
                <a:solidFill>
                  <a:srgbClr val="FF0000"/>
                </a:solidFill>
              </a:rPr>
              <a:t>Parent1</a:t>
            </a:r>
            <a:r>
              <a:rPr lang="en-US" sz="1100" strike="sngStrike" dirty="0"/>
              <a:t>,11,24,10,3,</a:t>
            </a:r>
            <a:r>
              <a:rPr lang="en-US" sz="1100" strike="sngStrike" dirty="0">
                <a:solidFill>
                  <a:srgbClr val="FF0000"/>
                </a:solidFill>
              </a:rPr>
              <a:t>Johann,J,.</a:t>
            </a:r>
            <a:r>
              <a:rPr lang="en-US" sz="1100" strike="sngStrike" dirty="0"/>
              <a:t>,RPAREN,11,24,17,1,)</a:t>
            </a:r>
          </a:p>
        </p:txBody>
      </p:sp>
      <p:sp>
        <p:nvSpPr>
          <p:cNvPr id="10" name="TextBox 9">
            <a:extLst>
              <a:ext uri="{FF2B5EF4-FFF2-40B4-BE49-F238E27FC236}">
                <a16:creationId xmlns:a16="http://schemas.microsoft.com/office/drawing/2014/main" id="{F7F12A00-0B16-4144-8DEB-F11B635BD55B}"/>
              </a:ext>
            </a:extLst>
          </p:cNvPr>
          <p:cNvSpPr txBox="1"/>
          <p:nvPr/>
        </p:nvSpPr>
        <p:spPr>
          <a:xfrm>
            <a:off x="-1" y="5378697"/>
            <a:ext cx="10009239" cy="276999"/>
          </a:xfrm>
          <a:prstGeom prst="rect">
            <a:avLst/>
          </a:prstGeom>
          <a:noFill/>
        </p:spPr>
        <p:txBody>
          <a:bodyPr wrap="square">
            <a:spAutoFit/>
          </a:bodyPr>
          <a:lstStyle/>
          <a:p>
            <a:r>
              <a:rPr lang="en-US" sz="1200" dirty="0">
                <a:solidFill>
                  <a:srgbClr val="00B050"/>
                </a:solidFill>
              </a:rPr>
              <a:t>Child</a:t>
            </a:r>
            <a:r>
              <a:rPr lang="en-US" sz="1200" dirty="0"/>
              <a:t>,17,40,8,4,</a:t>
            </a:r>
            <a:r>
              <a:rPr lang="en-US" sz="1200" dirty="0">
                <a:solidFill>
                  <a:srgbClr val="00B050"/>
                </a:solidFill>
              </a:rPr>
              <a:t>Maria,Catharina,Margaretha,Itjen</a:t>
            </a:r>
            <a:r>
              <a:rPr lang="en-US" sz="1200" dirty="0"/>
              <a:t>,</a:t>
            </a:r>
            <a:r>
              <a:rPr lang="en-US" sz="1200" strike="sngStrike" dirty="0"/>
              <a:t>LPAREN,17,40,13,1,(,</a:t>
            </a:r>
            <a:r>
              <a:rPr lang="en-US" sz="1200" dirty="0">
                <a:solidFill>
                  <a:srgbClr val="00B050"/>
                </a:solidFill>
              </a:rPr>
              <a:t>Parent1</a:t>
            </a:r>
            <a:r>
              <a:rPr lang="en-US" sz="1200" dirty="0"/>
              <a:t>,17,40,16,4,</a:t>
            </a:r>
            <a:r>
              <a:rPr lang="en-US" sz="1200" dirty="0">
                <a:solidFill>
                  <a:srgbClr val="00B050"/>
                </a:solidFill>
              </a:rPr>
              <a:t>Hans,Christopher,I,.</a:t>
            </a:r>
            <a:r>
              <a:rPr lang="en-US" sz="1200" strike="sngStrike" dirty="0"/>
              <a:t>,RPAREN,17,40,22,1,)</a:t>
            </a:r>
          </a:p>
        </p:txBody>
      </p:sp>
      <p:sp>
        <p:nvSpPr>
          <p:cNvPr id="12" name="TextBox 11">
            <a:extLst>
              <a:ext uri="{FF2B5EF4-FFF2-40B4-BE49-F238E27FC236}">
                <a16:creationId xmlns:a16="http://schemas.microsoft.com/office/drawing/2014/main" id="{B5BDEECA-D88A-4152-B822-BBDE22C75699}"/>
              </a:ext>
            </a:extLst>
          </p:cNvPr>
          <p:cNvSpPr txBox="1"/>
          <p:nvPr/>
        </p:nvSpPr>
        <p:spPr>
          <a:xfrm>
            <a:off x="-1" y="5761307"/>
            <a:ext cx="11838039" cy="461665"/>
          </a:xfrm>
          <a:prstGeom prst="rect">
            <a:avLst/>
          </a:prstGeom>
          <a:noFill/>
        </p:spPr>
        <p:txBody>
          <a:bodyPr wrap="square">
            <a:spAutoFit/>
          </a:bodyPr>
          <a:lstStyle/>
          <a:p>
            <a:r>
              <a:rPr lang="en-US" sz="1200" dirty="0">
                <a:solidFill>
                  <a:srgbClr val="00B050"/>
                </a:solidFill>
              </a:rPr>
              <a:t>Child</a:t>
            </a:r>
            <a:r>
              <a:rPr lang="en-US" sz="1200" dirty="0"/>
              <a:t>,17,46,3,2,</a:t>
            </a:r>
            <a:r>
              <a:rPr lang="en-US" sz="1200" dirty="0">
                <a:solidFill>
                  <a:srgbClr val="00B050"/>
                </a:solidFill>
              </a:rPr>
              <a:t>Sophie,Margaretha</a:t>
            </a:r>
            <a:r>
              <a:rPr lang="en-US" sz="1200" dirty="0"/>
              <a:t>,</a:t>
            </a:r>
            <a:r>
              <a:rPr lang="en-US" sz="1200" strike="sngStrike" dirty="0">
                <a:solidFill>
                  <a:srgbClr val="FF0000"/>
                </a:solidFill>
              </a:rPr>
              <a:t>SPOUSE</a:t>
            </a:r>
            <a:r>
              <a:rPr lang="en-US" sz="1200" strike="sngStrike" dirty="0"/>
              <a:t>,17,46,16,3,Johann,Heinrich,Munter,LPAREN,17,47,4,1,(,</a:t>
            </a:r>
            <a:r>
              <a:rPr lang="en-US" sz="1200" strike="sngStrike" dirty="0">
                <a:solidFill>
                  <a:srgbClr val="FF0000"/>
                </a:solidFill>
              </a:rPr>
              <a:t>Parent1</a:t>
            </a:r>
            <a:r>
              <a:rPr lang="en-US" sz="1200" strike="sngStrike" dirty="0"/>
              <a:t>,17,47,9,4,</a:t>
            </a:r>
            <a:r>
              <a:rPr lang="en-US" sz="1200" strike="sngStrike" dirty="0">
                <a:solidFill>
                  <a:srgbClr val="FF0000"/>
                </a:solidFill>
              </a:rPr>
              <a:t>Anna,Elisabeth,M,.</a:t>
            </a:r>
            <a:r>
              <a:rPr lang="en-US" sz="1200" strike="sngStrike" dirty="0"/>
              <a:t>,RPAREN,17,47,13,1,),LPAREN,17,47,15,1,(,RPAREN,17,47,17,1,),LPAREN,17,50,3,1,(,RPAREN,17,50,6,1,)</a:t>
            </a:r>
          </a:p>
        </p:txBody>
      </p:sp>
    </p:spTree>
    <p:extLst>
      <p:ext uri="{BB962C8B-B14F-4D97-AF65-F5344CB8AC3E}">
        <p14:creationId xmlns:p14="http://schemas.microsoft.com/office/powerpoint/2010/main" val="208973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29F4-DC19-4EC6-B801-7D97C1F142E2}"/>
              </a:ext>
            </a:extLst>
          </p:cNvPr>
          <p:cNvSpPr>
            <a:spLocks noGrp="1"/>
          </p:cNvSpPr>
          <p:nvPr>
            <p:ph type="title"/>
          </p:nvPr>
        </p:nvSpPr>
        <p:spPr/>
        <p:txBody>
          <a:bodyPr/>
          <a:lstStyle/>
          <a:p>
            <a:pPr algn="ctr"/>
            <a:r>
              <a:rPr lang="en-US" dirty="0"/>
              <a:t>Document Preprocessing</a:t>
            </a:r>
          </a:p>
        </p:txBody>
      </p:sp>
      <p:sp>
        <p:nvSpPr>
          <p:cNvPr id="3" name="Content Placeholder 2">
            <a:extLst>
              <a:ext uri="{FF2B5EF4-FFF2-40B4-BE49-F238E27FC236}">
                <a16:creationId xmlns:a16="http://schemas.microsoft.com/office/drawing/2014/main" id="{617D0534-88AA-42A9-9CF2-EF88B75A3375}"/>
              </a:ext>
            </a:extLst>
          </p:cNvPr>
          <p:cNvSpPr>
            <a:spLocks noGrp="1"/>
          </p:cNvSpPr>
          <p:nvPr>
            <p:ph idx="1"/>
          </p:nvPr>
        </p:nvSpPr>
        <p:spPr>
          <a:xfrm>
            <a:off x="827690" y="1583887"/>
            <a:ext cx="10515600" cy="4911506"/>
          </a:xfrm>
        </p:spPr>
        <p:txBody>
          <a:bodyPr>
            <a:normAutofit lnSpcReduction="10000"/>
          </a:bodyPr>
          <a:lstStyle/>
          <a:p>
            <a:r>
              <a:rPr lang="en-US" dirty="0"/>
              <a:t>Clean-up Scan – </a:t>
            </a:r>
            <a:r>
              <a:rPr lang="en-US" dirty="0" err="1"/>
              <a:t>Deryle’s</a:t>
            </a:r>
            <a:r>
              <a:rPr lang="en-US" dirty="0"/>
              <a:t> script</a:t>
            </a:r>
          </a:p>
          <a:p>
            <a:endParaRPr lang="en-US" dirty="0"/>
          </a:p>
          <a:p>
            <a:r>
              <a:rPr lang="en-US" dirty="0"/>
              <a:t>Clean-up OCR – benefits (template reduction, enhanced search)</a:t>
            </a:r>
          </a:p>
          <a:p>
            <a:pPr lvl="1"/>
            <a:r>
              <a:rPr lang="en-US" dirty="0"/>
              <a:t>OCR-engine suggestions</a:t>
            </a:r>
          </a:p>
          <a:p>
            <a:pPr lvl="1"/>
            <a:r>
              <a:rPr lang="en-US" dirty="0"/>
              <a:t>Missing record heads (person names) and missing search phrases</a:t>
            </a:r>
          </a:p>
          <a:p>
            <a:pPr lvl="1"/>
            <a:r>
              <a:rPr lang="en-US" dirty="0"/>
              <a:t>COMET check</a:t>
            </a:r>
          </a:p>
          <a:p>
            <a:pPr lvl="1"/>
            <a:endParaRPr lang="en-US" dirty="0"/>
          </a:p>
          <a:p>
            <a:r>
              <a:rPr lang="en-US" dirty="0"/>
              <a:t>Interaction with </a:t>
            </a:r>
            <a:r>
              <a:rPr lang="en-US" dirty="0" err="1"/>
              <a:t>PDFindexer</a:t>
            </a:r>
            <a:endParaRPr lang="en-US" dirty="0"/>
          </a:p>
          <a:p>
            <a:pPr lvl="1"/>
            <a:r>
              <a:rPr lang="en-US" dirty="0"/>
              <a:t>Iterative rerun after OCR-error corrections</a:t>
            </a:r>
          </a:p>
          <a:p>
            <a:pPr lvl="1"/>
            <a:r>
              <a:rPr lang="en-US" dirty="0"/>
              <a:t>COMET updates</a:t>
            </a:r>
          </a:p>
          <a:p>
            <a:pPr lvl="2"/>
            <a:r>
              <a:rPr lang="en-US" dirty="0"/>
              <a:t>Must(?) postpone “final” COMET updates until no more desired reruns</a:t>
            </a:r>
          </a:p>
          <a:p>
            <a:pPr lvl="2"/>
            <a:r>
              <a:rPr lang="en-US" dirty="0"/>
              <a:t>Update even when no more desired reruns  </a:t>
            </a:r>
          </a:p>
        </p:txBody>
      </p:sp>
    </p:spTree>
    <p:extLst>
      <p:ext uri="{BB962C8B-B14F-4D97-AF65-F5344CB8AC3E}">
        <p14:creationId xmlns:p14="http://schemas.microsoft.com/office/powerpoint/2010/main" val="355532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2548C-57C8-4260-8A86-545DA76E3EC6}"/>
              </a:ext>
            </a:extLst>
          </p:cNvPr>
          <p:cNvSpPr txBox="1"/>
          <p:nvPr/>
        </p:nvSpPr>
        <p:spPr>
          <a:xfrm>
            <a:off x="0" y="82159"/>
            <a:ext cx="6096000" cy="1569660"/>
          </a:xfrm>
          <a:prstGeom prst="rect">
            <a:avLst/>
          </a:prstGeom>
          <a:noFill/>
        </p:spPr>
        <p:txBody>
          <a:bodyPr wrap="square">
            <a:spAutoFit/>
          </a:bodyPr>
          <a:lstStyle/>
          <a:p>
            <a:r>
              <a:rPr lang="en-US" sz="1200" dirty="0"/>
              <a:t>B049</a:t>
            </a:r>
          </a:p>
          <a:p>
            <a:r>
              <a:rPr lang="en-US" sz="1200" dirty="0"/>
              <a:t>Johann Hinrich </a:t>
            </a:r>
            <a:r>
              <a:rPr lang="en-US" sz="1200" dirty="0" err="1"/>
              <a:t>Bröckelmann</a:t>
            </a:r>
            <a:r>
              <a:rPr lang="en-US" sz="1200" dirty="0"/>
              <a:t>, </a:t>
            </a:r>
            <a:r>
              <a:rPr lang="en-US" sz="1200" dirty="0" err="1"/>
              <a:t>Mietsmann</a:t>
            </a:r>
            <a:r>
              <a:rPr lang="en-US" sz="1200" dirty="0"/>
              <a:t>, </a:t>
            </a:r>
            <a:r>
              <a:rPr lang="en-US" sz="1200" dirty="0" err="1"/>
              <a:t>Fickmühlen</a:t>
            </a:r>
            <a:r>
              <a:rPr lang="en-US" sz="1200" dirty="0"/>
              <a:t>, </a:t>
            </a:r>
            <a:r>
              <a:rPr lang="en-US" sz="1200" dirty="0" err="1"/>
              <a:t>vorher</a:t>
            </a:r>
            <a:r>
              <a:rPr lang="en-US" sz="1200" dirty="0"/>
              <a:t> </a:t>
            </a:r>
            <a:r>
              <a:rPr lang="en-US" sz="1200" dirty="0" err="1"/>
              <a:t>Neuenwalde</a:t>
            </a:r>
            <a:r>
              <a:rPr lang="en-US" sz="1200" dirty="0"/>
              <a:t>,</a:t>
            </a:r>
          </a:p>
          <a:p>
            <a:r>
              <a:rPr lang="en-US" sz="1200" dirty="0" err="1"/>
              <a:t>oo</a:t>
            </a:r>
            <a:r>
              <a:rPr lang="en-US" sz="1200" dirty="0"/>
              <a:t> </a:t>
            </a:r>
            <a:r>
              <a:rPr lang="en-US" sz="1200" dirty="0" err="1"/>
              <a:t>Neuenwalde</a:t>
            </a:r>
            <a:r>
              <a:rPr lang="en-US" sz="1200" dirty="0"/>
              <a:t> 19.4.1885 (</a:t>
            </a:r>
            <a:r>
              <a:rPr lang="en-US" sz="1200" dirty="0" err="1"/>
              <a:t>Nw</a:t>
            </a:r>
            <a:r>
              <a:rPr lang="en-US" sz="1200" dirty="0"/>
              <a:t> B112) </a:t>
            </a:r>
            <a:r>
              <a:rPr lang="en-US" sz="1200" dirty="0">
                <a:solidFill>
                  <a:srgbClr val="00B050"/>
                </a:solidFill>
              </a:rPr>
              <a:t>Marie Rebecka Catherina Schlichting</a:t>
            </a:r>
            <a:r>
              <a:rPr lang="en-US" sz="1200" dirty="0"/>
              <a:t>, (ill. To. </a:t>
            </a:r>
            <a:r>
              <a:rPr lang="en-US" sz="1200" dirty="0">
                <a:solidFill>
                  <a:srgbClr val="00B050"/>
                </a:solidFill>
              </a:rPr>
              <a:t>Elisabeth</a:t>
            </a:r>
          </a:p>
          <a:p>
            <a:r>
              <a:rPr lang="en-US" sz="1200" dirty="0">
                <a:solidFill>
                  <a:srgbClr val="00B050"/>
                </a:solidFill>
              </a:rPr>
              <a:t>Sch.</a:t>
            </a:r>
            <a:r>
              <a:rPr lang="en-US" sz="1200" dirty="0"/>
              <a:t>, </a:t>
            </a:r>
            <a:r>
              <a:rPr lang="en-US" sz="1200" dirty="0" err="1"/>
              <a:t>Hymendorf</a:t>
            </a:r>
            <a:r>
              <a:rPr lang="en-US" sz="1200" dirty="0"/>
              <a:t>, o-o N.N., Kind: Carl August (*) 13.2.1881, s. </a:t>
            </a:r>
            <a:r>
              <a:rPr lang="en-US" sz="1200" dirty="0" err="1"/>
              <a:t>Nw</a:t>
            </a:r>
            <a:r>
              <a:rPr lang="en-US" sz="1200" dirty="0"/>
              <a:t> S016),</a:t>
            </a:r>
          </a:p>
          <a:p>
            <a:r>
              <a:rPr lang="en-US" sz="1200" dirty="0"/>
              <a:t>Kinder: Anna Dorothea </a:t>
            </a:r>
            <a:r>
              <a:rPr lang="en-US" sz="1200" dirty="0" err="1"/>
              <a:t>Gesina</a:t>
            </a:r>
            <a:r>
              <a:rPr lang="en-US" sz="1200" dirty="0"/>
              <a:t> * </a:t>
            </a:r>
            <a:r>
              <a:rPr lang="en-US" sz="1200" dirty="0" err="1"/>
              <a:t>Nw</a:t>
            </a:r>
            <a:r>
              <a:rPr lang="en-US" sz="1200" dirty="0"/>
              <a:t> 13.2.1886</a:t>
            </a:r>
          </a:p>
          <a:p>
            <a:r>
              <a:rPr lang="en-US" sz="1200" dirty="0" err="1"/>
              <a:t>Becke</a:t>
            </a:r>
            <a:r>
              <a:rPr lang="en-US" sz="1200" dirty="0"/>
              <a:t> Catharine + 18.2.1889,1/4/7</a:t>
            </a:r>
          </a:p>
          <a:p>
            <a:r>
              <a:rPr lang="en-US" sz="1200" dirty="0"/>
              <a:t>Greta Dorothea Maria * 31.1.1890</a:t>
            </a:r>
          </a:p>
          <a:p>
            <a:r>
              <a:rPr lang="en-US" sz="1200" dirty="0"/>
              <a:t>Heinrich Friedrich August * </a:t>
            </a:r>
            <a:r>
              <a:rPr lang="en-US" sz="1200" dirty="0" err="1"/>
              <a:t>Nw</a:t>
            </a:r>
            <a:r>
              <a:rPr lang="en-US" sz="1200" dirty="0"/>
              <a:t> 21.6.1904</a:t>
            </a:r>
          </a:p>
        </p:txBody>
      </p:sp>
      <p:sp>
        <p:nvSpPr>
          <p:cNvPr id="7" name="TextBox 6">
            <a:extLst>
              <a:ext uri="{FF2B5EF4-FFF2-40B4-BE49-F238E27FC236}">
                <a16:creationId xmlns:a16="http://schemas.microsoft.com/office/drawing/2014/main" id="{EDEA0DC3-979D-4092-8646-50634F0ACA6A}"/>
              </a:ext>
            </a:extLst>
          </p:cNvPr>
          <p:cNvSpPr txBox="1"/>
          <p:nvPr/>
        </p:nvSpPr>
        <p:spPr>
          <a:xfrm>
            <a:off x="0" y="2761278"/>
            <a:ext cx="9478297" cy="2123658"/>
          </a:xfrm>
          <a:prstGeom prst="rect">
            <a:avLst/>
          </a:prstGeom>
          <a:noFill/>
        </p:spPr>
        <p:txBody>
          <a:bodyPr wrap="square">
            <a:spAutoFit/>
          </a:bodyPr>
          <a:lstStyle/>
          <a:p>
            <a:r>
              <a:rPr lang="en-US" sz="1200" dirty="0"/>
              <a:t>B074</a:t>
            </a:r>
          </a:p>
          <a:p>
            <a:r>
              <a:rPr lang="en-US" sz="1200" dirty="0">
                <a:solidFill>
                  <a:srgbClr val="00B050"/>
                </a:solidFill>
              </a:rPr>
              <a:t>Otto </a:t>
            </a:r>
            <a:r>
              <a:rPr lang="en-US" sz="1200" dirty="0" err="1">
                <a:solidFill>
                  <a:srgbClr val="00B050"/>
                </a:solidFill>
              </a:rPr>
              <a:t>Brokmann</a:t>
            </a:r>
            <a:r>
              <a:rPr lang="en-US" sz="1200" dirty="0"/>
              <a:t>, </a:t>
            </a:r>
            <a:r>
              <a:rPr lang="en-US" sz="1200" dirty="0" err="1"/>
              <a:t>englischer</a:t>
            </a:r>
            <a:r>
              <a:rPr lang="en-US" sz="1200" dirty="0"/>
              <a:t> </a:t>
            </a:r>
            <a:r>
              <a:rPr lang="en-US" sz="1200" dirty="0" err="1"/>
              <a:t>Soldat</a:t>
            </a:r>
            <a:r>
              <a:rPr lang="en-US" sz="1200" dirty="0"/>
              <a:t>, </a:t>
            </a:r>
            <a:r>
              <a:rPr lang="en-US" sz="1200" dirty="0" err="1"/>
              <a:t>später</a:t>
            </a:r>
            <a:r>
              <a:rPr lang="en-US" sz="1200" dirty="0"/>
              <a:t> </a:t>
            </a:r>
            <a:r>
              <a:rPr lang="en-US" sz="1200" dirty="0" err="1"/>
              <a:t>Pensionär</a:t>
            </a:r>
            <a:r>
              <a:rPr lang="en-US" sz="1200" dirty="0"/>
              <a:t> und </a:t>
            </a:r>
            <a:r>
              <a:rPr lang="en-US" sz="1200" dirty="0" err="1"/>
              <a:t>Häusler</a:t>
            </a:r>
            <a:r>
              <a:rPr lang="en-US" sz="1200" dirty="0"/>
              <a:t>, * 27.5.1787 </a:t>
            </a:r>
            <a:r>
              <a:rPr lang="en-US" sz="1200" dirty="0" err="1"/>
              <a:t>aus</a:t>
            </a:r>
            <a:r>
              <a:rPr lang="en-US" sz="1200" dirty="0"/>
              <a:t> </a:t>
            </a:r>
            <a:r>
              <a:rPr lang="en-US" sz="1200" dirty="0">
                <a:solidFill>
                  <a:srgbClr val="00B050"/>
                </a:solidFill>
              </a:rPr>
              <a:t>B065</a:t>
            </a:r>
            <a:r>
              <a:rPr lang="en-US" sz="1200" dirty="0"/>
              <a:t>,</a:t>
            </a:r>
          </a:p>
          <a:p>
            <a:r>
              <a:rPr lang="en-US" sz="1200" dirty="0"/>
              <a:t>+ 7.1.1857,</a:t>
            </a:r>
          </a:p>
          <a:p>
            <a:r>
              <a:rPr lang="en-US" sz="1200" dirty="0" err="1"/>
              <a:t>oo</a:t>
            </a:r>
            <a:r>
              <a:rPr lang="en-US" sz="1200" dirty="0"/>
              <a:t> 27.6.1830 </a:t>
            </a:r>
            <a:r>
              <a:rPr lang="en-US" sz="1200" dirty="0">
                <a:solidFill>
                  <a:srgbClr val="00B050"/>
                </a:solidFill>
              </a:rPr>
              <a:t>Catharina Sophia Dorothea Magdalena Titan </a:t>
            </a:r>
            <a:r>
              <a:rPr lang="en-US" sz="1200" dirty="0"/>
              <a:t>, (To. </a:t>
            </a:r>
            <a:r>
              <a:rPr lang="en-US" sz="1200" dirty="0">
                <a:solidFill>
                  <a:srgbClr val="00B050"/>
                </a:solidFill>
              </a:rPr>
              <a:t>Luis </a:t>
            </a:r>
            <a:r>
              <a:rPr lang="en-US" sz="1200" dirty="0" err="1">
                <a:solidFill>
                  <a:srgbClr val="00B050"/>
                </a:solidFill>
              </a:rPr>
              <a:t>Niclaus</a:t>
            </a:r>
            <a:r>
              <a:rPr lang="en-US" sz="1200" dirty="0">
                <a:solidFill>
                  <a:srgbClr val="00B050"/>
                </a:solidFill>
              </a:rPr>
              <a:t> T.</a:t>
            </a:r>
            <a:r>
              <a:rPr lang="en-US" sz="1200" dirty="0"/>
              <a:t>, </a:t>
            </a:r>
            <a:r>
              <a:rPr lang="en-US" sz="1200" dirty="0" err="1"/>
              <a:t>gewes</a:t>
            </a:r>
            <a:r>
              <a:rPr lang="en-US" sz="1200" dirty="0"/>
              <a:t>.</a:t>
            </a:r>
          </a:p>
          <a:p>
            <a:r>
              <a:rPr lang="en-US" sz="1200" dirty="0" err="1"/>
              <a:t>französ</a:t>
            </a:r>
            <a:r>
              <a:rPr lang="en-US" sz="1200" dirty="0"/>
              <a:t>. </a:t>
            </a:r>
            <a:r>
              <a:rPr lang="en-US" sz="1200" dirty="0" err="1"/>
              <a:t>Soldat</a:t>
            </a:r>
            <a:r>
              <a:rPr lang="en-US" sz="1200" dirty="0"/>
              <a:t>), * ca. 1802, □ 10.1.1878, 75/9/-,</a:t>
            </a:r>
          </a:p>
          <a:p>
            <a:r>
              <a:rPr lang="en-US" sz="1200" dirty="0"/>
              <a:t>Kinder: Johann </a:t>
            </a:r>
            <a:r>
              <a:rPr lang="en-US" sz="1200" dirty="0" err="1"/>
              <a:t>Diederich</a:t>
            </a:r>
            <a:r>
              <a:rPr lang="en-US" sz="1200" dirty="0"/>
              <a:t> *21.3.1831, + 23.3.1832</a:t>
            </a:r>
          </a:p>
          <a:p>
            <a:r>
              <a:rPr lang="en-US" sz="1200" dirty="0"/>
              <a:t>              Anna </a:t>
            </a:r>
            <a:r>
              <a:rPr lang="en-US" sz="1200" dirty="0" err="1"/>
              <a:t>Margaretha</a:t>
            </a:r>
            <a:r>
              <a:rPr lang="en-US" sz="1200" dirty="0"/>
              <a:t> * 14.7.1832, </a:t>
            </a:r>
            <a:r>
              <a:rPr lang="en-US" sz="1200" dirty="0" err="1"/>
              <a:t>oo</a:t>
            </a:r>
            <a:r>
              <a:rPr lang="en-US" sz="1200" dirty="0"/>
              <a:t> 26.5.1859 Hinrich Jürgen </a:t>
            </a:r>
            <a:r>
              <a:rPr lang="en-US" sz="1200" dirty="0" err="1"/>
              <a:t>Stüben</a:t>
            </a:r>
            <a:r>
              <a:rPr lang="en-US" sz="1200" dirty="0"/>
              <a:t>, S128</a:t>
            </a:r>
          </a:p>
          <a:p>
            <a:r>
              <a:rPr lang="en-US" sz="1200" dirty="0"/>
              <a:t>              Peter Wilhelm </a:t>
            </a:r>
            <a:r>
              <a:rPr lang="en-US" sz="1200" dirty="0" err="1"/>
              <a:t>Ludewig</a:t>
            </a:r>
            <a:r>
              <a:rPr lang="en-US" sz="1200" dirty="0"/>
              <a:t> * 7.10.1835</a:t>
            </a:r>
          </a:p>
          <a:p>
            <a:r>
              <a:rPr lang="en-US" sz="1200" dirty="0"/>
              <a:t>              </a:t>
            </a:r>
            <a:r>
              <a:rPr lang="en-US" sz="1200" dirty="0">
                <a:solidFill>
                  <a:srgbClr val="00B050"/>
                </a:solidFill>
              </a:rPr>
              <a:t>Helene Maria </a:t>
            </a:r>
            <a:r>
              <a:rPr lang="en-US" sz="1200" dirty="0"/>
              <a:t>* 16.5.1841, </a:t>
            </a:r>
            <a:r>
              <a:rPr lang="en-US" sz="1200" dirty="0" err="1"/>
              <a:t>oo</a:t>
            </a:r>
            <a:r>
              <a:rPr lang="en-US" sz="1200" dirty="0"/>
              <a:t> </a:t>
            </a:r>
            <a:r>
              <a:rPr lang="en-US" sz="1200" dirty="0" err="1"/>
              <a:t>Ringstedt</a:t>
            </a:r>
            <a:r>
              <a:rPr lang="en-US" sz="1200" dirty="0"/>
              <a:t> 18.12.1863 </a:t>
            </a:r>
            <a:r>
              <a:rPr lang="en-US" sz="1200" dirty="0">
                <a:solidFill>
                  <a:srgbClr val="FF0000"/>
                </a:solidFill>
              </a:rPr>
              <a:t>Claus Glandorf</a:t>
            </a:r>
            <a:r>
              <a:rPr lang="en-US" sz="1200" dirty="0"/>
              <a:t>, </a:t>
            </a:r>
            <a:r>
              <a:rPr lang="en-US" sz="1200" dirty="0" err="1"/>
              <a:t>Hainmühlen</a:t>
            </a:r>
            <a:r>
              <a:rPr lang="en-US" sz="1200" dirty="0"/>
              <a:t>,</a:t>
            </a:r>
          </a:p>
          <a:p>
            <a:r>
              <a:rPr lang="en-US" sz="1200" dirty="0"/>
              <a:t>	(So. </a:t>
            </a:r>
            <a:r>
              <a:rPr lang="en-US" sz="1200" dirty="0" err="1">
                <a:solidFill>
                  <a:srgbClr val="FF0000"/>
                </a:solidFill>
              </a:rPr>
              <a:t>Hinr</a:t>
            </a:r>
            <a:r>
              <a:rPr lang="en-US" sz="1200" dirty="0">
                <a:solidFill>
                  <a:srgbClr val="FF0000"/>
                </a:solidFill>
              </a:rPr>
              <a:t>. G. </a:t>
            </a:r>
            <a:r>
              <a:rPr lang="en-US" sz="1200" dirty="0" err="1"/>
              <a:t>oo</a:t>
            </a:r>
            <a:r>
              <a:rPr lang="en-US" sz="1200" dirty="0"/>
              <a:t> </a:t>
            </a:r>
            <a:r>
              <a:rPr lang="en-US" sz="1200" dirty="0" err="1">
                <a:solidFill>
                  <a:srgbClr val="FF0000"/>
                </a:solidFill>
              </a:rPr>
              <a:t>Adelheit</a:t>
            </a:r>
            <a:r>
              <a:rPr lang="en-US" sz="1200" dirty="0">
                <a:solidFill>
                  <a:srgbClr val="FF0000"/>
                </a:solidFill>
              </a:rPr>
              <a:t> </a:t>
            </a:r>
            <a:r>
              <a:rPr lang="en-US" sz="1200" dirty="0" err="1">
                <a:solidFill>
                  <a:srgbClr val="FF0000"/>
                </a:solidFill>
              </a:rPr>
              <a:t>Rademaker</a:t>
            </a:r>
            <a:r>
              <a:rPr lang="en-US" sz="1200" dirty="0"/>
              <a:t>), * </a:t>
            </a:r>
            <a:r>
              <a:rPr lang="en-US" sz="1200" dirty="0" err="1"/>
              <a:t>Estorf</a:t>
            </a:r>
            <a:r>
              <a:rPr lang="en-US" sz="1200" dirty="0"/>
              <a:t>, Gem. </a:t>
            </a:r>
            <a:r>
              <a:rPr lang="en-US" sz="1200" dirty="0" err="1"/>
              <a:t>Oldendorf</a:t>
            </a:r>
            <a:r>
              <a:rPr lang="en-US" sz="1200" dirty="0"/>
              <a:t>, 29.8.1829</a:t>
            </a:r>
          </a:p>
          <a:p>
            <a:r>
              <a:rPr lang="en-US" sz="1200" dirty="0"/>
              <a:t>              Hinrich Otto *2.9.1844</a:t>
            </a:r>
          </a:p>
        </p:txBody>
      </p:sp>
      <p:sp>
        <p:nvSpPr>
          <p:cNvPr id="8" name="TextBox 7">
            <a:extLst>
              <a:ext uri="{FF2B5EF4-FFF2-40B4-BE49-F238E27FC236}">
                <a16:creationId xmlns:a16="http://schemas.microsoft.com/office/drawing/2014/main" id="{0D85CDC9-6A6B-48E9-9B44-146F0A47BBD8}"/>
              </a:ext>
            </a:extLst>
          </p:cNvPr>
          <p:cNvSpPr txBox="1"/>
          <p:nvPr/>
        </p:nvSpPr>
        <p:spPr>
          <a:xfrm>
            <a:off x="0" y="1710417"/>
            <a:ext cx="8423787" cy="461665"/>
          </a:xfrm>
          <a:prstGeom prst="rect">
            <a:avLst/>
          </a:prstGeom>
          <a:noFill/>
        </p:spPr>
        <p:txBody>
          <a:bodyPr wrap="square">
            <a:spAutoFit/>
          </a:bodyPr>
          <a:lstStyle/>
          <a:p>
            <a:r>
              <a:rPr lang="en-US" sz="1200" dirty="0">
                <a:solidFill>
                  <a:srgbClr val="00B050"/>
                </a:solidFill>
              </a:rPr>
              <a:t>Child</a:t>
            </a:r>
            <a:r>
              <a:rPr lang="en-US" sz="1200" dirty="0"/>
              <a:t>,18,33,13,4,</a:t>
            </a:r>
            <a:r>
              <a:rPr lang="en-US" sz="1200" dirty="0">
                <a:solidFill>
                  <a:srgbClr val="00B050"/>
                </a:solidFill>
              </a:rPr>
              <a:t>Marie,Rebecka,Catherina,Schlichting</a:t>
            </a:r>
            <a:r>
              <a:rPr lang="en-US" sz="1200" dirty="0"/>
              <a:t>,</a:t>
            </a:r>
            <a:r>
              <a:rPr lang="en-US" sz="1200" strike="sngStrike" dirty="0"/>
              <a:t>LPAREN,18,33,18,1,</a:t>
            </a:r>
            <a:r>
              <a:rPr lang="en-US" sz="1200" dirty="0"/>
              <a:t>(,</a:t>
            </a:r>
            <a:r>
              <a:rPr lang="en-US" sz="1200" dirty="0">
                <a:solidFill>
                  <a:srgbClr val="00B050"/>
                </a:solidFill>
              </a:rPr>
              <a:t>Parent1</a:t>
            </a:r>
            <a:r>
              <a:rPr lang="en-US" sz="1200" dirty="0"/>
              <a:t>,18,33,23,3,</a:t>
            </a:r>
            <a:r>
              <a:rPr lang="en-US" sz="1200" dirty="0">
                <a:solidFill>
                  <a:srgbClr val="00B050"/>
                </a:solidFill>
              </a:rPr>
              <a:t>Elisabeth,Sch,.</a:t>
            </a:r>
          </a:p>
          <a:p>
            <a:r>
              <a:rPr lang="en-US" sz="1200" dirty="0"/>
              <a:t>Child,18,34,17,2,Carl,August</a:t>
            </a:r>
            <a:r>
              <a:rPr lang="en-US" sz="1200" strike="sngStrike" dirty="0"/>
              <a:t>,LPAREN,18,34,19,1,(,RPAREN,18,34,21,1,),RPAREN,18,34,31,1,)</a:t>
            </a:r>
          </a:p>
        </p:txBody>
      </p:sp>
      <p:sp>
        <p:nvSpPr>
          <p:cNvPr id="10" name="TextBox 9">
            <a:extLst>
              <a:ext uri="{FF2B5EF4-FFF2-40B4-BE49-F238E27FC236}">
                <a16:creationId xmlns:a16="http://schemas.microsoft.com/office/drawing/2014/main" id="{CBD764D4-740C-41BD-9629-74802A5FD31C}"/>
              </a:ext>
            </a:extLst>
          </p:cNvPr>
          <p:cNvSpPr txBox="1"/>
          <p:nvPr/>
        </p:nvSpPr>
        <p:spPr>
          <a:xfrm>
            <a:off x="0" y="5762154"/>
            <a:ext cx="11294806" cy="276999"/>
          </a:xfrm>
          <a:prstGeom prst="rect">
            <a:avLst/>
          </a:prstGeom>
          <a:noFill/>
        </p:spPr>
        <p:txBody>
          <a:bodyPr wrap="square">
            <a:spAutoFit/>
          </a:bodyPr>
          <a:lstStyle/>
          <a:p>
            <a:r>
              <a:rPr lang="en-US" sz="1200" dirty="0">
                <a:solidFill>
                  <a:srgbClr val="00B050"/>
                </a:solidFill>
              </a:rPr>
              <a:t>Child</a:t>
            </a:r>
            <a:r>
              <a:rPr lang="en-US" sz="1200" dirty="0"/>
              <a:t>,21,68,3,2,</a:t>
            </a:r>
            <a:r>
              <a:rPr lang="en-US" sz="1200" dirty="0">
                <a:solidFill>
                  <a:srgbClr val="00B050"/>
                </a:solidFill>
              </a:rPr>
              <a:t>Helene,Maria</a:t>
            </a:r>
            <a:r>
              <a:rPr lang="en-US" sz="1200" strike="sngStrike" dirty="0"/>
              <a:t>,</a:t>
            </a:r>
            <a:r>
              <a:rPr lang="en-US" sz="1200" strike="sngStrike" dirty="0">
                <a:solidFill>
                  <a:srgbClr val="FF0000"/>
                </a:solidFill>
              </a:rPr>
              <a:t>SPOUSE</a:t>
            </a:r>
            <a:r>
              <a:rPr lang="en-US" sz="1200" strike="sngStrike" dirty="0"/>
              <a:t>,21,68,19,2,</a:t>
            </a:r>
            <a:r>
              <a:rPr lang="en-US" sz="1200" strike="sngStrike" dirty="0">
                <a:solidFill>
                  <a:srgbClr val="FF0000"/>
                </a:solidFill>
              </a:rPr>
              <a:t>Claus,Glandorf</a:t>
            </a:r>
            <a:r>
              <a:rPr lang="en-US" sz="1200" strike="sngStrike" dirty="0"/>
              <a:t>,LPAREN,21,69,4,1,(,</a:t>
            </a:r>
            <a:r>
              <a:rPr lang="en-US" sz="1200" strike="sngStrike" dirty="0">
                <a:solidFill>
                  <a:srgbClr val="FF0000"/>
                </a:solidFill>
              </a:rPr>
              <a:t>Parent1</a:t>
            </a:r>
            <a:r>
              <a:rPr lang="en-US" sz="1200" strike="sngStrike" dirty="0"/>
              <a:t>,21,69,7,4,</a:t>
            </a:r>
            <a:r>
              <a:rPr lang="en-US" sz="1200" strike="sngStrike" dirty="0">
                <a:solidFill>
                  <a:srgbClr val="FF0000"/>
                </a:solidFill>
              </a:rPr>
              <a:t>Hinr,.,G,.</a:t>
            </a:r>
            <a:r>
              <a:rPr lang="en-US" sz="1200" strike="sngStrike" dirty="0"/>
              <a:t>,</a:t>
            </a:r>
            <a:r>
              <a:rPr lang="en-US" sz="1200" strike="sngStrike" dirty="0">
                <a:solidFill>
                  <a:srgbClr val="FF0000"/>
                </a:solidFill>
              </a:rPr>
              <a:t>Parent2</a:t>
            </a:r>
            <a:r>
              <a:rPr lang="en-US" sz="1200" strike="sngStrike" dirty="0"/>
              <a:t>,21,69,12,2,</a:t>
            </a:r>
            <a:r>
              <a:rPr lang="en-US" sz="1200" strike="sngStrike" dirty="0">
                <a:solidFill>
                  <a:srgbClr val="FF0000"/>
                </a:solidFill>
              </a:rPr>
              <a:t>Adelheit,Rademaker</a:t>
            </a:r>
            <a:r>
              <a:rPr lang="en-US" sz="1200" strike="sngStrike" dirty="0"/>
              <a:t>,RPAREN,21,69,14,1,)</a:t>
            </a:r>
          </a:p>
        </p:txBody>
      </p:sp>
      <p:sp>
        <p:nvSpPr>
          <p:cNvPr id="12" name="TextBox 11">
            <a:extLst>
              <a:ext uri="{FF2B5EF4-FFF2-40B4-BE49-F238E27FC236}">
                <a16:creationId xmlns:a16="http://schemas.microsoft.com/office/drawing/2014/main" id="{723138FD-1239-412A-BCDC-D05DD63FC06D}"/>
              </a:ext>
            </a:extLst>
          </p:cNvPr>
          <p:cNvSpPr txBox="1"/>
          <p:nvPr/>
        </p:nvSpPr>
        <p:spPr>
          <a:xfrm>
            <a:off x="0" y="5437690"/>
            <a:ext cx="9642987" cy="276999"/>
          </a:xfrm>
          <a:prstGeom prst="rect">
            <a:avLst/>
          </a:prstGeom>
          <a:noFill/>
        </p:spPr>
        <p:txBody>
          <a:bodyPr wrap="square">
            <a:spAutoFit/>
          </a:bodyPr>
          <a:lstStyle/>
          <a:p>
            <a:r>
              <a:rPr lang="en-US" sz="1200" dirty="0">
                <a:solidFill>
                  <a:srgbClr val="00B050"/>
                </a:solidFill>
              </a:rPr>
              <a:t>Child</a:t>
            </a:r>
            <a:r>
              <a:rPr lang="en-US" sz="1200" dirty="0"/>
              <a:t>,21,63,8,5,</a:t>
            </a:r>
            <a:r>
              <a:rPr lang="en-US" sz="1200" dirty="0">
                <a:solidFill>
                  <a:srgbClr val="00B050"/>
                </a:solidFill>
              </a:rPr>
              <a:t>Catharina,Sophia,Dorothea,Magdalena,Titan</a:t>
            </a:r>
            <a:r>
              <a:rPr lang="en-US" sz="1200" dirty="0"/>
              <a:t>,</a:t>
            </a:r>
            <a:r>
              <a:rPr lang="en-US" sz="1200" strike="sngStrike" dirty="0"/>
              <a:t>LPAREN,21,63,14,1,(,</a:t>
            </a:r>
            <a:r>
              <a:rPr lang="en-US" sz="1200" dirty="0">
                <a:solidFill>
                  <a:srgbClr val="00B050"/>
                </a:solidFill>
              </a:rPr>
              <a:t>Parent1</a:t>
            </a:r>
            <a:r>
              <a:rPr lang="en-US" sz="1200" dirty="0"/>
              <a:t>,21,63,17,4,</a:t>
            </a:r>
            <a:r>
              <a:rPr lang="en-US" sz="1200" dirty="0">
                <a:solidFill>
                  <a:srgbClr val="00B050"/>
                </a:solidFill>
              </a:rPr>
              <a:t>Luis,Niclaus,T,.</a:t>
            </a:r>
            <a:r>
              <a:rPr lang="en-US" sz="1200" strike="sngStrike" dirty="0"/>
              <a:t>,RPAREN,21,64,5,1,)</a:t>
            </a:r>
          </a:p>
        </p:txBody>
      </p:sp>
      <p:sp>
        <p:nvSpPr>
          <p:cNvPr id="14" name="TextBox 13">
            <a:extLst>
              <a:ext uri="{FF2B5EF4-FFF2-40B4-BE49-F238E27FC236}">
                <a16:creationId xmlns:a16="http://schemas.microsoft.com/office/drawing/2014/main" id="{45747F96-4820-4A3E-8E60-FF146D117964}"/>
              </a:ext>
            </a:extLst>
          </p:cNvPr>
          <p:cNvSpPr txBox="1"/>
          <p:nvPr/>
        </p:nvSpPr>
        <p:spPr>
          <a:xfrm>
            <a:off x="0" y="4976422"/>
            <a:ext cx="3500284" cy="461665"/>
          </a:xfrm>
          <a:prstGeom prst="rect">
            <a:avLst/>
          </a:prstGeom>
          <a:noFill/>
        </p:spPr>
        <p:txBody>
          <a:bodyPr wrap="square">
            <a:spAutoFit/>
          </a:bodyPr>
          <a:lstStyle/>
          <a:p>
            <a:r>
              <a:rPr lang="en-US" sz="1200" dirty="0">
                <a:solidFill>
                  <a:srgbClr val="00B050"/>
                </a:solidFill>
              </a:rPr>
              <a:t>Child</a:t>
            </a:r>
            <a:r>
              <a:rPr lang="en-US" sz="1200" dirty="0"/>
              <a:t>,21,61,2,2,</a:t>
            </a:r>
            <a:r>
              <a:rPr lang="en-US" sz="1200" dirty="0">
                <a:solidFill>
                  <a:srgbClr val="00B050"/>
                </a:solidFill>
              </a:rPr>
              <a:t>Otto,Brokmann</a:t>
            </a:r>
          </a:p>
          <a:p>
            <a:r>
              <a:rPr lang="en-US" sz="1200" dirty="0">
                <a:solidFill>
                  <a:srgbClr val="FF0000"/>
                </a:solidFill>
              </a:rPr>
              <a:t>Child</a:t>
            </a:r>
            <a:r>
              <a:rPr lang="en-US" sz="1200" dirty="0"/>
              <a:t>,21,61,11,1,</a:t>
            </a:r>
            <a:r>
              <a:rPr lang="en-US" sz="1200" dirty="0">
                <a:solidFill>
                  <a:srgbClr val="FF0000"/>
                </a:solidFill>
              </a:rPr>
              <a:t>Häusler</a:t>
            </a:r>
            <a:r>
              <a:rPr lang="en-US" sz="1200" dirty="0"/>
              <a:t>,</a:t>
            </a:r>
            <a:r>
              <a:rPr lang="en-US" sz="1200" dirty="0">
                <a:solidFill>
                  <a:srgbClr val="00B050"/>
                </a:solidFill>
              </a:rPr>
              <a:t>Parent1</a:t>
            </a:r>
            <a:r>
              <a:rPr lang="en-US" sz="1200" dirty="0"/>
              <a:t>,21,61,20,1,</a:t>
            </a:r>
            <a:r>
              <a:rPr lang="en-US" sz="1200" dirty="0">
                <a:solidFill>
                  <a:srgbClr val="00B050"/>
                </a:solidFill>
              </a:rPr>
              <a:t>B065</a:t>
            </a:r>
          </a:p>
        </p:txBody>
      </p:sp>
    </p:spTree>
    <p:extLst>
      <p:ext uri="{BB962C8B-B14F-4D97-AF65-F5344CB8AC3E}">
        <p14:creationId xmlns:p14="http://schemas.microsoft.com/office/powerpoint/2010/main" val="38113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819D78-43CE-4371-85F1-219E454AB760}"/>
              </a:ext>
            </a:extLst>
          </p:cNvPr>
          <p:cNvSpPr txBox="1"/>
          <p:nvPr/>
        </p:nvSpPr>
        <p:spPr>
          <a:xfrm>
            <a:off x="-1" y="750411"/>
            <a:ext cx="8583561" cy="2492990"/>
          </a:xfrm>
          <a:prstGeom prst="rect">
            <a:avLst/>
          </a:prstGeom>
          <a:noFill/>
        </p:spPr>
        <p:txBody>
          <a:bodyPr wrap="square">
            <a:spAutoFit/>
          </a:bodyPr>
          <a:lstStyle/>
          <a:p>
            <a:r>
              <a:rPr lang="en-US" sz="1200" dirty="0"/>
              <a:t>B076</a:t>
            </a:r>
          </a:p>
          <a:p>
            <a:r>
              <a:rPr lang="en-US" sz="1200" dirty="0">
                <a:solidFill>
                  <a:srgbClr val="00B050"/>
                </a:solidFill>
              </a:rPr>
              <a:t>Carl Hinrich </a:t>
            </a:r>
            <a:r>
              <a:rPr lang="en-US" sz="1200" dirty="0" err="1">
                <a:solidFill>
                  <a:srgbClr val="00B050"/>
                </a:solidFill>
              </a:rPr>
              <a:t>Brokmann</a:t>
            </a:r>
            <a:r>
              <a:rPr lang="en-US" sz="1200" dirty="0"/>
              <a:t>, </a:t>
            </a:r>
            <a:r>
              <a:rPr lang="en-US" sz="1200" dirty="0" err="1"/>
              <a:t>Halbhöfner</a:t>
            </a:r>
            <a:r>
              <a:rPr lang="en-US" sz="1200" dirty="0"/>
              <a:t>, Hs. Nr. 16, * 9.1.1802 </a:t>
            </a:r>
            <a:r>
              <a:rPr lang="en-US" sz="1200" dirty="0" err="1"/>
              <a:t>aus</a:t>
            </a:r>
            <a:r>
              <a:rPr lang="en-US" sz="1200" dirty="0"/>
              <a:t> </a:t>
            </a:r>
            <a:r>
              <a:rPr lang="en-US" sz="1200" dirty="0">
                <a:solidFill>
                  <a:srgbClr val="00B050"/>
                </a:solidFill>
              </a:rPr>
              <a:t>B069</a:t>
            </a:r>
            <a:r>
              <a:rPr lang="en-US" sz="1200" dirty="0"/>
              <a:t>, + 23.4.1868,</a:t>
            </a:r>
          </a:p>
          <a:p>
            <a:r>
              <a:rPr lang="en-US" sz="1200" dirty="0" err="1"/>
              <a:t>oo</a:t>
            </a:r>
            <a:r>
              <a:rPr lang="en-US" sz="1200" dirty="0"/>
              <a:t> 30.10.1835 </a:t>
            </a:r>
            <a:r>
              <a:rPr lang="en-US" sz="1200" dirty="0">
                <a:solidFill>
                  <a:srgbClr val="00B050"/>
                </a:solidFill>
              </a:rPr>
              <a:t>Anne Margarethe </a:t>
            </a:r>
            <a:r>
              <a:rPr lang="en-US" sz="1200" dirty="0" err="1">
                <a:solidFill>
                  <a:srgbClr val="00B050"/>
                </a:solidFill>
              </a:rPr>
              <a:t>Döscher</a:t>
            </a:r>
            <a:r>
              <a:rPr lang="en-US" sz="1200" dirty="0"/>
              <a:t>, (To. </a:t>
            </a:r>
            <a:r>
              <a:rPr lang="en-US" sz="1200" dirty="0">
                <a:solidFill>
                  <a:srgbClr val="00B050"/>
                </a:solidFill>
              </a:rPr>
              <a:t>Johann Hinrich D.</a:t>
            </a:r>
            <a:r>
              <a:rPr lang="en-US" sz="1200" dirty="0"/>
              <a:t>, </a:t>
            </a:r>
            <a:r>
              <a:rPr lang="en-US" sz="1200" dirty="0" err="1"/>
              <a:t>Frelsdorf</a:t>
            </a:r>
            <a:r>
              <a:rPr lang="en-US" sz="1200" dirty="0"/>
              <a:t>), * ca. 1801, ,</a:t>
            </a:r>
          </a:p>
          <a:p>
            <a:r>
              <a:rPr lang="en-US" sz="1200" dirty="0"/>
              <a:t>□ 12.5.1884, 73/-/12,</a:t>
            </a:r>
          </a:p>
          <a:p>
            <a:r>
              <a:rPr lang="en-US" sz="1200" dirty="0"/>
              <a:t>Kinder: Anna Catherina * 5.7.1836, </a:t>
            </a:r>
            <a:r>
              <a:rPr lang="en-US" sz="1200" dirty="0" err="1"/>
              <a:t>oo</a:t>
            </a:r>
            <a:r>
              <a:rPr lang="en-US" sz="1200" dirty="0"/>
              <a:t> 15.7.1859 Johann Hinrich Meyer, </a:t>
            </a:r>
            <a:r>
              <a:rPr lang="en-US" sz="1200" dirty="0" err="1"/>
              <a:t>Wwr</a:t>
            </a:r>
            <a:r>
              <a:rPr lang="en-US" sz="1200" dirty="0"/>
              <a:t>., M055</a:t>
            </a:r>
          </a:p>
          <a:p>
            <a:r>
              <a:rPr lang="en-US" sz="1200" dirty="0"/>
              <a:t>              Johann Hinrich *26.11.1837, 7.11.1862, B079</a:t>
            </a:r>
          </a:p>
          <a:p>
            <a:r>
              <a:rPr lang="en-US" sz="1200" dirty="0"/>
              <a:t>              Anna Margareta * 19.9.1839, + 10.5.1856</a:t>
            </a:r>
          </a:p>
          <a:p>
            <a:r>
              <a:rPr lang="en-US" sz="1200" dirty="0"/>
              <a:t>              </a:t>
            </a:r>
            <a:r>
              <a:rPr lang="en-US" sz="1200" dirty="0">
                <a:solidFill>
                  <a:srgbClr val="00B050"/>
                </a:solidFill>
              </a:rPr>
              <a:t>Martin</a:t>
            </a:r>
            <a:r>
              <a:rPr lang="en-US" sz="1200" dirty="0"/>
              <a:t> * </a:t>
            </a:r>
            <a:r>
              <a:rPr lang="en-US" sz="1200" dirty="0">
                <a:solidFill>
                  <a:srgbClr val="00B050"/>
                </a:solidFill>
              </a:rPr>
              <a:t>26.1.1842</a:t>
            </a:r>
            <a:r>
              <a:rPr lang="en-US" sz="1200" dirty="0"/>
              <a:t>, </a:t>
            </a:r>
            <a:r>
              <a:rPr lang="en-US" sz="1200" dirty="0" err="1"/>
              <a:t>oo</a:t>
            </a:r>
            <a:r>
              <a:rPr lang="en-US" sz="1200" dirty="0"/>
              <a:t> </a:t>
            </a:r>
            <a:r>
              <a:rPr lang="en-US" sz="1200" dirty="0" err="1"/>
              <a:t>Ringstedt</a:t>
            </a:r>
            <a:r>
              <a:rPr lang="en-US" sz="1200" dirty="0"/>
              <a:t> luth. 23.11.1869 </a:t>
            </a:r>
            <a:r>
              <a:rPr lang="en-US" sz="1200" dirty="0" err="1">
                <a:solidFill>
                  <a:srgbClr val="FF0000"/>
                </a:solidFill>
              </a:rPr>
              <a:t>Gesche</a:t>
            </a:r>
            <a:r>
              <a:rPr lang="en-US" sz="1200" dirty="0">
                <a:solidFill>
                  <a:srgbClr val="FF0000"/>
                </a:solidFill>
              </a:rPr>
              <a:t> Katharina </a:t>
            </a:r>
            <a:r>
              <a:rPr lang="en-US" sz="1200" dirty="0" err="1">
                <a:solidFill>
                  <a:srgbClr val="FF0000"/>
                </a:solidFill>
              </a:rPr>
              <a:t>Schröder</a:t>
            </a:r>
            <a:r>
              <a:rPr lang="en-US" sz="1200" dirty="0"/>
              <a:t>,</a:t>
            </a:r>
          </a:p>
          <a:p>
            <a:r>
              <a:rPr lang="en-US" sz="1200" dirty="0"/>
              <a:t>	(To. </a:t>
            </a:r>
            <a:r>
              <a:rPr lang="en-US" sz="1200" dirty="0">
                <a:solidFill>
                  <a:srgbClr val="FF0000"/>
                </a:solidFill>
              </a:rPr>
              <a:t>Johann S.</a:t>
            </a:r>
            <a:r>
              <a:rPr lang="en-US" sz="1200" dirty="0"/>
              <a:t>, </a:t>
            </a:r>
            <a:r>
              <a:rPr lang="en-US" sz="1200" dirty="0" err="1"/>
              <a:t>Schmied</a:t>
            </a:r>
            <a:r>
              <a:rPr lang="en-US" sz="1200" dirty="0"/>
              <a:t>, </a:t>
            </a:r>
            <a:r>
              <a:rPr lang="en-US" sz="1200" dirty="0" err="1"/>
              <a:t>Alfstedt</a:t>
            </a:r>
            <a:r>
              <a:rPr lang="en-US" sz="1200" dirty="0"/>
              <a:t>, </a:t>
            </a:r>
            <a:r>
              <a:rPr lang="en-US" sz="1200" dirty="0" err="1"/>
              <a:t>Ksp</a:t>
            </a:r>
            <a:r>
              <a:rPr lang="en-US" sz="1200" dirty="0"/>
              <a:t>. </a:t>
            </a:r>
            <a:r>
              <a:rPr lang="en-US" sz="1200" dirty="0" err="1"/>
              <a:t>Ringstedt</a:t>
            </a:r>
            <a:r>
              <a:rPr lang="en-US" sz="1200" dirty="0"/>
              <a:t>, </a:t>
            </a:r>
            <a:r>
              <a:rPr lang="en-US" sz="1200" dirty="0" err="1"/>
              <a:t>oo</a:t>
            </a:r>
            <a:r>
              <a:rPr lang="en-US" sz="1200" dirty="0"/>
              <a:t> </a:t>
            </a:r>
            <a:r>
              <a:rPr lang="en-US" sz="1200" dirty="0">
                <a:solidFill>
                  <a:srgbClr val="FF0000"/>
                </a:solidFill>
              </a:rPr>
              <a:t>Dorothea Margareta</a:t>
            </a:r>
          </a:p>
          <a:p>
            <a:r>
              <a:rPr lang="en-US" sz="1200" dirty="0">
                <a:solidFill>
                  <a:srgbClr val="FF0000"/>
                </a:solidFill>
              </a:rPr>
              <a:t>	von der Lieth</a:t>
            </a:r>
            <a:r>
              <a:rPr lang="en-US" sz="1200" dirty="0"/>
              <a:t>), * </a:t>
            </a:r>
            <a:r>
              <a:rPr lang="en-US" sz="1200" dirty="0" err="1"/>
              <a:t>Alfstedt</a:t>
            </a:r>
            <a:r>
              <a:rPr lang="en-US" sz="1200" dirty="0"/>
              <a:t> 7.10.1847</a:t>
            </a:r>
          </a:p>
          <a:p>
            <a:r>
              <a:rPr lang="en-US" sz="1200" dirty="0"/>
              <a:t>	(</a:t>
            </a:r>
            <a:r>
              <a:rPr lang="en-US" sz="1200" dirty="0" err="1"/>
              <a:t>Als</a:t>
            </a:r>
            <a:r>
              <a:rPr lang="en-US" sz="1200" dirty="0"/>
              <a:t> </a:t>
            </a:r>
            <a:r>
              <a:rPr lang="en-US" sz="1200" dirty="0" err="1"/>
              <a:t>künftiger</a:t>
            </a:r>
            <a:r>
              <a:rPr lang="en-US" sz="1200" dirty="0"/>
              <a:t> </a:t>
            </a:r>
            <a:r>
              <a:rPr lang="en-US" sz="1200" dirty="0" err="1"/>
              <a:t>Wohnort</a:t>
            </a:r>
            <a:r>
              <a:rPr lang="en-US" sz="1200" dirty="0"/>
              <a:t> </a:t>
            </a:r>
            <a:r>
              <a:rPr lang="en-US" sz="1200" dirty="0" err="1"/>
              <a:t>wird</a:t>
            </a:r>
            <a:r>
              <a:rPr lang="en-US" sz="1200" dirty="0"/>
              <a:t> </a:t>
            </a:r>
            <a:r>
              <a:rPr lang="en-US" sz="1200" dirty="0" err="1"/>
              <a:t>Alfstedt</a:t>
            </a:r>
            <a:r>
              <a:rPr lang="en-US" sz="1200" dirty="0"/>
              <a:t> </a:t>
            </a:r>
            <a:r>
              <a:rPr lang="en-US" sz="1200" dirty="0" err="1"/>
              <a:t>angegeben</a:t>
            </a:r>
            <a:r>
              <a:rPr lang="en-US" sz="1200" dirty="0"/>
              <a:t>.)</a:t>
            </a:r>
          </a:p>
          <a:p>
            <a:r>
              <a:rPr lang="en-US" sz="1200" dirty="0"/>
              <a:t>              </a:t>
            </a:r>
            <a:r>
              <a:rPr lang="en-US" sz="1200" dirty="0" err="1"/>
              <a:t>Gesche</a:t>
            </a:r>
            <a:r>
              <a:rPr lang="en-US" sz="1200" dirty="0"/>
              <a:t> * 10.3.1844, </a:t>
            </a:r>
            <a:r>
              <a:rPr lang="en-US" sz="1200" dirty="0" err="1"/>
              <a:t>oo</a:t>
            </a:r>
            <a:r>
              <a:rPr lang="en-US" sz="1200" dirty="0"/>
              <a:t> 14.11.1873 Hermann Steffens, S086</a:t>
            </a:r>
          </a:p>
          <a:p>
            <a:r>
              <a:rPr lang="en-US" sz="1200" dirty="0"/>
              <a:t>              Anna *6.11.1851</a:t>
            </a:r>
          </a:p>
        </p:txBody>
      </p:sp>
      <p:sp>
        <p:nvSpPr>
          <p:cNvPr id="6" name="TextBox 5">
            <a:extLst>
              <a:ext uri="{FF2B5EF4-FFF2-40B4-BE49-F238E27FC236}">
                <a16:creationId xmlns:a16="http://schemas.microsoft.com/office/drawing/2014/main" id="{54194CCA-B768-4C4B-9B4F-897FB0C75883}"/>
              </a:ext>
            </a:extLst>
          </p:cNvPr>
          <p:cNvSpPr txBox="1"/>
          <p:nvPr/>
        </p:nvSpPr>
        <p:spPr>
          <a:xfrm>
            <a:off x="-1" y="3912842"/>
            <a:ext cx="11847871" cy="461665"/>
          </a:xfrm>
          <a:prstGeom prst="rect">
            <a:avLst/>
          </a:prstGeom>
          <a:noFill/>
        </p:spPr>
        <p:txBody>
          <a:bodyPr wrap="square">
            <a:spAutoFit/>
          </a:bodyPr>
          <a:lstStyle/>
          <a:p>
            <a:r>
              <a:rPr lang="en-US" sz="1200" dirty="0">
                <a:solidFill>
                  <a:srgbClr val="00B050"/>
                </a:solidFill>
              </a:rPr>
              <a:t>Child</a:t>
            </a:r>
            <a:r>
              <a:rPr lang="en-US" sz="1200" dirty="0"/>
              <a:t>,22,23,3,1,</a:t>
            </a:r>
            <a:r>
              <a:rPr lang="en-US" sz="1200" dirty="0">
                <a:solidFill>
                  <a:srgbClr val="00B050"/>
                </a:solidFill>
              </a:rPr>
              <a:t>Martin</a:t>
            </a:r>
            <a:r>
              <a:rPr lang="en-US" sz="1200" dirty="0"/>
              <a:t>,</a:t>
            </a:r>
            <a:r>
              <a:rPr lang="en-US" sz="1200" strike="sngStrike" dirty="0">
                <a:solidFill>
                  <a:srgbClr val="FF0000"/>
                </a:solidFill>
              </a:rPr>
              <a:t>SPOUSE</a:t>
            </a:r>
            <a:r>
              <a:rPr lang="en-US" sz="1200" strike="sngStrike" dirty="0"/>
              <a:t>,22,23,20,3,</a:t>
            </a:r>
            <a:r>
              <a:rPr lang="en-US" sz="1200" strike="sngStrike" dirty="0">
                <a:solidFill>
                  <a:srgbClr val="FF0000"/>
                </a:solidFill>
              </a:rPr>
              <a:t>Gesche,Katharina,Schröder</a:t>
            </a:r>
            <a:r>
              <a:rPr lang="en-US" sz="1200" strike="sngStrike" dirty="0"/>
              <a:t>,LPAREN,22,24,4,1,(,</a:t>
            </a:r>
            <a:r>
              <a:rPr lang="en-US" sz="1200" strike="sngStrike" dirty="0">
                <a:solidFill>
                  <a:srgbClr val="FF0000"/>
                </a:solidFill>
              </a:rPr>
              <a:t>Parent1</a:t>
            </a:r>
            <a:r>
              <a:rPr lang="en-US" sz="1200" strike="sngStrike" dirty="0"/>
              <a:t>,22,24,7,3,</a:t>
            </a:r>
            <a:r>
              <a:rPr lang="en-US" sz="1200" strike="sngStrike" dirty="0">
                <a:solidFill>
                  <a:srgbClr val="FF0000"/>
                </a:solidFill>
              </a:rPr>
              <a:t>Johann,S,.</a:t>
            </a:r>
            <a:r>
              <a:rPr lang="en-US" sz="1200" strike="sngStrike" dirty="0"/>
              <a:t>,Parent2,22,24,20,2,</a:t>
            </a:r>
            <a:r>
              <a:rPr lang="en-US" sz="1200" strike="sngStrike" dirty="0">
                <a:solidFill>
                  <a:srgbClr val="FF0000"/>
                </a:solidFill>
              </a:rPr>
              <a:t>Dorothea,Margareta</a:t>
            </a:r>
            <a:r>
              <a:rPr lang="en-US" sz="1200" strike="sngStrike" dirty="0"/>
              <a:t>,RPAREN,22,25,7,1,),LPAREN,22,26,4,1,(</a:t>
            </a:r>
          </a:p>
        </p:txBody>
      </p:sp>
      <p:sp>
        <p:nvSpPr>
          <p:cNvPr id="8" name="TextBox 7">
            <a:extLst>
              <a:ext uri="{FF2B5EF4-FFF2-40B4-BE49-F238E27FC236}">
                <a16:creationId xmlns:a16="http://schemas.microsoft.com/office/drawing/2014/main" id="{6642276F-ACDF-43B3-AC8B-54CAB8067A83}"/>
              </a:ext>
            </a:extLst>
          </p:cNvPr>
          <p:cNvSpPr txBox="1"/>
          <p:nvPr/>
        </p:nvSpPr>
        <p:spPr>
          <a:xfrm>
            <a:off x="0" y="3649066"/>
            <a:ext cx="8640096" cy="276999"/>
          </a:xfrm>
          <a:prstGeom prst="rect">
            <a:avLst/>
          </a:prstGeom>
          <a:noFill/>
        </p:spPr>
        <p:txBody>
          <a:bodyPr wrap="square">
            <a:spAutoFit/>
          </a:bodyPr>
          <a:lstStyle/>
          <a:p>
            <a:r>
              <a:rPr lang="de-DE" sz="1200" dirty="0">
                <a:solidFill>
                  <a:srgbClr val="00B050"/>
                </a:solidFill>
              </a:rPr>
              <a:t>Child</a:t>
            </a:r>
            <a:r>
              <a:rPr lang="de-DE" sz="1200" dirty="0"/>
              <a:t>,22,18,8,3,</a:t>
            </a:r>
            <a:r>
              <a:rPr lang="de-DE" sz="1200" dirty="0">
                <a:solidFill>
                  <a:srgbClr val="00B050"/>
                </a:solidFill>
              </a:rPr>
              <a:t>Anne,Margarethe,Döscher</a:t>
            </a:r>
            <a:r>
              <a:rPr lang="de-DE" sz="1200" dirty="0"/>
              <a:t>,</a:t>
            </a:r>
            <a:r>
              <a:rPr lang="de-DE" sz="1200" strike="sngStrike" dirty="0"/>
              <a:t>LPAREN,22,18,12,1,</a:t>
            </a:r>
            <a:r>
              <a:rPr lang="de-DE" sz="1200" dirty="0"/>
              <a:t>(,</a:t>
            </a:r>
            <a:r>
              <a:rPr lang="de-DE" sz="1200" dirty="0">
                <a:solidFill>
                  <a:srgbClr val="00B050"/>
                </a:solidFill>
              </a:rPr>
              <a:t>Parent1</a:t>
            </a:r>
            <a:r>
              <a:rPr lang="de-DE" sz="1200" dirty="0"/>
              <a:t>,22,18,15,4,</a:t>
            </a:r>
            <a:r>
              <a:rPr lang="de-DE" sz="1200" dirty="0">
                <a:solidFill>
                  <a:srgbClr val="00B050"/>
                </a:solidFill>
              </a:rPr>
              <a:t>Johann,Hinrich,D,.</a:t>
            </a:r>
            <a:r>
              <a:rPr lang="de-DE" sz="1200" dirty="0"/>
              <a:t>,</a:t>
            </a:r>
            <a:r>
              <a:rPr lang="de-DE" sz="1200" strike="sngStrike" dirty="0"/>
              <a:t>RPAREN,22,18,21,1,)</a:t>
            </a:r>
            <a:endParaRPr lang="en-US" sz="1200" strike="sngStrike" dirty="0"/>
          </a:p>
        </p:txBody>
      </p:sp>
      <p:sp>
        <p:nvSpPr>
          <p:cNvPr id="10" name="TextBox 9">
            <a:extLst>
              <a:ext uri="{FF2B5EF4-FFF2-40B4-BE49-F238E27FC236}">
                <a16:creationId xmlns:a16="http://schemas.microsoft.com/office/drawing/2014/main" id="{F0E9F387-5C9C-4724-BFD9-2E59C4110307}"/>
              </a:ext>
            </a:extLst>
          </p:cNvPr>
          <p:cNvSpPr txBox="1"/>
          <p:nvPr/>
        </p:nvSpPr>
        <p:spPr>
          <a:xfrm>
            <a:off x="0" y="3374611"/>
            <a:ext cx="6100916" cy="276999"/>
          </a:xfrm>
          <a:prstGeom prst="rect">
            <a:avLst/>
          </a:prstGeom>
          <a:noFill/>
        </p:spPr>
        <p:txBody>
          <a:bodyPr wrap="square">
            <a:spAutoFit/>
          </a:bodyPr>
          <a:lstStyle/>
          <a:p>
            <a:r>
              <a:rPr lang="en-US" sz="1200" dirty="0">
                <a:solidFill>
                  <a:srgbClr val="00B050"/>
                </a:solidFill>
              </a:rPr>
              <a:t>Child</a:t>
            </a:r>
            <a:r>
              <a:rPr lang="en-US" sz="1200" dirty="0"/>
              <a:t>,22,17,2,3,</a:t>
            </a:r>
            <a:r>
              <a:rPr lang="en-US" sz="1200" dirty="0">
                <a:solidFill>
                  <a:srgbClr val="00B050"/>
                </a:solidFill>
              </a:rPr>
              <a:t>Carl,Hinrich,Brokmann</a:t>
            </a:r>
            <a:r>
              <a:rPr lang="en-US" sz="1200" dirty="0"/>
              <a:t>,</a:t>
            </a:r>
            <a:r>
              <a:rPr lang="en-US" sz="1200" dirty="0">
                <a:solidFill>
                  <a:srgbClr val="00B050"/>
                </a:solidFill>
              </a:rPr>
              <a:t>Parent1</a:t>
            </a:r>
            <a:r>
              <a:rPr lang="en-US" sz="1200" dirty="0"/>
              <a:t>,22,17,21,1,</a:t>
            </a:r>
            <a:r>
              <a:rPr lang="en-US" sz="1200" dirty="0">
                <a:solidFill>
                  <a:srgbClr val="00B050"/>
                </a:solidFill>
              </a:rPr>
              <a:t>B069</a:t>
            </a:r>
          </a:p>
        </p:txBody>
      </p:sp>
    </p:spTree>
    <p:extLst>
      <p:ext uri="{BB962C8B-B14F-4D97-AF65-F5344CB8AC3E}">
        <p14:creationId xmlns:p14="http://schemas.microsoft.com/office/powerpoint/2010/main" val="2544714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a:t>Issues found in </a:t>
            </a:r>
            <a:r>
              <a:rPr lang="en-US" sz="3600" dirty="0" err="1"/>
              <a:t>PersonOutput</a:t>
            </a:r>
            <a:endParaRPr lang="en-US" sz="3600" dirty="0"/>
          </a:p>
        </p:txBody>
      </p:sp>
      <p:sp>
        <p:nvSpPr>
          <p:cNvPr id="3" name="Content Placeholder 2"/>
          <p:cNvSpPr>
            <a:spLocks noGrp="1"/>
          </p:cNvSpPr>
          <p:nvPr>
            <p:ph idx="1"/>
          </p:nvPr>
        </p:nvSpPr>
        <p:spPr>
          <a:xfrm>
            <a:off x="1981200" y="914400"/>
            <a:ext cx="8229600" cy="5334000"/>
          </a:xfrm>
        </p:spPr>
        <p:txBody>
          <a:bodyPr>
            <a:normAutofit fontScale="92500"/>
          </a:bodyPr>
          <a:lstStyle/>
          <a:p>
            <a:pPr marL="0" indent="0">
              <a:buNone/>
            </a:pPr>
            <a:r>
              <a:rPr lang="en-US" sz="2400" b="1" dirty="0"/>
              <a:t>Father was dead at time of marriage. This is extracted as the </a:t>
            </a:r>
            <a:r>
              <a:rPr lang="en-US" sz="2400" b="1" dirty="0" err="1"/>
              <a:t>DeathPlace</a:t>
            </a:r>
            <a:endParaRPr lang="en-US" sz="2400" b="1" dirty="0"/>
          </a:p>
          <a:p>
            <a:pPr marL="0" indent="0">
              <a:buNone/>
            </a:pPr>
            <a:r>
              <a:rPr lang="en-US" sz="2000" b="1" dirty="0"/>
              <a:t>There are several instances of these  (5 – So.;   6 – To.) </a:t>
            </a:r>
          </a:p>
          <a:p>
            <a:pPr marL="0" indent="0">
              <a:buNone/>
            </a:pPr>
            <a:endParaRPr lang="en-US" sz="1600" dirty="0"/>
          </a:p>
          <a:p>
            <a:pPr marL="0" indent="0">
              <a:buNone/>
            </a:pPr>
            <a:r>
              <a:rPr lang="de-DE" sz="1600" dirty="0"/>
              <a:t>C001</a:t>
            </a:r>
          </a:p>
          <a:p>
            <a:pPr marL="0" indent="0">
              <a:buNone/>
            </a:pPr>
            <a:r>
              <a:rPr lang="en-US" sz="1600" u="sng" dirty="0"/>
              <a:t>From </a:t>
            </a:r>
            <a:r>
              <a:rPr lang="en-US" sz="1600" u="sng" dirty="0" err="1"/>
              <a:t>PersonOutputRecords</a:t>
            </a:r>
            <a:endParaRPr lang="en-US" sz="1600" u="sng" dirty="0"/>
          </a:p>
          <a:p>
            <a:pPr marL="0" indent="0">
              <a:buNone/>
            </a:pPr>
            <a:r>
              <a:rPr lang="en-US" sz="1600" dirty="0"/>
              <a:t>Name,25,30,14,3,Ann,Margret,Winnepen,</a:t>
            </a:r>
            <a:r>
              <a:rPr lang="en-US" sz="1600" b="1" dirty="0">
                <a:solidFill>
                  <a:srgbClr val="FF0000"/>
                </a:solidFill>
              </a:rPr>
              <a:t>DeathPlace</a:t>
            </a:r>
            <a:r>
              <a:rPr lang="en-US" sz="1600" dirty="0">
                <a:solidFill>
                  <a:srgbClr val="FF0000"/>
                </a:solidFill>
              </a:rPr>
              <a:t>,25,30,22,1,Joh,</a:t>
            </a:r>
            <a:r>
              <a:rPr lang="en-US" sz="1600" b="1" dirty="0"/>
              <a:t>BirthPlace</a:t>
            </a:r>
            <a:r>
              <a:rPr lang="en-US" sz="1600" dirty="0"/>
              <a:t>,25,30,31,1,Lintig,</a:t>
            </a:r>
            <a:r>
              <a:rPr lang="en-US" sz="1600" b="1" dirty="0"/>
              <a:t>BirthDate</a:t>
            </a:r>
            <a:r>
              <a:rPr lang="en-US" sz="1600" dirty="0"/>
              <a:t>,25,30,32,5,2,.,4,.,1729</a:t>
            </a:r>
          </a:p>
          <a:p>
            <a:pPr marL="0" indent="0">
              <a:buNone/>
            </a:pPr>
            <a:endParaRPr lang="de-DE" sz="1600" dirty="0"/>
          </a:p>
          <a:p>
            <a:pPr marL="0" indent="0">
              <a:buNone/>
            </a:pPr>
            <a:r>
              <a:rPr lang="de-DE" sz="1600" u="sng" dirty="0" err="1"/>
              <a:t>From</a:t>
            </a:r>
            <a:r>
              <a:rPr lang="de-DE" sz="1600" u="sng" dirty="0"/>
              <a:t> </a:t>
            </a:r>
            <a:r>
              <a:rPr lang="de-DE" sz="1600" u="sng" dirty="0" err="1"/>
              <a:t>the</a:t>
            </a:r>
            <a:r>
              <a:rPr lang="de-DE" sz="1600" u="sng" dirty="0"/>
              <a:t> Book</a:t>
            </a:r>
          </a:p>
          <a:p>
            <a:pPr marL="0" indent="0">
              <a:buNone/>
            </a:pPr>
            <a:r>
              <a:rPr lang="de-DE" sz="1600" dirty="0"/>
              <a:t>Harm Carstens, Brinksitzer, Flögeln, aus Lintig, (So. Joh. Castens, oo Adelheid N.N.) * Lintig 13.12.1723,+ 5.8.1790, 76 J., </a:t>
            </a:r>
          </a:p>
          <a:p>
            <a:pPr marL="0" indent="0">
              <a:buNone/>
            </a:pPr>
            <a:r>
              <a:rPr lang="de-DE" sz="1600" dirty="0"/>
              <a:t>ool. Ringstedt (luth.) 29.11.1757 Ann Margret Winnepen, (</a:t>
            </a:r>
            <a:r>
              <a:rPr lang="de-DE" sz="1600" b="1" dirty="0">
                <a:solidFill>
                  <a:srgbClr val="FF0000"/>
                </a:solidFill>
              </a:rPr>
              <a:t>To. + Joh. </a:t>
            </a:r>
            <a:r>
              <a:rPr lang="de-DE" sz="1600" dirty="0"/>
              <a:t>W., Lintig), * Lintig 2.4.1729, + vor 1767,</a:t>
            </a:r>
            <a:endParaRPr lang="en-US" sz="1600" dirty="0"/>
          </a:p>
          <a:p>
            <a:pPr marL="0" indent="0">
              <a:buNone/>
            </a:pPr>
            <a:endParaRPr lang="en-US" dirty="0"/>
          </a:p>
          <a:p>
            <a:pPr marL="0" indent="0">
              <a:buNone/>
            </a:pPr>
            <a:r>
              <a:rPr lang="en-US" dirty="0">
                <a:solidFill>
                  <a:srgbClr val="0070C0"/>
                </a:solidFill>
              </a:rPr>
              <a:t>I added “Parent1” to Person Template to block this</a:t>
            </a:r>
          </a:p>
        </p:txBody>
      </p:sp>
      <p:sp>
        <p:nvSpPr>
          <p:cNvPr id="5" name="TextBox 4">
            <a:extLst>
              <a:ext uri="{FF2B5EF4-FFF2-40B4-BE49-F238E27FC236}">
                <a16:creationId xmlns:a16="http://schemas.microsoft.com/office/drawing/2014/main" id="{48710E43-201D-46FE-B589-27E2FBACEAAF}"/>
              </a:ext>
            </a:extLst>
          </p:cNvPr>
          <p:cNvSpPr txBox="1"/>
          <p:nvPr/>
        </p:nvSpPr>
        <p:spPr>
          <a:xfrm>
            <a:off x="1995947" y="5024734"/>
            <a:ext cx="9891251" cy="276999"/>
          </a:xfrm>
          <a:prstGeom prst="rect">
            <a:avLst/>
          </a:prstGeom>
          <a:noFill/>
        </p:spPr>
        <p:txBody>
          <a:bodyPr wrap="square">
            <a:spAutoFit/>
          </a:bodyPr>
          <a:lstStyle/>
          <a:p>
            <a:r>
              <a:rPr lang="en-US" sz="1200" dirty="0">
                <a:solidFill>
                  <a:srgbClr val="00B050"/>
                </a:solidFill>
              </a:rPr>
              <a:t>Name</a:t>
            </a:r>
            <a:r>
              <a:rPr lang="en-US" sz="1200" dirty="0"/>
              <a:t>,25,30,14,3,</a:t>
            </a:r>
            <a:r>
              <a:rPr lang="en-US" sz="1200" dirty="0">
                <a:solidFill>
                  <a:srgbClr val="00B050"/>
                </a:solidFill>
              </a:rPr>
              <a:t>Ann,Margret,Winnepen</a:t>
            </a:r>
            <a:r>
              <a:rPr lang="en-US" sz="1200" dirty="0"/>
              <a:t>,</a:t>
            </a:r>
            <a:r>
              <a:rPr lang="en-US" sz="1200" strike="sngStrike" dirty="0"/>
              <a:t>LPAREN,25,30,18,1,(,RPAREN,25,30,28,1,)</a:t>
            </a:r>
            <a:r>
              <a:rPr lang="en-US" sz="1200" dirty="0"/>
              <a:t>,</a:t>
            </a:r>
            <a:r>
              <a:rPr lang="en-US" sz="1200" dirty="0">
                <a:solidFill>
                  <a:srgbClr val="00B050"/>
                </a:solidFill>
              </a:rPr>
              <a:t>BirthPlace</a:t>
            </a:r>
            <a:r>
              <a:rPr lang="en-US" sz="1200" dirty="0"/>
              <a:t>,25,30,31,1,</a:t>
            </a:r>
            <a:r>
              <a:rPr lang="en-US" sz="1200" dirty="0">
                <a:solidFill>
                  <a:srgbClr val="00B050"/>
                </a:solidFill>
              </a:rPr>
              <a:t>Lintig,BirthDate</a:t>
            </a:r>
            <a:r>
              <a:rPr lang="en-US" sz="1200" dirty="0"/>
              <a:t>,25,30,32,5,</a:t>
            </a:r>
            <a:r>
              <a:rPr lang="en-US" sz="1200" dirty="0">
                <a:solidFill>
                  <a:srgbClr val="00B050"/>
                </a:solidFill>
              </a:rPr>
              <a:t>2,.,4,.,1729</a:t>
            </a:r>
          </a:p>
        </p:txBody>
      </p:sp>
    </p:spTree>
    <p:extLst>
      <p:ext uri="{BB962C8B-B14F-4D97-AF65-F5344CB8AC3E}">
        <p14:creationId xmlns:p14="http://schemas.microsoft.com/office/powerpoint/2010/main" val="3888026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a:t>Issues with </a:t>
            </a:r>
            <a:r>
              <a:rPr lang="en-US" sz="3600" dirty="0" err="1"/>
              <a:t>PersonOutput</a:t>
            </a:r>
            <a:endParaRPr lang="en-US" sz="3600" dirty="0"/>
          </a:p>
        </p:txBody>
      </p:sp>
      <p:sp>
        <p:nvSpPr>
          <p:cNvPr id="4" name="Content Placeholder 2"/>
          <p:cNvSpPr>
            <a:spLocks noGrp="1"/>
          </p:cNvSpPr>
          <p:nvPr>
            <p:ph idx="1"/>
          </p:nvPr>
        </p:nvSpPr>
        <p:spPr>
          <a:xfrm>
            <a:off x="1828800" y="914400"/>
            <a:ext cx="8534400" cy="5867400"/>
          </a:xfrm>
        </p:spPr>
        <p:txBody>
          <a:bodyPr>
            <a:normAutofit/>
          </a:bodyPr>
          <a:lstStyle/>
          <a:p>
            <a:pPr marL="0" indent="0">
              <a:buNone/>
            </a:pPr>
            <a:r>
              <a:rPr lang="en-US" sz="2400" b="1" dirty="0"/>
              <a:t>Month is sometimes written out as a word rather than a number</a:t>
            </a:r>
          </a:p>
          <a:p>
            <a:pPr marL="0" indent="0">
              <a:buNone/>
            </a:pPr>
            <a:endParaRPr lang="en-US" sz="1600" dirty="0"/>
          </a:p>
          <a:p>
            <a:pPr marL="0" indent="0">
              <a:buNone/>
            </a:pPr>
            <a:r>
              <a:rPr lang="en-US" sz="1600" dirty="0"/>
              <a:t>B016</a:t>
            </a:r>
          </a:p>
          <a:p>
            <a:pPr marL="0" indent="0">
              <a:buNone/>
            </a:pPr>
            <a:r>
              <a:rPr lang="en-US" sz="1600" dirty="0"/>
              <a:t>Name,13,65,9,3,Eleonore,Catharine,Breden</a:t>
            </a:r>
            <a:r>
              <a:rPr lang="en-US" sz="1600" dirty="0">
                <a:solidFill>
                  <a:srgbClr val="FF0000"/>
                </a:solidFill>
              </a:rPr>
              <a:t>,BirthPlace,13,65,24,1,Juni</a:t>
            </a:r>
            <a:r>
              <a:rPr lang="en-US" sz="1600" dirty="0"/>
              <a:t>,BirthDate,13,65,25,1,1721,DeathPlace,13,66,3,1,Elmlohe,DeathDate,13,66,4,5,4,.,3,.,1763</a:t>
            </a:r>
          </a:p>
          <a:p>
            <a:pPr marL="0" indent="0">
              <a:buNone/>
            </a:pPr>
            <a:r>
              <a:rPr lang="de-DE" sz="2400" baseline="-25000" dirty="0"/>
              <a:t>ool. 11.4.1752 Eleonore Catharine Breden, (To. Hinrich B., Hambergen), * </a:t>
            </a:r>
            <a:r>
              <a:rPr lang="de-DE" sz="2400" b="1" baseline="-25000" dirty="0">
                <a:solidFill>
                  <a:srgbClr val="FF0000"/>
                </a:solidFill>
              </a:rPr>
              <a:t>Juni</a:t>
            </a:r>
            <a:r>
              <a:rPr lang="de-DE" sz="2400" baseline="-25000" dirty="0">
                <a:solidFill>
                  <a:srgbClr val="FF0000"/>
                </a:solidFill>
              </a:rPr>
              <a:t> 1721</a:t>
            </a:r>
            <a:r>
              <a:rPr lang="de-DE" sz="2400" baseline="-25000" dirty="0"/>
              <a:t>,</a:t>
            </a:r>
          </a:p>
          <a:p>
            <a:pPr marL="0" indent="0">
              <a:buNone/>
            </a:pPr>
            <a:endParaRPr lang="de-DE" sz="2400" baseline="-25000" dirty="0"/>
          </a:p>
          <a:p>
            <a:pPr marL="0" indent="0">
              <a:buNone/>
            </a:pPr>
            <a:r>
              <a:rPr lang="de-DE" sz="1600" dirty="0"/>
              <a:t>W024</a:t>
            </a:r>
          </a:p>
          <a:p>
            <a:pPr marL="0" indent="0">
              <a:buNone/>
            </a:pPr>
            <a:r>
              <a:rPr lang="de-DE" sz="1600" dirty="0"/>
              <a:t>Marie Mathilde, * 13.3.1841, aufgeb. </a:t>
            </a:r>
            <a:r>
              <a:rPr lang="de-DE" sz="1600" b="1" dirty="0">
                <a:solidFill>
                  <a:srgbClr val="FF0000"/>
                </a:solidFill>
              </a:rPr>
              <a:t>Okt</a:t>
            </a:r>
            <a:r>
              <a:rPr lang="de-DE" sz="1600" dirty="0">
                <a:solidFill>
                  <a:srgbClr val="FF0000"/>
                </a:solidFill>
              </a:rPr>
              <a:t>. 1869 </a:t>
            </a:r>
            <a:r>
              <a:rPr lang="de-DE" sz="1600" dirty="0"/>
              <a:t>mit Wilhelm Hinrich Rüdel, 		Tischlermeister, Bederkesa, (So. Gerd Jacob R., Tischlermeister, oo Margareta 		Katherina Krooß), * Bederkesa 19.5.1835</a:t>
            </a:r>
          </a:p>
          <a:p>
            <a:pPr marL="0" indent="0">
              <a:buNone/>
            </a:pPr>
            <a:endParaRPr lang="en-US" sz="1600" dirty="0"/>
          </a:p>
        </p:txBody>
      </p:sp>
      <p:sp>
        <p:nvSpPr>
          <p:cNvPr id="3" name="TextBox 2"/>
          <p:cNvSpPr txBox="1"/>
          <p:nvPr/>
        </p:nvSpPr>
        <p:spPr>
          <a:xfrm>
            <a:off x="2057400" y="5410200"/>
            <a:ext cx="8001000" cy="1107996"/>
          </a:xfrm>
          <a:prstGeom prst="rect">
            <a:avLst/>
          </a:prstGeom>
          <a:noFill/>
        </p:spPr>
        <p:txBody>
          <a:bodyPr wrap="square" rtlCol="0">
            <a:spAutoFit/>
          </a:bodyPr>
          <a:lstStyle/>
          <a:p>
            <a:r>
              <a:rPr lang="en-US" sz="2400" dirty="0">
                <a:solidFill>
                  <a:srgbClr val="0070C0"/>
                </a:solidFill>
              </a:rPr>
              <a:t>I added templates to Person to include these as Dates,</a:t>
            </a:r>
          </a:p>
          <a:p>
            <a:r>
              <a:rPr lang="en-US" sz="2400" dirty="0">
                <a:solidFill>
                  <a:srgbClr val="0070C0"/>
                </a:solidFill>
              </a:rPr>
              <a:t>but the rest of the pipeline probably doesn’t handle them.</a:t>
            </a:r>
          </a:p>
          <a:p>
            <a:endParaRPr lang="en-US" sz="1800" dirty="0"/>
          </a:p>
        </p:txBody>
      </p:sp>
    </p:spTree>
    <p:extLst>
      <p:ext uri="{BB962C8B-B14F-4D97-AF65-F5344CB8AC3E}">
        <p14:creationId xmlns:p14="http://schemas.microsoft.com/office/powerpoint/2010/main" val="1803267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a:t>Issues with </a:t>
            </a:r>
            <a:r>
              <a:rPr lang="en-US" sz="3600" dirty="0" err="1"/>
              <a:t>PersonOutput</a:t>
            </a:r>
            <a:endParaRPr lang="en-US" sz="3600" dirty="0"/>
          </a:p>
        </p:txBody>
      </p:sp>
      <p:sp>
        <p:nvSpPr>
          <p:cNvPr id="4" name="Content Placeholder 2"/>
          <p:cNvSpPr>
            <a:spLocks noGrp="1"/>
          </p:cNvSpPr>
          <p:nvPr>
            <p:ph idx="1"/>
          </p:nvPr>
        </p:nvSpPr>
        <p:spPr>
          <a:xfrm>
            <a:off x="1981200" y="914400"/>
            <a:ext cx="8229600" cy="5029200"/>
          </a:xfrm>
        </p:spPr>
        <p:txBody>
          <a:bodyPr>
            <a:normAutofit/>
          </a:bodyPr>
          <a:lstStyle/>
          <a:p>
            <a:pPr marL="0" indent="0">
              <a:buNone/>
            </a:pPr>
            <a:r>
              <a:rPr lang="en-US" sz="2400" b="1" dirty="0"/>
              <a:t>Headings are picked up as Person Names</a:t>
            </a:r>
          </a:p>
          <a:p>
            <a:pPr marL="0" indent="0">
              <a:buNone/>
            </a:pPr>
            <a:endParaRPr lang="en-US" sz="1600" dirty="0"/>
          </a:p>
          <a:p>
            <a:pPr marL="0" indent="0">
              <a:buNone/>
            </a:pPr>
            <a:r>
              <a:rPr lang="de-DE" sz="2400" u="sng" baseline="-25000" dirty="0"/>
              <a:t>Bischoff</a:t>
            </a:r>
            <a:r>
              <a:rPr lang="de-DE" sz="2400" baseline="-25000" dirty="0"/>
              <a:t>	- </a:t>
            </a:r>
            <a:r>
              <a:rPr lang="de-DE" sz="2400" baseline="-25000" dirty="0" err="1"/>
              <a:t>Before</a:t>
            </a:r>
            <a:r>
              <a:rPr lang="de-DE" sz="2400" baseline="-25000" dirty="0"/>
              <a:t> B018</a:t>
            </a:r>
          </a:p>
          <a:p>
            <a:pPr marL="0" indent="0">
              <a:buNone/>
            </a:pPr>
            <a:endParaRPr lang="de-DE" sz="2400" baseline="-25000" dirty="0"/>
          </a:p>
          <a:p>
            <a:pPr marL="0" indent="0">
              <a:buNone/>
            </a:pPr>
            <a:r>
              <a:rPr lang="de-DE" sz="2400" u="sng" baseline="-25000" dirty="0"/>
              <a:t>Caulier</a:t>
            </a:r>
            <a:r>
              <a:rPr lang="de-DE" sz="2400" baseline="-25000" dirty="0"/>
              <a:t>	 - </a:t>
            </a:r>
            <a:r>
              <a:rPr lang="de-DE" sz="2400" baseline="-25000" dirty="0" err="1"/>
              <a:t>Before</a:t>
            </a:r>
            <a:r>
              <a:rPr lang="de-DE" sz="2400" baseline="-25000" dirty="0"/>
              <a:t> C003</a:t>
            </a:r>
          </a:p>
          <a:p>
            <a:pPr marL="0" indent="0">
              <a:buNone/>
            </a:pPr>
            <a:endParaRPr lang="de-DE" sz="2400" baseline="-25000" dirty="0"/>
          </a:p>
          <a:p>
            <a:pPr marL="0" indent="0">
              <a:buNone/>
            </a:pPr>
            <a:endParaRPr lang="en-US" sz="2400" b="1" dirty="0"/>
          </a:p>
          <a:p>
            <a:pPr marL="0" indent="0">
              <a:buNone/>
            </a:pPr>
            <a:endParaRPr lang="en-US" sz="2400" b="1" dirty="0"/>
          </a:p>
          <a:p>
            <a:pPr marL="0" indent="0">
              <a:buNone/>
            </a:pPr>
            <a:r>
              <a:rPr lang="en-US" sz="2400" b="1" dirty="0"/>
              <a:t>Unique symbols – </a:t>
            </a:r>
            <a:r>
              <a:rPr lang="en-US" sz="1600" b="1" dirty="0"/>
              <a:t>These symbols can be defined in the Templates, but each word in the book can only have one attribute, so the same date can’t be </a:t>
            </a:r>
            <a:r>
              <a:rPr lang="en-US" sz="1600" b="1" dirty="0" err="1"/>
              <a:t>BirthDate</a:t>
            </a:r>
            <a:r>
              <a:rPr lang="en-US" sz="1600" b="1" dirty="0"/>
              <a:t> and </a:t>
            </a:r>
            <a:r>
              <a:rPr lang="en-US" sz="1600" b="1" dirty="0" err="1"/>
              <a:t>DeathDate</a:t>
            </a:r>
            <a:r>
              <a:rPr lang="en-US" sz="1600" b="1" dirty="0"/>
              <a:t>?</a:t>
            </a:r>
          </a:p>
          <a:p>
            <a:pPr marL="0" indent="0">
              <a:buNone/>
            </a:pPr>
            <a:endParaRPr lang="en-US" sz="1600" dirty="0"/>
          </a:p>
          <a:p>
            <a:pPr marL="0" indent="0">
              <a:buNone/>
            </a:pPr>
            <a:r>
              <a:rPr lang="en-US" sz="1800" dirty="0"/>
              <a:t>*+</a:t>
            </a:r>
          </a:p>
          <a:p>
            <a:pPr marL="0" indent="0">
              <a:buNone/>
            </a:pPr>
            <a:endParaRPr lang="en-US" sz="1800" dirty="0"/>
          </a:p>
          <a:p>
            <a:pPr marL="0" indent="0">
              <a:buNone/>
            </a:pPr>
            <a:r>
              <a:rPr lang="en-US" sz="1800" dirty="0"/>
              <a:t>*~</a:t>
            </a:r>
          </a:p>
          <a:p>
            <a:pPr marL="0" indent="0">
              <a:buNone/>
            </a:pPr>
            <a:endParaRPr lang="de-DE" sz="2400" baseline="-250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138290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457200"/>
          </a:xfrm>
        </p:spPr>
        <p:txBody>
          <a:bodyPr>
            <a:normAutofit fontScale="90000"/>
          </a:bodyPr>
          <a:lstStyle/>
          <a:p>
            <a:r>
              <a:rPr lang="en-US" sz="3600" dirty="0"/>
              <a:t>Issues with </a:t>
            </a:r>
            <a:r>
              <a:rPr lang="en-US" sz="3600" dirty="0" err="1"/>
              <a:t>PersonOutput</a:t>
            </a:r>
            <a:endParaRPr lang="en-US" sz="3600" dirty="0"/>
          </a:p>
        </p:txBody>
      </p:sp>
      <p:sp>
        <p:nvSpPr>
          <p:cNvPr id="4" name="Content Placeholder 2"/>
          <p:cNvSpPr>
            <a:spLocks noGrp="1"/>
          </p:cNvSpPr>
          <p:nvPr>
            <p:ph idx="1"/>
          </p:nvPr>
        </p:nvSpPr>
        <p:spPr>
          <a:xfrm>
            <a:off x="1828800" y="914400"/>
            <a:ext cx="8534400" cy="609600"/>
          </a:xfrm>
        </p:spPr>
        <p:txBody>
          <a:bodyPr>
            <a:normAutofit/>
          </a:bodyPr>
          <a:lstStyle/>
          <a:p>
            <a:pPr marL="0" indent="0">
              <a:buNone/>
            </a:pPr>
            <a:r>
              <a:rPr lang="en-US" sz="2400" b="1" dirty="0"/>
              <a:t>Missing Spaces in OCR output ?  </a:t>
            </a:r>
            <a:r>
              <a:rPr lang="en-US" sz="2400" b="1" dirty="0">
                <a:solidFill>
                  <a:srgbClr val="FF0000"/>
                </a:solidFill>
              </a:rPr>
              <a:t>These are </a:t>
            </a:r>
            <a:r>
              <a:rPr lang="en-US" sz="2400" b="1" dirty="0" err="1">
                <a:solidFill>
                  <a:srgbClr val="FF0000"/>
                </a:solidFill>
              </a:rPr>
              <a:t>PDFIndexer</a:t>
            </a:r>
            <a:r>
              <a:rPr lang="en-US" sz="2400" b="1" dirty="0">
                <a:solidFill>
                  <a:srgbClr val="FF0000"/>
                </a:solidFill>
              </a:rPr>
              <a:t> problems.</a:t>
            </a:r>
          </a:p>
          <a:p>
            <a:pPr marL="0" indent="0">
              <a:buNone/>
            </a:pPr>
            <a:endParaRPr lang="en-US" sz="2400" b="1" dirty="0"/>
          </a:p>
          <a:p>
            <a:pPr marL="0" indent="0">
              <a:buNone/>
            </a:pPr>
            <a:endParaRPr lang="en-US" sz="2400" b="1" dirty="0"/>
          </a:p>
          <a:p>
            <a:pPr marL="0" indent="0">
              <a:buNone/>
            </a:pPr>
            <a:endParaRPr lang="en-US" sz="1600" dirty="0"/>
          </a:p>
        </p:txBody>
      </p:sp>
      <p:sp>
        <p:nvSpPr>
          <p:cNvPr id="5" name="Rectangle 4"/>
          <p:cNvSpPr/>
          <p:nvPr/>
        </p:nvSpPr>
        <p:spPr>
          <a:xfrm>
            <a:off x="2219325" y="2967336"/>
            <a:ext cx="6324600" cy="646331"/>
          </a:xfrm>
          <a:prstGeom prst="rect">
            <a:avLst/>
          </a:prstGeom>
        </p:spPr>
        <p:txBody>
          <a:bodyPr wrap="square">
            <a:spAutoFit/>
          </a:bodyPr>
          <a:lstStyle/>
          <a:p>
            <a:r>
              <a:rPr lang="en-US" sz="1800" dirty="0"/>
              <a:t>page 29 line 43 first </a:t>
            </a:r>
            <a:r>
              <a:rPr lang="en-US" sz="1800" dirty="0" err="1"/>
              <a:t>SeqNo</a:t>
            </a:r>
            <a:r>
              <a:rPr lang="en-US" sz="1800" dirty="0"/>
              <a:t> 17322</a:t>
            </a:r>
          </a:p>
          <a:p>
            <a:r>
              <a:rPr lang="en-US" sz="1800" dirty="0"/>
              <a:t>"SOL ooll . 9 . 5 . 1702 </a:t>
            </a:r>
            <a:r>
              <a:rPr lang="en-US" sz="1800" dirty="0" err="1"/>
              <a:t>Hellwig</a:t>
            </a:r>
            <a:r>
              <a:rPr lang="en-US" sz="1800" dirty="0"/>
              <a:t> </a:t>
            </a:r>
            <a:r>
              <a:rPr lang="en-US" sz="1800" b="1" dirty="0" err="1">
                <a:solidFill>
                  <a:srgbClr val="FF0000"/>
                </a:solidFill>
              </a:rPr>
              <a:t>Ellerhorstgeb</a:t>
            </a:r>
            <a:r>
              <a:rPr lang="en-US" sz="1800" dirty="0"/>
              <a:t> . N . N . , </a:t>
            </a:r>
          </a:p>
        </p:txBody>
      </p:sp>
      <p:sp>
        <p:nvSpPr>
          <p:cNvPr id="6" name="Rectangle 5"/>
          <p:cNvSpPr/>
          <p:nvPr/>
        </p:nvSpPr>
        <p:spPr>
          <a:xfrm>
            <a:off x="2219326" y="1752601"/>
            <a:ext cx="7229475" cy="646331"/>
          </a:xfrm>
          <a:prstGeom prst="rect">
            <a:avLst/>
          </a:prstGeom>
        </p:spPr>
        <p:txBody>
          <a:bodyPr wrap="square">
            <a:spAutoFit/>
          </a:bodyPr>
          <a:lstStyle/>
          <a:p>
            <a:r>
              <a:rPr lang="en-US" sz="1800" dirty="0"/>
              <a:t>page 26 line 9 first </a:t>
            </a:r>
            <a:r>
              <a:rPr lang="en-US" sz="1800" dirty="0" err="1"/>
              <a:t>SeqNo</a:t>
            </a:r>
            <a:r>
              <a:rPr lang="en-US" sz="1800" dirty="0"/>
              <a:t> 13947</a:t>
            </a:r>
          </a:p>
          <a:p>
            <a:r>
              <a:rPr lang="en-US" sz="1800" dirty="0"/>
              <a:t>"SOL </a:t>
            </a:r>
            <a:r>
              <a:rPr lang="en-US" sz="1800" b="1" dirty="0">
                <a:solidFill>
                  <a:srgbClr val="FF0000"/>
                </a:solidFill>
              </a:rPr>
              <a:t>C007Martin</a:t>
            </a:r>
            <a:r>
              <a:rPr lang="en-US" sz="1800" dirty="0"/>
              <a:t> Hinrich Conradi , K</a:t>
            </a:r>
          </a:p>
        </p:txBody>
      </p:sp>
      <p:sp>
        <p:nvSpPr>
          <p:cNvPr id="7" name="Rectangle 6"/>
          <p:cNvSpPr/>
          <p:nvPr/>
        </p:nvSpPr>
        <p:spPr>
          <a:xfrm>
            <a:off x="2219325" y="4154270"/>
            <a:ext cx="7200900" cy="646331"/>
          </a:xfrm>
          <a:prstGeom prst="rect">
            <a:avLst/>
          </a:prstGeom>
        </p:spPr>
        <p:txBody>
          <a:bodyPr wrap="square">
            <a:spAutoFit/>
          </a:bodyPr>
          <a:lstStyle/>
          <a:p>
            <a:r>
              <a:rPr lang="en-US" sz="1800" dirty="0"/>
              <a:t>page 113 line 59 first </a:t>
            </a:r>
            <a:r>
              <a:rPr lang="en-US" sz="1800" dirty="0" err="1"/>
              <a:t>SeqNo</a:t>
            </a:r>
            <a:r>
              <a:rPr lang="en-US" sz="1800" dirty="0"/>
              <a:t> 94600</a:t>
            </a:r>
          </a:p>
          <a:p>
            <a:r>
              <a:rPr lang="en-US" sz="1800" dirty="0"/>
              <a:t>"SOL oo 10 . 12 . 1819 Anna Margareta </a:t>
            </a:r>
            <a:r>
              <a:rPr lang="en-US" sz="1800" b="1" dirty="0" err="1">
                <a:solidFill>
                  <a:srgbClr val="FF0000"/>
                </a:solidFill>
              </a:rPr>
              <a:t>Rademachergeb</a:t>
            </a:r>
            <a:r>
              <a:rPr lang="en-US" sz="1800" b="1" dirty="0">
                <a:solidFill>
                  <a:srgbClr val="FF0000"/>
                </a:solidFill>
              </a:rPr>
              <a:t> . </a:t>
            </a:r>
            <a:r>
              <a:rPr lang="en-US" sz="1800" dirty="0"/>
              <a:t>Dröge , </a:t>
            </a:r>
          </a:p>
        </p:txBody>
      </p:sp>
    </p:spTree>
    <p:extLst>
      <p:ext uri="{BB962C8B-B14F-4D97-AF65-F5344CB8AC3E}">
        <p14:creationId xmlns:p14="http://schemas.microsoft.com/office/powerpoint/2010/main" val="1901423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9425" y="1960602"/>
            <a:ext cx="5715000" cy="1107996"/>
          </a:xfrm>
          <a:prstGeom prst="rect">
            <a:avLst/>
          </a:prstGeom>
        </p:spPr>
        <p:txBody>
          <a:bodyPr wrap="square">
            <a:spAutoFit/>
          </a:bodyPr>
          <a:lstStyle/>
          <a:p>
            <a:r>
              <a:rPr lang="de-DE" sz="1800" baseline="-25000" dirty="0"/>
              <a:t>B035</a:t>
            </a:r>
            <a:endParaRPr lang="de-DE" sz="1800" dirty="0"/>
          </a:p>
          <a:p>
            <a:r>
              <a:rPr lang="de-DE" sz="1800" b="1" baseline="-25000" dirty="0"/>
              <a:t>Ahrent Borchers, </a:t>
            </a:r>
            <a:r>
              <a:rPr lang="de-DE" sz="1800" baseline="-25000" dirty="0"/>
              <a:t>Hsl. und Tgl., (So. Claus B., Bederkesa), * ca. 1668, □ 22.2.1708, 40 J., oo 13.4.1700 </a:t>
            </a:r>
            <a:r>
              <a:rPr lang="de-DE" sz="1800" b="1" baseline="-25000" dirty="0"/>
              <a:t>Magdalena Catarina Krüger, </a:t>
            </a:r>
            <a:r>
              <a:rPr lang="de-DE" sz="1800" baseline="-25000" dirty="0"/>
              <a:t>(To. Claas K., Zimmermann, Rotenburg), ooll.</a:t>
            </a:r>
            <a:endParaRPr lang="de-DE" sz="1800" dirty="0"/>
          </a:p>
          <a:p>
            <a:r>
              <a:rPr lang="de-DE" sz="1800" baseline="-25000" dirty="0"/>
              <a:t>24.6.1714 </a:t>
            </a:r>
            <a:r>
              <a:rPr lang="de-DE" sz="1800" b="1" baseline="-25000" dirty="0">
                <a:solidFill>
                  <a:srgbClr val="FF0000"/>
                </a:solidFill>
              </a:rPr>
              <a:t>Johann Hinrich Steinweg</a:t>
            </a:r>
            <a:r>
              <a:rPr lang="de-DE" sz="1800" baseline="-25000" dirty="0"/>
              <a:t>, Wwr., S089,</a:t>
            </a:r>
            <a:endParaRPr lang="en-US" sz="1800" dirty="0"/>
          </a:p>
        </p:txBody>
      </p:sp>
      <p:sp>
        <p:nvSpPr>
          <p:cNvPr id="5" name="Rectangle 4"/>
          <p:cNvSpPr/>
          <p:nvPr/>
        </p:nvSpPr>
        <p:spPr>
          <a:xfrm>
            <a:off x="3019425" y="4018003"/>
            <a:ext cx="6124576" cy="1015663"/>
          </a:xfrm>
          <a:prstGeom prst="rect">
            <a:avLst/>
          </a:prstGeom>
        </p:spPr>
        <p:txBody>
          <a:bodyPr wrap="square">
            <a:spAutoFit/>
          </a:bodyPr>
          <a:lstStyle/>
          <a:p>
            <a:r>
              <a:rPr lang="de-DE" sz="1800" baseline="-25000" dirty="0"/>
              <a:t>B049</a:t>
            </a:r>
            <a:endParaRPr lang="de-DE" sz="1800" dirty="0"/>
          </a:p>
          <a:p>
            <a:r>
              <a:rPr lang="de-DE" sz="1800" b="1" baseline="-25000" dirty="0"/>
              <a:t>Johann Hinrich Bröckelmann, </a:t>
            </a:r>
            <a:r>
              <a:rPr lang="de-DE" sz="1800" baseline="-25000" dirty="0"/>
              <a:t>Mietsmann, Fickmühlen, vorher Neuenwalde, </a:t>
            </a:r>
          </a:p>
          <a:p>
            <a:r>
              <a:rPr lang="de-DE" sz="1800" baseline="-25000" dirty="0"/>
              <a:t>oo Neuenwalde 19.4.1885 (Nw B112) </a:t>
            </a:r>
            <a:r>
              <a:rPr lang="de-DE" sz="1800" b="1" baseline="-25000" dirty="0"/>
              <a:t>Marie Rebecka Catherina Schlichting, </a:t>
            </a:r>
            <a:r>
              <a:rPr lang="de-DE" sz="1800" baseline="-25000" dirty="0"/>
              <a:t>(ill. To. Elisabeth Sch., Hymendorf, o-o N.N., </a:t>
            </a:r>
            <a:r>
              <a:rPr lang="de-DE" sz="1800" b="1" baseline="-25000" dirty="0">
                <a:solidFill>
                  <a:srgbClr val="FF0000"/>
                </a:solidFill>
              </a:rPr>
              <a:t>Kind: Carl August (*) 13.2.1881</a:t>
            </a:r>
            <a:r>
              <a:rPr lang="de-DE" sz="1800" baseline="-25000" dirty="0"/>
              <a:t>, s. Nw</a:t>
            </a:r>
            <a:r>
              <a:rPr lang="en-US" sz="1800" baseline="-25000" dirty="0"/>
              <a:t> </a:t>
            </a:r>
            <a:r>
              <a:rPr lang="de-DE" sz="1800" baseline="-25000" dirty="0"/>
              <a:t>S016),</a:t>
            </a:r>
            <a:endParaRPr lang="de-DE" sz="1800" dirty="0"/>
          </a:p>
        </p:txBody>
      </p:sp>
      <p:sp>
        <p:nvSpPr>
          <p:cNvPr id="6" name="TextBox 5"/>
          <p:cNvSpPr txBox="1"/>
          <p:nvPr/>
        </p:nvSpPr>
        <p:spPr>
          <a:xfrm>
            <a:off x="3019425" y="1503402"/>
            <a:ext cx="2428550" cy="369332"/>
          </a:xfrm>
          <a:prstGeom prst="rect">
            <a:avLst/>
          </a:prstGeom>
          <a:noFill/>
        </p:spPr>
        <p:txBody>
          <a:bodyPr wrap="square" rtlCol="0">
            <a:spAutoFit/>
          </a:bodyPr>
          <a:lstStyle/>
          <a:p>
            <a:r>
              <a:rPr lang="en-US" sz="1800" dirty="0"/>
              <a:t>Is this her 2</a:t>
            </a:r>
            <a:r>
              <a:rPr lang="en-US" sz="1800" baseline="30000" dirty="0"/>
              <a:t>nd</a:t>
            </a:r>
            <a:r>
              <a:rPr lang="en-US" sz="1800" dirty="0"/>
              <a:t> marriage?</a:t>
            </a:r>
          </a:p>
        </p:txBody>
      </p:sp>
      <p:sp>
        <p:nvSpPr>
          <p:cNvPr id="7" name="TextBox 6"/>
          <p:cNvSpPr txBox="1"/>
          <p:nvPr/>
        </p:nvSpPr>
        <p:spPr>
          <a:xfrm>
            <a:off x="3019425" y="3656052"/>
            <a:ext cx="5919826" cy="369332"/>
          </a:xfrm>
          <a:prstGeom prst="rect">
            <a:avLst/>
          </a:prstGeom>
          <a:noFill/>
        </p:spPr>
        <p:txBody>
          <a:bodyPr wrap="square" rtlCol="0">
            <a:spAutoFit/>
          </a:bodyPr>
          <a:lstStyle/>
          <a:p>
            <a:r>
              <a:rPr lang="en-US" sz="1800" dirty="0"/>
              <a:t>Carl August is the son of Marie Rebecka Catherina Schlichting</a:t>
            </a:r>
          </a:p>
        </p:txBody>
      </p:sp>
      <p:sp>
        <p:nvSpPr>
          <p:cNvPr id="8" name="Rectangle 7"/>
          <p:cNvSpPr/>
          <p:nvPr/>
        </p:nvSpPr>
        <p:spPr>
          <a:xfrm>
            <a:off x="3019426" y="5846802"/>
            <a:ext cx="5143825" cy="553998"/>
          </a:xfrm>
          <a:prstGeom prst="rect">
            <a:avLst/>
          </a:prstGeom>
        </p:spPr>
        <p:txBody>
          <a:bodyPr wrap="square">
            <a:spAutoFit/>
          </a:bodyPr>
          <a:lstStyle/>
          <a:p>
            <a:r>
              <a:rPr lang="de-DE" sz="1800" baseline="-25000" dirty="0"/>
              <a:t>Kinder: Mangels </a:t>
            </a:r>
            <a:r>
              <a:rPr lang="de-DE" sz="1800" b="1" baseline="-25000" dirty="0">
                <a:solidFill>
                  <a:srgbClr val="FF0000"/>
                </a:solidFill>
              </a:rPr>
              <a:t>(*) Döse </a:t>
            </a:r>
            <a:r>
              <a:rPr lang="de-DE" sz="1800" baseline="-25000" dirty="0"/>
              <a:t>vorehelich, führt und vererbt den Namen Brokmann, 		oo 3.10.1791, B068</a:t>
            </a:r>
            <a:endParaRPr lang="de-DE" sz="1800" dirty="0"/>
          </a:p>
        </p:txBody>
      </p:sp>
      <p:sp>
        <p:nvSpPr>
          <p:cNvPr id="9" name="TextBox 8"/>
          <p:cNvSpPr txBox="1"/>
          <p:nvPr/>
        </p:nvSpPr>
        <p:spPr>
          <a:xfrm>
            <a:off x="3017887" y="5447933"/>
            <a:ext cx="7470828" cy="369332"/>
          </a:xfrm>
          <a:prstGeom prst="rect">
            <a:avLst/>
          </a:prstGeom>
          <a:noFill/>
        </p:spPr>
        <p:txBody>
          <a:bodyPr wrap="square" rtlCol="0">
            <a:spAutoFit/>
          </a:bodyPr>
          <a:lstStyle/>
          <a:p>
            <a:r>
              <a:rPr lang="en-US" sz="1800" dirty="0"/>
              <a:t>Döse was extracted as Birth Place, but it’s author commentary. </a:t>
            </a:r>
            <a:r>
              <a:rPr lang="en-US" sz="1800" b="1" dirty="0">
                <a:solidFill>
                  <a:srgbClr val="FF0000"/>
                </a:solidFill>
              </a:rPr>
              <a:t>This is a place.</a:t>
            </a:r>
          </a:p>
        </p:txBody>
      </p:sp>
      <p:sp>
        <p:nvSpPr>
          <p:cNvPr id="10" name="Title 1"/>
          <p:cNvSpPr>
            <a:spLocks noGrp="1"/>
          </p:cNvSpPr>
          <p:nvPr>
            <p:ph type="title"/>
          </p:nvPr>
        </p:nvSpPr>
        <p:spPr>
          <a:xfrm>
            <a:off x="1981200" y="228600"/>
            <a:ext cx="8229600" cy="457200"/>
          </a:xfrm>
        </p:spPr>
        <p:txBody>
          <a:bodyPr>
            <a:normAutofit fontScale="90000"/>
          </a:bodyPr>
          <a:lstStyle/>
          <a:p>
            <a:r>
              <a:rPr lang="en-US" sz="3600" dirty="0"/>
              <a:t>Issues with </a:t>
            </a:r>
            <a:r>
              <a:rPr lang="en-US" sz="3600" dirty="0" err="1"/>
              <a:t>PersonOutput</a:t>
            </a:r>
            <a:endParaRPr lang="en-US" sz="3600" dirty="0"/>
          </a:p>
        </p:txBody>
      </p:sp>
      <p:sp>
        <p:nvSpPr>
          <p:cNvPr id="11" name="Title 1"/>
          <p:cNvSpPr txBox="1">
            <a:spLocks/>
          </p:cNvSpPr>
          <p:nvPr/>
        </p:nvSpPr>
        <p:spPr>
          <a:xfrm>
            <a:off x="2438400" y="838200"/>
            <a:ext cx="7758113" cy="45720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t>Misc.  </a:t>
            </a:r>
            <a:r>
              <a:rPr lang="en-US" sz="2900" dirty="0"/>
              <a:t>These are a few examples.  There are more.</a:t>
            </a:r>
          </a:p>
        </p:txBody>
      </p:sp>
    </p:spTree>
    <p:extLst>
      <p:ext uri="{BB962C8B-B14F-4D97-AF65-F5344CB8AC3E}">
        <p14:creationId xmlns:p14="http://schemas.microsoft.com/office/powerpoint/2010/main" val="3072800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30F550-88A2-436F-BDD0-D57F6FBA0670}"/>
              </a:ext>
            </a:extLst>
          </p:cNvPr>
          <p:cNvSpPr txBox="1"/>
          <p:nvPr/>
        </p:nvSpPr>
        <p:spPr>
          <a:xfrm>
            <a:off x="0" y="1040127"/>
            <a:ext cx="6096000" cy="1015663"/>
          </a:xfrm>
          <a:prstGeom prst="rect">
            <a:avLst/>
          </a:prstGeom>
          <a:noFill/>
        </p:spPr>
        <p:txBody>
          <a:bodyPr wrap="square">
            <a:spAutoFit/>
          </a:bodyPr>
          <a:lstStyle/>
          <a:p>
            <a:r>
              <a:rPr lang="en-US" sz="1200" dirty="0"/>
              <a:t>D011</a:t>
            </a:r>
          </a:p>
          <a:p>
            <a:r>
              <a:rPr lang="en-US" sz="1200" dirty="0">
                <a:solidFill>
                  <a:srgbClr val="00B050"/>
                </a:solidFill>
              </a:rPr>
              <a:t>Anna von </a:t>
            </a:r>
            <a:r>
              <a:rPr lang="en-US" sz="1200" dirty="0" err="1">
                <a:solidFill>
                  <a:srgbClr val="00B050"/>
                </a:solidFill>
              </a:rPr>
              <a:t>Deßen</a:t>
            </a:r>
            <a:r>
              <a:rPr lang="en-US" sz="1200" dirty="0">
                <a:highlight>
                  <a:srgbClr val="FFFF00"/>
                </a:highlight>
              </a:rPr>
              <a:t>, (ill. To. Gerhard v. D., </a:t>
            </a:r>
            <a:r>
              <a:rPr lang="en-US" sz="1200" dirty="0" err="1">
                <a:highlight>
                  <a:srgbClr val="FFFF00"/>
                </a:highlight>
              </a:rPr>
              <a:t>Dienstknecht</a:t>
            </a:r>
            <a:r>
              <a:rPr lang="en-US" sz="1200" dirty="0">
                <a:highlight>
                  <a:srgbClr val="FFFF00"/>
                </a:highlight>
              </a:rPr>
              <a:t>, </a:t>
            </a:r>
            <a:r>
              <a:rPr lang="en-US" sz="1200" dirty="0" err="1">
                <a:highlight>
                  <a:srgbClr val="FFFF00"/>
                </a:highlight>
              </a:rPr>
              <a:t>Otterndorf</a:t>
            </a:r>
            <a:r>
              <a:rPr lang="en-US" sz="1200" dirty="0">
                <a:highlight>
                  <a:srgbClr val="FFFF00"/>
                </a:highlight>
              </a:rPr>
              <a:t>, ident. Gerd v. D.,</a:t>
            </a:r>
          </a:p>
          <a:p>
            <a:r>
              <a:rPr lang="en-US" sz="1200" dirty="0">
                <a:highlight>
                  <a:srgbClr val="FFFF00"/>
                </a:highlight>
              </a:rPr>
              <a:t>*</a:t>
            </a:r>
            <a:r>
              <a:rPr lang="en-US" sz="1200" dirty="0">
                <a:solidFill>
                  <a:srgbClr val="FF0000"/>
                </a:solidFill>
                <a:highlight>
                  <a:srgbClr val="FFFF00"/>
                </a:highlight>
              </a:rPr>
              <a:t>21.11.1773</a:t>
            </a:r>
            <a:r>
              <a:rPr lang="en-US" sz="1200" dirty="0">
                <a:highlight>
                  <a:srgbClr val="FFFF00"/>
                </a:highlight>
              </a:rPr>
              <a:t> </a:t>
            </a:r>
            <a:r>
              <a:rPr lang="en-US" sz="1200" dirty="0" err="1">
                <a:highlight>
                  <a:srgbClr val="FFFF00"/>
                </a:highlight>
              </a:rPr>
              <a:t>aus</a:t>
            </a:r>
            <a:r>
              <a:rPr lang="en-US" sz="1200" dirty="0">
                <a:highlight>
                  <a:srgbClr val="FFFF00"/>
                </a:highlight>
              </a:rPr>
              <a:t> D005),</a:t>
            </a:r>
          </a:p>
          <a:p>
            <a:r>
              <a:rPr lang="en-US" sz="1200" dirty="0">
                <a:highlight>
                  <a:srgbClr val="FFFF00"/>
                </a:highlight>
              </a:rPr>
              <a:t>o-o </a:t>
            </a:r>
            <a:r>
              <a:rPr lang="en-US" sz="1200" dirty="0"/>
              <a:t>Hinrich </a:t>
            </a:r>
            <a:r>
              <a:rPr lang="en-US" sz="1200" dirty="0" err="1"/>
              <a:t>Holge</a:t>
            </a:r>
            <a:r>
              <a:rPr lang="en-US" sz="1200" dirty="0"/>
              <a:t>, (So. Hinrich H., </a:t>
            </a:r>
            <a:r>
              <a:rPr lang="en-US" sz="1200" dirty="0" err="1"/>
              <a:t>Bederkesa</a:t>
            </a:r>
            <a:r>
              <a:rPr lang="en-US" sz="1200" dirty="0"/>
              <a:t>),</a:t>
            </a:r>
          </a:p>
          <a:p>
            <a:r>
              <a:rPr lang="en-US" sz="1200" dirty="0"/>
              <a:t>Kind: Hinrich (*) 26.12.1819, + 24.3.1820</a:t>
            </a:r>
          </a:p>
        </p:txBody>
      </p:sp>
      <p:sp>
        <p:nvSpPr>
          <p:cNvPr id="5" name="TextBox 4">
            <a:extLst>
              <a:ext uri="{FF2B5EF4-FFF2-40B4-BE49-F238E27FC236}">
                <a16:creationId xmlns:a16="http://schemas.microsoft.com/office/drawing/2014/main" id="{4C0293CF-DDEA-451F-88FC-D6CBD4C0D958}"/>
              </a:ext>
            </a:extLst>
          </p:cNvPr>
          <p:cNvSpPr txBox="1"/>
          <p:nvPr/>
        </p:nvSpPr>
        <p:spPr>
          <a:xfrm>
            <a:off x="0" y="2193893"/>
            <a:ext cx="6100916" cy="276999"/>
          </a:xfrm>
          <a:prstGeom prst="rect">
            <a:avLst/>
          </a:prstGeom>
          <a:noFill/>
        </p:spPr>
        <p:txBody>
          <a:bodyPr wrap="square">
            <a:spAutoFit/>
          </a:bodyPr>
          <a:lstStyle/>
          <a:p>
            <a:r>
              <a:rPr lang="en-US" sz="1200" dirty="0"/>
              <a:t>Person: </a:t>
            </a:r>
            <a:r>
              <a:rPr lang="en-US" sz="1200" dirty="0">
                <a:solidFill>
                  <a:srgbClr val="00B050"/>
                </a:solidFill>
              </a:rPr>
              <a:t>Name</a:t>
            </a:r>
            <a:r>
              <a:rPr lang="en-US" sz="1200" dirty="0"/>
              <a:t>,28,14,2,3,</a:t>
            </a:r>
            <a:r>
              <a:rPr lang="en-US" sz="1200" dirty="0">
                <a:solidFill>
                  <a:srgbClr val="00B050"/>
                </a:solidFill>
              </a:rPr>
              <a:t>Anna,von,Deßen</a:t>
            </a:r>
            <a:r>
              <a:rPr lang="en-US" sz="1200" dirty="0"/>
              <a:t>,</a:t>
            </a:r>
            <a:r>
              <a:rPr lang="en-US" sz="1200" dirty="0">
                <a:solidFill>
                  <a:srgbClr val="FF0000"/>
                </a:solidFill>
              </a:rPr>
              <a:t>BirthDate</a:t>
            </a:r>
            <a:r>
              <a:rPr lang="en-US" sz="1200" dirty="0"/>
              <a:t>,28,15,3,5,</a:t>
            </a:r>
            <a:r>
              <a:rPr lang="en-US" sz="1200" dirty="0">
                <a:solidFill>
                  <a:srgbClr val="FF0000"/>
                </a:solidFill>
              </a:rPr>
              <a:t>21,.,11,.,1773</a:t>
            </a:r>
          </a:p>
        </p:txBody>
      </p:sp>
      <p:sp>
        <p:nvSpPr>
          <p:cNvPr id="7" name="TextBox 6">
            <a:extLst>
              <a:ext uri="{FF2B5EF4-FFF2-40B4-BE49-F238E27FC236}">
                <a16:creationId xmlns:a16="http://schemas.microsoft.com/office/drawing/2014/main" id="{5C056231-7B74-4ADA-B9E2-9DBFB7D15FE4}"/>
              </a:ext>
            </a:extLst>
          </p:cNvPr>
          <p:cNvSpPr txBox="1"/>
          <p:nvPr/>
        </p:nvSpPr>
        <p:spPr>
          <a:xfrm>
            <a:off x="0" y="5035417"/>
            <a:ext cx="7538884" cy="276999"/>
          </a:xfrm>
          <a:prstGeom prst="rect">
            <a:avLst/>
          </a:prstGeom>
          <a:noFill/>
        </p:spPr>
        <p:txBody>
          <a:bodyPr wrap="square">
            <a:spAutoFit/>
          </a:bodyPr>
          <a:lstStyle/>
          <a:p>
            <a:r>
              <a:rPr lang="en-US" sz="1200" dirty="0"/>
              <a:t>Person: </a:t>
            </a:r>
            <a:r>
              <a:rPr lang="en-US" sz="1200" dirty="0">
                <a:solidFill>
                  <a:srgbClr val="00B050"/>
                </a:solidFill>
              </a:rPr>
              <a:t>Name</a:t>
            </a:r>
            <a:r>
              <a:rPr lang="en-US" sz="1200" dirty="0"/>
              <a:t>,28,14,2,3,</a:t>
            </a:r>
            <a:r>
              <a:rPr lang="en-US" sz="1200" dirty="0">
                <a:solidFill>
                  <a:srgbClr val="00B050"/>
                </a:solidFill>
              </a:rPr>
              <a:t>Anna,von,Deßen</a:t>
            </a:r>
            <a:r>
              <a:rPr lang="en-US" sz="1200" dirty="0"/>
              <a:t>,</a:t>
            </a:r>
            <a:r>
              <a:rPr lang="en-US" sz="1200" strike="sngStrike" dirty="0"/>
              <a:t>LPAREN,28,14,6,1,(,</a:t>
            </a:r>
            <a:r>
              <a:rPr lang="en-US" sz="1200" strike="sngStrike" dirty="0">
                <a:solidFill>
                  <a:srgbClr val="FF0000"/>
                </a:solidFill>
              </a:rPr>
              <a:t>BirthDate</a:t>
            </a:r>
            <a:r>
              <a:rPr lang="en-US" sz="1200" strike="sngStrike" dirty="0"/>
              <a:t>,28,15,3,5,</a:t>
            </a:r>
            <a:r>
              <a:rPr lang="en-US" sz="1200" strike="sngStrike" dirty="0">
                <a:solidFill>
                  <a:srgbClr val="FF0000"/>
                </a:solidFill>
              </a:rPr>
              <a:t>21,.,11,.,1773</a:t>
            </a:r>
            <a:r>
              <a:rPr lang="en-US" sz="1200" strike="sngStrike" dirty="0"/>
              <a:t>,RPAREN,28,15,10,1,)</a:t>
            </a:r>
          </a:p>
        </p:txBody>
      </p:sp>
      <p:sp>
        <p:nvSpPr>
          <p:cNvPr id="9" name="TextBox 8">
            <a:extLst>
              <a:ext uri="{FF2B5EF4-FFF2-40B4-BE49-F238E27FC236}">
                <a16:creationId xmlns:a16="http://schemas.microsoft.com/office/drawing/2014/main" id="{584DFEC8-C32F-4FAF-9E67-3119CB5E2225}"/>
              </a:ext>
            </a:extLst>
          </p:cNvPr>
          <p:cNvSpPr txBox="1"/>
          <p:nvPr/>
        </p:nvSpPr>
        <p:spPr>
          <a:xfrm>
            <a:off x="0" y="3866903"/>
            <a:ext cx="6096000" cy="1015663"/>
          </a:xfrm>
          <a:prstGeom prst="rect">
            <a:avLst/>
          </a:prstGeom>
          <a:noFill/>
        </p:spPr>
        <p:txBody>
          <a:bodyPr wrap="square">
            <a:spAutoFit/>
          </a:bodyPr>
          <a:lstStyle/>
          <a:p>
            <a:r>
              <a:rPr lang="en-US" sz="1200" dirty="0"/>
              <a:t>D011</a:t>
            </a:r>
          </a:p>
          <a:p>
            <a:r>
              <a:rPr lang="en-US" sz="1200" dirty="0">
                <a:solidFill>
                  <a:srgbClr val="00B050"/>
                </a:solidFill>
              </a:rPr>
              <a:t>Anna von </a:t>
            </a:r>
            <a:r>
              <a:rPr lang="en-US" sz="1200" dirty="0" err="1">
                <a:solidFill>
                  <a:srgbClr val="00B050"/>
                </a:solidFill>
              </a:rPr>
              <a:t>Deßen</a:t>
            </a:r>
            <a:r>
              <a:rPr lang="en-US" sz="1200" dirty="0">
                <a:highlight>
                  <a:srgbClr val="FFFF00"/>
                </a:highlight>
              </a:rPr>
              <a:t>, (ill. To. </a:t>
            </a:r>
            <a:r>
              <a:rPr lang="en-US" sz="1200" dirty="0">
                <a:solidFill>
                  <a:srgbClr val="00B050"/>
                </a:solidFill>
                <a:highlight>
                  <a:srgbClr val="FFFF00"/>
                </a:highlight>
              </a:rPr>
              <a:t>Gerhard v. D.</a:t>
            </a:r>
            <a:r>
              <a:rPr lang="en-US" sz="1200" dirty="0">
                <a:highlight>
                  <a:srgbClr val="FFFF00"/>
                </a:highlight>
              </a:rPr>
              <a:t>, </a:t>
            </a:r>
            <a:r>
              <a:rPr lang="en-US" sz="1200" dirty="0" err="1">
                <a:highlight>
                  <a:srgbClr val="FFFF00"/>
                </a:highlight>
              </a:rPr>
              <a:t>Dienstknecht</a:t>
            </a:r>
            <a:r>
              <a:rPr lang="en-US" sz="1200" dirty="0">
                <a:highlight>
                  <a:srgbClr val="FFFF00"/>
                </a:highlight>
              </a:rPr>
              <a:t>, </a:t>
            </a:r>
            <a:r>
              <a:rPr lang="en-US" sz="1200" dirty="0" err="1">
                <a:highlight>
                  <a:srgbClr val="FFFF00"/>
                </a:highlight>
              </a:rPr>
              <a:t>Otterndorf</a:t>
            </a:r>
            <a:r>
              <a:rPr lang="en-US" sz="1200" dirty="0">
                <a:highlight>
                  <a:srgbClr val="FFFF00"/>
                </a:highlight>
              </a:rPr>
              <a:t>, ident. Gerd v. D.,</a:t>
            </a:r>
          </a:p>
          <a:p>
            <a:r>
              <a:rPr lang="en-US" sz="1200" dirty="0">
                <a:highlight>
                  <a:srgbClr val="FFFF00"/>
                </a:highlight>
              </a:rPr>
              <a:t>*</a:t>
            </a:r>
            <a:r>
              <a:rPr lang="en-US" sz="1200" dirty="0">
                <a:solidFill>
                  <a:srgbClr val="FF0000"/>
                </a:solidFill>
                <a:highlight>
                  <a:srgbClr val="FFFF00"/>
                </a:highlight>
              </a:rPr>
              <a:t>21.11.1773</a:t>
            </a:r>
            <a:r>
              <a:rPr lang="en-US" sz="1200" dirty="0">
                <a:highlight>
                  <a:srgbClr val="FFFF00"/>
                </a:highlight>
              </a:rPr>
              <a:t> </a:t>
            </a:r>
            <a:r>
              <a:rPr lang="en-US" sz="1200" dirty="0" err="1">
                <a:highlight>
                  <a:srgbClr val="FFFF00"/>
                </a:highlight>
              </a:rPr>
              <a:t>aus</a:t>
            </a:r>
            <a:r>
              <a:rPr lang="en-US" sz="1200" dirty="0">
                <a:highlight>
                  <a:srgbClr val="FFFF00"/>
                </a:highlight>
              </a:rPr>
              <a:t> D005),</a:t>
            </a:r>
          </a:p>
          <a:p>
            <a:r>
              <a:rPr lang="en-US" sz="1200" dirty="0">
                <a:highlight>
                  <a:srgbClr val="FFFF00"/>
                </a:highlight>
              </a:rPr>
              <a:t>o-o </a:t>
            </a:r>
            <a:r>
              <a:rPr lang="en-US" sz="1200" dirty="0"/>
              <a:t>Hinrich </a:t>
            </a:r>
            <a:r>
              <a:rPr lang="en-US" sz="1200" dirty="0" err="1"/>
              <a:t>Holge</a:t>
            </a:r>
            <a:r>
              <a:rPr lang="en-US" sz="1200" dirty="0"/>
              <a:t>, (So. Hinrich H., </a:t>
            </a:r>
            <a:r>
              <a:rPr lang="en-US" sz="1200" dirty="0" err="1"/>
              <a:t>Bederkesa</a:t>
            </a:r>
            <a:r>
              <a:rPr lang="en-US" sz="1200" dirty="0"/>
              <a:t>),</a:t>
            </a:r>
          </a:p>
          <a:p>
            <a:r>
              <a:rPr lang="en-US" sz="1200" dirty="0"/>
              <a:t>Kind: Hinrich (*) 26.12.1819, + 24.3.1820</a:t>
            </a:r>
          </a:p>
        </p:txBody>
      </p:sp>
      <p:sp>
        <p:nvSpPr>
          <p:cNvPr id="11" name="TextBox 10">
            <a:extLst>
              <a:ext uri="{FF2B5EF4-FFF2-40B4-BE49-F238E27FC236}">
                <a16:creationId xmlns:a16="http://schemas.microsoft.com/office/drawing/2014/main" id="{4950B21A-F6C6-40D7-ABED-9794C49505B6}"/>
              </a:ext>
            </a:extLst>
          </p:cNvPr>
          <p:cNvSpPr txBox="1"/>
          <p:nvPr/>
        </p:nvSpPr>
        <p:spPr>
          <a:xfrm>
            <a:off x="0" y="5349201"/>
            <a:ext cx="10196052" cy="276999"/>
          </a:xfrm>
          <a:prstGeom prst="rect">
            <a:avLst/>
          </a:prstGeom>
          <a:noFill/>
        </p:spPr>
        <p:txBody>
          <a:bodyPr wrap="square">
            <a:spAutoFit/>
          </a:bodyPr>
          <a:lstStyle/>
          <a:p>
            <a:r>
              <a:rPr lang="en-US" sz="1200" dirty="0"/>
              <a:t>ChildOf: </a:t>
            </a:r>
            <a:r>
              <a:rPr lang="en-US" sz="1200" dirty="0">
                <a:solidFill>
                  <a:srgbClr val="00B050"/>
                </a:solidFill>
              </a:rPr>
              <a:t>Child</a:t>
            </a:r>
            <a:r>
              <a:rPr lang="en-US" sz="1200" dirty="0"/>
              <a:t>,28,14,2,3,</a:t>
            </a:r>
            <a:r>
              <a:rPr lang="en-US" sz="1200" dirty="0">
                <a:solidFill>
                  <a:srgbClr val="00B050"/>
                </a:solidFill>
              </a:rPr>
              <a:t>Anna,von,Deßen</a:t>
            </a:r>
            <a:r>
              <a:rPr lang="en-US" sz="1200" dirty="0"/>
              <a:t>,</a:t>
            </a:r>
            <a:r>
              <a:rPr lang="en-US" sz="1200" strike="sngStrike" dirty="0"/>
              <a:t>LPAREN,28,14,6,1</a:t>
            </a:r>
            <a:r>
              <a:rPr lang="en-US" sz="1200" dirty="0"/>
              <a:t>,(,</a:t>
            </a:r>
            <a:r>
              <a:rPr lang="en-US" sz="1200" dirty="0">
                <a:solidFill>
                  <a:srgbClr val="00B050"/>
                </a:solidFill>
              </a:rPr>
              <a:t>Parent1</a:t>
            </a:r>
            <a:r>
              <a:rPr lang="en-US" sz="1200" dirty="0"/>
              <a:t>,28,14,11,5,</a:t>
            </a:r>
            <a:r>
              <a:rPr lang="en-US" sz="1200" dirty="0">
                <a:solidFill>
                  <a:srgbClr val="00B050"/>
                </a:solidFill>
              </a:rPr>
              <a:t>Gerhard,v,.,D,.</a:t>
            </a:r>
            <a:r>
              <a:rPr lang="en-US" sz="1200" dirty="0"/>
              <a:t>,</a:t>
            </a:r>
            <a:r>
              <a:rPr lang="en-US" sz="1200" strike="sngStrike" dirty="0">
                <a:solidFill>
                  <a:srgbClr val="FF0000"/>
                </a:solidFill>
              </a:rPr>
              <a:t>Parent1</a:t>
            </a:r>
            <a:r>
              <a:rPr lang="en-US" sz="1200" strike="sngStrike" dirty="0"/>
              <a:t>,28,15,9,1,</a:t>
            </a:r>
            <a:r>
              <a:rPr lang="en-US" sz="1200" strike="sngStrike" dirty="0">
                <a:solidFill>
                  <a:srgbClr val="FF0000"/>
                </a:solidFill>
              </a:rPr>
              <a:t>D005</a:t>
            </a:r>
            <a:r>
              <a:rPr lang="en-US" sz="1200" dirty="0"/>
              <a:t>,</a:t>
            </a:r>
            <a:r>
              <a:rPr lang="en-US" sz="1200" strike="sngStrike" dirty="0"/>
              <a:t>RPAREN,28,15,10,1,)</a:t>
            </a:r>
          </a:p>
        </p:txBody>
      </p:sp>
      <p:sp>
        <p:nvSpPr>
          <p:cNvPr id="2" name="TextBox 1">
            <a:extLst>
              <a:ext uri="{FF2B5EF4-FFF2-40B4-BE49-F238E27FC236}">
                <a16:creationId xmlns:a16="http://schemas.microsoft.com/office/drawing/2014/main" id="{288B6341-CCCD-4915-A369-9B9B988884BB}"/>
              </a:ext>
            </a:extLst>
          </p:cNvPr>
          <p:cNvSpPr txBox="1"/>
          <p:nvPr/>
        </p:nvSpPr>
        <p:spPr>
          <a:xfrm>
            <a:off x="9837" y="540774"/>
            <a:ext cx="3280835" cy="369332"/>
          </a:xfrm>
          <a:prstGeom prst="rect">
            <a:avLst/>
          </a:prstGeom>
          <a:noFill/>
        </p:spPr>
        <p:txBody>
          <a:bodyPr wrap="none" rtlCol="0">
            <a:spAutoFit/>
          </a:bodyPr>
          <a:lstStyle/>
          <a:p>
            <a:r>
              <a:rPr lang="en-US" dirty="0"/>
              <a:t>Without processing parentheses:</a:t>
            </a:r>
          </a:p>
        </p:txBody>
      </p:sp>
      <p:sp>
        <p:nvSpPr>
          <p:cNvPr id="4" name="TextBox 3">
            <a:extLst>
              <a:ext uri="{FF2B5EF4-FFF2-40B4-BE49-F238E27FC236}">
                <a16:creationId xmlns:a16="http://schemas.microsoft.com/office/drawing/2014/main" id="{3B223F4D-FAA4-4588-A973-DA0BF5BBFE20}"/>
              </a:ext>
            </a:extLst>
          </p:cNvPr>
          <p:cNvSpPr txBox="1"/>
          <p:nvPr/>
        </p:nvSpPr>
        <p:spPr>
          <a:xfrm>
            <a:off x="0" y="3279058"/>
            <a:ext cx="10621113" cy="369332"/>
          </a:xfrm>
          <a:prstGeom prst="rect">
            <a:avLst/>
          </a:prstGeom>
          <a:noFill/>
        </p:spPr>
        <p:txBody>
          <a:bodyPr wrap="none" rtlCol="0">
            <a:spAutoFit/>
          </a:bodyPr>
          <a:lstStyle/>
          <a:p>
            <a:r>
              <a:rPr lang="en-US" dirty="0"/>
              <a:t>With processing parentheses (remove parenthetical remarks for Person, Marriage, and Family, but not ChildOf):</a:t>
            </a:r>
          </a:p>
        </p:txBody>
      </p:sp>
      <p:sp>
        <p:nvSpPr>
          <p:cNvPr id="10" name="TextBox 9">
            <a:extLst>
              <a:ext uri="{FF2B5EF4-FFF2-40B4-BE49-F238E27FC236}">
                <a16:creationId xmlns:a16="http://schemas.microsoft.com/office/drawing/2014/main" id="{0B10914B-D678-4DA6-AB71-956998F599CF}"/>
              </a:ext>
            </a:extLst>
          </p:cNvPr>
          <p:cNvSpPr txBox="1"/>
          <p:nvPr/>
        </p:nvSpPr>
        <p:spPr>
          <a:xfrm>
            <a:off x="0" y="2542092"/>
            <a:ext cx="10196052" cy="276999"/>
          </a:xfrm>
          <a:prstGeom prst="rect">
            <a:avLst/>
          </a:prstGeom>
          <a:noFill/>
        </p:spPr>
        <p:txBody>
          <a:bodyPr wrap="square">
            <a:spAutoFit/>
          </a:bodyPr>
          <a:lstStyle/>
          <a:p>
            <a:r>
              <a:rPr lang="en-US" sz="1200" dirty="0"/>
              <a:t>ChildOf: </a:t>
            </a:r>
            <a:r>
              <a:rPr lang="en-US" sz="1200" dirty="0">
                <a:solidFill>
                  <a:srgbClr val="00B050"/>
                </a:solidFill>
              </a:rPr>
              <a:t>Child</a:t>
            </a:r>
            <a:r>
              <a:rPr lang="en-US" sz="1200" dirty="0"/>
              <a:t>,28,14,2,3,</a:t>
            </a:r>
            <a:r>
              <a:rPr lang="en-US" sz="1200" dirty="0">
                <a:solidFill>
                  <a:srgbClr val="00B050"/>
                </a:solidFill>
              </a:rPr>
              <a:t>Anna,von,Deßen</a:t>
            </a:r>
            <a:r>
              <a:rPr lang="en-US" sz="1200" dirty="0"/>
              <a:t>,</a:t>
            </a:r>
            <a:r>
              <a:rPr lang="en-US" sz="1200" dirty="0">
                <a:solidFill>
                  <a:srgbClr val="00B050"/>
                </a:solidFill>
              </a:rPr>
              <a:t>Parent1</a:t>
            </a:r>
            <a:r>
              <a:rPr lang="en-US" sz="1200" dirty="0"/>
              <a:t>,28,14,11,5,</a:t>
            </a:r>
            <a:r>
              <a:rPr lang="en-US" sz="1200" dirty="0">
                <a:solidFill>
                  <a:srgbClr val="00B050"/>
                </a:solidFill>
              </a:rPr>
              <a:t>Gerhard,v,.,D,.</a:t>
            </a:r>
            <a:r>
              <a:rPr lang="en-US" sz="1200" dirty="0"/>
              <a:t>,</a:t>
            </a:r>
            <a:r>
              <a:rPr lang="en-US" sz="1200" strike="sngStrike" dirty="0">
                <a:solidFill>
                  <a:srgbClr val="FF0000"/>
                </a:solidFill>
              </a:rPr>
              <a:t>Parent1</a:t>
            </a:r>
            <a:r>
              <a:rPr lang="en-US" sz="1200" strike="sngStrike" dirty="0"/>
              <a:t>,28,15,9,1,</a:t>
            </a:r>
            <a:r>
              <a:rPr lang="en-US" sz="1200" strike="sngStrike" dirty="0">
                <a:solidFill>
                  <a:srgbClr val="FF0000"/>
                </a:solidFill>
              </a:rPr>
              <a:t>D005</a:t>
            </a:r>
            <a:endParaRPr lang="en-US" sz="1200" strike="sngStrike" dirty="0"/>
          </a:p>
        </p:txBody>
      </p:sp>
    </p:spTree>
    <p:extLst>
      <p:ext uri="{BB962C8B-B14F-4D97-AF65-F5344CB8AC3E}">
        <p14:creationId xmlns:p14="http://schemas.microsoft.com/office/powerpoint/2010/main" val="2040240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1F9190-CA18-4C66-9F2D-42D3AEF5C2A3}"/>
              </a:ext>
            </a:extLst>
          </p:cNvPr>
          <p:cNvSpPr txBox="1"/>
          <p:nvPr/>
        </p:nvSpPr>
        <p:spPr>
          <a:xfrm>
            <a:off x="78658" y="364750"/>
            <a:ext cx="6096000" cy="1569660"/>
          </a:xfrm>
          <a:prstGeom prst="rect">
            <a:avLst/>
          </a:prstGeom>
          <a:noFill/>
        </p:spPr>
        <p:txBody>
          <a:bodyPr wrap="square">
            <a:spAutoFit/>
          </a:bodyPr>
          <a:lstStyle/>
          <a:p>
            <a:r>
              <a:rPr lang="en-US" sz="1200" dirty="0"/>
              <a:t>D013</a:t>
            </a:r>
          </a:p>
          <a:p>
            <a:r>
              <a:rPr lang="en-US" sz="1200" dirty="0">
                <a:solidFill>
                  <a:srgbClr val="00B050"/>
                </a:solidFill>
              </a:rPr>
              <a:t>Claus von </a:t>
            </a:r>
            <a:r>
              <a:rPr lang="en-US" sz="1200" dirty="0" err="1">
                <a:solidFill>
                  <a:srgbClr val="00B050"/>
                </a:solidFill>
              </a:rPr>
              <a:t>Dehsen</a:t>
            </a:r>
            <a:r>
              <a:rPr lang="en-US" sz="1200" dirty="0"/>
              <a:t>, </a:t>
            </a:r>
            <a:r>
              <a:rPr lang="en-US" sz="1200" dirty="0" err="1"/>
              <a:t>Fickmühlen</a:t>
            </a:r>
            <a:r>
              <a:rPr lang="en-US" sz="1200" dirty="0"/>
              <a:t>, * </a:t>
            </a:r>
            <a:r>
              <a:rPr lang="en-US" sz="1200" dirty="0">
                <a:solidFill>
                  <a:srgbClr val="00B050"/>
                </a:solidFill>
              </a:rPr>
              <a:t>8.3.1791</a:t>
            </a:r>
            <a:r>
              <a:rPr lang="en-US" sz="1200" dirty="0"/>
              <a:t> </a:t>
            </a:r>
            <a:r>
              <a:rPr lang="en-US" sz="1200" dirty="0" err="1"/>
              <a:t>aus</a:t>
            </a:r>
            <a:r>
              <a:rPr lang="en-US" sz="1200" dirty="0"/>
              <a:t> </a:t>
            </a:r>
            <a:r>
              <a:rPr lang="en-US" sz="1200" dirty="0">
                <a:solidFill>
                  <a:srgbClr val="00B050"/>
                </a:solidFill>
              </a:rPr>
              <a:t>D007</a:t>
            </a:r>
            <a:r>
              <a:rPr lang="en-US" sz="1200" dirty="0"/>
              <a:t>, (o-o Anna </a:t>
            </a:r>
            <a:r>
              <a:rPr lang="en-US" sz="1200" dirty="0" err="1"/>
              <a:t>Margaretha</a:t>
            </a:r>
            <a:r>
              <a:rPr lang="en-US" sz="1200" dirty="0"/>
              <a:t> </a:t>
            </a:r>
            <a:r>
              <a:rPr lang="en-US" sz="1200" dirty="0" err="1"/>
              <a:t>Stürcken</a:t>
            </a:r>
            <a:r>
              <a:rPr lang="en-US" sz="1200" dirty="0"/>
              <a:t>, </a:t>
            </a:r>
            <a:r>
              <a:rPr lang="en-US" sz="1200" dirty="0" err="1"/>
              <a:t>Alfstedt</a:t>
            </a:r>
            <a:r>
              <a:rPr lang="en-US" sz="1200" dirty="0"/>
              <a:t>:</a:t>
            </a:r>
          </a:p>
          <a:p>
            <a:r>
              <a:rPr lang="en-US" sz="1200" dirty="0"/>
              <a:t>Kind: </a:t>
            </a:r>
            <a:r>
              <a:rPr lang="en-US" sz="1200" dirty="0" err="1">
                <a:solidFill>
                  <a:srgbClr val="00B0F0"/>
                </a:solidFill>
              </a:rPr>
              <a:t>Gesche</a:t>
            </a:r>
            <a:r>
              <a:rPr lang="en-US" sz="1200" dirty="0">
                <a:solidFill>
                  <a:srgbClr val="00B0F0"/>
                </a:solidFill>
              </a:rPr>
              <a:t> Maria</a:t>
            </a:r>
            <a:r>
              <a:rPr lang="en-US" sz="1200" dirty="0"/>
              <a:t> (*) </a:t>
            </a:r>
            <a:r>
              <a:rPr lang="en-US" sz="1200" dirty="0" err="1">
                <a:solidFill>
                  <a:srgbClr val="00B0F0"/>
                </a:solidFill>
              </a:rPr>
              <a:t>Alfstedt</a:t>
            </a:r>
            <a:r>
              <a:rPr lang="en-US" sz="1200" dirty="0"/>
              <a:t> </a:t>
            </a:r>
            <a:r>
              <a:rPr lang="en-US" sz="1200" dirty="0">
                <a:solidFill>
                  <a:srgbClr val="00B0F0"/>
                </a:solidFill>
              </a:rPr>
              <a:t>13.6.1812</a:t>
            </a:r>
            <a:r>
              <a:rPr lang="en-US" sz="1200" dirty="0"/>
              <a:t>), + </a:t>
            </a:r>
            <a:r>
              <a:rPr lang="en-US" sz="1200" dirty="0">
                <a:solidFill>
                  <a:srgbClr val="FF0000"/>
                </a:solidFill>
              </a:rPr>
              <a:t>6.5.1857</a:t>
            </a:r>
            <a:r>
              <a:rPr lang="en-US" sz="1200" dirty="0"/>
              <a:t>,</a:t>
            </a:r>
          </a:p>
          <a:p>
            <a:r>
              <a:rPr lang="en-US" sz="1200" dirty="0" err="1"/>
              <a:t>ool</a:t>
            </a:r>
            <a:r>
              <a:rPr lang="en-US" sz="1200" dirty="0"/>
              <a:t>. </a:t>
            </a:r>
            <a:r>
              <a:rPr lang="en-US" sz="1200" dirty="0" err="1"/>
              <a:t>Ringstedt</a:t>
            </a:r>
            <a:r>
              <a:rPr lang="en-US" sz="1200" dirty="0"/>
              <a:t> (luth.) 1.3.1818 </a:t>
            </a:r>
            <a:r>
              <a:rPr lang="en-US" sz="1200" dirty="0">
                <a:solidFill>
                  <a:srgbClr val="00B050"/>
                </a:solidFill>
              </a:rPr>
              <a:t>Christina Rebecca Petersen</a:t>
            </a:r>
            <a:r>
              <a:rPr lang="en-US" sz="1200" dirty="0"/>
              <a:t>, (To. </a:t>
            </a:r>
            <a:r>
              <a:rPr lang="en-US" sz="1200" dirty="0">
                <a:solidFill>
                  <a:srgbClr val="00B050"/>
                </a:solidFill>
              </a:rPr>
              <a:t>Albert P.</a:t>
            </a:r>
            <a:r>
              <a:rPr lang="en-US" sz="1200" dirty="0"/>
              <a:t>, </a:t>
            </a:r>
            <a:r>
              <a:rPr lang="en-US" sz="1200" dirty="0" err="1"/>
              <a:t>Westerende</a:t>
            </a:r>
            <a:r>
              <a:rPr lang="en-US" sz="1200" dirty="0"/>
              <a:t>-</a:t>
            </a:r>
          </a:p>
          <a:p>
            <a:r>
              <a:rPr lang="en-US" sz="1200" dirty="0" err="1"/>
              <a:t>Otterndorf</a:t>
            </a:r>
            <a:r>
              <a:rPr lang="en-US" sz="1200" dirty="0"/>
              <a:t>), * </a:t>
            </a:r>
            <a:r>
              <a:rPr lang="en-US" sz="1200" dirty="0">
                <a:solidFill>
                  <a:srgbClr val="00B050"/>
                </a:solidFill>
              </a:rPr>
              <a:t>ca. 1791</a:t>
            </a:r>
            <a:r>
              <a:rPr lang="en-US" sz="1200" dirty="0"/>
              <a:t>, + </a:t>
            </a:r>
            <a:r>
              <a:rPr lang="en-US" sz="1200" dirty="0">
                <a:solidFill>
                  <a:srgbClr val="00B050"/>
                </a:solidFill>
              </a:rPr>
              <a:t>26.1.1842</a:t>
            </a:r>
            <a:r>
              <a:rPr lang="en-US" sz="1200" dirty="0"/>
              <a:t>, auf dem </a:t>
            </a:r>
            <a:r>
              <a:rPr lang="en-US" sz="1200" dirty="0" err="1"/>
              <a:t>Weg</a:t>
            </a:r>
            <a:r>
              <a:rPr lang="en-US" sz="1200" dirty="0"/>
              <a:t> von </a:t>
            </a:r>
            <a:r>
              <a:rPr lang="en-US" sz="1200" dirty="0" err="1"/>
              <a:t>Bederkesa</a:t>
            </a:r>
            <a:r>
              <a:rPr lang="en-US" sz="1200" dirty="0"/>
              <a:t> tot </a:t>
            </a:r>
            <a:r>
              <a:rPr lang="en-US" sz="1200" dirty="0" err="1"/>
              <a:t>aufgefunden</a:t>
            </a:r>
            <a:r>
              <a:rPr lang="en-US" sz="1200" dirty="0"/>
              <a:t>,</a:t>
            </a:r>
          </a:p>
          <a:p>
            <a:r>
              <a:rPr lang="en-US" sz="1200" dirty="0" err="1"/>
              <a:t>ooll</a:t>
            </a:r>
            <a:r>
              <a:rPr lang="en-US" sz="1200" dirty="0"/>
              <a:t>. 20.12.1842 </a:t>
            </a:r>
            <a:r>
              <a:rPr lang="en-US" sz="1200" dirty="0" err="1">
                <a:solidFill>
                  <a:srgbClr val="00B050"/>
                </a:solidFill>
              </a:rPr>
              <a:t>Gesche</a:t>
            </a:r>
            <a:r>
              <a:rPr lang="en-US" sz="1200" dirty="0">
                <a:solidFill>
                  <a:srgbClr val="00B050"/>
                </a:solidFill>
              </a:rPr>
              <a:t> Joost</a:t>
            </a:r>
            <a:r>
              <a:rPr lang="en-US" sz="1200" dirty="0"/>
              <a:t>, (To. </a:t>
            </a:r>
            <a:r>
              <a:rPr lang="en-US" sz="1200" dirty="0">
                <a:solidFill>
                  <a:srgbClr val="00B050"/>
                </a:solidFill>
              </a:rPr>
              <a:t>Martin J.</a:t>
            </a:r>
            <a:r>
              <a:rPr lang="en-US" sz="1200" dirty="0"/>
              <a:t>, </a:t>
            </a:r>
            <a:r>
              <a:rPr lang="en-US" sz="1200" dirty="0" err="1"/>
              <a:t>Brinksitzer</a:t>
            </a:r>
            <a:r>
              <a:rPr lang="en-US" sz="1200" dirty="0"/>
              <a:t>, </a:t>
            </a:r>
            <a:r>
              <a:rPr lang="en-US" sz="1200" dirty="0" err="1"/>
              <a:t>Köhlen</a:t>
            </a:r>
            <a:r>
              <a:rPr lang="en-US" sz="1200" dirty="0"/>
              <a:t>, </a:t>
            </a:r>
            <a:r>
              <a:rPr lang="en-US" sz="1200" dirty="0" err="1"/>
              <a:t>oo</a:t>
            </a:r>
            <a:r>
              <a:rPr lang="en-US" sz="1200" dirty="0"/>
              <a:t> </a:t>
            </a:r>
            <a:r>
              <a:rPr lang="en-US" sz="1200" dirty="0" err="1"/>
              <a:t>Thrine</a:t>
            </a:r>
            <a:r>
              <a:rPr lang="en-US" sz="1200" dirty="0"/>
              <a:t> Margarethe</a:t>
            </a:r>
          </a:p>
          <a:p>
            <a:r>
              <a:rPr lang="en-US" sz="1200" dirty="0" err="1"/>
              <a:t>Hollwegs</a:t>
            </a:r>
            <a:r>
              <a:rPr lang="en-US" sz="1200" dirty="0"/>
              <a:t>), * </a:t>
            </a:r>
            <a:r>
              <a:rPr lang="en-US" sz="1200" dirty="0" err="1">
                <a:solidFill>
                  <a:srgbClr val="00B050"/>
                </a:solidFill>
              </a:rPr>
              <a:t>Köhlen</a:t>
            </a:r>
            <a:r>
              <a:rPr lang="en-US" sz="1200" dirty="0"/>
              <a:t> </a:t>
            </a:r>
            <a:r>
              <a:rPr lang="en-US" sz="1200" dirty="0">
                <a:solidFill>
                  <a:srgbClr val="00B050"/>
                </a:solidFill>
              </a:rPr>
              <a:t>10.12.1810</a:t>
            </a:r>
            <a:r>
              <a:rPr lang="en-US" sz="1200" dirty="0"/>
              <a:t>, </a:t>
            </a:r>
            <a:r>
              <a:rPr lang="en-US" sz="1200" dirty="0" err="1"/>
              <a:t>ooll</a:t>
            </a:r>
            <a:r>
              <a:rPr lang="en-US" sz="1200" dirty="0"/>
              <a:t>. 5.8.1859 </a:t>
            </a:r>
            <a:r>
              <a:rPr lang="en-US" sz="1200" dirty="0" err="1"/>
              <a:t>Niclaus</a:t>
            </a:r>
            <a:r>
              <a:rPr lang="en-US" sz="1200" dirty="0"/>
              <a:t> Butt, </a:t>
            </a:r>
            <a:r>
              <a:rPr lang="en-US" sz="1200" dirty="0" err="1"/>
              <a:t>Fickmühlen</a:t>
            </a:r>
            <a:r>
              <a:rPr lang="en-US" sz="1200" dirty="0"/>
              <a:t>, B096</a:t>
            </a:r>
          </a:p>
          <a:p>
            <a:r>
              <a:rPr lang="en-US" sz="1200" dirty="0"/>
              <a:t>Kind: </a:t>
            </a:r>
            <a:r>
              <a:rPr lang="en-US" sz="1200" dirty="0">
                <a:solidFill>
                  <a:srgbClr val="00B050"/>
                </a:solidFill>
              </a:rPr>
              <a:t>Claus Hinrich</a:t>
            </a:r>
            <a:r>
              <a:rPr lang="en-US" sz="1200" dirty="0"/>
              <a:t> * </a:t>
            </a:r>
            <a:r>
              <a:rPr lang="en-US" sz="1200" dirty="0">
                <a:solidFill>
                  <a:srgbClr val="00B050"/>
                </a:solidFill>
              </a:rPr>
              <a:t>15.9.1851</a:t>
            </a:r>
          </a:p>
        </p:txBody>
      </p:sp>
      <p:sp>
        <p:nvSpPr>
          <p:cNvPr id="10" name="TextBox 9">
            <a:extLst>
              <a:ext uri="{FF2B5EF4-FFF2-40B4-BE49-F238E27FC236}">
                <a16:creationId xmlns:a16="http://schemas.microsoft.com/office/drawing/2014/main" id="{0D189B7D-3467-4F38-B9C1-B1D0E567D2ED}"/>
              </a:ext>
            </a:extLst>
          </p:cNvPr>
          <p:cNvSpPr txBox="1"/>
          <p:nvPr/>
        </p:nvSpPr>
        <p:spPr>
          <a:xfrm>
            <a:off x="78658" y="1978089"/>
            <a:ext cx="11956025" cy="1384995"/>
          </a:xfrm>
          <a:prstGeom prst="rect">
            <a:avLst/>
          </a:prstGeom>
          <a:noFill/>
        </p:spPr>
        <p:txBody>
          <a:bodyPr wrap="square">
            <a:spAutoFit/>
          </a:bodyPr>
          <a:lstStyle/>
          <a:p>
            <a:r>
              <a:rPr lang="en-US" sz="1200" dirty="0"/>
              <a:t>Person:</a:t>
            </a:r>
          </a:p>
          <a:p>
            <a:r>
              <a:rPr lang="en-US" sz="1200" dirty="0">
                <a:solidFill>
                  <a:srgbClr val="00B050"/>
                </a:solidFill>
              </a:rPr>
              <a:t>Name</a:t>
            </a:r>
            <a:r>
              <a:rPr lang="en-US" sz="1200" dirty="0"/>
              <a:t>,28,32,2,3,</a:t>
            </a:r>
            <a:r>
              <a:rPr lang="en-US" sz="1200" dirty="0">
                <a:solidFill>
                  <a:srgbClr val="00B050"/>
                </a:solidFill>
              </a:rPr>
              <a:t>Claus,von,Dehsen</a:t>
            </a:r>
            <a:r>
              <a:rPr lang="en-US" sz="1200" dirty="0"/>
              <a:t>,</a:t>
            </a:r>
            <a:r>
              <a:rPr lang="en-US" sz="1200" dirty="0">
                <a:solidFill>
                  <a:srgbClr val="00B050"/>
                </a:solidFill>
              </a:rPr>
              <a:t>BirthDate</a:t>
            </a:r>
            <a:r>
              <a:rPr lang="en-US" sz="1200" dirty="0"/>
              <a:t>,28,32,9,5,</a:t>
            </a:r>
            <a:r>
              <a:rPr lang="en-US" sz="1200" dirty="0">
                <a:solidFill>
                  <a:srgbClr val="00B050"/>
                </a:solidFill>
              </a:rPr>
              <a:t>8,.,3,.,1791</a:t>
            </a:r>
            <a:r>
              <a:rPr lang="en-US" sz="1200" dirty="0"/>
              <a:t>,</a:t>
            </a:r>
            <a:r>
              <a:rPr lang="en-US" sz="1200" strike="sngStrike" dirty="0"/>
              <a:t>LPAREN,28,32,17,1,(</a:t>
            </a:r>
          </a:p>
          <a:p>
            <a:r>
              <a:rPr lang="en-US" sz="1200" strike="sngStrike" dirty="0">
                <a:solidFill>
                  <a:srgbClr val="00B0F0"/>
                </a:solidFill>
                <a:highlight>
                  <a:srgbClr val="C0C0C0"/>
                </a:highlight>
              </a:rPr>
              <a:t>Name</a:t>
            </a:r>
            <a:r>
              <a:rPr lang="en-US" sz="1200" strike="sngStrike" dirty="0">
                <a:highlight>
                  <a:srgbClr val="C0C0C0"/>
                </a:highlight>
              </a:rPr>
              <a:t>,28,33,4,2,</a:t>
            </a:r>
            <a:r>
              <a:rPr lang="en-US" sz="1200" strike="sngStrike" dirty="0">
                <a:solidFill>
                  <a:srgbClr val="00B0F0"/>
                </a:solidFill>
                <a:highlight>
                  <a:srgbClr val="C0C0C0"/>
                </a:highlight>
              </a:rPr>
              <a:t>Gesche,Maria</a:t>
            </a:r>
            <a:r>
              <a:rPr lang="en-US" sz="1200" strike="sngStrike" dirty="0">
                <a:highlight>
                  <a:srgbClr val="C0C0C0"/>
                </a:highlight>
              </a:rPr>
              <a:t>,LPAREN,28,33,6,1,(,RPAREN,28,33,8,1,),</a:t>
            </a:r>
            <a:r>
              <a:rPr lang="en-US" sz="1200" strike="sngStrike" dirty="0">
                <a:solidFill>
                  <a:srgbClr val="00B0F0"/>
                </a:solidFill>
                <a:highlight>
                  <a:srgbClr val="C0C0C0"/>
                </a:highlight>
              </a:rPr>
              <a:t>BirthPlace</a:t>
            </a:r>
            <a:r>
              <a:rPr lang="en-US" sz="1200" strike="sngStrike" dirty="0">
                <a:highlight>
                  <a:srgbClr val="C0C0C0"/>
                </a:highlight>
              </a:rPr>
              <a:t>,28,33,9,1,</a:t>
            </a:r>
            <a:r>
              <a:rPr lang="en-US" sz="1200" strike="sngStrike" dirty="0">
                <a:solidFill>
                  <a:srgbClr val="00B0F0"/>
                </a:solidFill>
                <a:highlight>
                  <a:srgbClr val="C0C0C0"/>
                </a:highlight>
              </a:rPr>
              <a:t>Alfstedt</a:t>
            </a:r>
            <a:r>
              <a:rPr lang="en-US" sz="1200" strike="sngStrike" dirty="0">
                <a:highlight>
                  <a:srgbClr val="C0C0C0"/>
                </a:highlight>
              </a:rPr>
              <a:t>,</a:t>
            </a:r>
            <a:r>
              <a:rPr lang="en-US" sz="1200" strike="sngStrike" dirty="0">
                <a:solidFill>
                  <a:srgbClr val="00B0F0"/>
                </a:solidFill>
                <a:highlight>
                  <a:srgbClr val="C0C0C0"/>
                </a:highlight>
              </a:rPr>
              <a:t>BirthDate</a:t>
            </a:r>
            <a:r>
              <a:rPr lang="en-US" sz="1200" strike="sngStrike" dirty="0">
                <a:highlight>
                  <a:srgbClr val="C0C0C0"/>
                </a:highlight>
              </a:rPr>
              <a:t>,28,33,10,5,</a:t>
            </a:r>
            <a:r>
              <a:rPr lang="en-US" sz="1200" strike="sngStrike" dirty="0">
                <a:solidFill>
                  <a:srgbClr val="00B0F0"/>
                </a:solidFill>
                <a:highlight>
                  <a:srgbClr val="C0C0C0"/>
                </a:highlight>
              </a:rPr>
              <a:t>13,.,6,.,1812</a:t>
            </a:r>
            <a:r>
              <a:rPr lang="en-US" sz="1200" strike="sngStrike" dirty="0">
                <a:highlight>
                  <a:srgbClr val="C0C0C0"/>
                </a:highlight>
              </a:rPr>
              <a:t>,RPAREN,28,33,15,1,)</a:t>
            </a:r>
            <a:r>
              <a:rPr lang="en-US" sz="1200" dirty="0">
                <a:highlight>
                  <a:srgbClr val="C0C0C0"/>
                </a:highlight>
              </a:rPr>
              <a:t>,</a:t>
            </a:r>
            <a:r>
              <a:rPr lang="en-US" sz="1200" dirty="0">
                <a:solidFill>
                  <a:srgbClr val="FF0000"/>
                </a:solidFill>
                <a:highlight>
                  <a:srgbClr val="C0C0C0"/>
                </a:highlight>
              </a:rPr>
              <a:t>DeathDate</a:t>
            </a:r>
            <a:r>
              <a:rPr lang="en-US" sz="1200" dirty="0">
                <a:highlight>
                  <a:srgbClr val="C0C0C0"/>
                </a:highlight>
              </a:rPr>
              <a:t>,28,33,18,5,</a:t>
            </a:r>
            <a:r>
              <a:rPr lang="en-US" sz="1200" dirty="0">
                <a:solidFill>
                  <a:srgbClr val="FF0000"/>
                </a:solidFill>
                <a:highlight>
                  <a:srgbClr val="C0C0C0"/>
                </a:highlight>
              </a:rPr>
              <a:t>6,.,5,.,1857</a:t>
            </a:r>
            <a:r>
              <a:rPr lang="en-US" sz="1200" dirty="0">
                <a:highlight>
                  <a:srgbClr val="C0C0C0"/>
                </a:highlight>
              </a:rPr>
              <a:t>,</a:t>
            </a:r>
            <a:r>
              <a:rPr lang="en-US" sz="1200" strike="sngStrike" dirty="0">
                <a:highlight>
                  <a:srgbClr val="C0C0C0"/>
                </a:highlight>
              </a:rPr>
              <a:t>LPAREN,28,34,5,1,(,RPAREN,28,34,8,1,)</a:t>
            </a:r>
          </a:p>
          <a:p>
            <a:r>
              <a:rPr lang="en-US" sz="1200" dirty="0">
                <a:solidFill>
                  <a:srgbClr val="00B050"/>
                </a:solidFill>
              </a:rPr>
              <a:t>Name</a:t>
            </a:r>
            <a:r>
              <a:rPr lang="en-US" sz="1200" dirty="0"/>
              <a:t>,28,34,14,3,</a:t>
            </a:r>
            <a:r>
              <a:rPr lang="en-US" sz="1200" dirty="0">
                <a:solidFill>
                  <a:srgbClr val="00B050"/>
                </a:solidFill>
              </a:rPr>
              <a:t>Christina,Rebecca,Petersen</a:t>
            </a:r>
            <a:r>
              <a:rPr lang="en-US" sz="1200" dirty="0"/>
              <a:t>,</a:t>
            </a:r>
            <a:r>
              <a:rPr lang="en-US" sz="1200" strike="sngStrike" dirty="0"/>
              <a:t>LPAREN,28,34,18,1,(,RPAREN,28,35,3,1,)</a:t>
            </a:r>
            <a:r>
              <a:rPr lang="en-US" sz="1200" dirty="0"/>
              <a:t>,</a:t>
            </a:r>
            <a:r>
              <a:rPr lang="en-US" sz="1200" dirty="0">
                <a:solidFill>
                  <a:srgbClr val="00B050"/>
                </a:solidFill>
              </a:rPr>
              <a:t>BirthDate</a:t>
            </a:r>
            <a:r>
              <a:rPr lang="en-US" sz="1200" dirty="0"/>
              <a:t>,28,35,6,3,</a:t>
            </a:r>
            <a:r>
              <a:rPr lang="en-US" sz="1200" dirty="0">
                <a:solidFill>
                  <a:srgbClr val="00B050"/>
                </a:solidFill>
              </a:rPr>
              <a:t>ca,.,1791</a:t>
            </a:r>
            <a:r>
              <a:rPr lang="en-US" sz="1200" dirty="0"/>
              <a:t>,</a:t>
            </a:r>
            <a:r>
              <a:rPr lang="en-US" sz="1200" dirty="0">
                <a:solidFill>
                  <a:srgbClr val="00B050"/>
                </a:solidFill>
              </a:rPr>
              <a:t>DeathDate</a:t>
            </a:r>
            <a:r>
              <a:rPr lang="en-US" sz="1200" dirty="0"/>
              <a:t>,28,35,11,5,</a:t>
            </a:r>
            <a:r>
              <a:rPr lang="en-US" sz="1200" dirty="0">
                <a:solidFill>
                  <a:srgbClr val="00B050"/>
                </a:solidFill>
              </a:rPr>
              <a:t>26,.,1,.,1842</a:t>
            </a:r>
          </a:p>
          <a:p>
            <a:r>
              <a:rPr lang="en-US" sz="1200" dirty="0">
                <a:solidFill>
                  <a:srgbClr val="00B050"/>
                </a:solidFill>
              </a:rPr>
              <a:t>Name</a:t>
            </a:r>
            <a:r>
              <a:rPr lang="en-US" sz="1200" dirty="0"/>
              <a:t>,28,36,9,2,</a:t>
            </a:r>
            <a:r>
              <a:rPr lang="en-US" sz="1200" dirty="0">
                <a:solidFill>
                  <a:srgbClr val="00B050"/>
                </a:solidFill>
              </a:rPr>
              <a:t>Gesche,Joost</a:t>
            </a:r>
            <a:r>
              <a:rPr lang="en-US" sz="1200" dirty="0"/>
              <a:t>,</a:t>
            </a:r>
            <a:r>
              <a:rPr lang="en-US" sz="1200" strike="sngStrike" dirty="0"/>
              <a:t>LPAREN,28,36,12,1,(,RPAREN,28,37,3,1,)</a:t>
            </a:r>
            <a:r>
              <a:rPr lang="en-US" sz="1200" dirty="0"/>
              <a:t>,</a:t>
            </a:r>
            <a:r>
              <a:rPr lang="en-US" sz="1200" dirty="0">
                <a:solidFill>
                  <a:srgbClr val="00B050"/>
                </a:solidFill>
              </a:rPr>
              <a:t>BirthPlace</a:t>
            </a:r>
            <a:r>
              <a:rPr lang="en-US" sz="1200" dirty="0"/>
              <a:t>,28,37,6,1,</a:t>
            </a:r>
            <a:r>
              <a:rPr lang="en-US" sz="1200" dirty="0">
                <a:solidFill>
                  <a:srgbClr val="00B050"/>
                </a:solidFill>
              </a:rPr>
              <a:t>Köhlen</a:t>
            </a:r>
            <a:r>
              <a:rPr lang="en-US" sz="1200" dirty="0"/>
              <a:t>,</a:t>
            </a:r>
            <a:r>
              <a:rPr lang="en-US" sz="1200" dirty="0">
                <a:solidFill>
                  <a:srgbClr val="00B050"/>
                </a:solidFill>
              </a:rPr>
              <a:t>BirthDate</a:t>
            </a:r>
            <a:r>
              <a:rPr lang="en-US" sz="1200" dirty="0"/>
              <a:t>,28,37,7,5,</a:t>
            </a:r>
            <a:r>
              <a:rPr lang="en-US" sz="1200" dirty="0">
                <a:solidFill>
                  <a:srgbClr val="00B050"/>
                </a:solidFill>
              </a:rPr>
              <a:t>10,.,12,.,1810</a:t>
            </a:r>
          </a:p>
          <a:p>
            <a:r>
              <a:rPr lang="en-US" sz="1200" dirty="0">
                <a:solidFill>
                  <a:srgbClr val="00B050"/>
                </a:solidFill>
              </a:rPr>
              <a:t>Name</a:t>
            </a:r>
            <a:r>
              <a:rPr lang="en-US" sz="1200" dirty="0"/>
              <a:t>,28,38,4,2,</a:t>
            </a:r>
            <a:r>
              <a:rPr lang="en-US" sz="1200" dirty="0">
                <a:solidFill>
                  <a:srgbClr val="00B050"/>
                </a:solidFill>
              </a:rPr>
              <a:t>Claus,Hinrich</a:t>
            </a:r>
            <a:r>
              <a:rPr lang="en-US" sz="1200" dirty="0"/>
              <a:t>,</a:t>
            </a:r>
            <a:r>
              <a:rPr lang="en-US" sz="1200" dirty="0">
                <a:solidFill>
                  <a:srgbClr val="00B050"/>
                </a:solidFill>
              </a:rPr>
              <a:t>BirthDate</a:t>
            </a:r>
            <a:r>
              <a:rPr lang="en-US" sz="1200" dirty="0"/>
              <a:t>,28,38,7,5,</a:t>
            </a:r>
            <a:r>
              <a:rPr lang="en-US" sz="1200" dirty="0">
                <a:solidFill>
                  <a:srgbClr val="00B050"/>
                </a:solidFill>
              </a:rPr>
              <a:t>15,.,9,.,1851</a:t>
            </a:r>
          </a:p>
        </p:txBody>
      </p:sp>
      <p:sp>
        <p:nvSpPr>
          <p:cNvPr id="15" name="TextBox 14">
            <a:extLst>
              <a:ext uri="{FF2B5EF4-FFF2-40B4-BE49-F238E27FC236}">
                <a16:creationId xmlns:a16="http://schemas.microsoft.com/office/drawing/2014/main" id="{05BAF85E-29DC-4EF4-87B3-B94BF00F99A2}"/>
              </a:ext>
            </a:extLst>
          </p:cNvPr>
          <p:cNvSpPr txBox="1"/>
          <p:nvPr/>
        </p:nvSpPr>
        <p:spPr>
          <a:xfrm>
            <a:off x="78658" y="3404614"/>
            <a:ext cx="8996516" cy="1569660"/>
          </a:xfrm>
          <a:prstGeom prst="rect">
            <a:avLst/>
          </a:prstGeom>
          <a:noFill/>
        </p:spPr>
        <p:txBody>
          <a:bodyPr wrap="square">
            <a:spAutoFit/>
          </a:bodyPr>
          <a:lstStyle/>
          <a:p>
            <a:r>
              <a:rPr lang="en-US" sz="1200" dirty="0"/>
              <a:t>ChildOf:</a:t>
            </a:r>
          </a:p>
          <a:p>
            <a:r>
              <a:rPr lang="en-US" sz="1200" dirty="0">
                <a:solidFill>
                  <a:srgbClr val="00B050"/>
                </a:solidFill>
              </a:rPr>
              <a:t>Child</a:t>
            </a:r>
            <a:r>
              <a:rPr lang="en-US" sz="1200" dirty="0"/>
              <a:t>,28,32,2,3,</a:t>
            </a:r>
            <a:r>
              <a:rPr lang="en-US" sz="1200" dirty="0">
                <a:solidFill>
                  <a:srgbClr val="00B050"/>
                </a:solidFill>
              </a:rPr>
              <a:t>Claus,von,Dehsen</a:t>
            </a:r>
            <a:r>
              <a:rPr lang="en-US" sz="1200" dirty="0"/>
              <a:t>,</a:t>
            </a:r>
            <a:r>
              <a:rPr lang="en-US" sz="1200" dirty="0">
                <a:solidFill>
                  <a:srgbClr val="00B050"/>
                </a:solidFill>
              </a:rPr>
              <a:t>Parent1</a:t>
            </a:r>
            <a:r>
              <a:rPr lang="en-US" sz="1200" dirty="0"/>
              <a:t>,28,32,15,1,</a:t>
            </a:r>
            <a:r>
              <a:rPr lang="en-US" sz="1200" dirty="0">
                <a:solidFill>
                  <a:srgbClr val="00B050"/>
                </a:solidFill>
              </a:rPr>
              <a:t>D007</a:t>
            </a:r>
            <a:r>
              <a:rPr lang="en-US" sz="1200" dirty="0"/>
              <a:t>,</a:t>
            </a:r>
            <a:r>
              <a:rPr lang="en-US" sz="1200" strike="sngStrike" dirty="0"/>
              <a:t>LPAREN,28,32,17,1,(</a:t>
            </a:r>
          </a:p>
          <a:p>
            <a:r>
              <a:rPr lang="en-US" sz="1200" dirty="0">
                <a:highlight>
                  <a:srgbClr val="C0C0C0"/>
                </a:highlight>
              </a:rPr>
              <a:t>Child,28,33,2,1,Kind</a:t>
            </a:r>
          </a:p>
          <a:p>
            <a:r>
              <a:rPr lang="en-US" sz="1200" strike="sngStrike" dirty="0">
                <a:highlight>
                  <a:srgbClr val="C0C0C0"/>
                </a:highlight>
              </a:rPr>
              <a:t>Child,28,33,4,2,Gesche,Maria,LPAREN,28,33,6,1,(,RPAREN,28,33,8,1,),RPAREN,28,33,15,1,),LPAREN,28,34,5,1,(,RPAREN,28,34,8,1,)</a:t>
            </a:r>
          </a:p>
          <a:p>
            <a:r>
              <a:rPr lang="en-US" sz="1200" dirty="0">
                <a:solidFill>
                  <a:srgbClr val="00B050"/>
                </a:solidFill>
              </a:rPr>
              <a:t>Child</a:t>
            </a:r>
            <a:r>
              <a:rPr lang="en-US" sz="1200" dirty="0"/>
              <a:t>,28,34,14,3,</a:t>
            </a:r>
            <a:r>
              <a:rPr lang="en-US" sz="1200" dirty="0">
                <a:solidFill>
                  <a:srgbClr val="00B050"/>
                </a:solidFill>
              </a:rPr>
              <a:t>Christina,Rebecca,Petersen</a:t>
            </a:r>
            <a:r>
              <a:rPr lang="en-US" sz="1200" dirty="0"/>
              <a:t>,</a:t>
            </a:r>
            <a:r>
              <a:rPr lang="en-US" sz="1200" strike="sngStrike" dirty="0"/>
              <a:t>LPAREN,28,34,18,1,(</a:t>
            </a:r>
            <a:r>
              <a:rPr lang="en-US" sz="1200" dirty="0"/>
              <a:t>,</a:t>
            </a:r>
            <a:r>
              <a:rPr lang="en-US" sz="1200" dirty="0">
                <a:solidFill>
                  <a:srgbClr val="00B050"/>
                </a:solidFill>
              </a:rPr>
              <a:t>Parent1</a:t>
            </a:r>
            <a:r>
              <a:rPr lang="en-US" sz="1200" dirty="0"/>
              <a:t>,28,34,21,3,</a:t>
            </a:r>
            <a:r>
              <a:rPr lang="en-US" sz="1200" dirty="0">
                <a:solidFill>
                  <a:srgbClr val="00B050"/>
                </a:solidFill>
              </a:rPr>
              <a:t>Albert,P,</a:t>
            </a:r>
            <a:r>
              <a:rPr lang="en-US" sz="1200" dirty="0"/>
              <a:t>.</a:t>
            </a:r>
          </a:p>
          <a:p>
            <a:r>
              <a:rPr lang="en-US" sz="1200" strike="sngStrike" dirty="0">
                <a:highlight>
                  <a:srgbClr val="C0C0C0"/>
                </a:highlight>
              </a:rPr>
              <a:t>Child,28,35,2,1,Otterndorf,RPAREN,28,35,3,1,)</a:t>
            </a:r>
          </a:p>
          <a:p>
            <a:r>
              <a:rPr lang="en-US" sz="1200" dirty="0">
                <a:solidFill>
                  <a:srgbClr val="00B050"/>
                </a:solidFill>
              </a:rPr>
              <a:t>Child</a:t>
            </a:r>
            <a:r>
              <a:rPr lang="en-US" sz="1200" dirty="0"/>
              <a:t>,28,36,9,2,</a:t>
            </a:r>
            <a:r>
              <a:rPr lang="en-US" sz="1200" dirty="0">
                <a:solidFill>
                  <a:srgbClr val="00B050"/>
                </a:solidFill>
              </a:rPr>
              <a:t>Gesche,Joost</a:t>
            </a:r>
            <a:r>
              <a:rPr lang="en-US" sz="1200" dirty="0"/>
              <a:t>,</a:t>
            </a:r>
            <a:r>
              <a:rPr lang="en-US" sz="1200" strike="sngStrike" dirty="0"/>
              <a:t>LPAREN,28,36,12,1,(</a:t>
            </a:r>
            <a:r>
              <a:rPr lang="en-US" sz="1200" dirty="0"/>
              <a:t>,</a:t>
            </a:r>
            <a:r>
              <a:rPr lang="en-US" sz="1200" dirty="0">
                <a:solidFill>
                  <a:srgbClr val="00B050"/>
                </a:solidFill>
              </a:rPr>
              <a:t>Parent1</a:t>
            </a:r>
            <a:r>
              <a:rPr lang="en-US" sz="1200" dirty="0"/>
              <a:t>,28,36,15,3,</a:t>
            </a:r>
            <a:r>
              <a:rPr lang="en-US" sz="1200" dirty="0">
                <a:solidFill>
                  <a:srgbClr val="00B050"/>
                </a:solidFill>
              </a:rPr>
              <a:t>Martin,J,.</a:t>
            </a:r>
            <a:r>
              <a:rPr lang="en-US" sz="1200" dirty="0"/>
              <a:t>,</a:t>
            </a:r>
            <a:r>
              <a:rPr lang="en-US" sz="1200" strike="sngStrike" dirty="0"/>
              <a:t>RPAREN,28,37,3,1,)</a:t>
            </a:r>
          </a:p>
          <a:p>
            <a:r>
              <a:rPr lang="en-US" sz="1200" dirty="0">
                <a:highlight>
                  <a:srgbClr val="C0C0C0"/>
                </a:highlight>
              </a:rPr>
              <a:t>Child,28,38,4,2,Claus,Hinrich</a:t>
            </a:r>
          </a:p>
        </p:txBody>
      </p:sp>
      <p:sp>
        <p:nvSpPr>
          <p:cNvPr id="17" name="TextBox 16">
            <a:extLst>
              <a:ext uri="{FF2B5EF4-FFF2-40B4-BE49-F238E27FC236}">
                <a16:creationId xmlns:a16="http://schemas.microsoft.com/office/drawing/2014/main" id="{4376AF9F-E0EB-4319-97BD-FA466C1D9EC5}"/>
              </a:ext>
            </a:extLst>
          </p:cNvPr>
          <p:cNvSpPr txBox="1"/>
          <p:nvPr/>
        </p:nvSpPr>
        <p:spPr>
          <a:xfrm>
            <a:off x="117986" y="5081185"/>
            <a:ext cx="11857703" cy="646331"/>
          </a:xfrm>
          <a:prstGeom prst="rect">
            <a:avLst/>
          </a:prstGeom>
          <a:noFill/>
        </p:spPr>
        <p:txBody>
          <a:bodyPr wrap="square">
            <a:spAutoFit/>
          </a:bodyPr>
          <a:lstStyle/>
          <a:p>
            <a:r>
              <a:rPr lang="en-US" sz="1200" dirty="0"/>
              <a:t>Family:</a:t>
            </a:r>
          </a:p>
          <a:p>
            <a:r>
              <a:rPr lang="en-US" sz="1200" dirty="0">
                <a:solidFill>
                  <a:srgbClr val="00B050"/>
                </a:solidFill>
              </a:rPr>
              <a:t>Parent1</a:t>
            </a:r>
            <a:r>
              <a:rPr lang="en-US" sz="1200" dirty="0"/>
              <a:t>,28,32,2,3,</a:t>
            </a:r>
            <a:r>
              <a:rPr lang="en-US" sz="1200" dirty="0">
                <a:solidFill>
                  <a:srgbClr val="00B050"/>
                </a:solidFill>
              </a:rPr>
              <a:t>Claus,von,Dehsen</a:t>
            </a:r>
            <a:r>
              <a:rPr lang="en-US" sz="1200" dirty="0"/>
              <a:t>,</a:t>
            </a:r>
            <a:r>
              <a:rPr lang="en-US" sz="1200" strike="sngStrike" dirty="0"/>
              <a:t>LPAREN,28,32,17,1,(,Child,28,33,4,2,Gesche,Maria,LPAREN,28,33,6,1,(,RPAREN,28,33,8,1,),RPAREN,28,33,15,1,)</a:t>
            </a:r>
            <a:r>
              <a:rPr lang="en-US" sz="1200" dirty="0"/>
              <a:t>,</a:t>
            </a:r>
            <a:r>
              <a:rPr lang="en-US" sz="1200" strike="sngStrike" dirty="0"/>
              <a:t>LPAREN,28,34,5,1,(,RPAREN,28,34,8,1,)</a:t>
            </a:r>
            <a:r>
              <a:rPr lang="en-US" sz="1200" dirty="0"/>
              <a:t>,</a:t>
            </a:r>
            <a:r>
              <a:rPr lang="en-US" sz="1200" strike="sngStrike" dirty="0"/>
              <a:t>LPAREN,28,34,18,1,(,RPAREN,28,35,3,1,),LPAREN,28,36,12,1,(,RPAREN,28,37,3,1,)</a:t>
            </a:r>
            <a:r>
              <a:rPr lang="en-US" sz="1200" dirty="0"/>
              <a:t>,</a:t>
            </a:r>
            <a:r>
              <a:rPr lang="en-US" sz="1200" dirty="0">
                <a:solidFill>
                  <a:srgbClr val="00B050"/>
                </a:solidFill>
              </a:rPr>
              <a:t>Child</a:t>
            </a:r>
            <a:r>
              <a:rPr lang="en-US" sz="1200" dirty="0"/>
              <a:t>,28,38,4,2,</a:t>
            </a:r>
            <a:r>
              <a:rPr lang="en-US" sz="1200" dirty="0">
                <a:solidFill>
                  <a:srgbClr val="00B050"/>
                </a:solidFill>
              </a:rPr>
              <a:t>Claus,Hinrich</a:t>
            </a:r>
            <a:r>
              <a:rPr lang="en-US" sz="1200" dirty="0"/>
              <a:t>,</a:t>
            </a:r>
            <a:r>
              <a:rPr lang="en-US" sz="1200" strike="sngStrike" dirty="0"/>
              <a:t>EXTRA,28,40,2,1,D014</a:t>
            </a:r>
          </a:p>
        </p:txBody>
      </p:sp>
    </p:spTree>
    <p:extLst>
      <p:ext uri="{BB962C8B-B14F-4D97-AF65-F5344CB8AC3E}">
        <p14:creationId xmlns:p14="http://schemas.microsoft.com/office/powerpoint/2010/main" val="1888227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1F9190-CA18-4C66-9F2D-42D3AEF5C2A3}"/>
              </a:ext>
            </a:extLst>
          </p:cNvPr>
          <p:cNvSpPr txBox="1"/>
          <p:nvPr/>
        </p:nvSpPr>
        <p:spPr>
          <a:xfrm>
            <a:off x="78658" y="364750"/>
            <a:ext cx="6096000" cy="1569660"/>
          </a:xfrm>
          <a:prstGeom prst="rect">
            <a:avLst/>
          </a:prstGeom>
          <a:noFill/>
        </p:spPr>
        <p:txBody>
          <a:bodyPr wrap="square">
            <a:spAutoFit/>
          </a:bodyPr>
          <a:lstStyle/>
          <a:p>
            <a:r>
              <a:rPr lang="en-US" sz="1200" dirty="0"/>
              <a:t>D013</a:t>
            </a:r>
          </a:p>
          <a:p>
            <a:r>
              <a:rPr lang="en-US" sz="1200" dirty="0">
                <a:solidFill>
                  <a:srgbClr val="00B050"/>
                </a:solidFill>
              </a:rPr>
              <a:t>Claus von </a:t>
            </a:r>
            <a:r>
              <a:rPr lang="en-US" sz="1200" dirty="0" err="1">
                <a:solidFill>
                  <a:srgbClr val="00B050"/>
                </a:solidFill>
              </a:rPr>
              <a:t>Dehsen</a:t>
            </a:r>
            <a:r>
              <a:rPr lang="en-US" sz="1200" dirty="0"/>
              <a:t>, </a:t>
            </a:r>
            <a:r>
              <a:rPr lang="en-US" sz="1200" dirty="0" err="1"/>
              <a:t>Fickmühlen</a:t>
            </a:r>
            <a:r>
              <a:rPr lang="en-US" sz="1200" dirty="0"/>
              <a:t>, * </a:t>
            </a:r>
            <a:r>
              <a:rPr lang="en-US" sz="1200" dirty="0">
                <a:solidFill>
                  <a:srgbClr val="00B050"/>
                </a:solidFill>
              </a:rPr>
              <a:t>8.3.1791</a:t>
            </a:r>
            <a:r>
              <a:rPr lang="en-US" sz="1200" dirty="0"/>
              <a:t> </a:t>
            </a:r>
            <a:r>
              <a:rPr lang="en-US" sz="1200" dirty="0" err="1"/>
              <a:t>aus</a:t>
            </a:r>
            <a:r>
              <a:rPr lang="en-US" sz="1200" dirty="0"/>
              <a:t> </a:t>
            </a:r>
            <a:r>
              <a:rPr lang="en-US" sz="1200" dirty="0">
                <a:solidFill>
                  <a:srgbClr val="00B050"/>
                </a:solidFill>
              </a:rPr>
              <a:t>D007</a:t>
            </a:r>
            <a:r>
              <a:rPr lang="en-US" sz="1200" dirty="0"/>
              <a:t>, (o-o </a:t>
            </a:r>
            <a:r>
              <a:rPr lang="en-US" sz="1200" dirty="0">
                <a:solidFill>
                  <a:srgbClr val="FFC000"/>
                </a:solidFill>
              </a:rPr>
              <a:t>Anna </a:t>
            </a:r>
            <a:r>
              <a:rPr lang="en-US" sz="1200" dirty="0" err="1">
                <a:solidFill>
                  <a:srgbClr val="FFC000"/>
                </a:solidFill>
              </a:rPr>
              <a:t>Margaretha</a:t>
            </a:r>
            <a:r>
              <a:rPr lang="en-US" sz="1200" dirty="0">
                <a:solidFill>
                  <a:srgbClr val="FFC000"/>
                </a:solidFill>
              </a:rPr>
              <a:t> </a:t>
            </a:r>
            <a:r>
              <a:rPr lang="en-US" sz="1200" dirty="0" err="1">
                <a:solidFill>
                  <a:srgbClr val="FFC000"/>
                </a:solidFill>
              </a:rPr>
              <a:t>Stürcken</a:t>
            </a:r>
            <a:r>
              <a:rPr lang="en-US" sz="1200" dirty="0"/>
              <a:t>, </a:t>
            </a:r>
            <a:r>
              <a:rPr lang="en-US" sz="1200" dirty="0" err="1"/>
              <a:t>Alfstedt</a:t>
            </a:r>
            <a:r>
              <a:rPr lang="en-US" sz="1200" dirty="0"/>
              <a:t>:</a:t>
            </a:r>
          </a:p>
          <a:p>
            <a:r>
              <a:rPr lang="en-US" sz="1200" dirty="0"/>
              <a:t>Kind: </a:t>
            </a:r>
            <a:r>
              <a:rPr lang="en-US" sz="1200" dirty="0" err="1">
                <a:solidFill>
                  <a:srgbClr val="00B0F0"/>
                </a:solidFill>
              </a:rPr>
              <a:t>Gesche</a:t>
            </a:r>
            <a:r>
              <a:rPr lang="en-US" sz="1200" dirty="0">
                <a:solidFill>
                  <a:srgbClr val="00B0F0"/>
                </a:solidFill>
              </a:rPr>
              <a:t> Maria</a:t>
            </a:r>
            <a:r>
              <a:rPr lang="en-US" sz="1200" dirty="0"/>
              <a:t> (*) </a:t>
            </a:r>
            <a:r>
              <a:rPr lang="en-US" sz="1200" dirty="0" err="1">
                <a:solidFill>
                  <a:srgbClr val="00B0F0"/>
                </a:solidFill>
              </a:rPr>
              <a:t>Alfstedt</a:t>
            </a:r>
            <a:r>
              <a:rPr lang="en-US" sz="1200" dirty="0"/>
              <a:t> </a:t>
            </a:r>
            <a:r>
              <a:rPr lang="en-US" sz="1200" dirty="0">
                <a:solidFill>
                  <a:srgbClr val="00B0F0"/>
                </a:solidFill>
              </a:rPr>
              <a:t>13.6.1812</a:t>
            </a:r>
            <a:r>
              <a:rPr lang="en-US" sz="1200" dirty="0"/>
              <a:t>), + </a:t>
            </a:r>
            <a:r>
              <a:rPr lang="en-US" sz="1200" dirty="0">
                <a:solidFill>
                  <a:srgbClr val="FF0000"/>
                </a:solidFill>
              </a:rPr>
              <a:t>6.5.1857</a:t>
            </a:r>
            <a:r>
              <a:rPr lang="en-US" sz="1200" dirty="0"/>
              <a:t>,</a:t>
            </a:r>
          </a:p>
          <a:p>
            <a:r>
              <a:rPr lang="en-US" sz="1200" dirty="0" err="1"/>
              <a:t>ool</a:t>
            </a:r>
            <a:r>
              <a:rPr lang="en-US" sz="1200" dirty="0"/>
              <a:t>. </a:t>
            </a:r>
            <a:r>
              <a:rPr lang="en-US" sz="1200" dirty="0" err="1">
                <a:solidFill>
                  <a:srgbClr val="00B050"/>
                </a:solidFill>
              </a:rPr>
              <a:t>Ringstedt</a:t>
            </a:r>
            <a:r>
              <a:rPr lang="en-US" sz="1200" dirty="0"/>
              <a:t> (luth.) </a:t>
            </a:r>
            <a:r>
              <a:rPr lang="en-US" sz="1200" dirty="0">
                <a:solidFill>
                  <a:srgbClr val="00B050"/>
                </a:solidFill>
              </a:rPr>
              <a:t>1.3.1818</a:t>
            </a:r>
            <a:r>
              <a:rPr lang="en-US" sz="1200" dirty="0"/>
              <a:t> </a:t>
            </a:r>
            <a:r>
              <a:rPr lang="en-US" sz="1200" dirty="0">
                <a:solidFill>
                  <a:srgbClr val="00B050"/>
                </a:solidFill>
              </a:rPr>
              <a:t>Christina Rebecca Petersen</a:t>
            </a:r>
            <a:r>
              <a:rPr lang="en-US" sz="1200" dirty="0"/>
              <a:t>, (To. </a:t>
            </a:r>
            <a:r>
              <a:rPr lang="en-US" sz="1200" dirty="0">
                <a:solidFill>
                  <a:srgbClr val="00B050"/>
                </a:solidFill>
              </a:rPr>
              <a:t>Albert P.</a:t>
            </a:r>
            <a:r>
              <a:rPr lang="en-US" sz="1200" dirty="0"/>
              <a:t>, </a:t>
            </a:r>
            <a:r>
              <a:rPr lang="en-US" sz="1200" dirty="0" err="1"/>
              <a:t>Westerende</a:t>
            </a:r>
            <a:r>
              <a:rPr lang="en-US" sz="1200" dirty="0"/>
              <a:t>-</a:t>
            </a:r>
          </a:p>
          <a:p>
            <a:r>
              <a:rPr lang="en-US" sz="1200" dirty="0" err="1"/>
              <a:t>Otterndorf</a:t>
            </a:r>
            <a:r>
              <a:rPr lang="en-US" sz="1200" dirty="0"/>
              <a:t>), * </a:t>
            </a:r>
            <a:r>
              <a:rPr lang="en-US" sz="1200" dirty="0">
                <a:solidFill>
                  <a:srgbClr val="00B050"/>
                </a:solidFill>
              </a:rPr>
              <a:t>ca. 1791</a:t>
            </a:r>
            <a:r>
              <a:rPr lang="en-US" sz="1200" dirty="0"/>
              <a:t>, + </a:t>
            </a:r>
            <a:r>
              <a:rPr lang="en-US" sz="1200" dirty="0">
                <a:solidFill>
                  <a:srgbClr val="00B050"/>
                </a:solidFill>
              </a:rPr>
              <a:t>26.1.1842</a:t>
            </a:r>
            <a:r>
              <a:rPr lang="en-US" sz="1200" dirty="0"/>
              <a:t>, auf dem </a:t>
            </a:r>
            <a:r>
              <a:rPr lang="en-US" sz="1200" dirty="0" err="1"/>
              <a:t>Weg</a:t>
            </a:r>
            <a:r>
              <a:rPr lang="en-US" sz="1200" dirty="0"/>
              <a:t> von </a:t>
            </a:r>
            <a:r>
              <a:rPr lang="en-US" sz="1200" dirty="0" err="1"/>
              <a:t>Bederkesa</a:t>
            </a:r>
            <a:r>
              <a:rPr lang="en-US" sz="1200" dirty="0"/>
              <a:t> tot </a:t>
            </a:r>
            <a:r>
              <a:rPr lang="en-US" sz="1200" dirty="0" err="1"/>
              <a:t>aufgefunden</a:t>
            </a:r>
            <a:r>
              <a:rPr lang="en-US" sz="1200" dirty="0"/>
              <a:t>,</a:t>
            </a:r>
          </a:p>
          <a:p>
            <a:r>
              <a:rPr lang="en-US" sz="1200" dirty="0" err="1"/>
              <a:t>ooll</a:t>
            </a:r>
            <a:r>
              <a:rPr lang="en-US" sz="1200" dirty="0"/>
              <a:t>. </a:t>
            </a:r>
            <a:r>
              <a:rPr lang="en-US" sz="1200" dirty="0">
                <a:solidFill>
                  <a:srgbClr val="00B050"/>
                </a:solidFill>
              </a:rPr>
              <a:t>20.12.1842</a:t>
            </a:r>
            <a:r>
              <a:rPr lang="en-US" sz="1200" dirty="0"/>
              <a:t> </a:t>
            </a:r>
            <a:r>
              <a:rPr lang="en-US" sz="1200" dirty="0" err="1">
                <a:solidFill>
                  <a:srgbClr val="00B050"/>
                </a:solidFill>
              </a:rPr>
              <a:t>Gesche</a:t>
            </a:r>
            <a:r>
              <a:rPr lang="en-US" sz="1200" dirty="0">
                <a:solidFill>
                  <a:srgbClr val="00B050"/>
                </a:solidFill>
              </a:rPr>
              <a:t> Joost</a:t>
            </a:r>
            <a:r>
              <a:rPr lang="en-US" sz="1200" dirty="0"/>
              <a:t>, (To. </a:t>
            </a:r>
            <a:r>
              <a:rPr lang="en-US" sz="1200" dirty="0">
                <a:solidFill>
                  <a:srgbClr val="00B050"/>
                </a:solidFill>
              </a:rPr>
              <a:t>Martin J.</a:t>
            </a:r>
            <a:r>
              <a:rPr lang="en-US" sz="1200" dirty="0"/>
              <a:t>, </a:t>
            </a:r>
            <a:r>
              <a:rPr lang="en-US" sz="1200" dirty="0" err="1"/>
              <a:t>Brinksitzer</a:t>
            </a:r>
            <a:r>
              <a:rPr lang="en-US" sz="1200" dirty="0"/>
              <a:t>, </a:t>
            </a:r>
            <a:r>
              <a:rPr lang="en-US" sz="1200" dirty="0" err="1"/>
              <a:t>Köhlen</a:t>
            </a:r>
            <a:r>
              <a:rPr lang="en-US" sz="1200" dirty="0"/>
              <a:t>, </a:t>
            </a:r>
            <a:r>
              <a:rPr lang="en-US" sz="1200" dirty="0" err="1"/>
              <a:t>oo</a:t>
            </a:r>
            <a:r>
              <a:rPr lang="en-US" sz="1200" dirty="0"/>
              <a:t> </a:t>
            </a:r>
            <a:r>
              <a:rPr lang="en-US" sz="1200" dirty="0" err="1"/>
              <a:t>Thrine</a:t>
            </a:r>
            <a:r>
              <a:rPr lang="en-US" sz="1200" dirty="0"/>
              <a:t> Margarethe</a:t>
            </a:r>
          </a:p>
          <a:p>
            <a:r>
              <a:rPr lang="en-US" sz="1200" dirty="0" err="1"/>
              <a:t>Hollwegs</a:t>
            </a:r>
            <a:r>
              <a:rPr lang="en-US" sz="1200" dirty="0"/>
              <a:t>), * </a:t>
            </a:r>
            <a:r>
              <a:rPr lang="en-US" sz="1200" dirty="0" err="1">
                <a:solidFill>
                  <a:srgbClr val="00B050"/>
                </a:solidFill>
              </a:rPr>
              <a:t>Köhlen</a:t>
            </a:r>
            <a:r>
              <a:rPr lang="en-US" sz="1200" dirty="0"/>
              <a:t> </a:t>
            </a:r>
            <a:r>
              <a:rPr lang="en-US" sz="1200" dirty="0">
                <a:solidFill>
                  <a:srgbClr val="00B050"/>
                </a:solidFill>
              </a:rPr>
              <a:t>10.12.1810</a:t>
            </a:r>
            <a:r>
              <a:rPr lang="en-US" sz="1200" dirty="0"/>
              <a:t>, </a:t>
            </a:r>
            <a:r>
              <a:rPr lang="en-US" sz="1200" dirty="0" err="1"/>
              <a:t>ooll</a:t>
            </a:r>
            <a:r>
              <a:rPr lang="en-US" sz="1200" dirty="0"/>
              <a:t>. 5.8.1859 </a:t>
            </a:r>
            <a:r>
              <a:rPr lang="en-US" sz="1200" dirty="0" err="1"/>
              <a:t>Niclaus</a:t>
            </a:r>
            <a:r>
              <a:rPr lang="en-US" sz="1200" dirty="0"/>
              <a:t> Butt, </a:t>
            </a:r>
            <a:r>
              <a:rPr lang="en-US" sz="1200" dirty="0" err="1"/>
              <a:t>Fickmühlen</a:t>
            </a:r>
            <a:r>
              <a:rPr lang="en-US" sz="1200" dirty="0"/>
              <a:t>, B096</a:t>
            </a:r>
          </a:p>
          <a:p>
            <a:r>
              <a:rPr lang="en-US" sz="1200" dirty="0"/>
              <a:t>Kind: </a:t>
            </a:r>
            <a:r>
              <a:rPr lang="en-US" sz="1200" dirty="0">
                <a:solidFill>
                  <a:srgbClr val="00B050"/>
                </a:solidFill>
              </a:rPr>
              <a:t>Claus Hinrich</a:t>
            </a:r>
            <a:r>
              <a:rPr lang="en-US" sz="1200" dirty="0"/>
              <a:t> * </a:t>
            </a:r>
            <a:r>
              <a:rPr lang="en-US" sz="1200" dirty="0">
                <a:solidFill>
                  <a:srgbClr val="00B050"/>
                </a:solidFill>
              </a:rPr>
              <a:t>15.9.1851</a:t>
            </a:r>
          </a:p>
        </p:txBody>
      </p:sp>
      <p:sp>
        <p:nvSpPr>
          <p:cNvPr id="7" name="TextBox 6">
            <a:extLst>
              <a:ext uri="{FF2B5EF4-FFF2-40B4-BE49-F238E27FC236}">
                <a16:creationId xmlns:a16="http://schemas.microsoft.com/office/drawing/2014/main" id="{02805FA5-1698-4C76-A742-54DD6EECDD34}"/>
              </a:ext>
            </a:extLst>
          </p:cNvPr>
          <p:cNvSpPr txBox="1"/>
          <p:nvPr/>
        </p:nvSpPr>
        <p:spPr>
          <a:xfrm>
            <a:off x="147482" y="3520906"/>
            <a:ext cx="12044517" cy="1384995"/>
          </a:xfrm>
          <a:prstGeom prst="rect">
            <a:avLst/>
          </a:prstGeom>
          <a:noFill/>
        </p:spPr>
        <p:txBody>
          <a:bodyPr wrap="square">
            <a:spAutoFit/>
          </a:bodyPr>
          <a:lstStyle/>
          <a:p>
            <a:r>
              <a:rPr lang="en-US" sz="1200" dirty="0"/>
              <a:t>Marriage(</a:t>
            </a:r>
            <a:r>
              <a:rPr lang="en-US" sz="1200" dirty="0" err="1"/>
              <a:t>ofChild</a:t>
            </a:r>
            <a:r>
              <a:rPr lang="en-US" sz="1200" dirty="0"/>
              <a:t>):</a:t>
            </a:r>
          </a:p>
          <a:p>
            <a:r>
              <a:rPr lang="en-US" sz="1200" dirty="0">
                <a:highlight>
                  <a:srgbClr val="C0C0C0"/>
                </a:highlight>
              </a:rPr>
              <a:t>Name,28,29,3,1,Hinrich,</a:t>
            </a:r>
            <a:r>
              <a:rPr lang="en-US" sz="1200" strike="sngStrike" dirty="0">
                <a:highlight>
                  <a:srgbClr val="C0C0C0"/>
                </a:highlight>
              </a:rPr>
              <a:t>EXTRA,28,31,2,1,D013,LPAREN,28,32,17,1,(</a:t>
            </a:r>
          </a:p>
          <a:p>
            <a:r>
              <a:rPr lang="en-US" sz="1200" strike="sngStrike" dirty="0">
                <a:highlight>
                  <a:srgbClr val="C0C0C0"/>
                </a:highlight>
              </a:rPr>
              <a:t>Name,28,33,4,2,Gesche,Maria,LPAREN,28,33,6,1,(,RPAREN,28,33,8,1,),RPAREN,28,33,15,1,)</a:t>
            </a:r>
            <a:r>
              <a:rPr lang="en-US" sz="1200" dirty="0">
                <a:highlight>
                  <a:srgbClr val="C0C0C0"/>
                </a:highlight>
              </a:rPr>
              <a:t>,</a:t>
            </a:r>
            <a:r>
              <a:rPr lang="en-US" sz="1200" strike="sngStrike" dirty="0">
                <a:highlight>
                  <a:srgbClr val="C0C0C0"/>
                </a:highlight>
              </a:rPr>
              <a:t>EXTRA,28,34,2,1,ool,LPAREN,28,34,5,1,(,RPAREN,28,34,8,1,),LPAREN,28,34,18,1,(,RPAREN,28,35,3,1,),EXTRA,28,36,2,1,ooll,LPAREN,28,36,12,1,(,SpouseName,28,36,24,2,Thrine,Margarethe,RPAREN,28,37,3,1,)</a:t>
            </a:r>
          </a:p>
          <a:p>
            <a:r>
              <a:rPr lang="en-US" sz="1200" strike="sngStrike" dirty="0">
                <a:highlight>
                  <a:srgbClr val="C0C0C0"/>
                </a:highlight>
              </a:rPr>
              <a:t>Name,28,38,4,2,Claus,Hinrich,EXTRA,28,40,2,1,D014,EXTRA,28,42,2,1,oo,MarriageEventDate,28,42,3,5,4,.,4,.,1845,SpouseName,28,42,8,2,Gesche,Kohrs,LPAREN,28,42,13,1,(,RPAREN,28,42,22,1,),LPAREN,28,43,2,1,(,RPAREN,28,43,6,1,),EXTRA,28,45,2,1,D015,EXTRA,28,47,2,1,ooll,EXTRA,28,49,2,1,D016,EXTRA,28,51,2,1,oo,MarriageEventDate,28,51,3,5,22,.,11,.,1855,SpouseName,28,51,8,3,Margaretha,Catharina,Sengstaken</a:t>
            </a:r>
          </a:p>
        </p:txBody>
      </p:sp>
      <p:sp>
        <p:nvSpPr>
          <p:cNvPr id="9" name="TextBox 8">
            <a:extLst>
              <a:ext uri="{FF2B5EF4-FFF2-40B4-BE49-F238E27FC236}">
                <a16:creationId xmlns:a16="http://schemas.microsoft.com/office/drawing/2014/main" id="{24951FE8-96E3-419C-8D45-A9D25AAB4227}"/>
              </a:ext>
            </a:extLst>
          </p:cNvPr>
          <p:cNvSpPr txBox="1"/>
          <p:nvPr/>
        </p:nvSpPr>
        <p:spPr>
          <a:xfrm>
            <a:off x="127819" y="2247799"/>
            <a:ext cx="12064181" cy="830997"/>
          </a:xfrm>
          <a:prstGeom prst="rect">
            <a:avLst/>
          </a:prstGeom>
          <a:noFill/>
        </p:spPr>
        <p:txBody>
          <a:bodyPr wrap="square">
            <a:spAutoFit/>
          </a:bodyPr>
          <a:lstStyle/>
          <a:p>
            <a:r>
              <a:rPr lang="en-US" sz="1200" dirty="0"/>
              <a:t>Marriage(</a:t>
            </a:r>
            <a:r>
              <a:rPr lang="en-US" sz="1200" dirty="0" err="1"/>
              <a:t>ofHead</a:t>
            </a:r>
            <a:r>
              <a:rPr lang="en-US" sz="1200" dirty="0"/>
              <a:t>):</a:t>
            </a:r>
          </a:p>
          <a:p>
            <a:r>
              <a:rPr lang="en-US" sz="1200" dirty="0">
                <a:solidFill>
                  <a:srgbClr val="00B050"/>
                </a:solidFill>
              </a:rPr>
              <a:t>Name</a:t>
            </a:r>
            <a:r>
              <a:rPr lang="en-US" sz="1200" dirty="0"/>
              <a:t>,28,32,2,3,</a:t>
            </a:r>
            <a:r>
              <a:rPr lang="en-US" sz="1200" dirty="0">
                <a:solidFill>
                  <a:srgbClr val="00B050"/>
                </a:solidFill>
              </a:rPr>
              <a:t>Claus,von,Dehsen</a:t>
            </a:r>
            <a:r>
              <a:rPr lang="en-US" sz="1200" dirty="0"/>
              <a:t>,</a:t>
            </a:r>
            <a:r>
              <a:rPr lang="en-US" sz="1200" strike="sngStrike" dirty="0"/>
              <a:t>LPAREN,28,32,17,1,(,LPAREN,28,33,6,1,(,RPAREN,28,33,8,1,),RPAREN,28,33,15,1,)</a:t>
            </a:r>
            <a:r>
              <a:rPr lang="en-US" sz="1200" dirty="0"/>
              <a:t>,</a:t>
            </a:r>
            <a:r>
              <a:rPr lang="en-US" sz="1200" dirty="0">
                <a:solidFill>
                  <a:srgbClr val="00B050"/>
                </a:solidFill>
              </a:rPr>
              <a:t>MarriageEventPlace</a:t>
            </a:r>
            <a:r>
              <a:rPr lang="en-US" sz="1200" dirty="0"/>
              <a:t>,28,34,4,1,</a:t>
            </a:r>
            <a:r>
              <a:rPr lang="en-US" sz="1200" dirty="0">
                <a:solidFill>
                  <a:srgbClr val="00B050"/>
                </a:solidFill>
              </a:rPr>
              <a:t>Ringstedt</a:t>
            </a:r>
            <a:r>
              <a:rPr lang="en-US" sz="1200" dirty="0"/>
              <a:t>,</a:t>
            </a:r>
            <a:r>
              <a:rPr lang="en-US" sz="1200" strike="sngStrike" dirty="0"/>
              <a:t>LPAREN,28,34,5,1,(,RPAREN,28,34,8,1,)</a:t>
            </a:r>
            <a:r>
              <a:rPr lang="en-US" sz="1200" dirty="0"/>
              <a:t>,</a:t>
            </a:r>
            <a:r>
              <a:rPr lang="en-US" sz="1200" dirty="0">
                <a:solidFill>
                  <a:srgbClr val="00B050"/>
                </a:solidFill>
              </a:rPr>
              <a:t>MarriageEventDate</a:t>
            </a:r>
            <a:r>
              <a:rPr lang="en-US" sz="1200" dirty="0"/>
              <a:t>,28,34,9,5,</a:t>
            </a:r>
            <a:r>
              <a:rPr lang="en-US" sz="1200" dirty="0">
                <a:solidFill>
                  <a:srgbClr val="00B050"/>
                </a:solidFill>
              </a:rPr>
              <a:t>1,.,3,.,1818</a:t>
            </a:r>
            <a:r>
              <a:rPr lang="en-US" sz="1200" dirty="0"/>
              <a:t>,</a:t>
            </a:r>
            <a:r>
              <a:rPr lang="en-US" sz="1200" dirty="0">
                <a:solidFill>
                  <a:srgbClr val="00B050"/>
                </a:solidFill>
              </a:rPr>
              <a:t>SpouseName</a:t>
            </a:r>
            <a:r>
              <a:rPr lang="en-US" sz="1200" dirty="0"/>
              <a:t>,28,34,14,3,</a:t>
            </a:r>
            <a:r>
              <a:rPr lang="en-US" sz="1200" dirty="0">
                <a:solidFill>
                  <a:srgbClr val="00B050"/>
                </a:solidFill>
              </a:rPr>
              <a:t>Christina,Rebecca,Petersen</a:t>
            </a:r>
            <a:r>
              <a:rPr lang="en-US" sz="1200" dirty="0"/>
              <a:t>,</a:t>
            </a:r>
            <a:r>
              <a:rPr lang="en-US" sz="1200" strike="sngStrike" dirty="0"/>
              <a:t>LPAREN,28,34,18,1,(,RPAREN,28,35,3,1,)</a:t>
            </a:r>
            <a:r>
              <a:rPr lang="en-US" sz="1200" dirty="0"/>
              <a:t>,</a:t>
            </a:r>
            <a:r>
              <a:rPr lang="en-US" sz="1200" dirty="0">
                <a:solidFill>
                  <a:srgbClr val="00B050"/>
                </a:solidFill>
              </a:rPr>
              <a:t>MarriageEventDate</a:t>
            </a:r>
            <a:r>
              <a:rPr lang="en-US" sz="1200" dirty="0"/>
              <a:t>,28,36,4,5,</a:t>
            </a:r>
            <a:r>
              <a:rPr lang="en-US" sz="1200" dirty="0">
                <a:solidFill>
                  <a:srgbClr val="00B050"/>
                </a:solidFill>
              </a:rPr>
              <a:t>20,.,12,.,1842</a:t>
            </a:r>
            <a:r>
              <a:rPr lang="en-US" sz="1200" dirty="0"/>
              <a:t>,</a:t>
            </a:r>
            <a:r>
              <a:rPr lang="en-US" sz="1200" dirty="0">
                <a:solidFill>
                  <a:srgbClr val="00B050"/>
                </a:solidFill>
              </a:rPr>
              <a:t>SpouseName</a:t>
            </a:r>
            <a:r>
              <a:rPr lang="en-US" sz="1200" dirty="0"/>
              <a:t>,28,36,9,2,</a:t>
            </a:r>
            <a:r>
              <a:rPr lang="en-US" sz="1200" dirty="0">
                <a:solidFill>
                  <a:srgbClr val="00B050"/>
                </a:solidFill>
              </a:rPr>
              <a:t>Gesche,Joost</a:t>
            </a:r>
            <a:r>
              <a:rPr lang="en-US" sz="1200" dirty="0"/>
              <a:t>,</a:t>
            </a:r>
            <a:r>
              <a:rPr lang="en-US" sz="1200" strike="sngStrike" dirty="0"/>
              <a:t>LPAREN,28,36,12,1,(,RPAREN,28,37,3,1,)</a:t>
            </a:r>
            <a:r>
              <a:rPr lang="en-US" sz="1200" dirty="0"/>
              <a:t>,</a:t>
            </a:r>
            <a:r>
              <a:rPr lang="en-US" sz="1200" strike="sngStrike" dirty="0"/>
              <a:t>EXTRA,28,40,2,1,D014</a:t>
            </a:r>
          </a:p>
        </p:txBody>
      </p:sp>
    </p:spTree>
    <p:extLst>
      <p:ext uri="{BB962C8B-B14F-4D97-AF65-F5344CB8AC3E}">
        <p14:creationId xmlns:p14="http://schemas.microsoft.com/office/powerpoint/2010/main" val="315229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2831691" y="2109172"/>
            <a:ext cx="1927512" cy="365563"/>
          </a:xfrm>
          <a:prstGeom prst="rect">
            <a:avLst/>
          </a:prstGeom>
        </p:spPr>
      </p:pic>
      <p:grpSp>
        <p:nvGrpSpPr>
          <p:cNvPr id="6" name="Group 5"/>
          <p:cNvGrpSpPr/>
          <p:nvPr/>
        </p:nvGrpSpPr>
        <p:grpSpPr>
          <a:xfrm>
            <a:off x="808892" y="940777"/>
            <a:ext cx="1529862" cy="808892"/>
            <a:chOff x="808892" y="940777"/>
            <a:chExt cx="1529862" cy="808892"/>
          </a:xfrm>
        </p:grpSpPr>
        <p:sp>
          <p:nvSpPr>
            <p:cNvPr id="4" name="Flowchart: Process 3"/>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8795" y="1160557"/>
              <a:ext cx="1310055" cy="369332"/>
            </a:xfrm>
            <a:prstGeom prst="rect">
              <a:avLst/>
            </a:prstGeom>
            <a:noFill/>
          </p:spPr>
          <p:txBody>
            <a:bodyPr wrap="square" rtlCol="0">
              <a:spAutoFit/>
            </a:bodyPr>
            <a:lstStyle/>
            <a:p>
              <a:r>
                <a:rPr lang="en-US" dirty="0"/>
                <a:t>plot profiles</a:t>
              </a:r>
            </a:p>
          </p:txBody>
        </p:sp>
      </p:grpSp>
      <p:grpSp>
        <p:nvGrpSpPr>
          <p:cNvPr id="7" name="Group 6"/>
          <p:cNvGrpSpPr/>
          <p:nvPr/>
        </p:nvGrpSpPr>
        <p:grpSpPr>
          <a:xfrm>
            <a:off x="3001107" y="940777"/>
            <a:ext cx="1529862" cy="808892"/>
            <a:chOff x="808892" y="940777"/>
            <a:chExt cx="1529862" cy="808892"/>
          </a:xfrm>
        </p:grpSpPr>
        <p:sp>
          <p:nvSpPr>
            <p:cNvPr id="8" name="Flowchart: Process 7"/>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63843" y="1160529"/>
              <a:ext cx="1419959" cy="369332"/>
            </a:xfrm>
            <a:prstGeom prst="rect">
              <a:avLst/>
            </a:prstGeom>
            <a:noFill/>
          </p:spPr>
          <p:txBody>
            <a:bodyPr wrap="square" rtlCol="0">
              <a:spAutoFit/>
            </a:bodyPr>
            <a:lstStyle/>
            <a:p>
              <a:r>
                <a:rPr lang="en-US" dirty="0"/>
                <a:t>find margins</a:t>
              </a:r>
            </a:p>
          </p:txBody>
        </p:sp>
      </p:grpSp>
      <p:grpSp>
        <p:nvGrpSpPr>
          <p:cNvPr id="10" name="Group 9"/>
          <p:cNvGrpSpPr/>
          <p:nvPr/>
        </p:nvGrpSpPr>
        <p:grpSpPr>
          <a:xfrm>
            <a:off x="5197290" y="940749"/>
            <a:ext cx="1529862" cy="808892"/>
            <a:chOff x="808892" y="940777"/>
            <a:chExt cx="1529862" cy="808892"/>
          </a:xfrm>
        </p:grpSpPr>
        <p:sp>
          <p:nvSpPr>
            <p:cNvPr id="11" name="Flowchart: Process 10"/>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63843" y="1160529"/>
              <a:ext cx="1419959" cy="369332"/>
            </a:xfrm>
            <a:prstGeom prst="rect">
              <a:avLst/>
            </a:prstGeom>
            <a:noFill/>
          </p:spPr>
          <p:txBody>
            <a:bodyPr wrap="square" rtlCol="0">
              <a:spAutoFit/>
            </a:bodyPr>
            <a:lstStyle/>
            <a:p>
              <a:r>
                <a:rPr lang="en-US" dirty="0"/>
                <a:t>crop image</a:t>
              </a:r>
            </a:p>
          </p:txBody>
        </p:sp>
      </p:grpSp>
      <p:cxnSp>
        <p:nvCxnSpPr>
          <p:cNvPr id="15" name="Straight Arrow Connector 14"/>
          <p:cNvCxnSpPr/>
          <p:nvPr/>
        </p:nvCxnSpPr>
        <p:spPr>
          <a:xfrm flipH="1" flipV="1">
            <a:off x="2228850" y="1881554"/>
            <a:ext cx="827208" cy="844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202723" y="2031023"/>
            <a:ext cx="1204546" cy="747346"/>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2536723" y="1258529"/>
            <a:ext cx="304800" cy="18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764377" y="1258529"/>
            <a:ext cx="304800" cy="18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26" y="3364050"/>
            <a:ext cx="2303798" cy="3218647"/>
          </a:xfrm>
          <a:prstGeom prst="rect">
            <a:avLst/>
          </a:prstGeom>
          <a:ln>
            <a:solidFill>
              <a:schemeClr val="tx1"/>
            </a:solidFill>
          </a:ln>
        </p:spPr>
      </p:pic>
      <p:grpSp>
        <p:nvGrpSpPr>
          <p:cNvPr id="28" name="Group 27"/>
          <p:cNvGrpSpPr/>
          <p:nvPr/>
        </p:nvGrpSpPr>
        <p:grpSpPr>
          <a:xfrm>
            <a:off x="2588224" y="3239398"/>
            <a:ext cx="2865578" cy="3493977"/>
            <a:chOff x="2588224" y="3239398"/>
            <a:chExt cx="2865578" cy="3493977"/>
          </a:xfrm>
        </p:grpSpPr>
        <p:grpSp>
          <p:nvGrpSpPr>
            <p:cNvPr id="23" name="Group 22"/>
            <p:cNvGrpSpPr/>
            <p:nvPr/>
          </p:nvGrpSpPr>
          <p:grpSpPr>
            <a:xfrm>
              <a:off x="2588224" y="3364050"/>
              <a:ext cx="2854427" cy="3369325"/>
              <a:chOff x="2588224" y="3364050"/>
              <a:chExt cx="2854427" cy="3369325"/>
            </a:xfrm>
          </p:grpSpPr>
          <p:pic>
            <p:nvPicPr>
              <p:cNvPr id="21" name="Picture 20"/>
              <p:cNvPicPr>
                <a:picLocks noChangeAspect="1"/>
              </p:cNvPicPr>
              <p:nvPr/>
            </p:nvPicPr>
            <p:blipFill>
              <a:blip r:embed="rId4"/>
              <a:stretch>
                <a:fillRect/>
              </a:stretch>
            </p:blipFill>
            <p:spPr>
              <a:xfrm>
                <a:off x="2588224" y="3364050"/>
                <a:ext cx="2854427" cy="1652563"/>
              </a:xfrm>
              <a:prstGeom prst="rect">
                <a:avLst/>
              </a:prstGeom>
            </p:spPr>
          </p:pic>
          <p:pic>
            <p:nvPicPr>
              <p:cNvPr id="22" name="Picture 21"/>
              <p:cNvPicPr>
                <a:picLocks noChangeAspect="1"/>
              </p:cNvPicPr>
              <p:nvPr/>
            </p:nvPicPr>
            <p:blipFill>
              <a:blip r:embed="rId5"/>
              <a:stretch>
                <a:fillRect/>
              </a:stretch>
            </p:blipFill>
            <p:spPr>
              <a:xfrm>
                <a:off x="2642453" y="5141265"/>
                <a:ext cx="2764815" cy="1592110"/>
              </a:xfrm>
              <a:prstGeom prst="rect">
                <a:avLst/>
              </a:prstGeom>
            </p:spPr>
          </p:pic>
        </p:grpSp>
        <p:sp>
          <p:nvSpPr>
            <p:cNvPr id="24" name="Oval 23"/>
            <p:cNvSpPr/>
            <p:nvPr/>
          </p:nvSpPr>
          <p:spPr>
            <a:xfrm>
              <a:off x="2841523" y="3239398"/>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916777" y="3239398"/>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66504" y="5033383"/>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050680" y="5015136"/>
              <a:ext cx="403122" cy="359208"/>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4450" y="3226398"/>
            <a:ext cx="2212498" cy="3493950"/>
          </a:xfrm>
          <a:prstGeom prst="rect">
            <a:avLst/>
          </a:prstGeom>
          <a:ln>
            <a:solidFill>
              <a:schemeClr val="tx1"/>
            </a:solidFill>
          </a:ln>
          <a:effectLst>
            <a:softEdge rad="0"/>
          </a:effectLst>
        </p:spPr>
      </p:pic>
      <p:pic>
        <p:nvPicPr>
          <p:cNvPr id="30" name="Picture 29"/>
          <p:cNvPicPr>
            <a:picLocks noChangeAspect="1"/>
          </p:cNvPicPr>
          <p:nvPr/>
        </p:nvPicPr>
        <p:blipFill>
          <a:blip r:embed="rId7"/>
          <a:stretch>
            <a:fillRect/>
          </a:stretch>
        </p:blipFill>
        <p:spPr>
          <a:xfrm>
            <a:off x="2872711" y="2540705"/>
            <a:ext cx="1603306" cy="363775"/>
          </a:xfrm>
          <a:prstGeom prst="rect">
            <a:avLst/>
          </a:prstGeom>
        </p:spPr>
      </p:pic>
      <p:sp>
        <p:nvSpPr>
          <p:cNvPr id="2" name="TextBox 1"/>
          <p:cNvSpPr txBox="1"/>
          <p:nvPr/>
        </p:nvSpPr>
        <p:spPr>
          <a:xfrm>
            <a:off x="3197783" y="273497"/>
            <a:ext cx="1004940" cy="307777"/>
          </a:xfrm>
          <a:prstGeom prst="rect">
            <a:avLst/>
          </a:prstGeom>
          <a:noFill/>
        </p:spPr>
        <p:txBody>
          <a:bodyPr wrap="square" rtlCol="0">
            <a:spAutoFit/>
          </a:bodyPr>
          <a:lstStyle/>
          <a:p>
            <a:r>
              <a:rPr lang="en-US" sz="1400" dirty="0"/>
              <a:t>Perl scripts</a:t>
            </a:r>
          </a:p>
        </p:txBody>
      </p:sp>
      <p:cxnSp>
        <p:nvCxnSpPr>
          <p:cNvPr id="13" name="Straight Arrow Connector 12"/>
          <p:cNvCxnSpPr>
            <a:stCxn id="2" idx="2"/>
          </p:cNvCxnSpPr>
          <p:nvPr/>
        </p:nvCxnSpPr>
        <p:spPr>
          <a:xfrm>
            <a:off x="3700253" y="581274"/>
            <a:ext cx="0" cy="275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50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5A526D-7676-4D90-B6BC-0B7890D72EBE}"/>
              </a:ext>
            </a:extLst>
          </p:cNvPr>
          <p:cNvSpPr txBox="1"/>
          <p:nvPr/>
        </p:nvSpPr>
        <p:spPr>
          <a:xfrm>
            <a:off x="0" y="421201"/>
            <a:ext cx="7285703" cy="2123658"/>
          </a:xfrm>
          <a:prstGeom prst="rect">
            <a:avLst/>
          </a:prstGeom>
          <a:noFill/>
        </p:spPr>
        <p:txBody>
          <a:bodyPr wrap="square">
            <a:spAutoFit/>
          </a:bodyPr>
          <a:lstStyle/>
          <a:p>
            <a:r>
              <a:rPr lang="en-US" sz="1200" dirty="0"/>
              <a:t>B074</a:t>
            </a:r>
          </a:p>
          <a:p>
            <a:r>
              <a:rPr lang="en-US" sz="1200" dirty="0">
                <a:solidFill>
                  <a:srgbClr val="00B050"/>
                </a:solidFill>
              </a:rPr>
              <a:t>Otto </a:t>
            </a:r>
            <a:r>
              <a:rPr lang="en-US" sz="1200" dirty="0" err="1">
                <a:solidFill>
                  <a:srgbClr val="00B050"/>
                </a:solidFill>
              </a:rPr>
              <a:t>Brokmann</a:t>
            </a:r>
            <a:r>
              <a:rPr lang="en-US" sz="1200" dirty="0"/>
              <a:t>, </a:t>
            </a:r>
            <a:r>
              <a:rPr lang="en-US" sz="1200" dirty="0" err="1"/>
              <a:t>englischer</a:t>
            </a:r>
            <a:r>
              <a:rPr lang="en-US" sz="1200" dirty="0"/>
              <a:t> </a:t>
            </a:r>
            <a:r>
              <a:rPr lang="en-US" sz="1200" dirty="0" err="1"/>
              <a:t>Soldat</a:t>
            </a:r>
            <a:r>
              <a:rPr lang="en-US" sz="1200" dirty="0"/>
              <a:t>, </a:t>
            </a:r>
            <a:r>
              <a:rPr lang="en-US" sz="1200" dirty="0" err="1"/>
              <a:t>später</a:t>
            </a:r>
            <a:r>
              <a:rPr lang="en-US" sz="1200" dirty="0"/>
              <a:t> </a:t>
            </a:r>
            <a:r>
              <a:rPr lang="en-US" sz="1200" dirty="0" err="1"/>
              <a:t>Pensionär</a:t>
            </a:r>
            <a:r>
              <a:rPr lang="en-US" sz="1200" dirty="0"/>
              <a:t> und </a:t>
            </a:r>
            <a:r>
              <a:rPr lang="en-US" sz="1200" dirty="0" err="1"/>
              <a:t>Häusler</a:t>
            </a:r>
            <a:r>
              <a:rPr lang="en-US" sz="1200" dirty="0"/>
              <a:t>, * 27.5.1787 </a:t>
            </a:r>
            <a:r>
              <a:rPr lang="en-US" sz="1200" dirty="0" err="1"/>
              <a:t>aus</a:t>
            </a:r>
            <a:r>
              <a:rPr lang="en-US" sz="1200" dirty="0"/>
              <a:t> B065,</a:t>
            </a:r>
          </a:p>
          <a:p>
            <a:r>
              <a:rPr lang="en-US" sz="1200" dirty="0"/>
              <a:t>+ 7.1.1857,</a:t>
            </a:r>
          </a:p>
          <a:p>
            <a:r>
              <a:rPr lang="en-US" sz="1200" dirty="0" err="1"/>
              <a:t>oo</a:t>
            </a:r>
            <a:r>
              <a:rPr lang="en-US" sz="1200" dirty="0"/>
              <a:t> 27.6.1830 </a:t>
            </a:r>
            <a:r>
              <a:rPr lang="en-US" sz="1200" dirty="0">
                <a:solidFill>
                  <a:srgbClr val="00B050"/>
                </a:solidFill>
              </a:rPr>
              <a:t>Catharina Sophia Dorothea Magdalena Titan</a:t>
            </a:r>
            <a:r>
              <a:rPr lang="en-US" sz="1200" dirty="0"/>
              <a:t> </a:t>
            </a:r>
            <a:r>
              <a:rPr lang="en-US" sz="1200" dirty="0">
                <a:highlight>
                  <a:srgbClr val="FFFF00"/>
                </a:highlight>
              </a:rPr>
              <a:t>, </a:t>
            </a:r>
            <a:r>
              <a:rPr lang="en-US" sz="1200" dirty="0">
                <a:solidFill>
                  <a:srgbClr val="00B050"/>
                </a:solidFill>
                <a:highlight>
                  <a:srgbClr val="FFFF00"/>
                </a:highlight>
              </a:rPr>
              <a:t>(To. Luis </a:t>
            </a:r>
            <a:r>
              <a:rPr lang="en-US" sz="1200" dirty="0" err="1">
                <a:solidFill>
                  <a:srgbClr val="00B050"/>
                </a:solidFill>
                <a:highlight>
                  <a:srgbClr val="FFFF00"/>
                </a:highlight>
              </a:rPr>
              <a:t>Niclaus</a:t>
            </a:r>
            <a:r>
              <a:rPr lang="en-US" sz="1200" dirty="0">
                <a:solidFill>
                  <a:srgbClr val="00B050"/>
                </a:solidFill>
                <a:highlight>
                  <a:srgbClr val="FFFF00"/>
                </a:highlight>
              </a:rPr>
              <a:t> T., </a:t>
            </a:r>
            <a:r>
              <a:rPr lang="en-US" sz="1200" dirty="0" err="1">
                <a:solidFill>
                  <a:srgbClr val="00B050"/>
                </a:solidFill>
                <a:highlight>
                  <a:srgbClr val="FFFF00"/>
                </a:highlight>
              </a:rPr>
              <a:t>gewes</a:t>
            </a:r>
            <a:r>
              <a:rPr lang="en-US" sz="1200" dirty="0">
                <a:solidFill>
                  <a:srgbClr val="00B050"/>
                </a:solidFill>
                <a:highlight>
                  <a:srgbClr val="FFFF00"/>
                </a:highlight>
              </a:rPr>
              <a:t>.</a:t>
            </a:r>
          </a:p>
          <a:p>
            <a:r>
              <a:rPr lang="en-US" sz="1200" dirty="0" err="1">
                <a:solidFill>
                  <a:srgbClr val="00B050"/>
                </a:solidFill>
                <a:highlight>
                  <a:srgbClr val="FFFF00"/>
                </a:highlight>
              </a:rPr>
              <a:t>französ</a:t>
            </a:r>
            <a:r>
              <a:rPr lang="en-US" sz="1200" dirty="0">
                <a:solidFill>
                  <a:srgbClr val="00B050"/>
                </a:solidFill>
                <a:highlight>
                  <a:srgbClr val="FFFF00"/>
                </a:highlight>
              </a:rPr>
              <a:t>. </a:t>
            </a:r>
            <a:r>
              <a:rPr lang="en-US" sz="1200" dirty="0" err="1">
                <a:solidFill>
                  <a:srgbClr val="00B050"/>
                </a:solidFill>
                <a:highlight>
                  <a:srgbClr val="FFFF00"/>
                </a:highlight>
              </a:rPr>
              <a:t>Soldat</a:t>
            </a:r>
            <a:r>
              <a:rPr lang="en-US" sz="1200" dirty="0">
                <a:solidFill>
                  <a:srgbClr val="00B050"/>
                </a:solidFill>
                <a:highlight>
                  <a:srgbClr val="FFFF00"/>
                </a:highlight>
              </a:rPr>
              <a:t>)</a:t>
            </a:r>
            <a:r>
              <a:rPr lang="en-US" sz="1200" dirty="0">
                <a:highlight>
                  <a:srgbClr val="FFFF00"/>
                </a:highlight>
              </a:rPr>
              <a:t>, </a:t>
            </a:r>
            <a:r>
              <a:rPr lang="en-US" sz="1200" dirty="0">
                <a:solidFill>
                  <a:srgbClr val="00B050"/>
                </a:solidFill>
                <a:highlight>
                  <a:srgbClr val="FFFF00"/>
                </a:highlight>
              </a:rPr>
              <a:t>* ca. 1802, □ 10.1.1878</a:t>
            </a:r>
            <a:r>
              <a:rPr lang="en-US" sz="1200" dirty="0">
                <a:highlight>
                  <a:srgbClr val="FFFF00"/>
                </a:highlight>
              </a:rPr>
              <a:t>, 75/9/-,</a:t>
            </a:r>
          </a:p>
          <a:p>
            <a:r>
              <a:rPr lang="en-US" sz="1200" dirty="0">
                <a:highlight>
                  <a:srgbClr val="FFFF00"/>
                </a:highlight>
              </a:rPr>
              <a:t>Kinder: </a:t>
            </a:r>
            <a:r>
              <a:rPr lang="en-US" sz="1200" dirty="0">
                <a:solidFill>
                  <a:srgbClr val="00B050"/>
                </a:solidFill>
              </a:rPr>
              <a:t>Johann </a:t>
            </a:r>
            <a:r>
              <a:rPr lang="en-US" sz="1200" dirty="0" err="1">
                <a:solidFill>
                  <a:srgbClr val="00B050"/>
                </a:solidFill>
              </a:rPr>
              <a:t>Diederich</a:t>
            </a:r>
            <a:r>
              <a:rPr lang="en-US" sz="1200" dirty="0">
                <a:solidFill>
                  <a:srgbClr val="00B050"/>
                </a:solidFill>
              </a:rPr>
              <a:t> </a:t>
            </a:r>
            <a:r>
              <a:rPr lang="en-US" sz="1200" dirty="0"/>
              <a:t>*21.3.1831, + 23.3.1832</a:t>
            </a:r>
          </a:p>
          <a:p>
            <a:r>
              <a:rPr lang="en-US" sz="1200" dirty="0"/>
              <a:t>    </a:t>
            </a:r>
            <a:r>
              <a:rPr lang="en-US" sz="1200" dirty="0">
                <a:solidFill>
                  <a:srgbClr val="00B050"/>
                </a:solidFill>
              </a:rPr>
              <a:t>Anna </a:t>
            </a:r>
            <a:r>
              <a:rPr lang="en-US" sz="1200" dirty="0" err="1">
                <a:solidFill>
                  <a:srgbClr val="00B050"/>
                </a:solidFill>
              </a:rPr>
              <a:t>Margaretha</a:t>
            </a:r>
            <a:r>
              <a:rPr lang="en-US" sz="1200" dirty="0">
                <a:solidFill>
                  <a:srgbClr val="00B050"/>
                </a:solidFill>
              </a:rPr>
              <a:t> </a:t>
            </a:r>
            <a:r>
              <a:rPr lang="en-US" sz="1200" dirty="0"/>
              <a:t>* 14.7.1832, </a:t>
            </a:r>
            <a:r>
              <a:rPr lang="en-US" sz="1200" dirty="0" err="1"/>
              <a:t>oo</a:t>
            </a:r>
            <a:r>
              <a:rPr lang="en-US" sz="1200" dirty="0"/>
              <a:t> 26.5.1859 Hinrich Jürgen </a:t>
            </a:r>
            <a:r>
              <a:rPr lang="en-US" sz="1200" dirty="0" err="1"/>
              <a:t>Stüben</a:t>
            </a:r>
            <a:r>
              <a:rPr lang="en-US" sz="1200" dirty="0"/>
              <a:t>, S128</a:t>
            </a:r>
          </a:p>
          <a:p>
            <a:r>
              <a:rPr lang="en-US" sz="1200" dirty="0"/>
              <a:t>    </a:t>
            </a:r>
            <a:r>
              <a:rPr lang="en-US" sz="1200" dirty="0">
                <a:solidFill>
                  <a:srgbClr val="00B050"/>
                </a:solidFill>
              </a:rPr>
              <a:t>Peter Wilhelm </a:t>
            </a:r>
            <a:r>
              <a:rPr lang="en-US" sz="1200" dirty="0" err="1">
                <a:solidFill>
                  <a:srgbClr val="00B050"/>
                </a:solidFill>
              </a:rPr>
              <a:t>Ludewig</a:t>
            </a:r>
            <a:r>
              <a:rPr lang="en-US" sz="1200" dirty="0">
                <a:solidFill>
                  <a:srgbClr val="00B050"/>
                </a:solidFill>
              </a:rPr>
              <a:t> </a:t>
            </a:r>
            <a:r>
              <a:rPr lang="en-US" sz="1200" dirty="0"/>
              <a:t>* 7.10.1835</a:t>
            </a:r>
          </a:p>
          <a:p>
            <a:r>
              <a:rPr lang="en-US" sz="1200" dirty="0"/>
              <a:t>    </a:t>
            </a:r>
            <a:r>
              <a:rPr lang="en-US" sz="1200" dirty="0">
                <a:solidFill>
                  <a:srgbClr val="00B050"/>
                </a:solidFill>
              </a:rPr>
              <a:t>Helene Maria </a:t>
            </a:r>
            <a:r>
              <a:rPr lang="en-US" sz="1200" dirty="0">
                <a:highlight>
                  <a:srgbClr val="FFFF00"/>
                </a:highlight>
              </a:rPr>
              <a:t>* </a:t>
            </a:r>
            <a:r>
              <a:rPr lang="en-US" sz="1200" dirty="0">
                <a:solidFill>
                  <a:srgbClr val="00B050"/>
                </a:solidFill>
                <a:highlight>
                  <a:srgbClr val="FFFF00"/>
                </a:highlight>
              </a:rPr>
              <a:t>16.5.1841</a:t>
            </a:r>
            <a:r>
              <a:rPr lang="en-US" sz="1200" dirty="0">
                <a:highlight>
                  <a:srgbClr val="FFFF00"/>
                </a:highlight>
              </a:rPr>
              <a:t>, </a:t>
            </a:r>
            <a:r>
              <a:rPr lang="en-US" sz="1200" dirty="0" err="1">
                <a:highlight>
                  <a:srgbClr val="FFFF00"/>
                </a:highlight>
              </a:rPr>
              <a:t>oo</a:t>
            </a:r>
            <a:r>
              <a:rPr lang="en-US" sz="1200" dirty="0">
                <a:highlight>
                  <a:srgbClr val="FFFF00"/>
                </a:highlight>
              </a:rPr>
              <a:t> </a:t>
            </a:r>
            <a:r>
              <a:rPr lang="en-US" sz="1200" dirty="0" err="1">
                <a:solidFill>
                  <a:srgbClr val="00B050"/>
                </a:solidFill>
                <a:highlight>
                  <a:srgbClr val="FFFF00"/>
                </a:highlight>
              </a:rPr>
              <a:t>Ringstedt</a:t>
            </a:r>
            <a:r>
              <a:rPr lang="en-US" sz="1200" dirty="0">
                <a:highlight>
                  <a:srgbClr val="FFFF00"/>
                </a:highlight>
              </a:rPr>
              <a:t> </a:t>
            </a:r>
            <a:r>
              <a:rPr lang="en-US" sz="1200" dirty="0">
                <a:solidFill>
                  <a:srgbClr val="00B050"/>
                </a:solidFill>
                <a:highlight>
                  <a:srgbClr val="FFFF00"/>
                </a:highlight>
              </a:rPr>
              <a:t>18.12.1863</a:t>
            </a:r>
            <a:r>
              <a:rPr lang="en-US" sz="1200" dirty="0">
                <a:highlight>
                  <a:srgbClr val="FFFF00"/>
                </a:highlight>
              </a:rPr>
              <a:t> </a:t>
            </a:r>
            <a:r>
              <a:rPr lang="en-US" sz="1200" dirty="0">
                <a:solidFill>
                  <a:srgbClr val="00B050"/>
                </a:solidFill>
                <a:highlight>
                  <a:srgbClr val="FFFF00"/>
                </a:highlight>
              </a:rPr>
              <a:t>Claus Glandorf</a:t>
            </a:r>
            <a:r>
              <a:rPr lang="en-US" sz="1200" dirty="0">
                <a:highlight>
                  <a:srgbClr val="FFFF00"/>
                </a:highlight>
              </a:rPr>
              <a:t>, </a:t>
            </a:r>
            <a:r>
              <a:rPr lang="en-US" sz="1200" dirty="0" err="1">
                <a:highlight>
                  <a:srgbClr val="FFFF00"/>
                </a:highlight>
              </a:rPr>
              <a:t>Hainmühlen</a:t>
            </a:r>
            <a:r>
              <a:rPr lang="en-US" sz="1200" dirty="0">
                <a:highlight>
                  <a:srgbClr val="FFFF00"/>
                </a:highlight>
              </a:rPr>
              <a:t>,</a:t>
            </a:r>
          </a:p>
          <a:p>
            <a:r>
              <a:rPr lang="en-US" sz="1200" dirty="0">
                <a:highlight>
                  <a:srgbClr val="FFFF00"/>
                </a:highlight>
              </a:rPr>
              <a:t>        (</a:t>
            </a:r>
            <a:r>
              <a:rPr lang="en-US" sz="1200" dirty="0">
                <a:solidFill>
                  <a:srgbClr val="FF0000"/>
                </a:solidFill>
                <a:highlight>
                  <a:srgbClr val="FFFF00"/>
                </a:highlight>
              </a:rPr>
              <a:t>So. </a:t>
            </a:r>
            <a:r>
              <a:rPr lang="en-US" sz="1200" dirty="0" err="1">
                <a:solidFill>
                  <a:srgbClr val="FF0000"/>
                </a:solidFill>
                <a:highlight>
                  <a:srgbClr val="FFFF00"/>
                </a:highlight>
              </a:rPr>
              <a:t>Hinr</a:t>
            </a:r>
            <a:r>
              <a:rPr lang="en-US" sz="1200" dirty="0">
                <a:solidFill>
                  <a:srgbClr val="FF0000"/>
                </a:solidFill>
                <a:highlight>
                  <a:srgbClr val="FFFF00"/>
                </a:highlight>
              </a:rPr>
              <a:t>. G. </a:t>
            </a:r>
            <a:r>
              <a:rPr lang="en-US" sz="1200" dirty="0" err="1">
                <a:highlight>
                  <a:srgbClr val="FFFF00"/>
                </a:highlight>
              </a:rPr>
              <a:t>oo</a:t>
            </a:r>
            <a:r>
              <a:rPr lang="en-US" sz="1200" dirty="0">
                <a:highlight>
                  <a:srgbClr val="FFFF00"/>
                </a:highlight>
              </a:rPr>
              <a:t> </a:t>
            </a:r>
            <a:r>
              <a:rPr lang="en-US" sz="1200" dirty="0" err="1">
                <a:solidFill>
                  <a:srgbClr val="FF0000"/>
                </a:solidFill>
                <a:highlight>
                  <a:srgbClr val="FFFF00"/>
                </a:highlight>
              </a:rPr>
              <a:t>Adelheit</a:t>
            </a:r>
            <a:r>
              <a:rPr lang="en-US" sz="1200" dirty="0">
                <a:solidFill>
                  <a:srgbClr val="FF0000"/>
                </a:solidFill>
                <a:highlight>
                  <a:srgbClr val="FFFF00"/>
                </a:highlight>
              </a:rPr>
              <a:t> </a:t>
            </a:r>
            <a:r>
              <a:rPr lang="en-US" sz="1200" dirty="0" err="1">
                <a:solidFill>
                  <a:srgbClr val="FF0000"/>
                </a:solidFill>
                <a:highlight>
                  <a:srgbClr val="FFFF00"/>
                </a:highlight>
              </a:rPr>
              <a:t>Rademaker</a:t>
            </a:r>
            <a:r>
              <a:rPr lang="en-US" sz="1200" dirty="0">
                <a:highlight>
                  <a:srgbClr val="FFFF00"/>
                </a:highlight>
              </a:rPr>
              <a:t>), * </a:t>
            </a:r>
            <a:r>
              <a:rPr lang="en-US" sz="1200" dirty="0" err="1">
                <a:solidFill>
                  <a:srgbClr val="FF0000"/>
                </a:solidFill>
                <a:highlight>
                  <a:srgbClr val="FFFF00"/>
                </a:highlight>
              </a:rPr>
              <a:t>Estorf</a:t>
            </a:r>
            <a:r>
              <a:rPr lang="en-US" sz="1200" dirty="0">
                <a:solidFill>
                  <a:srgbClr val="FF0000"/>
                </a:solidFill>
                <a:highlight>
                  <a:srgbClr val="FFFF00"/>
                </a:highlight>
              </a:rPr>
              <a:t>, Gem. </a:t>
            </a:r>
            <a:r>
              <a:rPr lang="en-US" sz="1200" dirty="0" err="1">
                <a:solidFill>
                  <a:srgbClr val="FF0000"/>
                </a:solidFill>
                <a:highlight>
                  <a:srgbClr val="FFFF00"/>
                </a:highlight>
              </a:rPr>
              <a:t>Oldendorf</a:t>
            </a:r>
            <a:r>
              <a:rPr lang="en-US" sz="1200" dirty="0">
                <a:highlight>
                  <a:srgbClr val="FFFF00"/>
                </a:highlight>
              </a:rPr>
              <a:t>, </a:t>
            </a:r>
            <a:r>
              <a:rPr lang="en-US" sz="1200" dirty="0">
                <a:solidFill>
                  <a:srgbClr val="FF0000"/>
                </a:solidFill>
                <a:highlight>
                  <a:srgbClr val="FFFF00"/>
                </a:highlight>
              </a:rPr>
              <a:t>29.8.1829</a:t>
            </a:r>
          </a:p>
          <a:p>
            <a:r>
              <a:rPr lang="en-US" sz="1200" dirty="0"/>
              <a:t>    </a:t>
            </a:r>
            <a:r>
              <a:rPr lang="en-US" sz="1200" dirty="0">
                <a:solidFill>
                  <a:srgbClr val="00B050"/>
                </a:solidFill>
              </a:rPr>
              <a:t>Hinrich Otto </a:t>
            </a:r>
            <a:r>
              <a:rPr lang="en-US" sz="1200" dirty="0"/>
              <a:t>*2.9.1844</a:t>
            </a:r>
          </a:p>
        </p:txBody>
      </p:sp>
      <p:sp>
        <p:nvSpPr>
          <p:cNvPr id="9" name="TextBox 8">
            <a:extLst>
              <a:ext uri="{FF2B5EF4-FFF2-40B4-BE49-F238E27FC236}">
                <a16:creationId xmlns:a16="http://schemas.microsoft.com/office/drawing/2014/main" id="{3C89A3F1-6767-4A97-88CF-7B1250F3D1B9}"/>
              </a:ext>
            </a:extLst>
          </p:cNvPr>
          <p:cNvSpPr txBox="1"/>
          <p:nvPr/>
        </p:nvSpPr>
        <p:spPr>
          <a:xfrm>
            <a:off x="1" y="2871472"/>
            <a:ext cx="9493045" cy="276999"/>
          </a:xfrm>
          <a:prstGeom prst="rect">
            <a:avLst/>
          </a:prstGeom>
          <a:noFill/>
        </p:spPr>
        <p:txBody>
          <a:bodyPr wrap="square">
            <a:spAutoFit/>
          </a:bodyPr>
          <a:lstStyle/>
          <a:p>
            <a:r>
              <a:rPr lang="en-US" sz="1200" dirty="0"/>
              <a:t>ChildOf: </a:t>
            </a:r>
            <a:r>
              <a:rPr lang="en-US" sz="1200" dirty="0">
                <a:solidFill>
                  <a:srgbClr val="00B050"/>
                </a:solidFill>
              </a:rPr>
              <a:t>Child</a:t>
            </a:r>
            <a:r>
              <a:rPr lang="en-US" sz="1200" dirty="0"/>
              <a:t>,21,63,8,5,</a:t>
            </a:r>
            <a:r>
              <a:rPr lang="en-US" sz="1200" dirty="0">
                <a:solidFill>
                  <a:srgbClr val="00B050"/>
                </a:solidFill>
              </a:rPr>
              <a:t>Catharina,Sophia,Dorothea,Magdalena,Titan</a:t>
            </a:r>
            <a:r>
              <a:rPr lang="en-US" sz="1200" dirty="0"/>
              <a:t>,LPAREN,21,63,14,1,(,</a:t>
            </a:r>
            <a:r>
              <a:rPr lang="en-US" sz="1200" dirty="0">
                <a:solidFill>
                  <a:srgbClr val="00B050"/>
                </a:solidFill>
              </a:rPr>
              <a:t>Parent1</a:t>
            </a:r>
            <a:r>
              <a:rPr lang="en-US" sz="1200" dirty="0"/>
              <a:t>,21,63,17,4,,</a:t>
            </a:r>
            <a:r>
              <a:rPr lang="en-US" sz="1200" dirty="0">
                <a:solidFill>
                  <a:srgbClr val="00B050"/>
                </a:solidFill>
              </a:rPr>
              <a:t> Luis,Niclaus,T,.</a:t>
            </a:r>
            <a:r>
              <a:rPr lang="en-US" sz="1200" dirty="0"/>
              <a:t>RPAREN,21,64,5,1,)</a:t>
            </a:r>
          </a:p>
        </p:txBody>
      </p:sp>
      <p:sp>
        <p:nvSpPr>
          <p:cNvPr id="11" name="TextBox 10">
            <a:extLst>
              <a:ext uri="{FF2B5EF4-FFF2-40B4-BE49-F238E27FC236}">
                <a16:creationId xmlns:a16="http://schemas.microsoft.com/office/drawing/2014/main" id="{B428BD41-3287-4817-997A-D31BF6CD6F25}"/>
              </a:ext>
            </a:extLst>
          </p:cNvPr>
          <p:cNvSpPr txBox="1"/>
          <p:nvPr/>
        </p:nvSpPr>
        <p:spPr>
          <a:xfrm>
            <a:off x="0" y="4277484"/>
            <a:ext cx="9763432" cy="276999"/>
          </a:xfrm>
          <a:prstGeom prst="rect">
            <a:avLst/>
          </a:prstGeom>
          <a:noFill/>
        </p:spPr>
        <p:txBody>
          <a:bodyPr wrap="square">
            <a:spAutoFit/>
          </a:bodyPr>
          <a:lstStyle/>
          <a:p>
            <a:r>
              <a:rPr lang="nl-NL" sz="1200" dirty="0"/>
              <a:t>ChildOf: </a:t>
            </a:r>
            <a:r>
              <a:rPr lang="nl-NL" sz="1200" dirty="0">
                <a:solidFill>
                  <a:srgbClr val="00B050"/>
                </a:solidFill>
              </a:rPr>
              <a:t>Child</a:t>
            </a:r>
            <a:r>
              <a:rPr lang="nl-NL" sz="1200" dirty="0"/>
              <a:t>,21,68,3,2,</a:t>
            </a:r>
            <a:r>
              <a:rPr lang="nl-NL" sz="1200" dirty="0">
                <a:solidFill>
                  <a:srgbClr val="00B050"/>
                </a:solidFill>
              </a:rPr>
              <a:t>Helene,Maria</a:t>
            </a:r>
            <a:r>
              <a:rPr lang="nl-NL" sz="1200" dirty="0"/>
              <a:t>,LPAREN,21,69,4,1,(,</a:t>
            </a:r>
            <a:r>
              <a:rPr lang="nl-NL" sz="1200" dirty="0">
                <a:solidFill>
                  <a:srgbClr val="FF0000"/>
                </a:solidFill>
              </a:rPr>
              <a:t>Parent1</a:t>
            </a:r>
            <a:r>
              <a:rPr lang="nl-NL" sz="1200" dirty="0"/>
              <a:t>,21,69,7,4,</a:t>
            </a:r>
            <a:r>
              <a:rPr lang="nl-NL" sz="1200" dirty="0">
                <a:solidFill>
                  <a:srgbClr val="FF0000"/>
                </a:solidFill>
              </a:rPr>
              <a:t>Hinr,.,G,.</a:t>
            </a:r>
            <a:r>
              <a:rPr lang="nl-NL" sz="1200" dirty="0"/>
              <a:t>,</a:t>
            </a:r>
            <a:r>
              <a:rPr lang="nl-NL" sz="1200" dirty="0">
                <a:solidFill>
                  <a:srgbClr val="FF0000"/>
                </a:solidFill>
              </a:rPr>
              <a:t>Parent2</a:t>
            </a:r>
            <a:r>
              <a:rPr lang="nl-NL" sz="1200" dirty="0"/>
              <a:t>,21,69,12,2,</a:t>
            </a:r>
            <a:r>
              <a:rPr lang="nl-NL" sz="1200" dirty="0">
                <a:solidFill>
                  <a:srgbClr val="FF0000"/>
                </a:solidFill>
              </a:rPr>
              <a:t>Adelheit,Rademaker</a:t>
            </a:r>
            <a:r>
              <a:rPr lang="nl-NL" sz="1200" dirty="0"/>
              <a:t>,RPAREN,21,69,14,1,)</a:t>
            </a:r>
            <a:endParaRPr lang="en-US" sz="1200" dirty="0"/>
          </a:p>
        </p:txBody>
      </p:sp>
      <p:sp>
        <p:nvSpPr>
          <p:cNvPr id="15" name="TextBox 14">
            <a:extLst>
              <a:ext uri="{FF2B5EF4-FFF2-40B4-BE49-F238E27FC236}">
                <a16:creationId xmlns:a16="http://schemas.microsoft.com/office/drawing/2014/main" id="{D2ABCF0B-23C3-4309-AED5-CB390D058819}"/>
              </a:ext>
            </a:extLst>
          </p:cNvPr>
          <p:cNvSpPr txBox="1"/>
          <p:nvPr/>
        </p:nvSpPr>
        <p:spPr>
          <a:xfrm>
            <a:off x="0" y="2635497"/>
            <a:ext cx="11562735" cy="276999"/>
          </a:xfrm>
          <a:prstGeom prst="rect">
            <a:avLst/>
          </a:prstGeom>
          <a:noFill/>
        </p:spPr>
        <p:txBody>
          <a:bodyPr wrap="square">
            <a:spAutoFit/>
          </a:bodyPr>
          <a:lstStyle/>
          <a:p>
            <a:r>
              <a:rPr lang="en-US" sz="1200" dirty="0"/>
              <a:t>Person: </a:t>
            </a:r>
            <a:r>
              <a:rPr lang="en-US" sz="1200" dirty="0">
                <a:solidFill>
                  <a:srgbClr val="00B050"/>
                </a:solidFill>
              </a:rPr>
              <a:t>Name</a:t>
            </a:r>
            <a:r>
              <a:rPr lang="en-US" sz="1200" dirty="0"/>
              <a:t>,21,63,8,5,</a:t>
            </a:r>
            <a:r>
              <a:rPr lang="en-US" sz="1200" dirty="0">
                <a:solidFill>
                  <a:srgbClr val="00B050"/>
                </a:solidFill>
              </a:rPr>
              <a:t>Catharina,Sophia,Dorothea,Magdalena,Titan</a:t>
            </a:r>
            <a:r>
              <a:rPr lang="en-US" sz="1200" dirty="0"/>
              <a:t>,</a:t>
            </a:r>
            <a:r>
              <a:rPr lang="en-US" sz="1200" strike="sngStrike" dirty="0"/>
              <a:t>LPAREN,21,63,14,1,(,RPAREN,21,64,5,1,)</a:t>
            </a:r>
            <a:r>
              <a:rPr lang="en-US" sz="1200" dirty="0"/>
              <a:t>,</a:t>
            </a:r>
            <a:r>
              <a:rPr lang="en-US" sz="1200" dirty="0">
                <a:solidFill>
                  <a:srgbClr val="00B050"/>
                </a:solidFill>
              </a:rPr>
              <a:t>BirthDate</a:t>
            </a:r>
            <a:r>
              <a:rPr lang="en-US" sz="1200" dirty="0"/>
              <a:t>,21,64,8,3,</a:t>
            </a:r>
            <a:r>
              <a:rPr lang="en-US" sz="1200" dirty="0">
                <a:solidFill>
                  <a:srgbClr val="00B050"/>
                </a:solidFill>
              </a:rPr>
              <a:t>ca,.,1802</a:t>
            </a:r>
            <a:r>
              <a:rPr lang="en-US" sz="1200" dirty="0"/>
              <a:t>,</a:t>
            </a:r>
            <a:r>
              <a:rPr lang="en-US" sz="1200" dirty="0">
                <a:solidFill>
                  <a:srgbClr val="00B050"/>
                </a:solidFill>
              </a:rPr>
              <a:t>BurialDate</a:t>
            </a:r>
            <a:r>
              <a:rPr lang="en-US" sz="1200" dirty="0"/>
              <a:t>,21,64,13,5,</a:t>
            </a:r>
            <a:r>
              <a:rPr lang="en-US" sz="1200" dirty="0">
                <a:solidFill>
                  <a:srgbClr val="00B050"/>
                </a:solidFill>
              </a:rPr>
              <a:t>10,.,1,.,1878</a:t>
            </a:r>
          </a:p>
        </p:txBody>
      </p:sp>
      <p:sp>
        <p:nvSpPr>
          <p:cNvPr id="17" name="TextBox 16">
            <a:extLst>
              <a:ext uri="{FF2B5EF4-FFF2-40B4-BE49-F238E27FC236}">
                <a16:creationId xmlns:a16="http://schemas.microsoft.com/office/drawing/2014/main" id="{4E919695-DCD7-4B4B-9908-AACBCF0874ED}"/>
              </a:ext>
            </a:extLst>
          </p:cNvPr>
          <p:cNvSpPr txBox="1"/>
          <p:nvPr/>
        </p:nvSpPr>
        <p:spPr>
          <a:xfrm>
            <a:off x="0" y="3825198"/>
            <a:ext cx="10675375" cy="461665"/>
          </a:xfrm>
          <a:prstGeom prst="rect">
            <a:avLst/>
          </a:prstGeom>
          <a:noFill/>
        </p:spPr>
        <p:txBody>
          <a:bodyPr wrap="square">
            <a:spAutoFit/>
          </a:bodyPr>
          <a:lstStyle/>
          <a:p>
            <a:r>
              <a:rPr lang="en-US" sz="1200" dirty="0"/>
              <a:t>Person: </a:t>
            </a:r>
            <a:r>
              <a:rPr lang="en-US" sz="1200" dirty="0">
                <a:solidFill>
                  <a:srgbClr val="00B050"/>
                </a:solidFill>
              </a:rPr>
              <a:t>Name</a:t>
            </a:r>
            <a:r>
              <a:rPr lang="en-US" sz="1200" dirty="0"/>
              <a:t>,21,68,3,2,</a:t>
            </a:r>
            <a:r>
              <a:rPr lang="en-US" sz="1200" dirty="0">
                <a:solidFill>
                  <a:srgbClr val="00B050"/>
                </a:solidFill>
              </a:rPr>
              <a:t>Helene,Maria</a:t>
            </a:r>
            <a:r>
              <a:rPr lang="en-US" sz="1200" dirty="0"/>
              <a:t>,</a:t>
            </a:r>
            <a:r>
              <a:rPr lang="en-US" sz="1200" dirty="0">
                <a:solidFill>
                  <a:srgbClr val="00B050"/>
                </a:solidFill>
              </a:rPr>
              <a:t>BirthDate</a:t>
            </a:r>
            <a:r>
              <a:rPr lang="en-US" sz="1200" dirty="0"/>
              <a:t>,21,68,6,5,</a:t>
            </a:r>
            <a:r>
              <a:rPr lang="en-US" sz="1200" dirty="0">
                <a:solidFill>
                  <a:srgbClr val="00B050"/>
                </a:solidFill>
              </a:rPr>
              <a:t>16,.,5,.,1841</a:t>
            </a:r>
            <a:r>
              <a:rPr lang="en-US" sz="1200" dirty="0"/>
              <a:t>,</a:t>
            </a:r>
            <a:r>
              <a:rPr lang="en-US" sz="1200" strike="sngStrike" dirty="0"/>
              <a:t>LPAREN,21,69,4,1,(,RPAREN,21,69,14,1,)</a:t>
            </a:r>
            <a:r>
              <a:rPr lang="en-US" sz="1200" dirty="0"/>
              <a:t>,</a:t>
            </a:r>
            <a:r>
              <a:rPr lang="en-US" sz="1200" dirty="0">
                <a:solidFill>
                  <a:srgbClr val="FF0000"/>
                </a:solidFill>
              </a:rPr>
              <a:t>BirthPlace</a:t>
            </a:r>
            <a:r>
              <a:rPr lang="en-US" sz="1200" dirty="0"/>
              <a:t>,21,69,17,1,</a:t>
            </a:r>
            <a:r>
              <a:rPr lang="en-US" sz="1200" dirty="0">
                <a:solidFill>
                  <a:srgbClr val="FF0000"/>
                </a:solidFill>
              </a:rPr>
              <a:t>Estorf</a:t>
            </a:r>
            <a:r>
              <a:rPr lang="en-US" sz="1200" dirty="0"/>
              <a:t>,</a:t>
            </a:r>
            <a:r>
              <a:rPr lang="en-US" sz="1200" strike="sngStrike" dirty="0">
                <a:solidFill>
                  <a:srgbClr val="FF0000"/>
                </a:solidFill>
              </a:rPr>
              <a:t>BirthDate</a:t>
            </a:r>
            <a:r>
              <a:rPr lang="en-US" sz="1200" strike="sngStrike" dirty="0"/>
              <a:t>,21,69,23,5,</a:t>
            </a:r>
            <a:r>
              <a:rPr lang="en-US" sz="1200" strike="sngStrike" dirty="0">
                <a:solidFill>
                  <a:srgbClr val="FF0000"/>
                </a:solidFill>
              </a:rPr>
              <a:t>29,.,8,.,1829</a:t>
            </a:r>
          </a:p>
        </p:txBody>
      </p:sp>
      <p:sp>
        <p:nvSpPr>
          <p:cNvPr id="19" name="TextBox 18">
            <a:extLst>
              <a:ext uri="{FF2B5EF4-FFF2-40B4-BE49-F238E27FC236}">
                <a16:creationId xmlns:a16="http://schemas.microsoft.com/office/drawing/2014/main" id="{87E2394A-9236-4678-8460-4C80951DD80D}"/>
              </a:ext>
            </a:extLst>
          </p:cNvPr>
          <p:cNvSpPr txBox="1"/>
          <p:nvPr/>
        </p:nvSpPr>
        <p:spPr>
          <a:xfrm>
            <a:off x="0" y="5230364"/>
            <a:ext cx="12034684" cy="646331"/>
          </a:xfrm>
          <a:prstGeom prst="rect">
            <a:avLst/>
          </a:prstGeom>
          <a:noFill/>
        </p:spPr>
        <p:txBody>
          <a:bodyPr wrap="square">
            <a:spAutoFit/>
          </a:bodyPr>
          <a:lstStyle/>
          <a:p>
            <a:r>
              <a:rPr lang="en-US" sz="1200" dirty="0"/>
              <a:t>Marriage(of Child) without right context: </a:t>
            </a:r>
            <a:r>
              <a:rPr lang="en-US" sz="1200" dirty="0">
                <a:solidFill>
                  <a:srgbClr val="00B050"/>
                </a:solidFill>
              </a:rPr>
              <a:t>Name</a:t>
            </a:r>
            <a:r>
              <a:rPr lang="en-US" sz="1200" dirty="0"/>
              <a:t>,21,68,3,2,</a:t>
            </a:r>
            <a:r>
              <a:rPr lang="en-US" sz="1200" dirty="0">
                <a:solidFill>
                  <a:srgbClr val="00B050"/>
                </a:solidFill>
              </a:rPr>
              <a:t>Helene,Maria</a:t>
            </a:r>
            <a:r>
              <a:rPr lang="en-US" sz="1200" dirty="0"/>
              <a:t>,MarriageEventPlace,21,68,13,1,</a:t>
            </a:r>
            <a:r>
              <a:rPr lang="en-US" sz="1200" dirty="0">
                <a:solidFill>
                  <a:srgbClr val="00B050"/>
                </a:solidFill>
              </a:rPr>
              <a:t>Ringstedt</a:t>
            </a:r>
            <a:r>
              <a:rPr lang="en-US" sz="1200" dirty="0"/>
              <a:t>,</a:t>
            </a:r>
            <a:r>
              <a:rPr lang="en-US" sz="1200" dirty="0">
                <a:solidFill>
                  <a:srgbClr val="00B050"/>
                </a:solidFill>
              </a:rPr>
              <a:t>MarriageEventDate</a:t>
            </a:r>
            <a:r>
              <a:rPr lang="en-US" sz="1200" dirty="0"/>
              <a:t>,21,68,14,5,</a:t>
            </a:r>
            <a:r>
              <a:rPr lang="en-US" sz="1200" dirty="0">
                <a:solidFill>
                  <a:srgbClr val="00B050"/>
                </a:solidFill>
              </a:rPr>
              <a:t>18,.,12,.,1863</a:t>
            </a:r>
            <a:r>
              <a:rPr lang="en-US" sz="1200" dirty="0"/>
              <a:t>,</a:t>
            </a:r>
            <a:r>
              <a:rPr lang="en-US" sz="1200" dirty="0">
                <a:solidFill>
                  <a:srgbClr val="00B050"/>
                </a:solidFill>
              </a:rPr>
              <a:t>SpouseName</a:t>
            </a:r>
            <a:r>
              <a:rPr lang="en-US" sz="1200" dirty="0"/>
              <a:t>,21,68,19,2,</a:t>
            </a:r>
            <a:r>
              <a:rPr lang="en-US" sz="1200" dirty="0">
                <a:solidFill>
                  <a:srgbClr val="00B050"/>
                </a:solidFill>
              </a:rPr>
              <a:t>Claus,Glandorf</a:t>
            </a:r>
            <a:r>
              <a:rPr lang="en-US" sz="1200" dirty="0"/>
              <a:t>,</a:t>
            </a:r>
            <a:r>
              <a:rPr lang="en-US" sz="1200" strike="sngStrike" dirty="0"/>
              <a:t>LPAREN,21,69,4,1,(,</a:t>
            </a:r>
            <a:r>
              <a:rPr lang="en-US" sz="1200" strike="sngStrike" dirty="0">
                <a:solidFill>
                  <a:srgbClr val="FF0000"/>
                </a:solidFill>
              </a:rPr>
              <a:t>SpouseName</a:t>
            </a:r>
            <a:r>
              <a:rPr lang="en-US" sz="1200" strike="sngStrike" dirty="0"/>
              <a:t>,21,69,12,2,</a:t>
            </a:r>
            <a:r>
              <a:rPr lang="en-US" sz="1200" strike="sngStrike" dirty="0">
                <a:solidFill>
                  <a:srgbClr val="FF0000"/>
                </a:solidFill>
              </a:rPr>
              <a:t>Adelheit,Rademaker</a:t>
            </a:r>
            <a:r>
              <a:rPr lang="en-US" sz="1200" strike="sngStrike" dirty="0"/>
              <a:t>,RPAREN,21,69,14,1,)</a:t>
            </a:r>
          </a:p>
        </p:txBody>
      </p:sp>
      <p:sp>
        <p:nvSpPr>
          <p:cNvPr id="21" name="TextBox 20">
            <a:extLst>
              <a:ext uri="{FF2B5EF4-FFF2-40B4-BE49-F238E27FC236}">
                <a16:creationId xmlns:a16="http://schemas.microsoft.com/office/drawing/2014/main" id="{B8CBEF0C-29C2-48C0-8A53-CE680D12109F}"/>
              </a:ext>
            </a:extLst>
          </p:cNvPr>
          <p:cNvSpPr txBox="1"/>
          <p:nvPr/>
        </p:nvSpPr>
        <p:spPr>
          <a:xfrm>
            <a:off x="0" y="4551939"/>
            <a:ext cx="12192000" cy="646331"/>
          </a:xfrm>
          <a:prstGeom prst="rect">
            <a:avLst/>
          </a:prstGeom>
          <a:noFill/>
        </p:spPr>
        <p:txBody>
          <a:bodyPr wrap="square">
            <a:spAutoFit/>
          </a:bodyPr>
          <a:lstStyle/>
          <a:p>
            <a:r>
              <a:rPr lang="en-US" sz="1200" dirty="0"/>
              <a:t>Marriage(of Child) with right context “,” following Claus Glandorf: </a:t>
            </a:r>
            <a:r>
              <a:rPr lang="en-US" sz="1200" dirty="0">
                <a:solidFill>
                  <a:srgbClr val="00B050"/>
                </a:solidFill>
              </a:rPr>
              <a:t>Name</a:t>
            </a:r>
            <a:r>
              <a:rPr lang="en-US" sz="1200" dirty="0"/>
              <a:t>,21,68,3,2,</a:t>
            </a:r>
            <a:r>
              <a:rPr lang="en-US" sz="1200" dirty="0">
                <a:solidFill>
                  <a:srgbClr val="00B050"/>
                </a:solidFill>
              </a:rPr>
              <a:t>Helene,Maria</a:t>
            </a:r>
            <a:r>
              <a:rPr lang="en-US" sz="1200" dirty="0"/>
              <a:t>,</a:t>
            </a:r>
            <a:r>
              <a:rPr lang="en-US" sz="1200" dirty="0">
                <a:solidFill>
                  <a:srgbClr val="00B050"/>
                </a:solidFill>
              </a:rPr>
              <a:t>MarriageEventPlace</a:t>
            </a:r>
            <a:r>
              <a:rPr lang="en-US" sz="1200" dirty="0"/>
              <a:t>,21,68,13,1,</a:t>
            </a:r>
            <a:r>
              <a:rPr lang="en-US" sz="1200" dirty="0">
                <a:solidFill>
                  <a:srgbClr val="00B050"/>
                </a:solidFill>
              </a:rPr>
              <a:t>Ringstedt</a:t>
            </a:r>
            <a:r>
              <a:rPr lang="en-US" sz="1200" dirty="0"/>
              <a:t>,</a:t>
            </a:r>
            <a:r>
              <a:rPr lang="en-US" sz="1200" dirty="0">
                <a:solidFill>
                  <a:srgbClr val="00B050"/>
                </a:solidFill>
              </a:rPr>
              <a:t>MarriageEventDate</a:t>
            </a:r>
            <a:r>
              <a:rPr lang="en-US" sz="1200" dirty="0"/>
              <a:t>,21,68,14,5,</a:t>
            </a:r>
            <a:r>
              <a:rPr lang="en-US" sz="1200" dirty="0">
                <a:solidFill>
                  <a:srgbClr val="00B050"/>
                </a:solidFill>
              </a:rPr>
              <a:t>18,.,12,.,1863</a:t>
            </a:r>
            <a:r>
              <a:rPr lang="en-US" sz="1200" dirty="0"/>
              <a:t>,</a:t>
            </a:r>
            <a:r>
              <a:rPr lang="en-US" sz="1200" dirty="0">
                <a:solidFill>
                  <a:srgbClr val="00B050"/>
                </a:solidFill>
              </a:rPr>
              <a:t>SpouseName</a:t>
            </a:r>
            <a:r>
              <a:rPr lang="en-US" sz="1200" dirty="0"/>
              <a:t>,21,68,19,2,</a:t>
            </a:r>
            <a:r>
              <a:rPr lang="en-US" sz="1200" dirty="0">
                <a:solidFill>
                  <a:srgbClr val="00B050"/>
                </a:solidFill>
              </a:rPr>
              <a:t>Claus,Glandorf</a:t>
            </a:r>
            <a:r>
              <a:rPr lang="en-US" sz="1200" dirty="0"/>
              <a:t>,</a:t>
            </a:r>
            <a:r>
              <a:rPr lang="en-US" sz="1200" strike="sngStrike" dirty="0"/>
              <a:t>LPAREN,21,69,4,1,(,RPAREN,21,69,14,1,)</a:t>
            </a:r>
          </a:p>
        </p:txBody>
      </p:sp>
      <p:sp>
        <p:nvSpPr>
          <p:cNvPr id="25" name="TextBox 24">
            <a:extLst>
              <a:ext uri="{FF2B5EF4-FFF2-40B4-BE49-F238E27FC236}">
                <a16:creationId xmlns:a16="http://schemas.microsoft.com/office/drawing/2014/main" id="{9FD685E8-6357-4BB1-B7F1-61D9B9A532B9}"/>
              </a:ext>
            </a:extLst>
          </p:cNvPr>
          <p:cNvSpPr txBox="1"/>
          <p:nvPr/>
        </p:nvSpPr>
        <p:spPr>
          <a:xfrm>
            <a:off x="0" y="5907943"/>
            <a:ext cx="12192000" cy="646331"/>
          </a:xfrm>
          <a:prstGeom prst="rect">
            <a:avLst/>
          </a:prstGeom>
          <a:noFill/>
        </p:spPr>
        <p:txBody>
          <a:bodyPr wrap="square">
            <a:spAutoFit/>
          </a:bodyPr>
          <a:lstStyle/>
          <a:p>
            <a:r>
              <a:rPr lang="en-US" sz="1200" dirty="0"/>
              <a:t>Family: </a:t>
            </a:r>
            <a:r>
              <a:rPr lang="en-US" sz="1200" dirty="0">
                <a:solidFill>
                  <a:srgbClr val="00B050"/>
                </a:solidFill>
              </a:rPr>
              <a:t>Parent1</a:t>
            </a:r>
            <a:r>
              <a:rPr lang="en-US" sz="1200" dirty="0"/>
              <a:t>,21,61,2,2,</a:t>
            </a:r>
            <a:r>
              <a:rPr lang="en-US" sz="1200" dirty="0">
                <a:solidFill>
                  <a:srgbClr val="00B050"/>
                </a:solidFill>
              </a:rPr>
              <a:t>Otto,Brokmann</a:t>
            </a:r>
            <a:r>
              <a:rPr lang="en-US" sz="1200" dirty="0"/>
              <a:t>,</a:t>
            </a:r>
            <a:r>
              <a:rPr lang="en-US" sz="1200" strike="sngStrike" dirty="0"/>
              <a:t>LPAREN,21,63,14,1,(,RPAREN,21,64,5,1,)</a:t>
            </a:r>
            <a:r>
              <a:rPr lang="en-US" sz="1200" dirty="0"/>
              <a:t>,</a:t>
            </a:r>
            <a:r>
              <a:rPr lang="en-US" sz="1200" dirty="0">
                <a:solidFill>
                  <a:srgbClr val="00B050"/>
                </a:solidFill>
              </a:rPr>
              <a:t>Child</a:t>
            </a:r>
            <a:r>
              <a:rPr lang="en-US" sz="1200" dirty="0"/>
              <a:t>,21,65,4,2,</a:t>
            </a:r>
            <a:r>
              <a:rPr lang="en-US" sz="1200" dirty="0">
                <a:solidFill>
                  <a:srgbClr val="00B050"/>
                </a:solidFill>
              </a:rPr>
              <a:t>Johann,Diederich</a:t>
            </a:r>
            <a:r>
              <a:rPr lang="en-US" sz="1200" dirty="0"/>
              <a:t>,</a:t>
            </a:r>
            <a:r>
              <a:rPr lang="en-US" sz="1200" dirty="0">
                <a:solidFill>
                  <a:srgbClr val="00B050"/>
                </a:solidFill>
              </a:rPr>
              <a:t>Child</a:t>
            </a:r>
            <a:r>
              <a:rPr lang="en-US" sz="1200" dirty="0"/>
              <a:t>,21,66,3,2,</a:t>
            </a:r>
            <a:r>
              <a:rPr lang="en-US" sz="1200" dirty="0">
                <a:solidFill>
                  <a:srgbClr val="00B050"/>
                </a:solidFill>
              </a:rPr>
              <a:t>Anna,Margaretha</a:t>
            </a:r>
            <a:r>
              <a:rPr lang="en-US" sz="1200" dirty="0"/>
              <a:t>,</a:t>
            </a:r>
            <a:r>
              <a:rPr lang="en-US" sz="1200" dirty="0">
                <a:solidFill>
                  <a:srgbClr val="00B050"/>
                </a:solidFill>
              </a:rPr>
              <a:t>Child</a:t>
            </a:r>
            <a:r>
              <a:rPr lang="en-US" sz="1200" dirty="0"/>
              <a:t>,21,67,3,3,</a:t>
            </a:r>
            <a:r>
              <a:rPr lang="en-US" sz="1200" dirty="0">
                <a:solidFill>
                  <a:srgbClr val="00B050"/>
                </a:solidFill>
              </a:rPr>
              <a:t>Peter,Wilhelm,Ludewig</a:t>
            </a:r>
            <a:r>
              <a:rPr lang="en-US" sz="1200" dirty="0"/>
              <a:t>,</a:t>
            </a:r>
            <a:r>
              <a:rPr lang="en-US" sz="1200" dirty="0">
                <a:solidFill>
                  <a:srgbClr val="00B050"/>
                </a:solidFill>
              </a:rPr>
              <a:t>Child</a:t>
            </a:r>
            <a:r>
              <a:rPr lang="en-US" sz="1200" dirty="0"/>
              <a:t>,21,68,3,2,</a:t>
            </a:r>
            <a:r>
              <a:rPr lang="en-US" sz="1200" dirty="0">
                <a:solidFill>
                  <a:srgbClr val="00B050"/>
                </a:solidFill>
              </a:rPr>
              <a:t>Helene,Maria</a:t>
            </a:r>
            <a:r>
              <a:rPr lang="en-US" sz="1200" dirty="0"/>
              <a:t>,LPAREN,21,69,4,1,(,RPAREN,21,69,14,1,),</a:t>
            </a:r>
            <a:r>
              <a:rPr lang="en-US" sz="1200" dirty="0">
                <a:solidFill>
                  <a:srgbClr val="00B050"/>
                </a:solidFill>
              </a:rPr>
              <a:t>Child</a:t>
            </a:r>
            <a:r>
              <a:rPr lang="en-US" sz="1200" dirty="0"/>
              <a:t>,21,70,3,2,</a:t>
            </a:r>
            <a:r>
              <a:rPr lang="en-US" sz="1200" dirty="0">
                <a:solidFill>
                  <a:srgbClr val="00B050"/>
                </a:solidFill>
              </a:rPr>
              <a:t>Hinrich,Otto</a:t>
            </a:r>
            <a:r>
              <a:rPr lang="en-US" sz="1200" dirty="0"/>
              <a:t>,EXTRA,22,5,2,1,B075</a:t>
            </a:r>
          </a:p>
        </p:txBody>
      </p:sp>
    </p:spTree>
    <p:extLst>
      <p:ext uri="{BB962C8B-B14F-4D97-AF65-F5344CB8AC3E}">
        <p14:creationId xmlns:p14="http://schemas.microsoft.com/office/powerpoint/2010/main" val="324077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F503F-C4A6-4DB9-ADF5-237FDBD95191}"/>
              </a:ext>
            </a:extLst>
          </p:cNvPr>
          <p:cNvSpPr txBox="1"/>
          <p:nvPr/>
        </p:nvSpPr>
        <p:spPr>
          <a:xfrm>
            <a:off x="2045110" y="927391"/>
            <a:ext cx="7020232" cy="2862322"/>
          </a:xfrm>
          <a:prstGeom prst="rect">
            <a:avLst/>
          </a:prstGeom>
          <a:noFill/>
        </p:spPr>
        <p:txBody>
          <a:bodyPr wrap="square">
            <a:spAutoFit/>
          </a:bodyPr>
          <a:lstStyle/>
          <a:p>
            <a:r>
              <a:rPr lang="en-US" sz="1200" dirty="0"/>
              <a:t>B076 -- page 22 (note that we must use the </a:t>
            </a:r>
            <a:r>
              <a:rPr lang="en-US" sz="1200" dirty="0" err="1"/>
              <a:t>paren</a:t>
            </a:r>
            <a:r>
              <a:rPr lang="en-US" sz="1200" dirty="0"/>
              <a:t> context to differentiate Spouses from Parent2s; also note that to get the Parent2, we must write a very long template if we use the left </a:t>
            </a:r>
            <a:r>
              <a:rPr lang="en-US" sz="1200" dirty="0" err="1"/>
              <a:t>paren</a:t>
            </a:r>
            <a:r>
              <a:rPr lang="en-US" sz="1200" dirty="0"/>
              <a:t>, but shorter if we use the right </a:t>
            </a:r>
            <a:r>
              <a:rPr lang="en-US" sz="1200" dirty="0" err="1"/>
              <a:t>paren</a:t>
            </a:r>
            <a:r>
              <a:rPr lang="en-US" sz="1200" dirty="0"/>
              <a:t>)</a:t>
            </a:r>
          </a:p>
          <a:p>
            <a:r>
              <a:rPr lang="en-US" sz="1200" dirty="0"/>
              <a:t>Carl Hinrich </a:t>
            </a:r>
            <a:r>
              <a:rPr lang="en-US" sz="1200" dirty="0" err="1"/>
              <a:t>Brokmann</a:t>
            </a:r>
            <a:r>
              <a:rPr lang="en-US" sz="1200" dirty="0"/>
              <a:t>, </a:t>
            </a:r>
            <a:r>
              <a:rPr lang="en-US" sz="1200" dirty="0" err="1"/>
              <a:t>Halbhöfner</a:t>
            </a:r>
            <a:r>
              <a:rPr lang="en-US" sz="1200" dirty="0"/>
              <a:t>, Hs. Nr. 16, * 9.1.1802 </a:t>
            </a:r>
            <a:r>
              <a:rPr lang="en-US" sz="1200" dirty="0" err="1"/>
              <a:t>aus</a:t>
            </a:r>
            <a:r>
              <a:rPr lang="en-US" sz="1200" dirty="0"/>
              <a:t> B069, + 23.4.1868,</a:t>
            </a:r>
          </a:p>
          <a:p>
            <a:r>
              <a:rPr lang="en-US" sz="1200" dirty="0" err="1"/>
              <a:t>oo</a:t>
            </a:r>
            <a:r>
              <a:rPr lang="en-US" sz="1200" dirty="0"/>
              <a:t> 30.10.1835 Anne Margarethe </a:t>
            </a:r>
            <a:r>
              <a:rPr lang="en-US" sz="1200" dirty="0" err="1"/>
              <a:t>Döscher</a:t>
            </a:r>
            <a:r>
              <a:rPr lang="en-US" sz="1200" dirty="0"/>
              <a:t>, (To. Johann Hinrich D., </a:t>
            </a:r>
            <a:r>
              <a:rPr lang="en-US" sz="1200" dirty="0" err="1"/>
              <a:t>Frelsdorf</a:t>
            </a:r>
            <a:r>
              <a:rPr lang="en-US" sz="1200" dirty="0"/>
              <a:t>), * ca. 1801, ,</a:t>
            </a:r>
          </a:p>
          <a:p>
            <a:r>
              <a:rPr lang="en-US" sz="1200" dirty="0"/>
              <a:t>□ 12.5.1884, 73/-/12,</a:t>
            </a:r>
          </a:p>
          <a:p>
            <a:r>
              <a:rPr lang="en-US" sz="1200" dirty="0"/>
              <a:t>Kinder: Anna Catherina * 5.7.1836, </a:t>
            </a:r>
            <a:r>
              <a:rPr lang="en-US" sz="1200" dirty="0" err="1"/>
              <a:t>oo</a:t>
            </a:r>
            <a:r>
              <a:rPr lang="en-US" sz="1200" dirty="0"/>
              <a:t> 15.7.1859 Johann Hinrich Meyer, </a:t>
            </a:r>
            <a:r>
              <a:rPr lang="en-US" sz="1200" dirty="0" err="1"/>
              <a:t>Wwr</a:t>
            </a:r>
            <a:r>
              <a:rPr lang="en-US" sz="1200" dirty="0"/>
              <a:t>., M055</a:t>
            </a:r>
          </a:p>
          <a:p>
            <a:r>
              <a:rPr lang="en-US" sz="1200" dirty="0"/>
              <a:t>	Johann Hinrich *26.11.1837, 7.11.1862, B079</a:t>
            </a:r>
          </a:p>
          <a:p>
            <a:r>
              <a:rPr lang="en-US" sz="1200" dirty="0"/>
              <a:t>	Anna Margareta * 19.9.1839, + 10.5.1856</a:t>
            </a:r>
          </a:p>
          <a:p>
            <a:r>
              <a:rPr lang="en-US" sz="1200" dirty="0"/>
              <a:t>	Martin </a:t>
            </a:r>
            <a:r>
              <a:rPr lang="en-US" sz="1200" dirty="0">
                <a:highlight>
                  <a:srgbClr val="FFFF00"/>
                </a:highlight>
              </a:rPr>
              <a:t>* 26.1.1842, </a:t>
            </a:r>
            <a:r>
              <a:rPr lang="en-US" sz="1200" dirty="0" err="1">
                <a:highlight>
                  <a:srgbClr val="FFFF00"/>
                </a:highlight>
              </a:rPr>
              <a:t>oo</a:t>
            </a:r>
            <a:r>
              <a:rPr lang="en-US" sz="1200" dirty="0">
                <a:highlight>
                  <a:srgbClr val="FFFF00"/>
                </a:highlight>
              </a:rPr>
              <a:t> </a:t>
            </a:r>
            <a:r>
              <a:rPr lang="en-US" sz="1200" dirty="0" err="1">
                <a:highlight>
                  <a:srgbClr val="FFFF00"/>
                </a:highlight>
              </a:rPr>
              <a:t>Ringstedt</a:t>
            </a:r>
            <a:r>
              <a:rPr lang="en-US" sz="1200" dirty="0">
                <a:highlight>
                  <a:srgbClr val="FFFF00"/>
                </a:highlight>
              </a:rPr>
              <a:t> luth. 23.11.1869 </a:t>
            </a:r>
            <a:r>
              <a:rPr lang="en-US" sz="1200" dirty="0" err="1">
                <a:highlight>
                  <a:srgbClr val="FFFF00"/>
                </a:highlight>
              </a:rPr>
              <a:t>Gesche</a:t>
            </a:r>
            <a:r>
              <a:rPr lang="en-US" sz="1200" dirty="0">
                <a:highlight>
                  <a:srgbClr val="FFFF00"/>
                </a:highlight>
              </a:rPr>
              <a:t> Katharina </a:t>
            </a:r>
            <a:r>
              <a:rPr lang="en-US" sz="1200" dirty="0" err="1">
                <a:highlight>
                  <a:srgbClr val="FFFF00"/>
                </a:highlight>
              </a:rPr>
              <a:t>Schröder</a:t>
            </a:r>
            <a:r>
              <a:rPr lang="en-US" sz="1200" dirty="0">
                <a:highlight>
                  <a:srgbClr val="FFFF00"/>
                </a:highlight>
              </a:rPr>
              <a:t>,</a:t>
            </a:r>
          </a:p>
          <a:p>
            <a:r>
              <a:rPr lang="en-US" sz="1200" dirty="0">
                <a:highlight>
                  <a:srgbClr val="FFFF00"/>
                </a:highlight>
              </a:rPr>
              <a:t>		(To. Johann S., </a:t>
            </a:r>
            <a:r>
              <a:rPr lang="en-US" sz="1200" dirty="0" err="1">
                <a:highlight>
                  <a:srgbClr val="FFFF00"/>
                </a:highlight>
              </a:rPr>
              <a:t>Schmied</a:t>
            </a:r>
            <a:r>
              <a:rPr lang="en-US" sz="1200" dirty="0">
                <a:highlight>
                  <a:srgbClr val="FFFF00"/>
                </a:highlight>
              </a:rPr>
              <a:t>, </a:t>
            </a:r>
            <a:r>
              <a:rPr lang="en-US" sz="1200" dirty="0" err="1">
                <a:highlight>
                  <a:srgbClr val="FFFF00"/>
                </a:highlight>
              </a:rPr>
              <a:t>Alfstedt</a:t>
            </a:r>
            <a:r>
              <a:rPr lang="en-US" sz="1200" dirty="0">
                <a:highlight>
                  <a:srgbClr val="FFFF00"/>
                </a:highlight>
              </a:rPr>
              <a:t>, </a:t>
            </a:r>
            <a:r>
              <a:rPr lang="en-US" sz="1200" dirty="0" err="1">
                <a:highlight>
                  <a:srgbClr val="FFFF00"/>
                </a:highlight>
              </a:rPr>
              <a:t>Ksp</a:t>
            </a:r>
            <a:r>
              <a:rPr lang="en-US" sz="1200" dirty="0">
                <a:highlight>
                  <a:srgbClr val="FFFF00"/>
                </a:highlight>
              </a:rPr>
              <a:t>. </a:t>
            </a:r>
            <a:r>
              <a:rPr lang="en-US" sz="1200" dirty="0" err="1">
                <a:highlight>
                  <a:srgbClr val="FFFF00"/>
                </a:highlight>
              </a:rPr>
              <a:t>Ringstedt</a:t>
            </a:r>
            <a:r>
              <a:rPr lang="en-US" sz="1200" dirty="0">
                <a:highlight>
                  <a:srgbClr val="FFFF00"/>
                </a:highlight>
              </a:rPr>
              <a:t>, </a:t>
            </a:r>
            <a:r>
              <a:rPr lang="en-US" sz="1200" dirty="0" err="1">
                <a:highlight>
                  <a:srgbClr val="FFFF00"/>
                </a:highlight>
              </a:rPr>
              <a:t>oo</a:t>
            </a:r>
            <a:r>
              <a:rPr lang="en-US" sz="1200" dirty="0">
                <a:highlight>
                  <a:srgbClr val="FFFF00"/>
                </a:highlight>
              </a:rPr>
              <a:t> </a:t>
            </a:r>
            <a:r>
              <a:rPr lang="en-US" sz="1200" dirty="0">
                <a:solidFill>
                  <a:srgbClr val="FF0000"/>
                </a:solidFill>
                <a:highlight>
                  <a:srgbClr val="FFFF00"/>
                </a:highlight>
              </a:rPr>
              <a:t>Dorothea Margareta</a:t>
            </a:r>
          </a:p>
          <a:p>
            <a:r>
              <a:rPr lang="en-US" sz="1200" dirty="0">
                <a:solidFill>
                  <a:srgbClr val="FF0000"/>
                </a:solidFill>
                <a:highlight>
                  <a:srgbClr val="FFFF00"/>
                </a:highlight>
              </a:rPr>
              <a:t>		von der Lieth</a:t>
            </a:r>
            <a:r>
              <a:rPr lang="en-US" sz="1200" dirty="0">
                <a:highlight>
                  <a:srgbClr val="FFFF00"/>
                </a:highlight>
              </a:rPr>
              <a:t>), * </a:t>
            </a:r>
            <a:r>
              <a:rPr lang="en-US" sz="1200" dirty="0" err="1">
                <a:highlight>
                  <a:srgbClr val="FFFF00"/>
                </a:highlight>
              </a:rPr>
              <a:t>Alfstedt</a:t>
            </a:r>
            <a:r>
              <a:rPr lang="en-US" sz="1200" dirty="0">
                <a:highlight>
                  <a:srgbClr val="FFFF00"/>
                </a:highlight>
              </a:rPr>
              <a:t> 7.10.1847</a:t>
            </a:r>
          </a:p>
          <a:p>
            <a:r>
              <a:rPr lang="en-US" sz="1200" dirty="0">
                <a:highlight>
                  <a:srgbClr val="FFFF00"/>
                </a:highlight>
              </a:rPr>
              <a:t>		(</a:t>
            </a:r>
            <a:r>
              <a:rPr lang="en-US" sz="1200" dirty="0" err="1">
                <a:highlight>
                  <a:srgbClr val="FFFF00"/>
                </a:highlight>
              </a:rPr>
              <a:t>Als</a:t>
            </a:r>
            <a:r>
              <a:rPr lang="en-US" sz="1200" dirty="0">
                <a:highlight>
                  <a:srgbClr val="FFFF00"/>
                </a:highlight>
              </a:rPr>
              <a:t> </a:t>
            </a:r>
            <a:r>
              <a:rPr lang="en-US" sz="1200" dirty="0" err="1">
                <a:highlight>
                  <a:srgbClr val="FFFF00"/>
                </a:highlight>
              </a:rPr>
              <a:t>künftiger</a:t>
            </a:r>
            <a:r>
              <a:rPr lang="en-US" sz="1200" dirty="0">
                <a:highlight>
                  <a:srgbClr val="FFFF00"/>
                </a:highlight>
              </a:rPr>
              <a:t> </a:t>
            </a:r>
            <a:r>
              <a:rPr lang="en-US" sz="1200" dirty="0" err="1">
                <a:highlight>
                  <a:srgbClr val="FFFF00"/>
                </a:highlight>
              </a:rPr>
              <a:t>Wohnort</a:t>
            </a:r>
            <a:r>
              <a:rPr lang="en-US" sz="1200" dirty="0">
                <a:highlight>
                  <a:srgbClr val="FFFF00"/>
                </a:highlight>
              </a:rPr>
              <a:t> </a:t>
            </a:r>
            <a:r>
              <a:rPr lang="en-US" sz="1200" dirty="0" err="1">
                <a:highlight>
                  <a:srgbClr val="FFFF00"/>
                </a:highlight>
              </a:rPr>
              <a:t>wird</a:t>
            </a:r>
            <a:r>
              <a:rPr lang="en-US" sz="1200" dirty="0">
                <a:highlight>
                  <a:srgbClr val="FFFF00"/>
                </a:highlight>
              </a:rPr>
              <a:t> </a:t>
            </a:r>
            <a:r>
              <a:rPr lang="en-US" sz="1200" dirty="0" err="1">
                <a:highlight>
                  <a:srgbClr val="FFFF00"/>
                </a:highlight>
              </a:rPr>
              <a:t>Alfstedt</a:t>
            </a:r>
            <a:r>
              <a:rPr lang="en-US" sz="1200" dirty="0">
                <a:highlight>
                  <a:srgbClr val="FFFF00"/>
                </a:highlight>
              </a:rPr>
              <a:t> </a:t>
            </a:r>
            <a:r>
              <a:rPr lang="en-US" sz="1200" dirty="0" err="1">
                <a:highlight>
                  <a:srgbClr val="FFFF00"/>
                </a:highlight>
              </a:rPr>
              <a:t>angegeben</a:t>
            </a:r>
            <a:r>
              <a:rPr lang="en-US" sz="1200" dirty="0">
                <a:highlight>
                  <a:srgbClr val="FFFF00"/>
                </a:highlight>
              </a:rPr>
              <a:t>.)</a:t>
            </a:r>
          </a:p>
          <a:p>
            <a:r>
              <a:rPr lang="en-US" sz="1200" dirty="0"/>
              <a:t>	</a:t>
            </a:r>
            <a:r>
              <a:rPr lang="en-US" sz="1200" dirty="0" err="1"/>
              <a:t>Gesche</a:t>
            </a:r>
            <a:r>
              <a:rPr lang="en-US" sz="1200" dirty="0"/>
              <a:t> * 10.3.1844, </a:t>
            </a:r>
            <a:r>
              <a:rPr lang="en-US" sz="1200" dirty="0" err="1"/>
              <a:t>oo</a:t>
            </a:r>
            <a:r>
              <a:rPr lang="en-US" sz="1200" dirty="0"/>
              <a:t> 14.11.1873 Hermann Steffens, S086</a:t>
            </a:r>
          </a:p>
          <a:p>
            <a:r>
              <a:rPr lang="en-US" sz="1200" dirty="0"/>
              <a:t>	Anna *6.11.1851</a:t>
            </a:r>
          </a:p>
        </p:txBody>
      </p:sp>
      <p:sp>
        <p:nvSpPr>
          <p:cNvPr id="4" name="TextBox 3">
            <a:extLst>
              <a:ext uri="{FF2B5EF4-FFF2-40B4-BE49-F238E27FC236}">
                <a16:creationId xmlns:a16="http://schemas.microsoft.com/office/drawing/2014/main" id="{A5EB5556-9727-4E69-B554-3371C0E29F99}"/>
              </a:ext>
            </a:extLst>
          </p:cNvPr>
          <p:cNvSpPr txBox="1"/>
          <p:nvPr/>
        </p:nvSpPr>
        <p:spPr>
          <a:xfrm>
            <a:off x="3942735" y="432619"/>
            <a:ext cx="3515706" cy="369332"/>
          </a:xfrm>
          <a:prstGeom prst="rect">
            <a:avLst/>
          </a:prstGeom>
          <a:noFill/>
        </p:spPr>
        <p:txBody>
          <a:bodyPr wrap="none" rtlCol="0">
            <a:spAutoFit/>
          </a:bodyPr>
          <a:lstStyle/>
          <a:p>
            <a:r>
              <a:rPr lang="en-US" dirty="0"/>
              <a:t>Discovered Bug in GreenQQ python</a:t>
            </a:r>
          </a:p>
        </p:txBody>
      </p:sp>
      <p:sp>
        <p:nvSpPr>
          <p:cNvPr id="6" name="TextBox 5">
            <a:extLst>
              <a:ext uri="{FF2B5EF4-FFF2-40B4-BE49-F238E27FC236}">
                <a16:creationId xmlns:a16="http://schemas.microsoft.com/office/drawing/2014/main" id="{790325CC-4908-4874-BB63-3748B0519F77}"/>
              </a:ext>
            </a:extLst>
          </p:cNvPr>
          <p:cNvSpPr txBox="1"/>
          <p:nvPr/>
        </p:nvSpPr>
        <p:spPr>
          <a:xfrm>
            <a:off x="68826" y="4048798"/>
            <a:ext cx="9714272" cy="1015663"/>
          </a:xfrm>
          <a:prstGeom prst="rect">
            <a:avLst/>
          </a:prstGeom>
          <a:noFill/>
        </p:spPr>
        <p:txBody>
          <a:bodyPr wrap="square">
            <a:spAutoFit/>
          </a:bodyPr>
          <a:lstStyle/>
          <a:p>
            <a:r>
              <a:rPr lang="en-US" sz="1200" dirty="0"/>
              <a:t>ChildOf:</a:t>
            </a:r>
          </a:p>
          <a:p>
            <a:r>
              <a:rPr lang="en-US" sz="1200" dirty="0"/>
              <a:t>Child,22,23,3,1,Martin,LPAREN,22,24,4,1,(,Parent1,22,24,7,3,Johann,S,.,Parent2,22,24,20,2,</a:t>
            </a:r>
            <a:r>
              <a:rPr lang="en-US" sz="1200" dirty="0">
                <a:solidFill>
                  <a:srgbClr val="FF0000"/>
                </a:solidFill>
              </a:rPr>
              <a:t>Dorothea,Margareta</a:t>
            </a:r>
            <a:r>
              <a:rPr lang="en-US" sz="1200" dirty="0"/>
              <a:t>,RPAREN,22,25,7,1,),LPAREN,22,26,4,1,(</a:t>
            </a:r>
          </a:p>
          <a:p>
            <a:r>
              <a:rPr lang="en-US" sz="1200" dirty="0"/>
              <a:t>Child,22,26,7,1,Wohnort</a:t>
            </a:r>
          </a:p>
          <a:p>
            <a:r>
              <a:rPr lang="en-US" sz="1200" dirty="0"/>
              <a:t>Child,22,26,9,1,Alfstedt,RPAREN,22,26,12,1,)</a:t>
            </a:r>
          </a:p>
          <a:p>
            <a:r>
              <a:rPr lang="en-US" sz="1200" dirty="0"/>
              <a:t>Child,22,27,3,1,Gesche</a:t>
            </a:r>
          </a:p>
        </p:txBody>
      </p:sp>
      <p:sp>
        <p:nvSpPr>
          <p:cNvPr id="8" name="TextBox 7">
            <a:extLst>
              <a:ext uri="{FF2B5EF4-FFF2-40B4-BE49-F238E27FC236}">
                <a16:creationId xmlns:a16="http://schemas.microsoft.com/office/drawing/2014/main" id="{82BFE9A4-3253-4E58-A23D-3CA38E4CD6CE}"/>
              </a:ext>
            </a:extLst>
          </p:cNvPr>
          <p:cNvSpPr txBox="1"/>
          <p:nvPr/>
        </p:nvSpPr>
        <p:spPr>
          <a:xfrm>
            <a:off x="78657" y="5150859"/>
            <a:ext cx="10569677" cy="646331"/>
          </a:xfrm>
          <a:prstGeom prst="rect">
            <a:avLst/>
          </a:prstGeom>
          <a:noFill/>
        </p:spPr>
        <p:txBody>
          <a:bodyPr wrap="square">
            <a:spAutoFit/>
          </a:bodyPr>
          <a:lstStyle/>
          <a:p>
            <a:r>
              <a:rPr lang="en-US" sz="1200" dirty="0"/>
              <a:t>Marriage(Child):</a:t>
            </a:r>
          </a:p>
          <a:p>
            <a:r>
              <a:rPr lang="en-US" sz="1200" dirty="0"/>
              <a:t>Name,22,23,3,1,Martin,LPAREN,22,24,4,1,(,SpouseName,22,24,20,2,</a:t>
            </a:r>
            <a:r>
              <a:rPr lang="en-US" sz="1200" dirty="0">
                <a:solidFill>
                  <a:srgbClr val="FF0000"/>
                </a:solidFill>
              </a:rPr>
              <a:t>Dorothea,Margareta</a:t>
            </a:r>
            <a:r>
              <a:rPr lang="en-US" sz="1200" dirty="0"/>
              <a:t>,RPAREN,22,25,7,1,),LPAREN,22,26,4,1,(,RPAREN,22,26,12,1,)</a:t>
            </a:r>
          </a:p>
          <a:p>
            <a:r>
              <a:rPr lang="en-US" sz="1200" dirty="0"/>
              <a:t>Name,22,27,3,1,Gesche,MarriageEventDate,22,27,12,5,14,.,11,.,1873,SpouseName,22,27,17,2,Hermann,Steffens</a:t>
            </a:r>
          </a:p>
        </p:txBody>
      </p:sp>
    </p:spTree>
    <p:extLst>
      <p:ext uri="{BB962C8B-B14F-4D97-AF65-F5344CB8AC3E}">
        <p14:creationId xmlns:p14="http://schemas.microsoft.com/office/powerpoint/2010/main" val="2386686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B52C5D-401D-4CDC-9CA4-BA2ED29F5056}"/>
              </a:ext>
            </a:extLst>
          </p:cNvPr>
          <p:cNvSpPr txBox="1"/>
          <p:nvPr/>
        </p:nvSpPr>
        <p:spPr>
          <a:xfrm>
            <a:off x="4345857" y="294968"/>
            <a:ext cx="2669642" cy="369332"/>
          </a:xfrm>
          <a:prstGeom prst="rect">
            <a:avLst/>
          </a:prstGeom>
          <a:noFill/>
        </p:spPr>
        <p:txBody>
          <a:bodyPr wrap="none" rtlCol="0">
            <a:spAutoFit/>
          </a:bodyPr>
          <a:lstStyle/>
          <a:p>
            <a:r>
              <a:rPr lang="en-US" dirty="0"/>
              <a:t>Non-Remark Parentheses?</a:t>
            </a:r>
          </a:p>
        </p:txBody>
      </p:sp>
      <p:sp>
        <p:nvSpPr>
          <p:cNvPr id="4" name="TextBox 3">
            <a:extLst>
              <a:ext uri="{FF2B5EF4-FFF2-40B4-BE49-F238E27FC236}">
                <a16:creationId xmlns:a16="http://schemas.microsoft.com/office/drawing/2014/main" id="{2CFA306B-CAC6-4A20-B5A4-54840E986299}"/>
              </a:ext>
            </a:extLst>
          </p:cNvPr>
          <p:cNvSpPr txBox="1"/>
          <p:nvPr/>
        </p:nvSpPr>
        <p:spPr>
          <a:xfrm>
            <a:off x="412955" y="1070472"/>
            <a:ext cx="3991897" cy="1200329"/>
          </a:xfrm>
          <a:prstGeom prst="rect">
            <a:avLst/>
          </a:prstGeom>
          <a:noFill/>
        </p:spPr>
        <p:txBody>
          <a:bodyPr wrap="square">
            <a:spAutoFit/>
          </a:bodyPr>
          <a:lstStyle/>
          <a:p>
            <a:r>
              <a:rPr lang="en-US" sz="1200" dirty="0"/>
              <a:t>In </a:t>
            </a:r>
            <a:r>
              <a:rPr lang="en-US" sz="1200" dirty="0" err="1"/>
              <a:t>SearchPhrases</a:t>
            </a:r>
            <a:r>
              <a:rPr lang="en-US" sz="1200" dirty="0"/>
              <a:t> they cause no problems.</a:t>
            </a:r>
          </a:p>
          <a:p>
            <a:endParaRPr lang="en-US" sz="1200" dirty="0"/>
          </a:p>
          <a:p>
            <a:r>
              <a:rPr lang="en-US" sz="1200" dirty="0"/>
              <a:t>B080</a:t>
            </a:r>
          </a:p>
          <a:p>
            <a:r>
              <a:rPr lang="en-US" sz="1200" dirty="0"/>
              <a:t>Anna Maria </a:t>
            </a:r>
            <a:r>
              <a:rPr lang="en-US" sz="1200" dirty="0" err="1"/>
              <a:t>Brockmann</a:t>
            </a:r>
            <a:r>
              <a:rPr lang="en-US" sz="1200" dirty="0"/>
              <a:t>, (*) </a:t>
            </a:r>
            <a:r>
              <a:rPr lang="en-US" sz="1200" dirty="0" err="1"/>
              <a:t>vorehelich</a:t>
            </a:r>
            <a:r>
              <a:rPr lang="en-US" sz="1200" dirty="0"/>
              <a:t> 25.6.1859 </a:t>
            </a:r>
            <a:r>
              <a:rPr lang="en-US" sz="1200" dirty="0" err="1"/>
              <a:t>aus</a:t>
            </a:r>
            <a:r>
              <a:rPr lang="en-US" sz="1200" dirty="0"/>
              <a:t> B077,</a:t>
            </a:r>
          </a:p>
          <a:p>
            <a:r>
              <a:rPr lang="en-US" sz="1200" dirty="0"/>
              <a:t>o-o N.N.,</a:t>
            </a:r>
          </a:p>
          <a:p>
            <a:r>
              <a:rPr lang="en-US" sz="1200" dirty="0"/>
              <a:t>Kind: </a:t>
            </a:r>
            <a:r>
              <a:rPr lang="en-US" sz="1200" dirty="0" err="1"/>
              <a:t>Arend</a:t>
            </a:r>
            <a:r>
              <a:rPr lang="en-US" sz="1200" dirty="0"/>
              <a:t> (*) 18.4.1881, □ 27.5.1881</a:t>
            </a:r>
          </a:p>
        </p:txBody>
      </p:sp>
      <p:sp>
        <p:nvSpPr>
          <p:cNvPr id="6" name="TextBox 5">
            <a:extLst>
              <a:ext uri="{FF2B5EF4-FFF2-40B4-BE49-F238E27FC236}">
                <a16:creationId xmlns:a16="http://schemas.microsoft.com/office/drawing/2014/main" id="{E36665A1-4377-4FDD-A65A-3DCFA30903C6}"/>
              </a:ext>
            </a:extLst>
          </p:cNvPr>
          <p:cNvSpPr txBox="1"/>
          <p:nvPr/>
        </p:nvSpPr>
        <p:spPr>
          <a:xfrm>
            <a:off x="5102940" y="1000963"/>
            <a:ext cx="6331975" cy="5078313"/>
          </a:xfrm>
          <a:prstGeom prst="rect">
            <a:avLst/>
          </a:prstGeom>
          <a:noFill/>
        </p:spPr>
        <p:txBody>
          <a:bodyPr wrap="square">
            <a:spAutoFit/>
          </a:bodyPr>
          <a:lstStyle/>
          <a:p>
            <a:r>
              <a:rPr lang="en-US" sz="1200" dirty="0"/>
              <a:t>In Extracts, they can cause problems. For example, what should be done with parentheses in names?:</a:t>
            </a:r>
          </a:p>
          <a:p>
            <a:endParaRPr lang="en-US" sz="1200" dirty="0"/>
          </a:p>
          <a:p>
            <a:r>
              <a:rPr lang="en-US" sz="1200" dirty="0"/>
              <a:t>S093</a:t>
            </a:r>
          </a:p>
          <a:p>
            <a:r>
              <a:rPr lang="en-US" sz="1200" dirty="0"/>
              <a:t>Marten („der </a:t>
            </a:r>
            <a:r>
              <a:rPr lang="en-US" sz="1200" dirty="0" err="1"/>
              <a:t>ältere</a:t>
            </a:r>
            <a:r>
              <a:rPr lang="en-US" sz="1200" dirty="0"/>
              <a:t>“) </a:t>
            </a:r>
            <a:r>
              <a:rPr lang="en-US" sz="1200" dirty="0" err="1"/>
              <a:t>Struß</a:t>
            </a:r>
            <a:r>
              <a:rPr lang="en-US" sz="1200" dirty="0"/>
              <a:t>, </a:t>
            </a:r>
            <a:r>
              <a:rPr lang="en-US" sz="1200" dirty="0" err="1"/>
              <a:t>Kö</a:t>
            </a:r>
            <a:r>
              <a:rPr lang="en-US" sz="1200" dirty="0"/>
              <a:t>., Hs. Nr. 62, * ca. 1671, + 22.5.1741, 70 J.,</a:t>
            </a:r>
          </a:p>
          <a:p>
            <a:r>
              <a:rPr lang="en-US" sz="1200" dirty="0" err="1"/>
              <a:t>oo</a:t>
            </a:r>
            <a:r>
              <a:rPr lang="en-US" sz="1200" dirty="0"/>
              <a:t> 19.10.1700 </a:t>
            </a:r>
            <a:r>
              <a:rPr lang="en-US" sz="1200" dirty="0" err="1"/>
              <a:t>Könke</a:t>
            </a:r>
            <a:r>
              <a:rPr lang="en-US" sz="1200" dirty="0"/>
              <a:t> </a:t>
            </a:r>
            <a:r>
              <a:rPr lang="en-US" sz="1200" dirty="0" err="1"/>
              <a:t>Prage</a:t>
            </a:r>
            <a:r>
              <a:rPr lang="en-US" sz="1200" dirty="0"/>
              <a:t>, * ca. 1675 </a:t>
            </a:r>
            <a:r>
              <a:rPr lang="en-US" sz="1200" dirty="0" err="1"/>
              <a:t>aus</a:t>
            </a:r>
            <a:r>
              <a:rPr lang="en-US" sz="1200" dirty="0"/>
              <a:t> P006, + 12.2.1743, 68 J.,</a:t>
            </a:r>
          </a:p>
          <a:p>
            <a:r>
              <a:rPr lang="en-US" sz="1200" dirty="0"/>
              <a:t>Kinder: Margret ~ 16.4.1702, </a:t>
            </a:r>
            <a:r>
              <a:rPr lang="en-US" sz="1200" dirty="0" err="1"/>
              <a:t>oo</a:t>
            </a:r>
            <a:r>
              <a:rPr lang="en-US" sz="1200" dirty="0"/>
              <a:t> 13.11.1731 Marten </a:t>
            </a:r>
            <a:r>
              <a:rPr lang="en-US" sz="1200" dirty="0" err="1"/>
              <a:t>Struß</a:t>
            </a:r>
            <a:r>
              <a:rPr lang="en-US" sz="1200" dirty="0"/>
              <a:t>, den </a:t>
            </a:r>
            <a:r>
              <a:rPr lang="en-US" sz="1200" dirty="0" err="1"/>
              <a:t>jüngeren</a:t>
            </a:r>
            <a:r>
              <a:rPr lang="en-US" sz="1200" dirty="0"/>
              <a:t>, S099</a:t>
            </a:r>
          </a:p>
          <a:p>
            <a:r>
              <a:rPr lang="en-US" sz="1200" dirty="0"/>
              <a:t>              An </a:t>
            </a:r>
            <a:r>
              <a:rPr lang="en-US" sz="1200" dirty="0" err="1"/>
              <a:t>Catrin</a:t>
            </a:r>
            <a:r>
              <a:rPr lang="en-US" sz="1200" dirty="0"/>
              <a:t> ~ 1.5.1706, □ 8.7.1706</a:t>
            </a:r>
          </a:p>
          <a:p>
            <a:r>
              <a:rPr lang="en-US" sz="1200" dirty="0"/>
              <a:t>              Albert ~ 19.1.1708</a:t>
            </a:r>
          </a:p>
          <a:p>
            <a:r>
              <a:rPr lang="en-US" sz="1200" dirty="0"/>
              <a:t>              Marten ~ 31.7.1712, □ 24.5.1729</a:t>
            </a:r>
          </a:p>
          <a:p>
            <a:endParaRPr lang="en-US" sz="1200" dirty="0"/>
          </a:p>
          <a:p>
            <a:r>
              <a:rPr lang="en-US" sz="1200" dirty="0"/>
              <a:t>T003</a:t>
            </a:r>
          </a:p>
          <a:p>
            <a:r>
              <a:rPr lang="en-US" sz="1200" dirty="0"/>
              <a:t>Claus </a:t>
            </a:r>
            <a:r>
              <a:rPr lang="en-US" sz="1200" dirty="0" err="1"/>
              <a:t>Teute</a:t>
            </a:r>
            <a:r>
              <a:rPr lang="en-US" sz="1200" dirty="0"/>
              <a:t>, </a:t>
            </a:r>
            <a:r>
              <a:rPr lang="en-US" sz="1200" dirty="0" err="1"/>
              <a:t>Brinksitzer</a:t>
            </a:r>
            <a:r>
              <a:rPr lang="en-US" sz="1200" dirty="0"/>
              <a:t>, (So. Gerd Jürgen T., </a:t>
            </a:r>
            <a:r>
              <a:rPr lang="en-US" sz="1200" dirty="0" err="1"/>
              <a:t>Fickmühlen</a:t>
            </a:r>
            <a:r>
              <a:rPr lang="en-US" sz="1200" dirty="0"/>
              <a:t>), *20.12.1745 </a:t>
            </a:r>
            <a:r>
              <a:rPr lang="en-US" sz="1200" dirty="0" err="1"/>
              <a:t>aus</a:t>
            </a:r>
            <a:r>
              <a:rPr lang="en-US" sz="1200" dirty="0"/>
              <a:t> T002, + 25.8.1815,</a:t>
            </a:r>
          </a:p>
          <a:p>
            <a:r>
              <a:rPr lang="en-US" sz="1200" dirty="0" err="1"/>
              <a:t>oo</a:t>
            </a:r>
            <a:r>
              <a:rPr lang="en-US" sz="1200" dirty="0"/>
              <a:t> 25.5.1777 </a:t>
            </a:r>
            <a:r>
              <a:rPr lang="en-US" sz="1200" dirty="0" err="1"/>
              <a:t>Froke</a:t>
            </a:r>
            <a:r>
              <a:rPr lang="en-US" sz="1200" dirty="0"/>
              <a:t>/Veronica (?) </a:t>
            </a:r>
            <a:r>
              <a:rPr lang="en-US" sz="1200" dirty="0" err="1"/>
              <a:t>Margreta</a:t>
            </a:r>
            <a:r>
              <a:rPr lang="en-US" sz="1200" dirty="0"/>
              <a:t> </a:t>
            </a:r>
            <a:r>
              <a:rPr lang="en-US" sz="1200" dirty="0" err="1"/>
              <a:t>Töns</a:t>
            </a:r>
            <a:r>
              <a:rPr lang="en-US" sz="1200" dirty="0"/>
              <a:t>, </a:t>
            </a:r>
            <a:r>
              <a:rPr lang="en-US" sz="1200" dirty="0" err="1"/>
              <a:t>verm</a:t>
            </a:r>
            <a:r>
              <a:rPr lang="en-US" sz="1200" dirty="0"/>
              <a:t>. </a:t>
            </a:r>
            <a:r>
              <a:rPr lang="en-US" sz="1200" dirty="0" err="1"/>
              <a:t>aus</a:t>
            </a:r>
            <a:r>
              <a:rPr lang="en-US" sz="1200" dirty="0"/>
              <a:t> T015, o-o 1774, T017, und o-o 1791, T004</a:t>
            </a:r>
          </a:p>
          <a:p>
            <a:r>
              <a:rPr lang="en-US" sz="1200" dirty="0"/>
              <a:t>Kind: Johann *2.6.1778</a:t>
            </a:r>
          </a:p>
          <a:p>
            <a:endParaRPr lang="en-US" sz="1200" dirty="0"/>
          </a:p>
          <a:p>
            <a:r>
              <a:rPr lang="en-US" sz="1200" dirty="0"/>
              <a:t>D088</a:t>
            </a:r>
          </a:p>
          <a:p>
            <a:r>
              <a:rPr lang="en-US" sz="1200" dirty="0"/>
              <a:t>Hinrich </a:t>
            </a:r>
            <a:r>
              <a:rPr lang="en-US" sz="1200" dirty="0" err="1"/>
              <a:t>Dröge</a:t>
            </a:r>
            <a:r>
              <a:rPr lang="en-US" sz="1200" dirty="0"/>
              <a:t>, </a:t>
            </a:r>
            <a:r>
              <a:rPr lang="en-US" sz="1200" dirty="0" err="1"/>
              <a:t>Häusler</a:t>
            </a:r>
            <a:r>
              <a:rPr lang="en-US" sz="1200" dirty="0"/>
              <a:t> und </a:t>
            </a:r>
            <a:r>
              <a:rPr lang="en-US" sz="1200" dirty="0" err="1"/>
              <a:t>Arbeitsmann</a:t>
            </a:r>
            <a:r>
              <a:rPr lang="en-US" sz="1200" dirty="0"/>
              <a:t>, * 9.10.1841 </a:t>
            </a:r>
            <a:r>
              <a:rPr lang="en-US" sz="1200" dirty="0" err="1"/>
              <a:t>aus</a:t>
            </a:r>
            <a:r>
              <a:rPr lang="en-US" sz="1200" dirty="0"/>
              <a:t> D077,</a:t>
            </a:r>
          </a:p>
          <a:p>
            <a:r>
              <a:rPr lang="en-US" sz="1200" dirty="0" err="1"/>
              <a:t>oo</a:t>
            </a:r>
            <a:r>
              <a:rPr lang="en-US" sz="1200" dirty="0"/>
              <a:t> </a:t>
            </a:r>
            <a:r>
              <a:rPr lang="en-US" sz="1200" dirty="0" err="1"/>
              <a:t>Debstedt</a:t>
            </a:r>
            <a:r>
              <a:rPr lang="en-US" sz="1200" dirty="0"/>
              <a:t> 11.1.1870 (Deb D159) Dorothea </a:t>
            </a:r>
            <a:r>
              <a:rPr lang="en-US" sz="1200" dirty="0" err="1"/>
              <a:t>Brockmann</a:t>
            </a:r>
            <a:r>
              <a:rPr lang="en-US" sz="1200" dirty="0"/>
              <a:t>, (To. Claus B., </a:t>
            </a:r>
            <a:r>
              <a:rPr lang="en-US" sz="1200" dirty="0" err="1"/>
              <a:t>Halbhöfner</a:t>
            </a:r>
            <a:r>
              <a:rPr lang="en-US" sz="1200" dirty="0"/>
              <a:t>, </a:t>
            </a:r>
            <a:r>
              <a:rPr lang="en-US" sz="1200" dirty="0" err="1"/>
              <a:t>Sievern</a:t>
            </a:r>
            <a:r>
              <a:rPr lang="en-US" sz="1200" dirty="0"/>
              <a:t>, </a:t>
            </a:r>
            <a:r>
              <a:rPr lang="en-US" sz="1200" dirty="0" err="1"/>
              <a:t>oo</a:t>
            </a:r>
            <a:r>
              <a:rPr lang="en-US" sz="1200" dirty="0"/>
              <a:t> Anna Margareta Fink), * 20.6.1853 </a:t>
            </a:r>
            <a:r>
              <a:rPr lang="en-US" sz="1200" dirty="0" err="1"/>
              <a:t>aus</a:t>
            </a:r>
            <a:r>
              <a:rPr lang="en-US" sz="1200" dirty="0"/>
              <a:t> Deb B308, + 24.10.1875,</a:t>
            </a:r>
          </a:p>
          <a:p>
            <a:r>
              <a:rPr lang="en-US" sz="1200" dirty="0"/>
              <a:t>Kinder: Carl Hinrich * </a:t>
            </a:r>
            <a:r>
              <a:rPr lang="en-US" sz="1200" dirty="0" err="1"/>
              <a:t>Sievern</a:t>
            </a:r>
            <a:r>
              <a:rPr lang="en-US" sz="1200" dirty="0"/>
              <a:t> 31.1.1870, (s. Deb 159)</a:t>
            </a:r>
          </a:p>
          <a:p>
            <a:r>
              <a:rPr lang="en-US" sz="1200" dirty="0"/>
              <a:t>              Claus *12.8.1872</a:t>
            </a:r>
          </a:p>
          <a:p>
            <a:r>
              <a:rPr lang="en-US" sz="1200" dirty="0"/>
              <a:t>              Johann * 15.4.1875, + 25.9.1875</a:t>
            </a:r>
          </a:p>
          <a:p>
            <a:endParaRPr lang="en-US" sz="1200" dirty="0"/>
          </a:p>
          <a:p>
            <a:r>
              <a:rPr lang="en-US" sz="1200" dirty="0"/>
              <a:t>I suppose somewhere along the line we'll see "Dorothea (Deb) </a:t>
            </a:r>
            <a:r>
              <a:rPr lang="en-US" sz="1200" dirty="0" err="1"/>
              <a:t>Brockmann</a:t>
            </a:r>
            <a:r>
              <a:rPr lang="en-US" sz="1200" dirty="0"/>
              <a:t>"</a:t>
            </a:r>
          </a:p>
        </p:txBody>
      </p:sp>
    </p:spTree>
    <p:extLst>
      <p:ext uri="{BB962C8B-B14F-4D97-AF65-F5344CB8AC3E}">
        <p14:creationId xmlns:p14="http://schemas.microsoft.com/office/powerpoint/2010/main" val="2899195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a:xfrm>
            <a:off x="209550" y="365125"/>
            <a:ext cx="11811000" cy="1325563"/>
          </a:xfrm>
        </p:spPr>
        <p:txBody>
          <a:bodyPr/>
          <a:lstStyle/>
          <a:p>
            <a:pPr algn="ctr"/>
            <a:r>
              <a:rPr lang="en-US" dirty="0"/>
              <a:t>Guidelines for Developing GreenQQ Templates</a:t>
            </a:r>
          </a:p>
        </p:txBody>
      </p:sp>
      <p:sp>
        <p:nvSpPr>
          <p:cNvPr id="4" name="Content Placeholder 3">
            <a:extLst>
              <a:ext uri="{FF2B5EF4-FFF2-40B4-BE49-F238E27FC236}">
                <a16:creationId xmlns:a16="http://schemas.microsoft.com/office/drawing/2014/main" id="{C68BDD07-9EB8-49BE-8E1E-E21BB719F886}"/>
              </a:ext>
            </a:extLst>
          </p:cNvPr>
          <p:cNvSpPr>
            <a:spLocks noGrp="1"/>
          </p:cNvSpPr>
          <p:nvPr>
            <p:ph idx="1"/>
          </p:nvPr>
        </p:nvSpPr>
        <p:spPr/>
        <p:txBody>
          <a:bodyPr>
            <a:normAutofit fontScale="70000" lnSpcReduction="20000"/>
          </a:bodyPr>
          <a:lstStyle/>
          <a:p>
            <a:r>
              <a:rPr lang="en-US" dirty="0"/>
              <a:t>… getting every last bit of genealogically relevant data is generally not possible …</a:t>
            </a:r>
          </a:p>
          <a:p>
            <a:pPr lvl="1"/>
            <a:r>
              <a:rPr lang="en-US" dirty="0"/>
              <a:t>… strive to get all that pertain to the principal persons</a:t>
            </a:r>
          </a:p>
          <a:p>
            <a:pPr lvl="1"/>
            <a:r>
              <a:rPr lang="en-US" dirty="0"/>
              <a:t>… for others, remember that it can be added at the end at add-to-tree</a:t>
            </a:r>
          </a:p>
          <a:p>
            <a:r>
              <a:rPr lang="en-US" dirty="0"/>
              <a:t>… add expected templates even if not seen ?? (if </a:t>
            </a:r>
            <a:r>
              <a:rPr lang="en-US" dirty="0" err="1"/>
              <a:t>ool</a:t>
            </a:r>
            <a:r>
              <a:rPr lang="en-US" dirty="0"/>
              <a:t>., then also </a:t>
            </a:r>
            <a:r>
              <a:rPr lang="en-US" dirty="0" err="1"/>
              <a:t>ooll</a:t>
            </a:r>
            <a:r>
              <a:rPr lang="en-US" dirty="0"/>
              <a:t>. and </a:t>
            </a:r>
            <a:r>
              <a:rPr lang="en-US" dirty="0" err="1"/>
              <a:t>oolll</a:t>
            </a:r>
            <a:r>
              <a:rPr lang="en-US" dirty="0"/>
              <a:t>.</a:t>
            </a:r>
          </a:p>
          <a:p>
            <a:r>
              <a:rPr lang="en-US" dirty="0"/>
              <a:t>… always add EXTRA to stop run-away child lists and run-away spouse lists</a:t>
            </a:r>
          </a:p>
          <a:p>
            <a:r>
              <a:rPr lang="en-US" dirty="0"/>
              <a:t>… omit </a:t>
            </a:r>
            <a:r>
              <a:rPr lang="en-US" dirty="0" err="1"/>
              <a:t>GenderDesignator</a:t>
            </a:r>
            <a:r>
              <a:rPr lang="en-US" dirty="0"/>
              <a:t> unless can guarantee correctly associated with the right person</a:t>
            </a:r>
          </a:p>
          <a:p>
            <a:r>
              <a:rPr lang="en-US" dirty="0"/>
              <a:t>… for </a:t>
            </a:r>
            <a:r>
              <a:rPr lang="en-US" dirty="0" err="1"/>
              <a:t>HouseholdId</a:t>
            </a:r>
            <a:r>
              <a:rPr lang="en-US" dirty="0"/>
              <a:t> book types, always include the reference ID as part of the left context for the household head</a:t>
            </a:r>
          </a:p>
          <a:p>
            <a:r>
              <a:rPr lang="en-US" dirty="0"/>
              <a:t>… sometimes right context is needed to avoid ambiguity among templates</a:t>
            </a:r>
          </a:p>
          <a:p>
            <a:pPr lvl="1"/>
            <a:r>
              <a:rPr lang="en-US" dirty="0"/>
              <a:t>… where a full name is expected, and the author only puts a given name</a:t>
            </a:r>
          </a:p>
          <a:p>
            <a:pPr lvl="1"/>
            <a:r>
              <a:rPr lang="en-US" dirty="0"/>
              <a:t>… to make sure place names and person names don’t get mixed, it might be best to use right context. (Proposal for automatic template creation: extend to the first non name-form symbol, always for Place and for Name when a full name is expected and only a given name appears.)</a:t>
            </a:r>
          </a:p>
          <a:p>
            <a:r>
              <a:rPr lang="en-US" dirty="0"/>
              <a:t>… determine the author’s general pattern for presenting data and work from the general pattern to create templates for variations</a:t>
            </a:r>
          </a:p>
        </p:txBody>
      </p:sp>
    </p:spTree>
    <p:extLst>
      <p:ext uri="{BB962C8B-B14F-4D97-AF65-F5344CB8AC3E}">
        <p14:creationId xmlns:p14="http://schemas.microsoft.com/office/powerpoint/2010/main" val="3707273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a:xfrm>
            <a:off x="209550" y="365125"/>
            <a:ext cx="11811000" cy="1325563"/>
          </a:xfrm>
        </p:spPr>
        <p:txBody>
          <a:bodyPr/>
          <a:lstStyle/>
          <a:p>
            <a:pPr algn="ctr"/>
            <a:r>
              <a:rPr lang="en-US" dirty="0"/>
              <a:t>COMET Corrections</a:t>
            </a:r>
          </a:p>
        </p:txBody>
      </p:sp>
      <p:sp>
        <p:nvSpPr>
          <p:cNvPr id="4" name="Content Placeholder 3">
            <a:extLst>
              <a:ext uri="{FF2B5EF4-FFF2-40B4-BE49-F238E27FC236}">
                <a16:creationId xmlns:a16="http://schemas.microsoft.com/office/drawing/2014/main" id="{C68BDD07-9EB8-49BE-8E1E-E21BB719F8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52296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961A3-0A05-42CD-93D1-BC946972C938}"/>
              </a:ext>
            </a:extLst>
          </p:cNvPr>
          <p:cNvPicPr>
            <a:picLocks noChangeAspect="1"/>
          </p:cNvPicPr>
          <p:nvPr/>
        </p:nvPicPr>
        <p:blipFill>
          <a:blip r:embed="rId3"/>
          <a:stretch>
            <a:fillRect/>
          </a:stretch>
        </p:blipFill>
        <p:spPr>
          <a:xfrm>
            <a:off x="121819" y="248479"/>
            <a:ext cx="12000352" cy="6500191"/>
          </a:xfrm>
          <a:prstGeom prst="rect">
            <a:avLst/>
          </a:prstGeom>
        </p:spPr>
      </p:pic>
    </p:spTree>
    <p:extLst>
      <p:ext uri="{BB962C8B-B14F-4D97-AF65-F5344CB8AC3E}">
        <p14:creationId xmlns:p14="http://schemas.microsoft.com/office/powerpoint/2010/main" val="2547391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240DE-3DDC-4832-8CD7-E83C658B9265}"/>
              </a:ext>
            </a:extLst>
          </p:cNvPr>
          <p:cNvPicPr>
            <a:picLocks noChangeAspect="1"/>
          </p:cNvPicPr>
          <p:nvPr/>
        </p:nvPicPr>
        <p:blipFill>
          <a:blip r:embed="rId3"/>
          <a:stretch>
            <a:fillRect/>
          </a:stretch>
        </p:blipFill>
        <p:spPr>
          <a:xfrm>
            <a:off x="248478" y="636107"/>
            <a:ext cx="11681697" cy="1815874"/>
          </a:xfrm>
          <a:prstGeom prst="rect">
            <a:avLst/>
          </a:prstGeom>
          <a:ln>
            <a:solidFill>
              <a:schemeClr val="tx1"/>
            </a:solidFill>
          </a:ln>
        </p:spPr>
      </p:pic>
      <p:pic>
        <p:nvPicPr>
          <p:cNvPr id="3" name="Picture 2">
            <a:extLst>
              <a:ext uri="{FF2B5EF4-FFF2-40B4-BE49-F238E27FC236}">
                <a16:creationId xmlns:a16="http://schemas.microsoft.com/office/drawing/2014/main" id="{882E0F65-31C9-405C-8D47-757A4E1A37FF}"/>
              </a:ext>
            </a:extLst>
          </p:cNvPr>
          <p:cNvPicPr>
            <a:picLocks noChangeAspect="1"/>
          </p:cNvPicPr>
          <p:nvPr/>
        </p:nvPicPr>
        <p:blipFill>
          <a:blip r:embed="rId4"/>
          <a:stretch>
            <a:fillRect/>
          </a:stretch>
        </p:blipFill>
        <p:spPr>
          <a:xfrm>
            <a:off x="224845" y="2945577"/>
            <a:ext cx="11730535" cy="1775512"/>
          </a:xfrm>
          <a:prstGeom prst="rect">
            <a:avLst/>
          </a:prstGeom>
          <a:ln>
            <a:solidFill>
              <a:schemeClr val="tx1"/>
            </a:solidFill>
          </a:ln>
        </p:spPr>
      </p:pic>
      <p:sp>
        <p:nvSpPr>
          <p:cNvPr id="4" name="TextBox 3">
            <a:extLst>
              <a:ext uri="{FF2B5EF4-FFF2-40B4-BE49-F238E27FC236}">
                <a16:creationId xmlns:a16="http://schemas.microsoft.com/office/drawing/2014/main" id="{B46F8B7B-3D3C-4BAA-BEA3-0BB2895E144F}"/>
              </a:ext>
            </a:extLst>
          </p:cNvPr>
          <p:cNvSpPr txBox="1"/>
          <p:nvPr/>
        </p:nvSpPr>
        <p:spPr>
          <a:xfrm>
            <a:off x="1192695" y="5108713"/>
            <a:ext cx="9501809" cy="1200329"/>
          </a:xfrm>
          <a:prstGeom prst="rect">
            <a:avLst/>
          </a:prstGeom>
          <a:noFill/>
        </p:spPr>
        <p:txBody>
          <a:bodyPr wrap="square" rtlCol="0">
            <a:spAutoFit/>
          </a:bodyPr>
          <a:lstStyle/>
          <a:p>
            <a:r>
              <a:rPr lang="en-US" dirty="0"/>
              <a:t>Two problems here:</a:t>
            </a:r>
          </a:p>
          <a:p>
            <a:pPr marL="285750" indent="-285750">
              <a:buFont typeface="Arial" panose="020B0604020202020204" pitchFamily="34" charset="0"/>
              <a:buChar char="•"/>
            </a:pPr>
            <a:r>
              <a:rPr lang="en-US" dirty="0"/>
              <a:t>In the 1st record Claus appears to be missing as a child; but he isn’t missed as seen in the 2</a:t>
            </a:r>
            <a:r>
              <a:rPr lang="en-US" baseline="30000" dirty="0"/>
              <a:t>nd</a:t>
            </a:r>
            <a:r>
              <a:rPr lang="en-US" dirty="0"/>
              <a:t>.</a:t>
            </a:r>
          </a:p>
          <a:p>
            <a:pPr marL="285750" indent="-285750">
              <a:buFont typeface="Arial" panose="020B0604020202020204" pitchFamily="34" charset="0"/>
              <a:buChar char="•"/>
            </a:pPr>
            <a:r>
              <a:rPr lang="en-US" dirty="0"/>
              <a:t>In the 2</a:t>
            </a:r>
            <a:r>
              <a:rPr lang="en-US" baseline="30000" dirty="0"/>
              <a:t>nd</a:t>
            </a:r>
            <a:r>
              <a:rPr lang="en-US" dirty="0"/>
              <a:t> record, Harm v. S. is not Claus’s parent. This is a fundamental problem: the author nests one record inside another. </a:t>
            </a:r>
          </a:p>
        </p:txBody>
      </p:sp>
      <p:sp>
        <p:nvSpPr>
          <p:cNvPr id="5" name="TextBox 4">
            <a:extLst>
              <a:ext uri="{FF2B5EF4-FFF2-40B4-BE49-F238E27FC236}">
                <a16:creationId xmlns:a16="http://schemas.microsoft.com/office/drawing/2014/main" id="{AD20ADFB-4CD5-44B9-80D0-0E73E4614F74}"/>
              </a:ext>
            </a:extLst>
          </p:cNvPr>
          <p:cNvSpPr txBox="1"/>
          <p:nvPr/>
        </p:nvSpPr>
        <p:spPr>
          <a:xfrm>
            <a:off x="178905" y="248478"/>
            <a:ext cx="1136658" cy="369332"/>
          </a:xfrm>
          <a:prstGeom prst="rect">
            <a:avLst/>
          </a:prstGeom>
          <a:noFill/>
        </p:spPr>
        <p:txBody>
          <a:bodyPr wrap="none" rtlCol="0">
            <a:spAutoFit/>
          </a:bodyPr>
          <a:lstStyle/>
          <a:p>
            <a:r>
              <a:rPr lang="en-US" dirty="0"/>
              <a:t>1</a:t>
            </a:r>
            <a:r>
              <a:rPr lang="en-US" baseline="30000" dirty="0"/>
              <a:t>st</a:t>
            </a:r>
            <a:r>
              <a:rPr lang="en-US" dirty="0"/>
              <a:t> record:</a:t>
            </a:r>
          </a:p>
        </p:txBody>
      </p:sp>
      <p:sp>
        <p:nvSpPr>
          <p:cNvPr id="7" name="TextBox 6">
            <a:extLst>
              <a:ext uri="{FF2B5EF4-FFF2-40B4-BE49-F238E27FC236}">
                <a16:creationId xmlns:a16="http://schemas.microsoft.com/office/drawing/2014/main" id="{383CB7FD-46DA-486A-9570-5C19E8F79532}"/>
              </a:ext>
            </a:extLst>
          </p:cNvPr>
          <p:cNvSpPr txBox="1"/>
          <p:nvPr/>
        </p:nvSpPr>
        <p:spPr>
          <a:xfrm>
            <a:off x="152400" y="2537791"/>
            <a:ext cx="1186479" cy="369332"/>
          </a:xfrm>
          <a:prstGeom prst="rect">
            <a:avLst/>
          </a:prstGeom>
          <a:noFill/>
        </p:spPr>
        <p:txBody>
          <a:bodyPr wrap="none" rtlCol="0">
            <a:spAutoFit/>
          </a:bodyPr>
          <a:lstStyle/>
          <a:p>
            <a:r>
              <a:rPr lang="en-US" dirty="0"/>
              <a:t>2</a:t>
            </a:r>
            <a:r>
              <a:rPr lang="en-US" baseline="30000" dirty="0"/>
              <a:t>nd</a:t>
            </a:r>
            <a:r>
              <a:rPr lang="en-US" dirty="0"/>
              <a:t> record:</a:t>
            </a:r>
          </a:p>
        </p:txBody>
      </p:sp>
    </p:spTree>
    <p:extLst>
      <p:ext uri="{BB962C8B-B14F-4D97-AF65-F5344CB8AC3E}">
        <p14:creationId xmlns:p14="http://schemas.microsoft.com/office/powerpoint/2010/main" val="3696496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D1D2D-54E3-43EC-9F3C-EC12518EE675}"/>
              </a:ext>
            </a:extLst>
          </p:cNvPr>
          <p:cNvPicPr>
            <a:picLocks noChangeAspect="1"/>
          </p:cNvPicPr>
          <p:nvPr/>
        </p:nvPicPr>
        <p:blipFill>
          <a:blip r:embed="rId3"/>
          <a:stretch>
            <a:fillRect/>
          </a:stretch>
        </p:blipFill>
        <p:spPr>
          <a:xfrm>
            <a:off x="285457" y="751840"/>
            <a:ext cx="11722661" cy="1018504"/>
          </a:xfrm>
          <a:prstGeom prst="rect">
            <a:avLst/>
          </a:prstGeom>
          <a:ln>
            <a:solidFill>
              <a:schemeClr val="tx1"/>
            </a:solidFill>
          </a:ln>
        </p:spPr>
      </p:pic>
      <p:sp>
        <p:nvSpPr>
          <p:cNvPr id="4" name="TextBox 3">
            <a:extLst>
              <a:ext uri="{FF2B5EF4-FFF2-40B4-BE49-F238E27FC236}">
                <a16:creationId xmlns:a16="http://schemas.microsoft.com/office/drawing/2014/main" id="{5971811B-8DC9-48FC-82BF-19659868206D}"/>
              </a:ext>
            </a:extLst>
          </p:cNvPr>
          <p:cNvSpPr txBox="1"/>
          <p:nvPr/>
        </p:nvSpPr>
        <p:spPr>
          <a:xfrm>
            <a:off x="254000" y="2491939"/>
            <a:ext cx="11694160" cy="1015663"/>
          </a:xfrm>
          <a:prstGeom prst="rect">
            <a:avLst/>
          </a:prstGeom>
          <a:noFill/>
        </p:spPr>
        <p:txBody>
          <a:bodyPr wrap="square">
            <a:spAutoFit/>
          </a:bodyPr>
          <a:lstStyle/>
          <a:p>
            <a:r>
              <a:rPr lang="en-US" sz="1200" dirty="0"/>
              <a:t>page 15 line 16 first </a:t>
            </a:r>
            <a:r>
              <a:rPr lang="en-US" sz="1200" dirty="0" err="1"/>
              <a:t>SeqNo</a:t>
            </a:r>
            <a:r>
              <a:rPr lang="en-US" sz="1200" dirty="0"/>
              <a:t> 3529</a:t>
            </a:r>
          </a:p>
          <a:p>
            <a:r>
              <a:rPr lang="en-US" sz="1200" dirty="0"/>
              <a:t>"SOL </a:t>
            </a:r>
            <a:r>
              <a:rPr lang="en-US" sz="1200" dirty="0" err="1"/>
              <a:t>ool</a:t>
            </a:r>
            <a:r>
              <a:rPr lang="en-US" sz="1200" dirty="0"/>
              <a:t> . 20 . 10 . 1704 </a:t>
            </a:r>
            <a:r>
              <a:rPr lang="en-US" sz="1200" dirty="0" err="1"/>
              <a:t>Könke</a:t>
            </a:r>
            <a:r>
              <a:rPr lang="en-US" sz="1200" dirty="0"/>
              <a:t> </a:t>
            </a:r>
            <a:r>
              <a:rPr lang="en-US" sz="1200" dirty="0" err="1"/>
              <a:t>Ütjen</a:t>
            </a:r>
            <a:r>
              <a:rPr lang="en-US" sz="1200" dirty="0"/>
              <a:t> / </a:t>
            </a:r>
            <a:r>
              <a:rPr lang="en-US" sz="1200" dirty="0" err="1"/>
              <a:t>Itken</a:t>
            </a:r>
            <a:r>
              <a:rPr lang="en-US" sz="1200" dirty="0"/>
              <a:t> / </a:t>
            </a:r>
            <a:r>
              <a:rPr lang="en-US" sz="1200" dirty="0" err="1"/>
              <a:t>Itjen</a:t>
            </a:r>
            <a:r>
              <a:rPr lang="en-US" sz="1200" dirty="0"/>
              <a:t> , ( To . Claus Ü . , </a:t>
            </a:r>
            <a:r>
              <a:rPr lang="en-US" sz="1200" dirty="0" err="1"/>
              <a:t>Brinksitzer</a:t>
            </a:r>
            <a:r>
              <a:rPr lang="en-US" sz="1200" dirty="0"/>
              <a:t> , </a:t>
            </a:r>
            <a:r>
              <a:rPr lang="en-US" sz="1200" dirty="0" err="1"/>
              <a:t>nachweisbar</a:t>
            </a:r>
            <a:r>
              <a:rPr lang="en-US" sz="1200" dirty="0"/>
              <a:t> 1677 ) , * ca . 1673 , EOL"</a:t>
            </a:r>
          </a:p>
          <a:p>
            <a:r>
              <a:rPr lang="en-US" sz="1200" dirty="0"/>
              <a:t>SOL NONE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Child </a:t>
            </a:r>
            <a:r>
              <a:rPr lang="en-US" sz="1200" dirty="0" err="1"/>
              <a:t>Child</a:t>
            </a:r>
            <a:r>
              <a:rPr lang="en-US" sz="1200" dirty="0"/>
              <a:t> NONE Child NONE Child NONE </a:t>
            </a:r>
            <a:r>
              <a:rPr lang="en-US" sz="1200" dirty="0" err="1"/>
              <a:t>NONE</a:t>
            </a:r>
            <a:r>
              <a:rPr lang="en-US" sz="1200" dirty="0"/>
              <a:t> </a:t>
            </a:r>
            <a:r>
              <a:rPr lang="en-US" sz="1200" dirty="0" err="1"/>
              <a:t>NONE</a:t>
            </a:r>
            <a:r>
              <a:rPr lang="en-US" sz="1200" dirty="0"/>
              <a:t> </a:t>
            </a:r>
            <a:r>
              <a:rPr lang="en-US" sz="1200" dirty="0" err="1"/>
              <a:t>NONE</a:t>
            </a:r>
            <a:r>
              <a:rPr lang="en-US" sz="1200" dirty="0"/>
              <a:t> Parent1 </a:t>
            </a:r>
            <a:r>
              <a:rPr lang="en-US" sz="1200" dirty="0" err="1"/>
              <a:t>Parent1</a:t>
            </a:r>
            <a:r>
              <a:rPr lang="en-US" sz="1200" dirty="0"/>
              <a:t> </a:t>
            </a:r>
            <a:r>
              <a:rPr lang="en-US" sz="1200" dirty="0" err="1"/>
              <a:t>Parent1</a:t>
            </a:r>
            <a:r>
              <a:rPr lang="en-US" sz="1200" dirty="0"/>
              <a:t> NONE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a:t>
            </a:r>
            <a:r>
              <a:rPr lang="en-US" sz="1200" dirty="0" err="1"/>
              <a:t>NONE</a:t>
            </a:r>
            <a:r>
              <a:rPr lang="en-US" sz="1200" dirty="0"/>
              <a:t> EOL</a:t>
            </a:r>
          </a:p>
          <a:p>
            <a:r>
              <a:rPr lang="en-US" sz="1200" dirty="0"/>
              <a:t>"SOL </a:t>
            </a:r>
            <a:r>
              <a:rPr lang="en-US" sz="1200" dirty="0" err="1"/>
              <a:t>ool</a:t>
            </a:r>
            <a:r>
              <a:rPr lang="en-US" sz="1200" dirty="0"/>
              <a:t> . 20 . 10 . 1704  T19  </a:t>
            </a:r>
            <a:r>
              <a:rPr lang="en-US" sz="1200" dirty="0" err="1"/>
              <a:t>T19</a:t>
            </a:r>
            <a:r>
              <a:rPr lang="en-US" sz="1200" dirty="0"/>
              <a:t> /  T28 /  T28 , ( To .  T41  </a:t>
            </a:r>
            <a:r>
              <a:rPr lang="en-US" sz="1200" dirty="0" err="1"/>
              <a:t>T41</a:t>
            </a:r>
            <a:r>
              <a:rPr lang="en-US" sz="1200" dirty="0"/>
              <a:t>  </a:t>
            </a:r>
            <a:r>
              <a:rPr lang="en-US" sz="1200" dirty="0" err="1"/>
              <a:t>T41</a:t>
            </a:r>
            <a:r>
              <a:rPr lang="en-US" sz="1200" dirty="0"/>
              <a:t> , </a:t>
            </a:r>
            <a:r>
              <a:rPr lang="en-US" sz="1200" dirty="0" err="1"/>
              <a:t>Brinksitzer</a:t>
            </a:r>
            <a:r>
              <a:rPr lang="en-US" sz="1200" dirty="0"/>
              <a:t> , </a:t>
            </a:r>
            <a:r>
              <a:rPr lang="en-US" sz="1200" dirty="0" err="1"/>
              <a:t>nachweisbar</a:t>
            </a:r>
            <a:r>
              <a:rPr lang="en-US" sz="1200" dirty="0"/>
              <a:t> 1677 ) , * ca . 1673 , EOL"</a:t>
            </a:r>
          </a:p>
        </p:txBody>
      </p:sp>
      <p:pic>
        <p:nvPicPr>
          <p:cNvPr id="6" name="Picture 5">
            <a:extLst>
              <a:ext uri="{FF2B5EF4-FFF2-40B4-BE49-F238E27FC236}">
                <a16:creationId xmlns:a16="http://schemas.microsoft.com/office/drawing/2014/main" id="{FC221DB9-01E5-41C2-97B4-2B47C3EDBD24}"/>
              </a:ext>
            </a:extLst>
          </p:cNvPr>
          <p:cNvPicPr>
            <a:picLocks noChangeAspect="1"/>
          </p:cNvPicPr>
          <p:nvPr/>
        </p:nvPicPr>
        <p:blipFill>
          <a:blip r:embed="rId4"/>
          <a:stretch>
            <a:fillRect/>
          </a:stretch>
        </p:blipFill>
        <p:spPr>
          <a:xfrm>
            <a:off x="834707" y="3892550"/>
            <a:ext cx="8429625" cy="190500"/>
          </a:xfrm>
          <a:prstGeom prst="rect">
            <a:avLst/>
          </a:prstGeom>
        </p:spPr>
      </p:pic>
      <p:sp>
        <p:nvSpPr>
          <p:cNvPr id="7" name="TextBox 6">
            <a:extLst>
              <a:ext uri="{FF2B5EF4-FFF2-40B4-BE49-F238E27FC236}">
                <a16:creationId xmlns:a16="http://schemas.microsoft.com/office/drawing/2014/main" id="{BBF66654-F2DC-48C9-A707-A42289755139}"/>
              </a:ext>
            </a:extLst>
          </p:cNvPr>
          <p:cNvSpPr txBox="1"/>
          <p:nvPr/>
        </p:nvSpPr>
        <p:spPr>
          <a:xfrm>
            <a:off x="284480" y="3830320"/>
            <a:ext cx="458780" cy="276999"/>
          </a:xfrm>
          <a:prstGeom prst="rect">
            <a:avLst/>
          </a:prstGeom>
          <a:noFill/>
        </p:spPr>
        <p:txBody>
          <a:bodyPr wrap="none" rtlCol="0">
            <a:spAutoFit/>
          </a:bodyPr>
          <a:lstStyle/>
          <a:p>
            <a:r>
              <a:rPr lang="en-US" sz="1200" dirty="0"/>
              <a:t>T19:</a:t>
            </a:r>
          </a:p>
        </p:txBody>
      </p:sp>
      <p:pic>
        <p:nvPicPr>
          <p:cNvPr id="9" name="Picture 8">
            <a:extLst>
              <a:ext uri="{FF2B5EF4-FFF2-40B4-BE49-F238E27FC236}">
                <a16:creationId xmlns:a16="http://schemas.microsoft.com/office/drawing/2014/main" id="{0B1E9ED2-ACBA-4616-8816-8B3479D3A46D}"/>
              </a:ext>
            </a:extLst>
          </p:cNvPr>
          <p:cNvPicPr>
            <a:picLocks noChangeAspect="1"/>
          </p:cNvPicPr>
          <p:nvPr/>
        </p:nvPicPr>
        <p:blipFill>
          <a:blip r:embed="rId5"/>
          <a:stretch>
            <a:fillRect/>
          </a:stretch>
        </p:blipFill>
        <p:spPr>
          <a:xfrm>
            <a:off x="846137" y="4268470"/>
            <a:ext cx="3895725" cy="190500"/>
          </a:xfrm>
          <a:prstGeom prst="rect">
            <a:avLst/>
          </a:prstGeom>
        </p:spPr>
      </p:pic>
      <p:sp>
        <p:nvSpPr>
          <p:cNvPr id="10" name="TextBox 9">
            <a:extLst>
              <a:ext uri="{FF2B5EF4-FFF2-40B4-BE49-F238E27FC236}">
                <a16:creationId xmlns:a16="http://schemas.microsoft.com/office/drawing/2014/main" id="{2C7E12B3-0437-44F7-AE32-F1A75CF0147F}"/>
              </a:ext>
            </a:extLst>
          </p:cNvPr>
          <p:cNvSpPr txBox="1"/>
          <p:nvPr/>
        </p:nvSpPr>
        <p:spPr>
          <a:xfrm>
            <a:off x="284480" y="4226560"/>
            <a:ext cx="458780" cy="276999"/>
          </a:xfrm>
          <a:prstGeom prst="rect">
            <a:avLst/>
          </a:prstGeom>
          <a:noFill/>
        </p:spPr>
        <p:txBody>
          <a:bodyPr wrap="none" rtlCol="0">
            <a:spAutoFit/>
          </a:bodyPr>
          <a:lstStyle/>
          <a:p>
            <a:r>
              <a:rPr lang="en-US" sz="1200" dirty="0"/>
              <a:t>T28:</a:t>
            </a:r>
          </a:p>
        </p:txBody>
      </p:sp>
      <p:sp>
        <p:nvSpPr>
          <p:cNvPr id="12" name="TextBox 11">
            <a:extLst>
              <a:ext uri="{FF2B5EF4-FFF2-40B4-BE49-F238E27FC236}">
                <a16:creationId xmlns:a16="http://schemas.microsoft.com/office/drawing/2014/main" id="{8D16FFD7-4182-4BD9-AA7E-0703B0DCBD2C}"/>
              </a:ext>
            </a:extLst>
          </p:cNvPr>
          <p:cNvSpPr txBox="1"/>
          <p:nvPr/>
        </p:nvSpPr>
        <p:spPr>
          <a:xfrm>
            <a:off x="294640" y="5273655"/>
            <a:ext cx="6096000" cy="646331"/>
          </a:xfrm>
          <a:prstGeom prst="rect">
            <a:avLst/>
          </a:prstGeom>
          <a:noFill/>
        </p:spPr>
        <p:txBody>
          <a:bodyPr wrap="square">
            <a:spAutoFit/>
          </a:bodyPr>
          <a:lstStyle/>
          <a:p>
            <a:r>
              <a:rPr lang="en-US" sz="1200" dirty="0"/>
              <a:t>Child,15,16,9,2,Könke,Ütjen</a:t>
            </a:r>
          </a:p>
          <a:p>
            <a:r>
              <a:rPr lang="en-US" sz="1200" dirty="0"/>
              <a:t>Child,15,16,12,1,Itken</a:t>
            </a:r>
          </a:p>
          <a:p>
            <a:r>
              <a:rPr lang="en-US" sz="1200" dirty="0"/>
              <a:t>Child,15,16,14,1,Itjen,Parent1,15,16,19,3,Claus,Ü,.</a:t>
            </a:r>
          </a:p>
        </p:txBody>
      </p:sp>
      <p:sp>
        <p:nvSpPr>
          <p:cNvPr id="13" name="TextBox 12">
            <a:extLst>
              <a:ext uri="{FF2B5EF4-FFF2-40B4-BE49-F238E27FC236}">
                <a16:creationId xmlns:a16="http://schemas.microsoft.com/office/drawing/2014/main" id="{9A2C1435-3E8A-4671-89D5-E15F97D7845A}"/>
              </a:ext>
            </a:extLst>
          </p:cNvPr>
          <p:cNvSpPr txBox="1"/>
          <p:nvPr/>
        </p:nvSpPr>
        <p:spPr>
          <a:xfrm>
            <a:off x="243840" y="2082800"/>
            <a:ext cx="1154483" cy="369332"/>
          </a:xfrm>
          <a:prstGeom prst="rect">
            <a:avLst/>
          </a:prstGeom>
          <a:noFill/>
        </p:spPr>
        <p:txBody>
          <a:bodyPr wrap="none" rtlCol="0">
            <a:spAutoFit/>
          </a:bodyPr>
          <a:lstStyle/>
          <a:p>
            <a:r>
              <a:rPr lang="en-US" dirty="0"/>
              <a:t>Check file:</a:t>
            </a:r>
          </a:p>
        </p:txBody>
      </p:sp>
      <p:sp>
        <p:nvSpPr>
          <p:cNvPr id="14" name="TextBox 13">
            <a:extLst>
              <a:ext uri="{FF2B5EF4-FFF2-40B4-BE49-F238E27FC236}">
                <a16:creationId xmlns:a16="http://schemas.microsoft.com/office/drawing/2014/main" id="{82CCE21E-0D09-4F91-B6A0-4BA51CC506D3}"/>
              </a:ext>
            </a:extLst>
          </p:cNvPr>
          <p:cNvSpPr txBox="1"/>
          <p:nvPr/>
        </p:nvSpPr>
        <p:spPr>
          <a:xfrm>
            <a:off x="284480" y="4856480"/>
            <a:ext cx="2924327" cy="369332"/>
          </a:xfrm>
          <a:prstGeom prst="rect">
            <a:avLst/>
          </a:prstGeom>
          <a:noFill/>
        </p:spPr>
        <p:txBody>
          <a:bodyPr wrap="none" rtlCol="0">
            <a:spAutoFit/>
          </a:bodyPr>
          <a:lstStyle/>
          <a:p>
            <a:r>
              <a:rPr lang="en-US" dirty="0"/>
              <a:t>GreenQQ output records file:</a:t>
            </a:r>
          </a:p>
        </p:txBody>
      </p:sp>
    </p:spTree>
    <p:extLst>
      <p:ext uri="{BB962C8B-B14F-4D97-AF65-F5344CB8AC3E}">
        <p14:creationId xmlns:p14="http://schemas.microsoft.com/office/powerpoint/2010/main" val="1711347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F1CB90-3D07-4EAB-A3BB-9BC458B1CCB7}"/>
              </a:ext>
            </a:extLst>
          </p:cNvPr>
          <p:cNvSpPr txBox="1"/>
          <p:nvPr/>
        </p:nvSpPr>
        <p:spPr>
          <a:xfrm>
            <a:off x="528320" y="492036"/>
            <a:ext cx="3749040" cy="830997"/>
          </a:xfrm>
          <a:prstGeom prst="rect">
            <a:avLst/>
          </a:prstGeom>
          <a:noFill/>
        </p:spPr>
        <p:txBody>
          <a:bodyPr wrap="square">
            <a:spAutoFit/>
          </a:bodyPr>
          <a:lstStyle/>
          <a:p>
            <a:r>
              <a:rPr lang="en-US" sz="1200" dirty="0"/>
              <a:t>PRF Summary Report for Entities (pages:015 &amp; </a:t>
            </a:r>
            <a:r>
              <a:rPr lang="en-US" sz="1200" dirty="0" err="1"/>
              <a:t>forms:P</a:t>
            </a:r>
            <a:r>
              <a:rPr lang="en-US" sz="1200" dirty="0"/>
              <a:t>)</a:t>
            </a:r>
          </a:p>
          <a:p>
            <a:r>
              <a:rPr lang="en-US" sz="1200" dirty="0"/>
              <a:t>  Precision (106/(106+0)): 1.00</a:t>
            </a:r>
          </a:p>
          <a:p>
            <a:r>
              <a:rPr lang="en-US" sz="1200" dirty="0"/>
              <a:t>  Recall (106/106): 1.00</a:t>
            </a:r>
          </a:p>
          <a:p>
            <a:r>
              <a:rPr lang="en-US" sz="1200" dirty="0"/>
              <a:t>  </a:t>
            </a:r>
            <a:r>
              <a:rPr lang="en-US" sz="1200" dirty="0" err="1"/>
              <a:t>Fscore</a:t>
            </a:r>
            <a:r>
              <a:rPr lang="en-US" sz="1200" dirty="0"/>
              <a:t> ((2*Precision*Recall)/(</a:t>
            </a:r>
            <a:r>
              <a:rPr lang="en-US" sz="1200" dirty="0" err="1"/>
              <a:t>Precision+Recall</a:t>
            </a:r>
            <a:r>
              <a:rPr lang="en-US" sz="1200" dirty="0"/>
              <a:t>)): 1.00</a:t>
            </a:r>
          </a:p>
        </p:txBody>
      </p:sp>
      <p:sp>
        <p:nvSpPr>
          <p:cNvPr id="5" name="TextBox 4">
            <a:extLst>
              <a:ext uri="{FF2B5EF4-FFF2-40B4-BE49-F238E27FC236}">
                <a16:creationId xmlns:a16="http://schemas.microsoft.com/office/drawing/2014/main" id="{8EAC12EE-5A50-4980-A5FD-64E718F53B45}"/>
              </a:ext>
            </a:extLst>
          </p:cNvPr>
          <p:cNvSpPr txBox="1"/>
          <p:nvPr/>
        </p:nvSpPr>
        <p:spPr>
          <a:xfrm>
            <a:off x="487680" y="1264196"/>
            <a:ext cx="4094480" cy="830997"/>
          </a:xfrm>
          <a:prstGeom prst="rect">
            <a:avLst/>
          </a:prstGeom>
          <a:noFill/>
        </p:spPr>
        <p:txBody>
          <a:bodyPr wrap="square">
            <a:spAutoFit/>
          </a:bodyPr>
          <a:lstStyle/>
          <a:p>
            <a:r>
              <a:rPr lang="en-US" sz="1200" dirty="0"/>
              <a:t>PRF Summary Report for Relationships (pages:015 &amp; </a:t>
            </a:r>
            <a:r>
              <a:rPr lang="en-US" sz="1200" dirty="0" err="1"/>
              <a:t>forms:P</a:t>
            </a:r>
            <a:r>
              <a:rPr lang="en-US" sz="1200" dirty="0"/>
              <a:t>)</a:t>
            </a:r>
          </a:p>
          <a:p>
            <a:r>
              <a:rPr lang="en-US" sz="1200" dirty="0"/>
              <a:t>  Precision (106/(106+0)): 1.00</a:t>
            </a:r>
          </a:p>
          <a:p>
            <a:r>
              <a:rPr lang="en-US" sz="1200" dirty="0"/>
              <a:t>  Recall (106/106): 1.00</a:t>
            </a:r>
          </a:p>
          <a:p>
            <a:r>
              <a:rPr lang="en-US" sz="1200" dirty="0"/>
              <a:t>  </a:t>
            </a:r>
            <a:r>
              <a:rPr lang="en-US" sz="1200" dirty="0" err="1"/>
              <a:t>Fscore</a:t>
            </a:r>
            <a:r>
              <a:rPr lang="en-US" sz="1200" dirty="0"/>
              <a:t> ((2*Precision*Recall)/(</a:t>
            </a:r>
            <a:r>
              <a:rPr lang="en-US" sz="1200" dirty="0" err="1"/>
              <a:t>Precision+Recall</a:t>
            </a:r>
            <a:r>
              <a:rPr lang="en-US" sz="1200" dirty="0"/>
              <a:t>)): 1.00</a:t>
            </a:r>
          </a:p>
        </p:txBody>
      </p:sp>
      <p:sp>
        <p:nvSpPr>
          <p:cNvPr id="7" name="TextBox 6">
            <a:extLst>
              <a:ext uri="{FF2B5EF4-FFF2-40B4-BE49-F238E27FC236}">
                <a16:creationId xmlns:a16="http://schemas.microsoft.com/office/drawing/2014/main" id="{21F2C126-0824-4416-B532-B42FB5F08490}"/>
              </a:ext>
            </a:extLst>
          </p:cNvPr>
          <p:cNvSpPr txBox="1"/>
          <p:nvPr/>
        </p:nvSpPr>
        <p:spPr>
          <a:xfrm>
            <a:off x="497840" y="2686596"/>
            <a:ext cx="3769360" cy="830997"/>
          </a:xfrm>
          <a:prstGeom prst="rect">
            <a:avLst/>
          </a:prstGeom>
          <a:noFill/>
        </p:spPr>
        <p:txBody>
          <a:bodyPr wrap="square">
            <a:spAutoFit/>
          </a:bodyPr>
          <a:lstStyle/>
          <a:p>
            <a:r>
              <a:rPr lang="en-US" sz="1200" dirty="0"/>
              <a:t>PRF Summary Report for Entities (pages:015 &amp; </a:t>
            </a:r>
            <a:r>
              <a:rPr lang="en-US" sz="1200" dirty="0" err="1"/>
              <a:t>forms:C</a:t>
            </a:r>
            <a:r>
              <a:rPr lang="en-US" sz="1200" dirty="0"/>
              <a:t>)</a:t>
            </a:r>
          </a:p>
          <a:p>
            <a:r>
              <a:rPr lang="en-US" sz="1200" dirty="0"/>
              <a:t>  Precision (81/(81+4)): 0.95</a:t>
            </a:r>
          </a:p>
          <a:p>
            <a:r>
              <a:rPr lang="en-US" sz="1200" dirty="0"/>
              <a:t>  Recall (81/80): 1.01</a:t>
            </a:r>
          </a:p>
          <a:p>
            <a:r>
              <a:rPr lang="en-US" sz="1200" dirty="0"/>
              <a:t>  </a:t>
            </a:r>
            <a:r>
              <a:rPr lang="en-US" sz="1200" dirty="0" err="1"/>
              <a:t>Fscore</a:t>
            </a:r>
            <a:r>
              <a:rPr lang="en-US" sz="1200" dirty="0"/>
              <a:t> ((2*Precision*Recall)/(</a:t>
            </a:r>
            <a:r>
              <a:rPr lang="en-US" sz="1200" dirty="0" err="1"/>
              <a:t>Precision+Recall</a:t>
            </a:r>
            <a:r>
              <a:rPr lang="en-US" sz="1200" dirty="0"/>
              <a:t>)): 0.98</a:t>
            </a:r>
          </a:p>
        </p:txBody>
      </p:sp>
      <p:sp>
        <p:nvSpPr>
          <p:cNvPr id="9" name="TextBox 8">
            <a:extLst>
              <a:ext uri="{FF2B5EF4-FFF2-40B4-BE49-F238E27FC236}">
                <a16:creationId xmlns:a16="http://schemas.microsoft.com/office/drawing/2014/main" id="{DA575128-B4D7-4FE9-BC8B-A1A8E159A91C}"/>
              </a:ext>
            </a:extLst>
          </p:cNvPr>
          <p:cNvSpPr txBox="1"/>
          <p:nvPr/>
        </p:nvSpPr>
        <p:spPr>
          <a:xfrm>
            <a:off x="497840" y="3540036"/>
            <a:ext cx="4135120" cy="830997"/>
          </a:xfrm>
          <a:prstGeom prst="rect">
            <a:avLst/>
          </a:prstGeom>
          <a:noFill/>
        </p:spPr>
        <p:txBody>
          <a:bodyPr wrap="square">
            <a:spAutoFit/>
          </a:bodyPr>
          <a:lstStyle/>
          <a:p>
            <a:r>
              <a:rPr lang="en-US" sz="1200" dirty="0"/>
              <a:t>PRF Summary Report for Relationships (pages:015 &amp; </a:t>
            </a:r>
            <a:r>
              <a:rPr lang="en-US" sz="1200" dirty="0" err="1"/>
              <a:t>forms:C</a:t>
            </a:r>
            <a:r>
              <a:rPr lang="en-US" sz="1200" dirty="0"/>
              <a:t>)</a:t>
            </a:r>
          </a:p>
          <a:p>
            <a:r>
              <a:rPr lang="en-US" sz="1200" dirty="0"/>
              <a:t>  Precision (80/(80+5)): 0.94</a:t>
            </a:r>
          </a:p>
          <a:p>
            <a:r>
              <a:rPr lang="en-US" sz="1200" dirty="0"/>
              <a:t>  Recall (80/80): 1.00</a:t>
            </a:r>
          </a:p>
          <a:p>
            <a:r>
              <a:rPr lang="en-US" sz="1200" dirty="0"/>
              <a:t>  </a:t>
            </a:r>
            <a:r>
              <a:rPr lang="en-US" sz="1200" dirty="0" err="1"/>
              <a:t>Fscore</a:t>
            </a:r>
            <a:r>
              <a:rPr lang="en-US" sz="1200" dirty="0"/>
              <a:t> ((2*Precision*Recall)/(</a:t>
            </a:r>
            <a:r>
              <a:rPr lang="en-US" sz="1200" dirty="0" err="1"/>
              <a:t>Precision+Recall</a:t>
            </a:r>
            <a:r>
              <a:rPr lang="en-US" sz="1200" dirty="0"/>
              <a:t>)): 0.97</a:t>
            </a:r>
          </a:p>
        </p:txBody>
      </p:sp>
      <p:sp>
        <p:nvSpPr>
          <p:cNvPr id="11" name="TextBox 10">
            <a:extLst>
              <a:ext uri="{FF2B5EF4-FFF2-40B4-BE49-F238E27FC236}">
                <a16:creationId xmlns:a16="http://schemas.microsoft.com/office/drawing/2014/main" id="{549E3C65-0D59-4B9C-9A04-1946BCF68E4F}"/>
              </a:ext>
            </a:extLst>
          </p:cNvPr>
          <p:cNvSpPr txBox="1"/>
          <p:nvPr/>
        </p:nvSpPr>
        <p:spPr>
          <a:xfrm>
            <a:off x="6685280" y="471716"/>
            <a:ext cx="3667760" cy="830997"/>
          </a:xfrm>
          <a:prstGeom prst="rect">
            <a:avLst/>
          </a:prstGeom>
          <a:noFill/>
        </p:spPr>
        <p:txBody>
          <a:bodyPr wrap="square">
            <a:spAutoFit/>
          </a:bodyPr>
          <a:lstStyle/>
          <a:p>
            <a:r>
              <a:rPr lang="en-US" sz="1200" dirty="0"/>
              <a:t>PRF Summary Report for Entities (pages:015 &amp; </a:t>
            </a:r>
            <a:r>
              <a:rPr lang="en-US" sz="1200" dirty="0" err="1"/>
              <a:t>forms:M</a:t>
            </a:r>
            <a:r>
              <a:rPr lang="en-US" sz="1200" dirty="0"/>
              <a:t>)</a:t>
            </a:r>
          </a:p>
          <a:p>
            <a:r>
              <a:rPr lang="en-US" sz="1200" dirty="0"/>
              <a:t>  Precision (58/(58+0)): 1.00</a:t>
            </a:r>
          </a:p>
          <a:p>
            <a:r>
              <a:rPr lang="en-US" sz="1200" dirty="0"/>
              <a:t>  Recall (58/58): 1.00</a:t>
            </a:r>
          </a:p>
          <a:p>
            <a:r>
              <a:rPr lang="en-US" sz="1200" dirty="0"/>
              <a:t>  </a:t>
            </a:r>
            <a:r>
              <a:rPr lang="en-US" sz="1200" dirty="0" err="1"/>
              <a:t>Fscore</a:t>
            </a:r>
            <a:r>
              <a:rPr lang="en-US" sz="1200" dirty="0"/>
              <a:t> ((2*Precision*Recall)/(</a:t>
            </a:r>
            <a:r>
              <a:rPr lang="en-US" sz="1200" dirty="0" err="1"/>
              <a:t>Precision+Recall</a:t>
            </a:r>
            <a:r>
              <a:rPr lang="en-US" sz="1200" dirty="0"/>
              <a:t>)): 1.00</a:t>
            </a:r>
          </a:p>
        </p:txBody>
      </p:sp>
      <p:sp>
        <p:nvSpPr>
          <p:cNvPr id="13" name="TextBox 12">
            <a:extLst>
              <a:ext uri="{FF2B5EF4-FFF2-40B4-BE49-F238E27FC236}">
                <a16:creationId xmlns:a16="http://schemas.microsoft.com/office/drawing/2014/main" id="{73358D1A-459C-4C28-A354-47FA098C1F00}"/>
              </a:ext>
            </a:extLst>
          </p:cNvPr>
          <p:cNvSpPr txBox="1"/>
          <p:nvPr/>
        </p:nvSpPr>
        <p:spPr>
          <a:xfrm>
            <a:off x="6664960" y="1294676"/>
            <a:ext cx="4094480" cy="830997"/>
          </a:xfrm>
          <a:prstGeom prst="rect">
            <a:avLst/>
          </a:prstGeom>
          <a:noFill/>
        </p:spPr>
        <p:txBody>
          <a:bodyPr wrap="square">
            <a:spAutoFit/>
          </a:bodyPr>
          <a:lstStyle/>
          <a:p>
            <a:r>
              <a:rPr lang="en-US" sz="1200" dirty="0"/>
              <a:t>PRF Summary Report for Relationships (pages:015 &amp; </a:t>
            </a:r>
            <a:r>
              <a:rPr lang="en-US" sz="1200" dirty="0" err="1"/>
              <a:t>forms:M</a:t>
            </a:r>
            <a:r>
              <a:rPr lang="en-US" sz="1200" dirty="0"/>
              <a:t>)</a:t>
            </a:r>
          </a:p>
          <a:p>
            <a:r>
              <a:rPr lang="en-US" sz="1200" dirty="0"/>
              <a:t>  Precision (39/(39+0)): 1.00</a:t>
            </a:r>
          </a:p>
          <a:p>
            <a:r>
              <a:rPr lang="en-US" sz="1200" dirty="0"/>
              <a:t>  Recall (39/39): 1.00</a:t>
            </a:r>
          </a:p>
          <a:p>
            <a:r>
              <a:rPr lang="en-US" sz="1200" dirty="0"/>
              <a:t>  </a:t>
            </a:r>
            <a:r>
              <a:rPr lang="en-US" sz="1200" dirty="0" err="1"/>
              <a:t>Fscore</a:t>
            </a:r>
            <a:r>
              <a:rPr lang="en-US" sz="1200" dirty="0"/>
              <a:t> ((2*Precision*Recall)/(</a:t>
            </a:r>
            <a:r>
              <a:rPr lang="en-US" sz="1200" dirty="0" err="1"/>
              <a:t>Precision+Recall</a:t>
            </a:r>
            <a:r>
              <a:rPr lang="en-US" sz="1200" dirty="0"/>
              <a:t>)): 1.00</a:t>
            </a:r>
          </a:p>
        </p:txBody>
      </p:sp>
      <p:sp>
        <p:nvSpPr>
          <p:cNvPr id="15" name="TextBox 14">
            <a:extLst>
              <a:ext uri="{FF2B5EF4-FFF2-40B4-BE49-F238E27FC236}">
                <a16:creationId xmlns:a16="http://schemas.microsoft.com/office/drawing/2014/main" id="{AD46EF38-7578-4B2F-8247-3C689CCAD844}"/>
              </a:ext>
            </a:extLst>
          </p:cNvPr>
          <p:cNvSpPr txBox="1"/>
          <p:nvPr/>
        </p:nvSpPr>
        <p:spPr>
          <a:xfrm>
            <a:off x="6685280" y="2656116"/>
            <a:ext cx="3810000" cy="830997"/>
          </a:xfrm>
          <a:prstGeom prst="rect">
            <a:avLst/>
          </a:prstGeom>
          <a:noFill/>
        </p:spPr>
        <p:txBody>
          <a:bodyPr wrap="square">
            <a:spAutoFit/>
          </a:bodyPr>
          <a:lstStyle/>
          <a:p>
            <a:r>
              <a:rPr lang="en-US" sz="1200" dirty="0"/>
              <a:t>PRF Summary Report for Entities (pages:015 &amp; </a:t>
            </a:r>
            <a:r>
              <a:rPr lang="en-US" sz="1200" dirty="0" err="1"/>
              <a:t>forms:F</a:t>
            </a:r>
            <a:r>
              <a:rPr lang="en-US" sz="1200" dirty="0"/>
              <a:t>)</a:t>
            </a:r>
          </a:p>
          <a:p>
            <a:r>
              <a:rPr lang="en-US" sz="1200" dirty="0"/>
              <a:t>  Precision (51/(51+4)): 0.93</a:t>
            </a:r>
          </a:p>
          <a:p>
            <a:r>
              <a:rPr lang="en-US" sz="1200" dirty="0"/>
              <a:t>  Recall (51/51): 1.00</a:t>
            </a:r>
          </a:p>
          <a:p>
            <a:r>
              <a:rPr lang="en-US" sz="1200" dirty="0"/>
              <a:t>  </a:t>
            </a:r>
            <a:r>
              <a:rPr lang="en-US" sz="1200" dirty="0" err="1"/>
              <a:t>Fscore</a:t>
            </a:r>
            <a:r>
              <a:rPr lang="en-US" sz="1200" dirty="0"/>
              <a:t> ((2*Precision*Recall)/(</a:t>
            </a:r>
            <a:r>
              <a:rPr lang="en-US" sz="1200" dirty="0" err="1"/>
              <a:t>Precision+Recall</a:t>
            </a:r>
            <a:r>
              <a:rPr lang="en-US" sz="1200" dirty="0"/>
              <a:t>)): 0.96</a:t>
            </a:r>
          </a:p>
        </p:txBody>
      </p:sp>
      <p:sp>
        <p:nvSpPr>
          <p:cNvPr id="17" name="TextBox 16">
            <a:extLst>
              <a:ext uri="{FF2B5EF4-FFF2-40B4-BE49-F238E27FC236}">
                <a16:creationId xmlns:a16="http://schemas.microsoft.com/office/drawing/2014/main" id="{EC38C033-10E3-480C-A679-F1AC7346513F}"/>
              </a:ext>
            </a:extLst>
          </p:cNvPr>
          <p:cNvSpPr txBox="1"/>
          <p:nvPr/>
        </p:nvSpPr>
        <p:spPr>
          <a:xfrm>
            <a:off x="6675120" y="3468916"/>
            <a:ext cx="4074160" cy="830997"/>
          </a:xfrm>
          <a:prstGeom prst="rect">
            <a:avLst/>
          </a:prstGeom>
          <a:noFill/>
        </p:spPr>
        <p:txBody>
          <a:bodyPr wrap="square">
            <a:spAutoFit/>
          </a:bodyPr>
          <a:lstStyle/>
          <a:p>
            <a:r>
              <a:rPr lang="en-US" sz="1200" dirty="0"/>
              <a:t>PRF Summary Report for Relationships (pages:015 &amp; </a:t>
            </a:r>
            <a:r>
              <a:rPr lang="en-US" sz="1200" dirty="0" err="1"/>
              <a:t>forms:F</a:t>
            </a:r>
            <a:r>
              <a:rPr lang="en-US" sz="1200" dirty="0"/>
              <a:t>)</a:t>
            </a:r>
          </a:p>
          <a:p>
            <a:r>
              <a:rPr lang="en-US" sz="1200" dirty="0"/>
              <a:t>  Precision (50/(50+5)): 0.91</a:t>
            </a:r>
          </a:p>
          <a:p>
            <a:r>
              <a:rPr lang="en-US" sz="1200" dirty="0"/>
              <a:t>  Recall (50/51): 0.98</a:t>
            </a:r>
          </a:p>
          <a:p>
            <a:r>
              <a:rPr lang="en-US" sz="1200" dirty="0"/>
              <a:t>  </a:t>
            </a:r>
            <a:r>
              <a:rPr lang="en-US" sz="1200" dirty="0" err="1"/>
              <a:t>Fscore</a:t>
            </a:r>
            <a:r>
              <a:rPr lang="en-US" sz="1200" dirty="0"/>
              <a:t> ((2*Precision*Recall)/(</a:t>
            </a:r>
            <a:r>
              <a:rPr lang="en-US" sz="1200" dirty="0" err="1"/>
              <a:t>Precision+Recall</a:t>
            </a:r>
            <a:r>
              <a:rPr lang="en-US" sz="1200"/>
              <a:t>)): 0.94</a:t>
            </a:r>
            <a:endParaRPr lang="en-US" sz="1200" dirty="0"/>
          </a:p>
        </p:txBody>
      </p:sp>
      <p:sp>
        <p:nvSpPr>
          <p:cNvPr id="19" name="TextBox 18">
            <a:extLst>
              <a:ext uri="{FF2B5EF4-FFF2-40B4-BE49-F238E27FC236}">
                <a16:creationId xmlns:a16="http://schemas.microsoft.com/office/drawing/2014/main" id="{66CB0367-EC14-4B1B-9D36-E321F90FC412}"/>
              </a:ext>
            </a:extLst>
          </p:cNvPr>
          <p:cNvSpPr txBox="1"/>
          <p:nvPr/>
        </p:nvSpPr>
        <p:spPr>
          <a:xfrm>
            <a:off x="3728720" y="4820196"/>
            <a:ext cx="4003040" cy="830997"/>
          </a:xfrm>
          <a:prstGeom prst="rect">
            <a:avLst/>
          </a:prstGeom>
          <a:noFill/>
        </p:spPr>
        <p:txBody>
          <a:bodyPr wrap="square">
            <a:spAutoFit/>
          </a:bodyPr>
          <a:lstStyle/>
          <a:p>
            <a:r>
              <a:rPr lang="en-US" sz="1200" dirty="0"/>
              <a:t>PRF Summary Report for Entities (pages:015 &amp; </a:t>
            </a:r>
            <a:r>
              <a:rPr lang="en-US" sz="1200" dirty="0" err="1"/>
              <a:t>forms:PCMF</a:t>
            </a:r>
            <a:r>
              <a:rPr lang="en-US" sz="1200" dirty="0"/>
              <a:t>)</a:t>
            </a:r>
          </a:p>
          <a:p>
            <a:r>
              <a:rPr lang="en-US" sz="1200" dirty="0"/>
              <a:t>  Precision (296/(296+8)): 0.97</a:t>
            </a:r>
          </a:p>
          <a:p>
            <a:r>
              <a:rPr lang="en-US" sz="1200" dirty="0"/>
              <a:t>  Recall (296/295): 1.00</a:t>
            </a:r>
          </a:p>
          <a:p>
            <a:r>
              <a:rPr lang="en-US" sz="1200" dirty="0"/>
              <a:t>  </a:t>
            </a:r>
            <a:r>
              <a:rPr lang="en-US" sz="1200" dirty="0" err="1"/>
              <a:t>Fscore</a:t>
            </a:r>
            <a:r>
              <a:rPr lang="en-US" sz="1200" dirty="0"/>
              <a:t> ((2*Precision*Recall)/(</a:t>
            </a:r>
            <a:r>
              <a:rPr lang="en-US" sz="1200" dirty="0" err="1"/>
              <a:t>Precision+Recall</a:t>
            </a:r>
            <a:r>
              <a:rPr lang="en-US" sz="1200" dirty="0"/>
              <a:t>)): 0.99</a:t>
            </a:r>
          </a:p>
        </p:txBody>
      </p:sp>
      <p:sp>
        <p:nvSpPr>
          <p:cNvPr id="21" name="TextBox 20">
            <a:extLst>
              <a:ext uri="{FF2B5EF4-FFF2-40B4-BE49-F238E27FC236}">
                <a16:creationId xmlns:a16="http://schemas.microsoft.com/office/drawing/2014/main" id="{38576C0A-A2F6-4735-8C2E-C74C0BD5432D}"/>
              </a:ext>
            </a:extLst>
          </p:cNvPr>
          <p:cNvSpPr txBox="1"/>
          <p:nvPr/>
        </p:nvSpPr>
        <p:spPr>
          <a:xfrm>
            <a:off x="3728720" y="5667216"/>
            <a:ext cx="4348480" cy="830997"/>
          </a:xfrm>
          <a:prstGeom prst="rect">
            <a:avLst/>
          </a:prstGeom>
          <a:noFill/>
        </p:spPr>
        <p:txBody>
          <a:bodyPr wrap="square">
            <a:spAutoFit/>
          </a:bodyPr>
          <a:lstStyle/>
          <a:p>
            <a:r>
              <a:rPr lang="en-US" sz="1200" dirty="0"/>
              <a:t>PRF Summary Report for Relationships (pages:015 &amp; </a:t>
            </a:r>
            <a:r>
              <a:rPr lang="en-US" sz="1200" dirty="0" err="1"/>
              <a:t>forms:PCMF</a:t>
            </a:r>
            <a:r>
              <a:rPr lang="en-US" sz="1200" dirty="0"/>
              <a:t>)</a:t>
            </a:r>
          </a:p>
          <a:p>
            <a:r>
              <a:rPr lang="en-US" sz="1200" dirty="0"/>
              <a:t>  Precision (275/(275+10)): 0.96</a:t>
            </a:r>
          </a:p>
          <a:p>
            <a:r>
              <a:rPr lang="en-US" sz="1200" dirty="0"/>
              <a:t>  Recall (275/276): 1.00</a:t>
            </a:r>
          </a:p>
          <a:p>
            <a:r>
              <a:rPr lang="en-US" sz="1200" dirty="0"/>
              <a:t>  </a:t>
            </a:r>
            <a:r>
              <a:rPr lang="en-US" sz="1200" dirty="0" err="1"/>
              <a:t>Fscore</a:t>
            </a:r>
            <a:r>
              <a:rPr lang="en-US" sz="1200" dirty="0"/>
              <a:t> ((2*Precision*Recall)/(</a:t>
            </a:r>
            <a:r>
              <a:rPr lang="en-US" sz="1200" dirty="0" err="1"/>
              <a:t>Precision+Recall</a:t>
            </a:r>
            <a:r>
              <a:rPr lang="en-US" sz="1200" dirty="0"/>
              <a:t>)): 0.98</a:t>
            </a:r>
          </a:p>
        </p:txBody>
      </p:sp>
      <p:sp>
        <p:nvSpPr>
          <p:cNvPr id="2" name="&quot;Not Allowed&quot; Symbol 1">
            <a:extLst>
              <a:ext uri="{FF2B5EF4-FFF2-40B4-BE49-F238E27FC236}">
                <a16:creationId xmlns:a16="http://schemas.microsoft.com/office/drawing/2014/main" id="{4C99E3D1-B7BC-41F3-9387-B0B1E80998C0}"/>
              </a:ext>
            </a:extLst>
          </p:cNvPr>
          <p:cNvSpPr/>
          <p:nvPr/>
        </p:nvSpPr>
        <p:spPr>
          <a:xfrm>
            <a:off x="1692166" y="515007"/>
            <a:ext cx="767255" cy="77776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quot;Not Allowed&quot; Symbol 3">
            <a:extLst>
              <a:ext uri="{FF2B5EF4-FFF2-40B4-BE49-F238E27FC236}">
                <a16:creationId xmlns:a16="http://schemas.microsoft.com/office/drawing/2014/main" id="{7C7D63DB-3383-4280-8112-B1ABB5A837A0}"/>
              </a:ext>
            </a:extLst>
          </p:cNvPr>
          <p:cNvSpPr/>
          <p:nvPr/>
        </p:nvSpPr>
        <p:spPr>
          <a:xfrm>
            <a:off x="1739462" y="2695903"/>
            <a:ext cx="767255" cy="77776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t Allowed&quot; Symbol 5">
            <a:extLst>
              <a:ext uri="{FF2B5EF4-FFF2-40B4-BE49-F238E27FC236}">
                <a16:creationId xmlns:a16="http://schemas.microsoft.com/office/drawing/2014/main" id="{2AA077E1-F625-48DB-AE7C-A67B3A51524E}"/>
              </a:ext>
            </a:extLst>
          </p:cNvPr>
          <p:cNvSpPr/>
          <p:nvPr/>
        </p:nvSpPr>
        <p:spPr>
          <a:xfrm>
            <a:off x="8071945" y="493986"/>
            <a:ext cx="767255" cy="77776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t Allowed&quot; Symbol 7">
            <a:extLst>
              <a:ext uri="{FF2B5EF4-FFF2-40B4-BE49-F238E27FC236}">
                <a16:creationId xmlns:a16="http://schemas.microsoft.com/office/drawing/2014/main" id="{71F77A2A-7043-4F3C-B11F-E212A4E317AD}"/>
              </a:ext>
            </a:extLst>
          </p:cNvPr>
          <p:cNvSpPr/>
          <p:nvPr/>
        </p:nvSpPr>
        <p:spPr>
          <a:xfrm>
            <a:off x="7982607" y="2653862"/>
            <a:ext cx="767255" cy="77776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quot;Not Allowed&quot; Symbol 9">
            <a:extLst>
              <a:ext uri="{FF2B5EF4-FFF2-40B4-BE49-F238E27FC236}">
                <a16:creationId xmlns:a16="http://schemas.microsoft.com/office/drawing/2014/main" id="{286D119A-BBAC-4ACE-AEB0-6C355C460BF8}"/>
              </a:ext>
            </a:extLst>
          </p:cNvPr>
          <p:cNvSpPr/>
          <p:nvPr/>
        </p:nvSpPr>
        <p:spPr>
          <a:xfrm>
            <a:off x="5044966" y="4834758"/>
            <a:ext cx="767255" cy="77776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95364E17-8F40-4E0A-8AEE-AE92524DB0B1}"/>
              </a:ext>
            </a:extLst>
          </p:cNvPr>
          <p:cNvPicPr>
            <a:picLocks noChangeAspect="1"/>
          </p:cNvPicPr>
          <p:nvPr/>
        </p:nvPicPr>
        <p:blipFill>
          <a:blip r:embed="rId3"/>
          <a:stretch>
            <a:fillRect/>
          </a:stretch>
        </p:blipFill>
        <p:spPr>
          <a:xfrm>
            <a:off x="500844" y="4470400"/>
            <a:ext cx="3234269" cy="1117600"/>
          </a:xfrm>
          <a:prstGeom prst="rect">
            <a:avLst/>
          </a:prstGeom>
        </p:spPr>
      </p:pic>
      <p:pic>
        <p:nvPicPr>
          <p:cNvPr id="22" name="Picture 21">
            <a:extLst>
              <a:ext uri="{FF2B5EF4-FFF2-40B4-BE49-F238E27FC236}">
                <a16:creationId xmlns:a16="http://schemas.microsoft.com/office/drawing/2014/main" id="{52DA302C-9236-4F1C-9275-1ECD944DB4DB}"/>
              </a:ext>
            </a:extLst>
          </p:cNvPr>
          <p:cNvPicPr>
            <a:picLocks noChangeAspect="1"/>
          </p:cNvPicPr>
          <p:nvPr/>
        </p:nvPicPr>
        <p:blipFill>
          <a:blip r:embed="rId4"/>
          <a:stretch>
            <a:fillRect/>
          </a:stretch>
        </p:blipFill>
        <p:spPr>
          <a:xfrm>
            <a:off x="8378243" y="4562395"/>
            <a:ext cx="1603957" cy="1677233"/>
          </a:xfrm>
          <a:prstGeom prst="rect">
            <a:avLst/>
          </a:prstGeom>
        </p:spPr>
      </p:pic>
    </p:spTree>
    <p:extLst>
      <p:ext uri="{BB962C8B-B14F-4D97-AF65-F5344CB8AC3E}">
        <p14:creationId xmlns:p14="http://schemas.microsoft.com/office/powerpoint/2010/main" val="27395428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C0B685-3BD6-4E0E-84C8-ED867D9D4AFE}"/>
              </a:ext>
            </a:extLst>
          </p:cNvPr>
          <p:cNvSpPr txBox="1"/>
          <p:nvPr/>
        </p:nvSpPr>
        <p:spPr>
          <a:xfrm>
            <a:off x="2392219" y="2092697"/>
            <a:ext cx="6770256" cy="2308324"/>
          </a:xfrm>
          <a:prstGeom prst="rect">
            <a:avLst/>
          </a:prstGeom>
          <a:noFill/>
        </p:spPr>
        <p:txBody>
          <a:bodyPr wrap="square">
            <a:spAutoFit/>
          </a:bodyPr>
          <a:lstStyle/>
          <a:p>
            <a:r>
              <a:rPr lang="en-US" sz="1200" dirty="0"/>
              <a:t>T013</a:t>
            </a:r>
          </a:p>
          <a:p>
            <a:r>
              <a:rPr lang="en-US" sz="1200" dirty="0"/>
              <a:t>Johann </a:t>
            </a:r>
            <a:r>
              <a:rPr lang="en-US" sz="1200" dirty="0" err="1"/>
              <a:t>Töns</a:t>
            </a:r>
            <a:r>
              <a:rPr lang="en-US" sz="1200" dirty="0"/>
              <a:t>, </a:t>
            </a:r>
            <a:r>
              <a:rPr lang="en-US" sz="1200" dirty="0" err="1"/>
              <a:t>Fickmühlen</a:t>
            </a:r>
            <a:r>
              <a:rPr lang="en-US" sz="1200" dirty="0"/>
              <a:t>, ~ 27.5.1700, * </a:t>
            </a:r>
            <a:r>
              <a:rPr lang="en-US" sz="1200" dirty="0" err="1"/>
              <a:t>aus</a:t>
            </a:r>
            <a:r>
              <a:rPr lang="en-US" sz="1200" dirty="0"/>
              <a:t> T012, + 22.4.1754,</a:t>
            </a:r>
          </a:p>
          <a:p>
            <a:r>
              <a:rPr lang="en-US" sz="1200" dirty="0" err="1"/>
              <a:t>ool</a:t>
            </a:r>
            <a:r>
              <a:rPr lang="en-US" sz="1200" dirty="0"/>
              <a:t>. 28.11.1730 Beata Elisabeth Wichmann, ~ 28.8.1710, * </a:t>
            </a:r>
            <a:r>
              <a:rPr lang="en-US" sz="1200" dirty="0" err="1"/>
              <a:t>aus</a:t>
            </a:r>
            <a:r>
              <a:rPr lang="en-US" sz="1200" dirty="0"/>
              <a:t> W016, o-o 1732, T014</a:t>
            </a:r>
          </a:p>
          <a:p>
            <a:r>
              <a:rPr lang="en-US" sz="1200" dirty="0"/>
              <a:t>Kind: Borchert Johann </a:t>
            </a:r>
            <a:r>
              <a:rPr lang="en-US" sz="1200" dirty="0" err="1"/>
              <a:t>Gustaff</a:t>
            </a:r>
            <a:r>
              <a:rPr lang="en-US" sz="1200" dirty="0"/>
              <a:t> *26.11.1731, + 13.2.1732,</a:t>
            </a:r>
          </a:p>
          <a:p>
            <a:r>
              <a:rPr lang="en-US" sz="1200" dirty="0" err="1"/>
              <a:t>ooll</a:t>
            </a:r>
            <a:r>
              <a:rPr lang="en-US" sz="1200" dirty="0"/>
              <a:t>. 23.4.1743 </a:t>
            </a:r>
            <a:r>
              <a:rPr lang="en-US" sz="1200" dirty="0" err="1"/>
              <a:t>Alheit</a:t>
            </a:r>
            <a:r>
              <a:rPr lang="en-US" sz="1200" dirty="0"/>
              <a:t> Mangels, ~ 15.10.1713, * </a:t>
            </a:r>
            <a:r>
              <a:rPr lang="en-US" sz="1200" dirty="0" err="1"/>
              <a:t>aus</a:t>
            </a:r>
            <a:r>
              <a:rPr lang="en-US" sz="1200" dirty="0"/>
              <a:t> M013, </a:t>
            </a:r>
            <a:r>
              <a:rPr lang="en-US" sz="1200" dirty="0" err="1"/>
              <a:t>ooll</a:t>
            </a:r>
            <a:r>
              <a:rPr lang="en-US" sz="1200" dirty="0"/>
              <a:t>. 15.3.1755 Diedrich </a:t>
            </a:r>
            <a:r>
              <a:rPr lang="en-US" sz="1200" dirty="0" err="1"/>
              <a:t>Hinr</a:t>
            </a:r>
            <a:r>
              <a:rPr lang="en-US" sz="1200" dirty="0"/>
              <a:t>. Borchers,</a:t>
            </a:r>
          </a:p>
          <a:p>
            <a:r>
              <a:rPr lang="en-US" sz="1200" dirty="0"/>
              <a:t>B040,</a:t>
            </a:r>
          </a:p>
          <a:p>
            <a:r>
              <a:rPr lang="en-US" sz="1200" dirty="0"/>
              <a:t>Kinder: </a:t>
            </a:r>
            <a:r>
              <a:rPr lang="en-US" sz="1200" dirty="0" err="1"/>
              <a:t>Lüer</a:t>
            </a:r>
            <a:r>
              <a:rPr lang="en-US" sz="1200" dirty="0"/>
              <a:t> * 12.6.1745, + 27.6.1745</a:t>
            </a:r>
          </a:p>
          <a:p>
            <a:r>
              <a:rPr lang="en-US" sz="1200" dirty="0"/>
              <a:t>	Johann * 17.9.1746, + 17.5.1747</a:t>
            </a:r>
          </a:p>
          <a:p>
            <a:r>
              <a:rPr lang="en-US" sz="1200" dirty="0"/>
              <a:t>	Johann * 17.3.1748, + 8.10.1748</a:t>
            </a:r>
          </a:p>
          <a:p>
            <a:r>
              <a:rPr lang="en-US" sz="1200" dirty="0"/>
              <a:t>	</a:t>
            </a:r>
            <a:r>
              <a:rPr lang="en-US" sz="1200" dirty="0" err="1"/>
              <a:t>Dirich</a:t>
            </a:r>
            <a:r>
              <a:rPr lang="en-US" sz="1200" dirty="0"/>
              <a:t> Hinrich * 19.7.1749, + 9.5.1775</a:t>
            </a:r>
          </a:p>
          <a:p>
            <a:r>
              <a:rPr lang="en-US" sz="1200" dirty="0"/>
              <a:t>	Margret </a:t>
            </a:r>
            <a:r>
              <a:rPr lang="en-US" sz="1200" dirty="0" err="1"/>
              <a:t>Alheit</a:t>
            </a:r>
            <a:r>
              <a:rPr lang="en-US" sz="1200" dirty="0"/>
              <a:t> * 28.7.1751, + 26.3.1752</a:t>
            </a:r>
          </a:p>
          <a:p>
            <a:r>
              <a:rPr lang="en-US" sz="1200" dirty="0"/>
              <a:t>	</a:t>
            </a:r>
            <a:r>
              <a:rPr lang="en-US" sz="1200" dirty="0" err="1"/>
              <a:t>Gesche</a:t>
            </a:r>
            <a:r>
              <a:rPr lang="en-US" sz="1200" dirty="0"/>
              <a:t> </a:t>
            </a:r>
            <a:r>
              <a:rPr lang="en-US" sz="1200" dirty="0" err="1"/>
              <a:t>Alheit</a:t>
            </a:r>
            <a:r>
              <a:rPr lang="en-US" sz="1200" dirty="0"/>
              <a:t> * 11.10.1754, + 22.7.1779</a:t>
            </a:r>
          </a:p>
        </p:txBody>
      </p:sp>
      <p:sp>
        <p:nvSpPr>
          <p:cNvPr id="5" name="TextBox 4">
            <a:extLst>
              <a:ext uri="{FF2B5EF4-FFF2-40B4-BE49-F238E27FC236}">
                <a16:creationId xmlns:a16="http://schemas.microsoft.com/office/drawing/2014/main" id="{EAD974BE-C5BC-4DA9-8B62-F297B6F072A1}"/>
              </a:ext>
            </a:extLst>
          </p:cNvPr>
          <p:cNvSpPr txBox="1"/>
          <p:nvPr/>
        </p:nvSpPr>
        <p:spPr>
          <a:xfrm>
            <a:off x="2401453" y="1117600"/>
            <a:ext cx="6326911" cy="830997"/>
          </a:xfrm>
          <a:prstGeom prst="rect">
            <a:avLst/>
          </a:prstGeom>
          <a:noFill/>
        </p:spPr>
        <p:txBody>
          <a:bodyPr wrap="square">
            <a:spAutoFit/>
          </a:bodyPr>
          <a:lstStyle/>
          <a:p>
            <a:r>
              <a:rPr lang="en-US" sz="1200" dirty="0"/>
              <a:t>B040</a:t>
            </a:r>
          </a:p>
          <a:p>
            <a:r>
              <a:rPr lang="en-US" sz="1200" dirty="0"/>
              <a:t>Diedrich Hinrich Borchers, </a:t>
            </a:r>
            <a:r>
              <a:rPr lang="en-US" sz="1200" dirty="0" err="1"/>
              <a:t>Fickmühlen</a:t>
            </a:r>
            <a:r>
              <a:rPr lang="en-US" sz="1200" dirty="0"/>
              <a:t>, (So. Diedrich B., </a:t>
            </a:r>
            <a:r>
              <a:rPr lang="en-US" sz="1200" dirty="0" err="1"/>
              <a:t>Alfstedt</a:t>
            </a:r>
            <a:r>
              <a:rPr lang="en-US" sz="1200" dirty="0"/>
              <a:t>), ~ 29.5.1733 (luth.), + 10.3.1799,</a:t>
            </a:r>
          </a:p>
          <a:p>
            <a:r>
              <a:rPr lang="en-US" sz="1200" dirty="0" err="1"/>
              <a:t>oo</a:t>
            </a:r>
            <a:r>
              <a:rPr lang="en-US" sz="1200" dirty="0"/>
              <a:t> 15.3.1755 </a:t>
            </a:r>
            <a:r>
              <a:rPr lang="en-US" sz="1200" dirty="0" err="1"/>
              <a:t>Alheit</a:t>
            </a:r>
            <a:r>
              <a:rPr lang="en-US" sz="1200" dirty="0"/>
              <a:t> </a:t>
            </a:r>
            <a:r>
              <a:rPr lang="en-US" sz="1200" dirty="0" err="1"/>
              <a:t>Tönjes</a:t>
            </a:r>
            <a:r>
              <a:rPr lang="en-US" sz="1200" dirty="0"/>
              <a:t> </a:t>
            </a:r>
            <a:r>
              <a:rPr lang="en-US" sz="1200" dirty="0" err="1"/>
              <a:t>geb</a:t>
            </a:r>
            <a:r>
              <a:rPr lang="en-US" sz="1200" dirty="0"/>
              <a:t>. Mangels, (</a:t>
            </a:r>
            <a:r>
              <a:rPr lang="en-US" sz="1200" dirty="0" err="1"/>
              <a:t>Wwe</a:t>
            </a:r>
            <a:r>
              <a:rPr lang="en-US" sz="1200" dirty="0"/>
              <a:t>. </a:t>
            </a:r>
            <a:r>
              <a:rPr lang="en-US" sz="1200" dirty="0" err="1"/>
              <a:t>aus</a:t>
            </a:r>
            <a:r>
              <a:rPr lang="en-US" sz="1200" dirty="0"/>
              <a:t> T013), ~ 15.10.1713, * </a:t>
            </a:r>
            <a:r>
              <a:rPr lang="en-US" sz="1200" dirty="0" err="1"/>
              <a:t>aus</a:t>
            </a:r>
            <a:r>
              <a:rPr lang="en-US" sz="1200" dirty="0"/>
              <a:t> M013, + 10.3.1795</a:t>
            </a:r>
          </a:p>
          <a:p>
            <a:r>
              <a:rPr lang="en-US" sz="1200" dirty="0" err="1"/>
              <a:t>Keine</a:t>
            </a:r>
            <a:r>
              <a:rPr lang="en-US" sz="1200" dirty="0"/>
              <a:t> Kinder</a:t>
            </a:r>
          </a:p>
        </p:txBody>
      </p:sp>
      <p:sp>
        <p:nvSpPr>
          <p:cNvPr id="6" name="TextBox 5">
            <a:extLst>
              <a:ext uri="{FF2B5EF4-FFF2-40B4-BE49-F238E27FC236}">
                <a16:creationId xmlns:a16="http://schemas.microsoft.com/office/drawing/2014/main" id="{259EEA8A-ABB5-403A-BB7A-7EED7F59BA3C}"/>
              </a:ext>
            </a:extLst>
          </p:cNvPr>
          <p:cNvSpPr txBox="1"/>
          <p:nvPr/>
        </p:nvSpPr>
        <p:spPr>
          <a:xfrm>
            <a:off x="2020193" y="228053"/>
            <a:ext cx="7195239" cy="646331"/>
          </a:xfrm>
          <a:prstGeom prst="rect">
            <a:avLst/>
          </a:prstGeom>
          <a:noFill/>
        </p:spPr>
        <p:txBody>
          <a:bodyPr wrap="none" rtlCol="0">
            <a:spAutoFit/>
          </a:bodyPr>
          <a:lstStyle/>
          <a:p>
            <a:r>
              <a:rPr lang="en-US" dirty="0"/>
              <a:t>Discovered by considering “was rejected” in the Defective Personas report:</a:t>
            </a:r>
          </a:p>
          <a:p>
            <a:r>
              <a:rPr lang="en-US" dirty="0"/>
              <a:t>“</a:t>
            </a:r>
            <a:r>
              <a:rPr lang="en-US" dirty="0" err="1"/>
              <a:t>aus</a:t>
            </a:r>
            <a:r>
              <a:rPr lang="en-US" dirty="0"/>
              <a:t>” does not always denote the household of parents.</a:t>
            </a:r>
          </a:p>
        </p:txBody>
      </p:sp>
      <p:sp>
        <p:nvSpPr>
          <p:cNvPr id="7" name="TextBox 6">
            <a:extLst>
              <a:ext uri="{FF2B5EF4-FFF2-40B4-BE49-F238E27FC236}">
                <a16:creationId xmlns:a16="http://schemas.microsoft.com/office/drawing/2014/main" id="{B9589677-8E1F-4B7C-A8AF-03AF275B8BF3}"/>
              </a:ext>
            </a:extLst>
          </p:cNvPr>
          <p:cNvSpPr txBox="1"/>
          <p:nvPr/>
        </p:nvSpPr>
        <p:spPr>
          <a:xfrm>
            <a:off x="2059709" y="4747492"/>
            <a:ext cx="7398327" cy="1200329"/>
          </a:xfrm>
          <a:prstGeom prst="rect">
            <a:avLst/>
          </a:prstGeom>
          <a:noFill/>
        </p:spPr>
        <p:txBody>
          <a:bodyPr wrap="square" rtlCol="0">
            <a:spAutoFit/>
          </a:bodyPr>
          <a:lstStyle/>
          <a:p>
            <a:r>
              <a:rPr lang="en-US" dirty="0"/>
              <a:t>No counter examples on 015: must replace “</a:t>
            </a:r>
            <a:r>
              <a:rPr lang="en-US" dirty="0" err="1"/>
              <a:t>aus</a:t>
            </a:r>
            <a:r>
              <a:rPr lang="en-US" dirty="0"/>
              <a:t>”-parent template with templates that only denote parents by extending search-phrase context to the left for all cases where “</a:t>
            </a:r>
            <a:r>
              <a:rPr lang="en-US" dirty="0" err="1"/>
              <a:t>aus</a:t>
            </a:r>
            <a:r>
              <a:rPr lang="en-US" dirty="0"/>
              <a:t>” denotes parents (i.e. “1890 </a:t>
            </a:r>
            <a:r>
              <a:rPr lang="en-US" dirty="0" err="1"/>
              <a:t>aus</a:t>
            </a:r>
            <a:r>
              <a:rPr lang="en-US" dirty="0"/>
              <a:t>”, “1890 , </a:t>
            </a:r>
            <a:r>
              <a:rPr lang="en-US" dirty="0" err="1"/>
              <a:t>aus</a:t>
            </a:r>
            <a:r>
              <a:rPr lang="en-US" dirty="0"/>
              <a:t>”, and “* </a:t>
            </a:r>
            <a:r>
              <a:rPr lang="en-US" dirty="0" err="1"/>
              <a:t>aus</a:t>
            </a:r>
            <a:r>
              <a:rPr lang="en-US" dirty="0"/>
              <a:t>” at least and maybe more).</a:t>
            </a:r>
          </a:p>
        </p:txBody>
      </p:sp>
    </p:spTree>
    <p:extLst>
      <p:ext uri="{BB962C8B-B14F-4D97-AF65-F5344CB8AC3E}">
        <p14:creationId xmlns:p14="http://schemas.microsoft.com/office/powerpoint/2010/main" val="423135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4730598" y="3407022"/>
            <a:ext cx="5347927" cy="2377440"/>
            <a:chOff x="808892" y="273497"/>
            <a:chExt cx="5918260" cy="2630983"/>
          </a:xfrm>
        </p:grpSpPr>
        <p:grpSp>
          <p:nvGrpSpPr>
            <p:cNvPr id="6" name="Group 5"/>
            <p:cNvGrpSpPr/>
            <p:nvPr/>
          </p:nvGrpSpPr>
          <p:grpSpPr>
            <a:xfrm>
              <a:off x="808892" y="940777"/>
              <a:ext cx="1529862" cy="808892"/>
              <a:chOff x="808892" y="940777"/>
              <a:chExt cx="1529862" cy="808892"/>
            </a:xfrm>
          </p:grpSpPr>
          <p:sp>
            <p:nvSpPr>
              <p:cNvPr id="4" name="Flowchart: Process 3"/>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18795" y="1160557"/>
                <a:ext cx="1310055" cy="340600"/>
              </a:xfrm>
              <a:prstGeom prst="rect">
                <a:avLst/>
              </a:prstGeom>
              <a:noFill/>
            </p:spPr>
            <p:txBody>
              <a:bodyPr wrap="square" rtlCol="0">
                <a:spAutoFit/>
              </a:bodyPr>
              <a:lstStyle/>
              <a:p>
                <a:r>
                  <a:rPr lang="en-US" sz="1400" dirty="0"/>
                  <a:t>plot profiles</a:t>
                </a:r>
              </a:p>
            </p:txBody>
          </p:sp>
        </p:grpSp>
        <p:grpSp>
          <p:nvGrpSpPr>
            <p:cNvPr id="7" name="Group 6"/>
            <p:cNvGrpSpPr/>
            <p:nvPr/>
          </p:nvGrpSpPr>
          <p:grpSpPr>
            <a:xfrm>
              <a:off x="3001107" y="940777"/>
              <a:ext cx="1529862" cy="808892"/>
              <a:chOff x="808892" y="940777"/>
              <a:chExt cx="1529862" cy="808892"/>
            </a:xfrm>
          </p:grpSpPr>
          <p:sp>
            <p:nvSpPr>
              <p:cNvPr id="8" name="Flowchart: Process 7"/>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63842" y="1160529"/>
                <a:ext cx="1419959" cy="340600"/>
              </a:xfrm>
              <a:prstGeom prst="rect">
                <a:avLst/>
              </a:prstGeom>
              <a:noFill/>
            </p:spPr>
            <p:txBody>
              <a:bodyPr wrap="square" rtlCol="0">
                <a:spAutoFit/>
              </a:bodyPr>
              <a:lstStyle/>
              <a:p>
                <a:r>
                  <a:rPr lang="en-US" sz="1400" dirty="0"/>
                  <a:t>find margins</a:t>
                </a:r>
              </a:p>
            </p:txBody>
          </p:sp>
        </p:grpSp>
        <p:grpSp>
          <p:nvGrpSpPr>
            <p:cNvPr id="10" name="Group 9"/>
            <p:cNvGrpSpPr/>
            <p:nvPr/>
          </p:nvGrpSpPr>
          <p:grpSpPr>
            <a:xfrm>
              <a:off x="5197290" y="940749"/>
              <a:ext cx="1529862" cy="808892"/>
              <a:chOff x="808892" y="940777"/>
              <a:chExt cx="1529862" cy="808892"/>
            </a:xfrm>
          </p:grpSpPr>
          <p:sp>
            <p:nvSpPr>
              <p:cNvPr id="11" name="Flowchart: Process 10"/>
              <p:cNvSpPr/>
              <p:nvPr/>
            </p:nvSpPr>
            <p:spPr>
              <a:xfrm>
                <a:off x="808892" y="940777"/>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63842" y="1160529"/>
                <a:ext cx="1419959" cy="340600"/>
              </a:xfrm>
              <a:prstGeom prst="rect">
                <a:avLst/>
              </a:prstGeom>
              <a:noFill/>
            </p:spPr>
            <p:txBody>
              <a:bodyPr wrap="square" rtlCol="0">
                <a:spAutoFit/>
              </a:bodyPr>
              <a:lstStyle/>
              <a:p>
                <a:r>
                  <a:rPr lang="en-US" sz="1400" dirty="0"/>
                  <a:t>crop image</a:t>
                </a:r>
              </a:p>
            </p:txBody>
          </p:sp>
        </p:grpSp>
        <p:sp>
          <p:nvSpPr>
            <p:cNvPr id="18" name="Right Arrow 17"/>
            <p:cNvSpPr/>
            <p:nvPr/>
          </p:nvSpPr>
          <p:spPr>
            <a:xfrm>
              <a:off x="2536723" y="1258529"/>
              <a:ext cx="304800" cy="18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764377" y="1258529"/>
              <a:ext cx="304800" cy="18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228850" y="1881554"/>
              <a:ext cx="3178419" cy="1022926"/>
              <a:chOff x="2228850" y="1881554"/>
              <a:chExt cx="3178419" cy="1022926"/>
            </a:xfrm>
          </p:grpSpPr>
          <p:cxnSp>
            <p:nvCxnSpPr>
              <p:cNvPr id="15" name="Straight Arrow Connector 14"/>
              <p:cNvCxnSpPr/>
              <p:nvPr/>
            </p:nvCxnSpPr>
            <p:spPr>
              <a:xfrm flipH="1" flipV="1">
                <a:off x="2228850" y="1881554"/>
                <a:ext cx="827208" cy="844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202723" y="2031023"/>
                <a:ext cx="1204546" cy="747346"/>
              </a:xfrm>
              <a:prstGeom prst="line">
                <a:avLst/>
              </a:prstGeom>
              <a:ln>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831691" y="2109172"/>
                <a:ext cx="1927512" cy="795308"/>
                <a:chOff x="2831691" y="2109172"/>
                <a:chExt cx="1927512" cy="795308"/>
              </a:xfrm>
            </p:grpSpPr>
            <p:pic>
              <p:nvPicPr>
                <p:cNvPr id="31" name="Picture 30"/>
                <p:cNvPicPr>
                  <a:picLocks noChangeAspect="1"/>
                </p:cNvPicPr>
                <p:nvPr/>
              </p:nvPicPr>
              <p:blipFill>
                <a:blip r:embed="rId2"/>
                <a:stretch>
                  <a:fillRect/>
                </a:stretch>
              </p:blipFill>
              <p:spPr>
                <a:xfrm>
                  <a:off x="2831691" y="2109172"/>
                  <a:ext cx="1927512" cy="365563"/>
                </a:xfrm>
                <a:prstGeom prst="rect">
                  <a:avLst/>
                </a:prstGeom>
              </p:spPr>
            </p:pic>
            <p:pic>
              <p:nvPicPr>
                <p:cNvPr id="30" name="Picture 29"/>
                <p:cNvPicPr>
                  <a:picLocks noChangeAspect="1"/>
                </p:cNvPicPr>
                <p:nvPr/>
              </p:nvPicPr>
              <p:blipFill>
                <a:blip r:embed="rId3"/>
                <a:stretch>
                  <a:fillRect/>
                </a:stretch>
              </p:blipFill>
              <p:spPr>
                <a:xfrm>
                  <a:off x="2872711" y="2540705"/>
                  <a:ext cx="1603306" cy="363775"/>
                </a:xfrm>
                <a:prstGeom prst="rect">
                  <a:avLst/>
                </a:prstGeom>
              </p:spPr>
            </p:pic>
          </p:grpSp>
        </p:grpSp>
        <p:sp>
          <p:nvSpPr>
            <p:cNvPr id="2" name="TextBox 1"/>
            <p:cNvSpPr txBox="1"/>
            <p:nvPr/>
          </p:nvSpPr>
          <p:spPr>
            <a:xfrm>
              <a:off x="3197783" y="273497"/>
              <a:ext cx="1004940" cy="307777"/>
            </a:xfrm>
            <a:prstGeom prst="rect">
              <a:avLst/>
            </a:prstGeom>
            <a:noFill/>
          </p:spPr>
          <p:txBody>
            <a:bodyPr wrap="square" rtlCol="0">
              <a:spAutoFit/>
            </a:bodyPr>
            <a:lstStyle/>
            <a:p>
              <a:r>
                <a:rPr lang="en-US" sz="1400" dirty="0"/>
                <a:t>Perl scripts</a:t>
              </a:r>
            </a:p>
          </p:txBody>
        </p:sp>
        <p:cxnSp>
          <p:nvCxnSpPr>
            <p:cNvPr id="13" name="Straight Arrow Connector 12"/>
            <p:cNvCxnSpPr>
              <a:stCxn id="2" idx="2"/>
            </p:cNvCxnSpPr>
            <p:nvPr/>
          </p:nvCxnSpPr>
          <p:spPr>
            <a:xfrm>
              <a:off x="3700253" y="581274"/>
              <a:ext cx="0" cy="275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2" name="Flowchart: Process 31"/>
          <p:cNvSpPr/>
          <p:nvPr/>
        </p:nvSpPr>
        <p:spPr>
          <a:xfrm>
            <a:off x="10472513" y="3968985"/>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10177669" y="4293705"/>
            <a:ext cx="239891" cy="17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9847109" y="2383497"/>
            <a:ext cx="901010" cy="1656282"/>
            <a:chOff x="9879495" y="2393983"/>
            <a:chExt cx="901010" cy="1656282"/>
          </a:xfrm>
        </p:grpSpPr>
        <p:pic>
          <p:nvPicPr>
            <p:cNvPr id="1026" name="Picture 2" descr="Adobe Acrobat Pro Advanced Class | Acrobat Professional Class | 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9495" y="2393983"/>
              <a:ext cx="901010" cy="90101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10286998" y="3468757"/>
              <a:ext cx="0" cy="581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217524" y="2074416"/>
            <a:ext cx="901010" cy="1656282"/>
            <a:chOff x="9879495" y="2393983"/>
            <a:chExt cx="901010" cy="1656282"/>
          </a:xfrm>
        </p:grpSpPr>
        <p:pic>
          <p:nvPicPr>
            <p:cNvPr id="44" name="Picture 2" descr="Adobe Acrobat Pro Advanced Class | Acrobat Professional Class | 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9495" y="2393983"/>
              <a:ext cx="901010" cy="90101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p:cNvCxnSpPr/>
            <p:nvPr/>
          </p:nvCxnSpPr>
          <p:spPr>
            <a:xfrm>
              <a:off x="10286998" y="3468757"/>
              <a:ext cx="0" cy="581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9502" y="3935823"/>
            <a:ext cx="1215437" cy="800926"/>
            <a:chOff x="-39106" y="4055858"/>
            <a:chExt cx="1529862" cy="808892"/>
          </a:xfrm>
        </p:grpSpPr>
        <p:sp>
          <p:nvSpPr>
            <p:cNvPr id="33" name="TextBox 32"/>
            <p:cNvSpPr txBox="1"/>
            <p:nvPr/>
          </p:nvSpPr>
          <p:spPr>
            <a:xfrm>
              <a:off x="49542" y="4137139"/>
              <a:ext cx="1101174" cy="528424"/>
            </a:xfrm>
            <a:prstGeom prst="rect">
              <a:avLst/>
            </a:prstGeom>
            <a:noFill/>
          </p:spPr>
          <p:txBody>
            <a:bodyPr wrap="none" rtlCol="0">
              <a:spAutoFit/>
            </a:bodyPr>
            <a:lstStyle/>
            <a:p>
              <a:pPr algn="ctr"/>
              <a:r>
                <a:rPr lang="en-US" sz="1400" dirty="0"/>
                <a:t>generate </a:t>
              </a:r>
              <a:br>
                <a:rPr lang="en-US" sz="1400" dirty="0"/>
              </a:br>
              <a:r>
                <a:rPr lang="en-US" sz="1400" dirty="0"/>
                <a:t>PNG</a:t>
              </a:r>
            </a:p>
          </p:txBody>
        </p:sp>
        <p:sp>
          <p:nvSpPr>
            <p:cNvPr id="47" name="Flowchart: Process 46"/>
            <p:cNvSpPr/>
            <p:nvPr/>
          </p:nvSpPr>
          <p:spPr>
            <a:xfrm>
              <a:off x="-39106" y="4055858"/>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10558346" y="4117208"/>
            <a:ext cx="1419959" cy="523220"/>
          </a:xfrm>
          <a:prstGeom prst="rect">
            <a:avLst/>
          </a:prstGeom>
          <a:noFill/>
        </p:spPr>
        <p:txBody>
          <a:bodyPr wrap="square" rtlCol="0">
            <a:spAutoFit/>
          </a:bodyPr>
          <a:lstStyle/>
          <a:p>
            <a:pPr algn="ctr"/>
            <a:r>
              <a:rPr lang="en-US" sz="1400" dirty="0"/>
              <a:t>consolidate</a:t>
            </a:r>
            <a:br>
              <a:rPr lang="en-US" sz="1400" dirty="0"/>
            </a:br>
            <a:r>
              <a:rPr lang="en-US" sz="1400" dirty="0"/>
              <a:t>to PDF</a:t>
            </a:r>
          </a:p>
        </p:txBody>
      </p:sp>
      <p:grpSp>
        <p:nvGrpSpPr>
          <p:cNvPr id="50" name="Group 49"/>
          <p:cNvGrpSpPr/>
          <p:nvPr/>
        </p:nvGrpSpPr>
        <p:grpSpPr>
          <a:xfrm>
            <a:off x="1667006" y="3981070"/>
            <a:ext cx="1215437" cy="800926"/>
            <a:chOff x="-39106" y="4055858"/>
            <a:chExt cx="1529862" cy="808892"/>
          </a:xfrm>
        </p:grpSpPr>
        <p:sp>
          <p:nvSpPr>
            <p:cNvPr id="51" name="TextBox 50"/>
            <p:cNvSpPr txBox="1"/>
            <p:nvPr/>
          </p:nvSpPr>
          <p:spPr>
            <a:xfrm>
              <a:off x="43526" y="4234710"/>
              <a:ext cx="1207143" cy="310838"/>
            </a:xfrm>
            <a:prstGeom prst="rect">
              <a:avLst/>
            </a:prstGeom>
            <a:noFill/>
          </p:spPr>
          <p:txBody>
            <a:bodyPr wrap="none" rtlCol="0">
              <a:spAutoFit/>
            </a:bodyPr>
            <a:lstStyle/>
            <a:p>
              <a:pPr algn="ctr"/>
              <a:r>
                <a:rPr lang="en-US" sz="1400" dirty="0"/>
                <a:t>split pages</a:t>
              </a:r>
            </a:p>
          </p:txBody>
        </p:sp>
        <p:sp>
          <p:nvSpPr>
            <p:cNvPr id="52" name="Flowchart: Process 51"/>
            <p:cNvSpPr/>
            <p:nvPr/>
          </p:nvSpPr>
          <p:spPr>
            <a:xfrm>
              <a:off x="-39106" y="4055858"/>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ight Arrow 47"/>
          <p:cNvSpPr/>
          <p:nvPr/>
        </p:nvSpPr>
        <p:spPr>
          <a:xfrm>
            <a:off x="1395543" y="4336286"/>
            <a:ext cx="126870" cy="135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3246248" y="4003588"/>
            <a:ext cx="1215437" cy="800926"/>
            <a:chOff x="-39106" y="4055858"/>
            <a:chExt cx="1529862" cy="808892"/>
          </a:xfrm>
        </p:grpSpPr>
        <p:sp>
          <p:nvSpPr>
            <p:cNvPr id="55" name="TextBox 54"/>
            <p:cNvSpPr txBox="1"/>
            <p:nvPr/>
          </p:nvSpPr>
          <p:spPr>
            <a:xfrm>
              <a:off x="13711" y="4137139"/>
              <a:ext cx="1172842" cy="528424"/>
            </a:xfrm>
            <a:prstGeom prst="rect">
              <a:avLst/>
            </a:prstGeom>
            <a:noFill/>
          </p:spPr>
          <p:txBody>
            <a:bodyPr wrap="none" rtlCol="0">
              <a:spAutoFit/>
            </a:bodyPr>
            <a:lstStyle/>
            <a:p>
              <a:pPr algn="ctr"/>
              <a:r>
                <a:rPr lang="en-US" sz="1400" dirty="0"/>
                <a:t>convert to</a:t>
              </a:r>
              <a:br>
                <a:rPr lang="en-US" sz="1400" dirty="0"/>
              </a:br>
              <a:r>
                <a:rPr lang="en-US" sz="1400" dirty="0"/>
                <a:t>PNG</a:t>
              </a:r>
            </a:p>
          </p:txBody>
        </p:sp>
        <p:sp>
          <p:nvSpPr>
            <p:cNvPr id="56" name="Flowchart: Process 55"/>
            <p:cNvSpPr/>
            <p:nvPr/>
          </p:nvSpPr>
          <p:spPr>
            <a:xfrm>
              <a:off x="-39106" y="4055858"/>
              <a:ext cx="1529862" cy="80889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ight Arrow 56"/>
          <p:cNvSpPr/>
          <p:nvPr/>
        </p:nvSpPr>
        <p:spPr>
          <a:xfrm>
            <a:off x="3024007" y="4302298"/>
            <a:ext cx="126870" cy="135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a:off x="4547518" y="4316149"/>
            <a:ext cx="126870" cy="135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1334583" y="4860114"/>
            <a:ext cx="1564581" cy="1612508"/>
            <a:chOff x="1334583" y="4860114"/>
            <a:chExt cx="1564581" cy="1612508"/>
          </a:xfrm>
        </p:grpSpPr>
        <p:grpSp>
          <p:nvGrpSpPr>
            <p:cNvPr id="40" name="Group 39"/>
            <p:cNvGrpSpPr/>
            <p:nvPr/>
          </p:nvGrpSpPr>
          <p:grpSpPr>
            <a:xfrm>
              <a:off x="1334583" y="5693156"/>
              <a:ext cx="1564581" cy="779466"/>
              <a:chOff x="1484677" y="4050265"/>
              <a:chExt cx="1676617" cy="1009226"/>
            </a:xfrm>
          </p:grpSpPr>
          <p:pic>
            <p:nvPicPr>
              <p:cNvPr id="38" name="Picture 37"/>
              <p:cNvPicPr>
                <a:picLocks noChangeAspect="1"/>
              </p:cNvPicPr>
              <p:nvPr/>
            </p:nvPicPr>
            <p:blipFill>
              <a:blip r:embed="rId5"/>
              <a:stretch>
                <a:fillRect/>
              </a:stretch>
            </p:blipFill>
            <p:spPr>
              <a:xfrm>
                <a:off x="1484677" y="4050265"/>
                <a:ext cx="1676617" cy="1009226"/>
              </a:xfrm>
              <a:prstGeom prst="rect">
                <a:avLst/>
              </a:prstGeom>
            </p:spPr>
          </p:pic>
          <p:sp>
            <p:nvSpPr>
              <p:cNvPr id="39" name="Rectangle 38"/>
              <p:cNvSpPr/>
              <p:nvPr/>
            </p:nvSpPr>
            <p:spPr>
              <a:xfrm>
                <a:off x="2893703" y="4181997"/>
                <a:ext cx="254526" cy="369332"/>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Arrow Connector 58"/>
            <p:cNvCxnSpPr/>
            <p:nvPr/>
          </p:nvCxnSpPr>
          <p:spPr>
            <a:xfrm flipV="1">
              <a:off x="2212177" y="4860114"/>
              <a:ext cx="0" cy="595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28" name="Picture 4" descr="IrfanView - Free download and software reviews - CNET Download.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6809" y="2270194"/>
            <a:ext cx="1014313" cy="1014313"/>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p:cNvCxnSpPr/>
          <p:nvPr/>
        </p:nvCxnSpPr>
        <p:spPr>
          <a:xfrm>
            <a:off x="3853965" y="3439944"/>
            <a:ext cx="0" cy="369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93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a:xfrm>
            <a:off x="209550" y="365125"/>
            <a:ext cx="11811000" cy="1325563"/>
          </a:xfrm>
        </p:spPr>
        <p:txBody>
          <a:bodyPr/>
          <a:lstStyle/>
          <a:p>
            <a:pPr algn="ctr"/>
            <a:r>
              <a:rPr lang="en-US" dirty="0"/>
              <a:t>Guidelines for COMET Corrections</a:t>
            </a:r>
          </a:p>
        </p:txBody>
      </p:sp>
      <p:sp>
        <p:nvSpPr>
          <p:cNvPr id="4" name="Content Placeholder 3">
            <a:extLst>
              <a:ext uri="{FF2B5EF4-FFF2-40B4-BE49-F238E27FC236}">
                <a16:creationId xmlns:a16="http://schemas.microsoft.com/office/drawing/2014/main" id="{C68BDD07-9EB8-49BE-8E1E-E21BB719F8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52731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a:xfrm>
            <a:off x="209550" y="11166"/>
            <a:ext cx="11811000" cy="1325563"/>
          </a:xfrm>
        </p:spPr>
        <p:txBody>
          <a:bodyPr/>
          <a:lstStyle/>
          <a:p>
            <a:pPr algn="ctr"/>
            <a:r>
              <a:rPr lang="en-US" dirty="0"/>
              <a:t>Persona Record Corrections</a:t>
            </a:r>
          </a:p>
        </p:txBody>
      </p:sp>
      <p:pic>
        <p:nvPicPr>
          <p:cNvPr id="2" name="Picture 1">
            <a:extLst>
              <a:ext uri="{FF2B5EF4-FFF2-40B4-BE49-F238E27FC236}">
                <a16:creationId xmlns:a16="http://schemas.microsoft.com/office/drawing/2014/main" id="{14986799-C863-4796-B5B6-2329D5B93324}"/>
              </a:ext>
            </a:extLst>
          </p:cNvPr>
          <p:cNvPicPr>
            <a:picLocks noChangeAspect="1"/>
          </p:cNvPicPr>
          <p:nvPr/>
        </p:nvPicPr>
        <p:blipFill>
          <a:blip r:embed="rId3"/>
          <a:stretch>
            <a:fillRect/>
          </a:stretch>
        </p:blipFill>
        <p:spPr>
          <a:xfrm>
            <a:off x="943896" y="1032387"/>
            <a:ext cx="10520513" cy="5698612"/>
          </a:xfrm>
          <a:prstGeom prst="rect">
            <a:avLst/>
          </a:prstGeom>
        </p:spPr>
      </p:pic>
      <p:sp>
        <p:nvSpPr>
          <p:cNvPr id="6" name="TextBox 5">
            <a:extLst>
              <a:ext uri="{FF2B5EF4-FFF2-40B4-BE49-F238E27FC236}">
                <a16:creationId xmlns:a16="http://schemas.microsoft.com/office/drawing/2014/main" id="{206A9191-9129-4D87-A466-3BBF79D511A8}"/>
              </a:ext>
            </a:extLst>
          </p:cNvPr>
          <p:cNvSpPr txBox="1"/>
          <p:nvPr/>
        </p:nvSpPr>
        <p:spPr>
          <a:xfrm>
            <a:off x="4021394" y="3667432"/>
            <a:ext cx="2062488" cy="307777"/>
          </a:xfrm>
          <a:prstGeom prst="rect">
            <a:avLst/>
          </a:prstGeom>
          <a:noFill/>
        </p:spPr>
        <p:txBody>
          <a:bodyPr wrap="none" rtlCol="0">
            <a:spAutoFit/>
          </a:bodyPr>
          <a:lstStyle/>
          <a:p>
            <a:r>
              <a:rPr lang="en-US" sz="1400" dirty="0">
                <a:solidFill>
                  <a:srgbClr val="00B050"/>
                </a:solidFill>
              </a:rPr>
              <a:t>Inferred and standardized</a:t>
            </a:r>
          </a:p>
        </p:txBody>
      </p:sp>
      <p:cxnSp>
        <p:nvCxnSpPr>
          <p:cNvPr id="8" name="Straight Arrow Connector 7">
            <a:extLst>
              <a:ext uri="{FF2B5EF4-FFF2-40B4-BE49-F238E27FC236}">
                <a16:creationId xmlns:a16="http://schemas.microsoft.com/office/drawing/2014/main" id="{06315C47-9AE3-4654-BD1D-31890B660316}"/>
              </a:ext>
            </a:extLst>
          </p:cNvPr>
          <p:cNvCxnSpPr>
            <a:cxnSpLocks/>
            <a:stCxn id="6" idx="1"/>
          </p:cNvCxnSpPr>
          <p:nvPr/>
        </p:nvCxnSpPr>
        <p:spPr>
          <a:xfrm flipH="1" flipV="1">
            <a:off x="1759974" y="3480619"/>
            <a:ext cx="2261420" cy="3407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753569-63D4-48E5-AA23-D2ED682468A0}"/>
              </a:ext>
            </a:extLst>
          </p:cNvPr>
          <p:cNvCxnSpPr>
            <a:stCxn id="6" idx="1"/>
          </p:cNvCxnSpPr>
          <p:nvPr/>
        </p:nvCxnSpPr>
        <p:spPr>
          <a:xfrm flipH="1">
            <a:off x="2320413" y="3821321"/>
            <a:ext cx="1700981" cy="34755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515AE1-6098-4902-8B20-68DFF1291ED6}"/>
              </a:ext>
            </a:extLst>
          </p:cNvPr>
          <p:cNvCxnSpPr>
            <a:stCxn id="6" idx="1"/>
          </p:cNvCxnSpPr>
          <p:nvPr/>
        </p:nvCxnSpPr>
        <p:spPr>
          <a:xfrm flipH="1">
            <a:off x="3411794" y="3821321"/>
            <a:ext cx="609600" cy="44587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A0AF48-DB6E-498A-A6EA-BE466AB8E6D3}"/>
              </a:ext>
            </a:extLst>
          </p:cNvPr>
          <p:cNvSpPr txBox="1"/>
          <p:nvPr/>
        </p:nvSpPr>
        <p:spPr>
          <a:xfrm>
            <a:off x="1553497" y="4886633"/>
            <a:ext cx="4067717" cy="307777"/>
          </a:xfrm>
          <a:prstGeom prst="rect">
            <a:avLst/>
          </a:prstGeom>
          <a:noFill/>
        </p:spPr>
        <p:txBody>
          <a:bodyPr wrap="none" rtlCol="0">
            <a:spAutoFit/>
          </a:bodyPr>
          <a:lstStyle/>
          <a:p>
            <a:r>
              <a:rPr lang="en-US" sz="1400" dirty="0">
                <a:solidFill>
                  <a:srgbClr val="FFC000"/>
                </a:solidFill>
              </a:rPr>
              <a:t>What should we do with uncertain dates and names?</a:t>
            </a:r>
          </a:p>
        </p:txBody>
      </p:sp>
      <p:cxnSp>
        <p:nvCxnSpPr>
          <p:cNvPr id="16" name="Straight Arrow Connector 15">
            <a:extLst>
              <a:ext uri="{FF2B5EF4-FFF2-40B4-BE49-F238E27FC236}">
                <a16:creationId xmlns:a16="http://schemas.microsoft.com/office/drawing/2014/main" id="{EFC3B3DD-8725-48FA-93CA-153FF46A30AE}"/>
              </a:ext>
            </a:extLst>
          </p:cNvPr>
          <p:cNvCxnSpPr/>
          <p:nvPr/>
        </p:nvCxnSpPr>
        <p:spPr>
          <a:xfrm flipH="1" flipV="1">
            <a:off x="1602658" y="3795252"/>
            <a:ext cx="560439" cy="108154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8182CD-E9A4-455E-8A26-5C8AB1275A71}"/>
              </a:ext>
            </a:extLst>
          </p:cNvPr>
          <p:cNvCxnSpPr/>
          <p:nvPr/>
        </p:nvCxnSpPr>
        <p:spPr>
          <a:xfrm flipH="1" flipV="1">
            <a:off x="1445342" y="4021394"/>
            <a:ext cx="737419" cy="86523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832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428FE-88B6-44AF-91BE-B95F7DBCEFB3}"/>
              </a:ext>
            </a:extLst>
          </p:cNvPr>
          <p:cNvPicPr>
            <a:picLocks noChangeAspect="1"/>
          </p:cNvPicPr>
          <p:nvPr/>
        </p:nvPicPr>
        <p:blipFill>
          <a:blip r:embed="rId3"/>
          <a:stretch>
            <a:fillRect/>
          </a:stretch>
        </p:blipFill>
        <p:spPr>
          <a:xfrm>
            <a:off x="404446" y="346075"/>
            <a:ext cx="11535508" cy="6248400"/>
          </a:xfrm>
          <a:prstGeom prst="rect">
            <a:avLst/>
          </a:prstGeom>
        </p:spPr>
      </p:pic>
      <p:sp>
        <p:nvSpPr>
          <p:cNvPr id="5" name="Oval 4">
            <a:extLst>
              <a:ext uri="{FF2B5EF4-FFF2-40B4-BE49-F238E27FC236}">
                <a16:creationId xmlns:a16="http://schemas.microsoft.com/office/drawing/2014/main" id="{C1DE40FE-24DB-4312-8063-FA8BF1482306}"/>
              </a:ext>
            </a:extLst>
          </p:cNvPr>
          <p:cNvSpPr/>
          <p:nvPr/>
        </p:nvSpPr>
        <p:spPr>
          <a:xfrm>
            <a:off x="2928595" y="3500284"/>
            <a:ext cx="1450730" cy="373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Oval 6">
            <a:extLst>
              <a:ext uri="{FF2B5EF4-FFF2-40B4-BE49-F238E27FC236}">
                <a16:creationId xmlns:a16="http://schemas.microsoft.com/office/drawing/2014/main" id="{6FFD7B54-BC7E-4A14-9DD6-444471C979D5}"/>
              </a:ext>
            </a:extLst>
          </p:cNvPr>
          <p:cNvSpPr/>
          <p:nvPr/>
        </p:nvSpPr>
        <p:spPr>
          <a:xfrm>
            <a:off x="2982672" y="4173793"/>
            <a:ext cx="1450730" cy="373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50384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11602-5AE8-4476-9616-9FAB4F92494E}"/>
              </a:ext>
            </a:extLst>
          </p:cNvPr>
          <p:cNvPicPr>
            <a:picLocks noChangeAspect="1"/>
          </p:cNvPicPr>
          <p:nvPr/>
        </p:nvPicPr>
        <p:blipFill>
          <a:blip r:embed="rId3"/>
          <a:stretch>
            <a:fillRect/>
          </a:stretch>
        </p:blipFill>
        <p:spPr>
          <a:xfrm>
            <a:off x="648929" y="478502"/>
            <a:ext cx="10943304" cy="5927623"/>
          </a:xfrm>
          <a:prstGeom prst="rect">
            <a:avLst/>
          </a:prstGeom>
        </p:spPr>
      </p:pic>
      <p:sp>
        <p:nvSpPr>
          <p:cNvPr id="3" name="Oval 2">
            <a:extLst>
              <a:ext uri="{FF2B5EF4-FFF2-40B4-BE49-F238E27FC236}">
                <a16:creationId xmlns:a16="http://schemas.microsoft.com/office/drawing/2014/main" id="{B2D3103C-0E7F-4E50-A9DE-4CB3D5A2ABFF}"/>
              </a:ext>
            </a:extLst>
          </p:cNvPr>
          <p:cNvSpPr/>
          <p:nvPr/>
        </p:nvSpPr>
        <p:spPr>
          <a:xfrm>
            <a:off x="353961" y="2497394"/>
            <a:ext cx="4267200" cy="6489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37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277C9-3107-4868-9A81-151D6FD596E7}"/>
              </a:ext>
            </a:extLst>
          </p:cNvPr>
          <p:cNvSpPr>
            <a:spLocks noGrp="1"/>
          </p:cNvSpPr>
          <p:nvPr>
            <p:ph type="title"/>
          </p:nvPr>
        </p:nvSpPr>
        <p:spPr>
          <a:xfrm>
            <a:off x="209550" y="365125"/>
            <a:ext cx="11811000" cy="1325563"/>
          </a:xfrm>
        </p:spPr>
        <p:txBody>
          <a:bodyPr/>
          <a:lstStyle/>
          <a:p>
            <a:pPr algn="ctr"/>
            <a:r>
              <a:rPr lang="en-US" dirty="0"/>
              <a:t>Guidelines for </a:t>
            </a:r>
            <a:r>
              <a:rPr lang="en-US"/>
              <a:t>Persona Record </a:t>
            </a:r>
            <a:r>
              <a:rPr lang="en-US" dirty="0"/>
              <a:t>Corrections</a:t>
            </a:r>
          </a:p>
        </p:txBody>
      </p:sp>
      <p:sp>
        <p:nvSpPr>
          <p:cNvPr id="4" name="Content Placeholder 3">
            <a:extLst>
              <a:ext uri="{FF2B5EF4-FFF2-40B4-BE49-F238E27FC236}">
                <a16:creationId xmlns:a16="http://schemas.microsoft.com/office/drawing/2014/main" id="{C68BDD07-9EB8-49BE-8E1E-E21BB719F8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84536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D9AAB-D517-400A-B1CB-2DD5FF5723CB}"/>
              </a:ext>
            </a:extLst>
          </p:cNvPr>
          <p:cNvSpPr txBox="1"/>
          <p:nvPr/>
        </p:nvSpPr>
        <p:spPr>
          <a:xfrm>
            <a:off x="152203" y="10160"/>
            <a:ext cx="4046685" cy="461665"/>
          </a:xfrm>
          <a:prstGeom prst="rect">
            <a:avLst/>
          </a:prstGeom>
          <a:noFill/>
        </p:spPr>
        <p:txBody>
          <a:bodyPr wrap="none" rtlCol="0">
            <a:spAutoFit/>
          </a:bodyPr>
          <a:lstStyle/>
          <a:p>
            <a:r>
              <a:rPr lang="en-US" sz="2400" dirty="0"/>
              <a:t>Benefits of OCR-error Clean-up</a:t>
            </a:r>
          </a:p>
        </p:txBody>
      </p:sp>
      <p:sp>
        <p:nvSpPr>
          <p:cNvPr id="3" name="TextBox 2">
            <a:extLst>
              <a:ext uri="{FF2B5EF4-FFF2-40B4-BE49-F238E27FC236}">
                <a16:creationId xmlns:a16="http://schemas.microsoft.com/office/drawing/2014/main" id="{E17177A3-1B83-4583-96DF-7F07AFD57705}"/>
              </a:ext>
            </a:extLst>
          </p:cNvPr>
          <p:cNvSpPr txBox="1"/>
          <p:nvPr/>
        </p:nvSpPr>
        <p:spPr>
          <a:xfrm>
            <a:off x="596900" y="596900"/>
            <a:ext cx="10484665" cy="830997"/>
          </a:xfrm>
          <a:prstGeom prst="rect">
            <a:avLst/>
          </a:prstGeom>
          <a:noFill/>
        </p:spPr>
        <p:txBody>
          <a:bodyPr wrap="none" rtlCol="0">
            <a:spAutoFit/>
          </a:bodyPr>
          <a:lstStyle/>
          <a:p>
            <a:pPr marL="457200" indent="-457200">
              <a:buFont typeface="+mj-lt"/>
              <a:buAutoNum type="arabicPeriod"/>
            </a:pPr>
            <a:r>
              <a:rPr lang="en-US" sz="2400" dirty="0"/>
              <a:t>Reduction of number of templates &amp; potential reuse of templates across books</a:t>
            </a:r>
          </a:p>
          <a:p>
            <a:pPr marL="457200" indent="-457200">
              <a:buFont typeface="+mj-lt"/>
              <a:buAutoNum type="arabicPeriod"/>
            </a:pPr>
            <a:r>
              <a:rPr lang="en-US" sz="2400" dirty="0"/>
              <a:t>Enhanced fielded and keyword search of CDS records</a:t>
            </a:r>
          </a:p>
        </p:txBody>
      </p:sp>
      <p:pic>
        <p:nvPicPr>
          <p:cNvPr id="4" name="Picture 3">
            <a:extLst>
              <a:ext uri="{FF2B5EF4-FFF2-40B4-BE49-F238E27FC236}">
                <a16:creationId xmlns:a16="http://schemas.microsoft.com/office/drawing/2014/main" id="{263C19E8-00DA-4E5C-AB90-361959C3C6F7}"/>
              </a:ext>
            </a:extLst>
          </p:cNvPr>
          <p:cNvPicPr>
            <a:picLocks noChangeAspect="1"/>
          </p:cNvPicPr>
          <p:nvPr/>
        </p:nvPicPr>
        <p:blipFill>
          <a:blip r:embed="rId2"/>
          <a:stretch>
            <a:fillRect/>
          </a:stretch>
        </p:blipFill>
        <p:spPr>
          <a:xfrm>
            <a:off x="1073269" y="1477164"/>
            <a:ext cx="5022731" cy="4298503"/>
          </a:xfrm>
          <a:prstGeom prst="rect">
            <a:avLst/>
          </a:prstGeom>
        </p:spPr>
      </p:pic>
      <p:pic>
        <p:nvPicPr>
          <p:cNvPr id="5" name="Picture 4">
            <a:extLst>
              <a:ext uri="{FF2B5EF4-FFF2-40B4-BE49-F238E27FC236}">
                <a16:creationId xmlns:a16="http://schemas.microsoft.com/office/drawing/2014/main" id="{F4D47793-1DCF-4536-BF98-61CA90A16634}"/>
              </a:ext>
            </a:extLst>
          </p:cNvPr>
          <p:cNvPicPr>
            <a:picLocks noChangeAspect="1"/>
          </p:cNvPicPr>
          <p:nvPr/>
        </p:nvPicPr>
        <p:blipFill>
          <a:blip r:embed="rId3"/>
          <a:stretch>
            <a:fillRect/>
          </a:stretch>
        </p:blipFill>
        <p:spPr>
          <a:xfrm>
            <a:off x="6388000" y="1485900"/>
            <a:ext cx="4966610" cy="4292600"/>
          </a:xfrm>
          <a:prstGeom prst="rect">
            <a:avLst/>
          </a:prstGeom>
        </p:spPr>
      </p:pic>
      <p:sp>
        <p:nvSpPr>
          <p:cNvPr id="7" name="TextBox 6">
            <a:extLst>
              <a:ext uri="{FF2B5EF4-FFF2-40B4-BE49-F238E27FC236}">
                <a16:creationId xmlns:a16="http://schemas.microsoft.com/office/drawing/2014/main" id="{6271906F-85DC-4CDB-8941-589151CC3410}"/>
              </a:ext>
            </a:extLst>
          </p:cNvPr>
          <p:cNvSpPr txBox="1"/>
          <p:nvPr/>
        </p:nvSpPr>
        <p:spPr>
          <a:xfrm>
            <a:off x="111760" y="5974080"/>
            <a:ext cx="12170768" cy="707886"/>
          </a:xfrm>
          <a:prstGeom prst="rect">
            <a:avLst/>
          </a:prstGeom>
          <a:noFill/>
        </p:spPr>
        <p:txBody>
          <a:bodyPr wrap="none" rtlCol="0">
            <a:spAutoFit/>
          </a:bodyPr>
          <a:lstStyle/>
          <a:p>
            <a:r>
              <a:rPr lang="en-US" sz="2000" dirty="0"/>
              <a:t>Name Templates: 124 (with OCR variations), 68 (with corrected OCR), 10 (with generated name types)</a:t>
            </a:r>
          </a:p>
          <a:p>
            <a:r>
              <a:rPr lang="en-US" sz="2000" dirty="0"/>
              <a:t>Marriage Symbol Search Phrases: 90 (with OCR variations), 33 (with corrected OCR), 6 (with generated name types)</a:t>
            </a:r>
          </a:p>
        </p:txBody>
      </p:sp>
    </p:spTree>
    <p:extLst>
      <p:ext uri="{BB962C8B-B14F-4D97-AF65-F5344CB8AC3E}">
        <p14:creationId xmlns:p14="http://schemas.microsoft.com/office/powerpoint/2010/main" val="188564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5" name="Picture 4">
            <a:extLst>
              <a:ext uri="{FF2B5EF4-FFF2-40B4-BE49-F238E27FC236}">
                <a16:creationId xmlns:a16="http://schemas.microsoft.com/office/drawing/2014/main" id="{4759DAE5-4CFA-4C49-B07B-1AB2704B75BE}"/>
              </a:ext>
            </a:extLst>
          </p:cNvPr>
          <p:cNvPicPr>
            <a:picLocks noChangeAspect="1"/>
          </p:cNvPicPr>
          <p:nvPr/>
        </p:nvPicPr>
        <p:blipFill>
          <a:blip r:embed="rId3"/>
          <a:stretch>
            <a:fillRect/>
          </a:stretch>
        </p:blipFill>
        <p:spPr>
          <a:xfrm>
            <a:off x="945987" y="640080"/>
            <a:ext cx="5484604" cy="5750560"/>
          </a:xfrm>
          <a:prstGeom prst="rect">
            <a:avLst/>
          </a:prstGeom>
        </p:spPr>
      </p:pic>
      <p:pic>
        <p:nvPicPr>
          <p:cNvPr id="10" name="Picture 9">
            <a:extLst>
              <a:ext uri="{FF2B5EF4-FFF2-40B4-BE49-F238E27FC236}">
                <a16:creationId xmlns:a16="http://schemas.microsoft.com/office/drawing/2014/main" id="{005A9C64-0966-4846-B835-063028AA6205}"/>
              </a:ext>
            </a:extLst>
          </p:cNvPr>
          <p:cNvPicPr>
            <a:picLocks noChangeAspect="1"/>
          </p:cNvPicPr>
          <p:nvPr/>
        </p:nvPicPr>
        <p:blipFill>
          <a:blip r:embed="rId4"/>
          <a:stretch>
            <a:fillRect/>
          </a:stretch>
        </p:blipFill>
        <p:spPr>
          <a:xfrm>
            <a:off x="6614160" y="26960"/>
            <a:ext cx="4962473" cy="6505920"/>
          </a:xfrm>
          <a:prstGeom prst="rect">
            <a:avLst/>
          </a:prstGeom>
        </p:spPr>
      </p:pic>
    </p:spTree>
    <p:extLst>
      <p:ext uri="{BB962C8B-B14F-4D97-AF65-F5344CB8AC3E}">
        <p14:creationId xmlns:p14="http://schemas.microsoft.com/office/powerpoint/2010/main" val="1824967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CAE7B-4FE0-47A4-91D6-0B96EC5FC249}"/>
              </a:ext>
            </a:extLst>
          </p:cNvPr>
          <p:cNvPicPr>
            <a:picLocks noChangeAspect="1"/>
          </p:cNvPicPr>
          <p:nvPr/>
        </p:nvPicPr>
        <p:blipFill>
          <a:blip r:embed="rId3"/>
          <a:stretch>
            <a:fillRect/>
          </a:stretch>
        </p:blipFill>
        <p:spPr>
          <a:xfrm>
            <a:off x="934719" y="545526"/>
            <a:ext cx="4029521" cy="6109273"/>
          </a:xfrm>
          <a:prstGeom prst="rect">
            <a:avLst/>
          </a:prstGeom>
        </p:spPr>
      </p:pic>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4" name="Picture 3">
            <a:extLst>
              <a:ext uri="{FF2B5EF4-FFF2-40B4-BE49-F238E27FC236}">
                <a16:creationId xmlns:a16="http://schemas.microsoft.com/office/drawing/2014/main" id="{17A0398E-3AE3-4AC9-B0F0-DAF377E9BD26}"/>
              </a:ext>
            </a:extLst>
          </p:cNvPr>
          <p:cNvPicPr>
            <a:picLocks noChangeAspect="1"/>
          </p:cNvPicPr>
          <p:nvPr/>
        </p:nvPicPr>
        <p:blipFill>
          <a:blip r:embed="rId4"/>
          <a:stretch>
            <a:fillRect/>
          </a:stretch>
        </p:blipFill>
        <p:spPr>
          <a:xfrm>
            <a:off x="2987040" y="504852"/>
            <a:ext cx="5073244" cy="6129627"/>
          </a:xfrm>
          <a:prstGeom prst="rect">
            <a:avLst/>
          </a:prstGeom>
        </p:spPr>
      </p:pic>
      <p:sp>
        <p:nvSpPr>
          <p:cNvPr id="6" name="Oval 5">
            <a:extLst>
              <a:ext uri="{FF2B5EF4-FFF2-40B4-BE49-F238E27FC236}">
                <a16:creationId xmlns:a16="http://schemas.microsoft.com/office/drawing/2014/main" id="{59D44C55-19DA-42D6-98BF-693C6DD22805}"/>
              </a:ext>
            </a:extLst>
          </p:cNvPr>
          <p:cNvSpPr/>
          <p:nvPr/>
        </p:nvSpPr>
        <p:spPr>
          <a:xfrm>
            <a:off x="2956560" y="120904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5C7C2A-875D-4FAA-B0C9-1DDB4483E850}"/>
              </a:ext>
            </a:extLst>
          </p:cNvPr>
          <p:cNvSpPr/>
          <p:nvPr/>
        </p:nvSpPr>
        <p:spPr>
          <a:xfrm>
            <a:off x="2946400" y="207264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8A9F6F7-58E1-41F0-851E-DA80A759B6F7}"/>
              </a:ext>
            </a:extLst>
          </p:cNvPr>
          <p:cNvSpPr/>
          <p:nvPr/>
        </p:nvSpPr>
        <p:spPr>
          <a:xfrm>
            <a:off x="2946400" y="271272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B64DFB5-BCDE-46EA-B350-DDB2B19D701E}"/>
              </a:ext>
            </a:extLst>
          </p:cNvPr>
          <p:cNvSpPr/>
          <p:nvPr/>
        </p:nvSpPr>
        <p:spPr>
          <a:xfrm>
            <a:off x="2956560" y="411480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489DD54-234F-4173-B91F-DBE43F727CBF}"/>
              </a:ext>
            </a:extLst>
          </p:cNvPr>
          <p:cNvSpPr/>
          <p:nvPr/>
        </p:nvSpPr>
        <p:spPr>
          <a:xfrm>
            <a:off x="2946400" y="529336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1F57D33-1B85-4BDD-BB13-0CDB907E4CAD}"/>
              </a:ext>
            </a:extLst>
          </p:cNvPr>
          <p:cNvSpPr/>
          <p:nvPr/>
        </p:nvSpPr>
        <p:spPr>
          <a:xfrm>
            <a:off x="2936240" y="5831840"/>
            <a:ext cx="406400" cy="162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EF2F38-833F-416A-90BB-8B1D2DC773C5}"/>
              </a:ext>
            </a:extLst>
          </p:cNvPr>
          <p:cNvPicPr>
            <a:picLocks noChangeAspect="1"/>
          </p:cNvPicPr>
          <p:nvPr/>
        </p:nvPicPr>
        <p:blipFill>
          <a:blip r:embed="rId5"/>
          <a:stretch>
            <a:fillRect/>
          </a:stretch>
        </p:blipFill>
        <p:spPr>
          <a:xfrm>
            <a:off x="6797040" y="172720"/>
            <a:ext cx="5023433" cy="6585839"/>
          </a:xfrm>
          <a:prstGeom prst="rect">
            <a:avLst/>
          </a:prstGeom>
        </p:spPr>
      </p:pic>
    </p:spTree>
    <p:extLst>
      <p:ext uri="{BB962C8B-B14F-4D97-AF65-F5344CB8AC3E}">
        <p14:creationId xmlns:p14="http://schemas.microsoft.com/office/powerpoint/2010/main" val="373231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7" name="Picture 6" descr="A close up of text on a black background&#10;&#10;Description automatically generated">
            <a:extLst>
              <a:ext uri="{FF2B5EF4-FFF2-40B4-BE49-F238E27FC236}">
                <a16:creationId xmlns:a16="http://schemas.microsoft.com/office/drawing/2014/main" id="{7EC8B2AE-11F5-4902-BE0B-43F8F4D6F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545" y="270164"/>
            <a:ext cx="4587674" cy="6400800"/>
          </a:xfrm>
          <a:prstGeom prst="rect">
            <a:avLst/>
          </a:prstGeom>
        </p:spPr>
      </p:pic>
      <p:pic>
        <p:nvPicPr>
          <p:cNvPr id="8" name="Picture 7">
            <a:extLst>
              <a:ext uri="{FF2B5EF4-FFF2-40B4-BE49-F238E27FC236}">
                <a16:creationId xmlns:a16="http://schemas.microsoft.com/office/drawing/2014/main" id="{E417953B-E725-482B-8EAD-0EC194940F88}"/>
              </a:ext>
            </a:extLst>
          </p:cNvPr>
          <p:cNvPicPr>
            <a:picLocks noChangeAspect="1"/>
          </p:cNvPicPr>
          <p:nvPr/>
        </p:nvPicPr>
        <p:blipFill>
          <a:blip r:embed="rId4"/>
          <a:stretch>
            <a:fillRect/>
          </a:stretch>
        </p:blipFill>
        <p:spPr>
          <a:xfrm>
            <a:off x="414734" y="647701"/>
            <a:ext cx="6361702" cy="5330536"/>
          </a:xfrm>
          <a:prstGeom prst="rect">
            <a:avLst/>
          </a:prstGeom>
        </p:spPr>
      </p:pic>
      <p:sp>
        <p:nvSpPr>
          <p:cNvPr id="9" name="Oval 8">
            <a:extLst>
              <a:ext uri="{FF2B5EF4-FFF2-40B4-BE49-F238E27FC236}">
                <a16:creationId xmlns:a16="http://schemas.microsoft.com/office/drawing/2014/main" id="{BCC3FEF8-414B-4DD7-8707-21CDCBF0DA82}"/>
              </a:ext>
            </a:extLst>
          </p:cNvPr>
          <p:cNvSpPr/>
          <p:nvPr/>
        </p:nvSpPr>
        <p:spPr>
          <a:xfrm>
            <a:off x="301336" y="5320145"/>
            <a:ext cx="633846" cy="322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555AFE24-9B6A-41DF-960C-31B0DBD61B81}"/>
              </a:ext>
            </a:extLst>
          </p:cNvPr>
          <p:cNvCxnSpPr/>
          <p:nvPr/>
        </p:nvCxnSpPr>
        <p:spPr>
          <a:xfrm>
            <a:off x="419100" y="1181100"/>
            <a:ext cx="0" cy="39052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42FA08-A50D-4AD8-90F1-80ADF1F42D47}"/>
              </a:ext>
            </a:extLst>
          </p:cNvPr>
          <p:cNvCxnSpPr/>
          <p:nvPr/>
        </p:nvCxnSpPr>
        <p:spPr>
          <a:xfrm flipH="1">
            <a:off x="93518" y="5091545"/>
            <a:ext cx="3325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22F2EB-AF4E-4706-90F4-ED48194F2269}"/>
              </a:ext>
            </a:extLst>
          </p:cNvPr>
          <p:cNvCxnSpPr/>
          <p:nvPr/>
        </p:nvCxnSpPr>
        <p:spPr>
          <a:xfrm>
            <a:off x="93518" y="5091545"/>
            <a:ext cx="0" cy="8832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Arrow: Right 11">
            <a:extLst>
              <a:ext uri="{FF2B5EF4-FFF2-40B4-BE49-F238E27FC236}">
                <a16:creationId xmlns:a16="http://schemas.microsoft.com/office/drawing/2014/main" id="{7BF0A977-BFD9-446F-8B09-FC9D3E893929}"/>
              </a:ext>
            </a:extLst>
          </p:cNvPr>
          <p:cNvSpPr/>
          <p:nvPr/>
        </p:nvSpPr>
        <p:spPr>
          <a:xfrm rot="10800000">
            <a:off x="124691" y="5434445"/>
            <a:ext cx="155864" cy="935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DC340C-3A84-400E-9749-579A71366C5B}"/>
              </a:ext>
            </a:extLst>
          </p:cNvPr>
          <p:cNvSpPr txBox="1"/>
          <p:nvPr/>
        </p:nvSpPr>
        <p:spPr>
          <a:xfrm>
            <a:off x="3730336" y="2774373"/>
            <a:ext cx="2141612" cy="1200329"/>
          </a:xfrm>
          <a:prstGeom prst="rect">
            <a:avLst/>
          </a:prstGeom>
          <a:noFill/>
        </p:spPr>
        <p:txBody>
          <a:bodyPr wrap="none" rtlCol="0">
            <a:spAutoFit/>
          </a:bodyPr>
          <a:lstStyle/>
          <a:p>
            <a:r>
              <a:rPr lang="en-US" sz="7200" dirty="0">
                <a:solidFill>
                  <a:srgbClr val="00B050"/>
                </a:solidFill>
              </a:rPr>
              <a:t>Fixed</a:t>
            </a:r>
          </a:p>
        </p:txBody>
      </p:sp>
    </p:spTree>
    <p:extLst>
      <p:ext uri="{BB962C8B-B14F-4D97-AF65-F5344CB8AC3E}">
        <p14:creationId xmlns:p14="http://schemas.microsoft.com/office/powerpoint/2010/main" val="4243471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sp>
        <p:nvSpPr>
          <p:cNvPr id="20" name="TextBox 19">
            <a:extLst>
              <a:ext uri="{FF2B5EF4-FFF2-40B4-BE49-F238E27FC236}">
                <a16:creationId xmlns:a16="http://schemas.microsoft.com/office/drawing/2014/main" id="{71379E80-DE30-4B21-9604-83461ABE0E04}"/>
              </a:ext>
            </a:extLst>
          </p:cNvPr>
          <p:cNvSpPr txBox="1"/>
          <p:nvPr/>
        </p:nvSpPr>
        <p:spPr>
          <a:xfrm>
            <a:off x="1052079" y="2162906"/>
            <a:ext cx="5463021" cy="461665"/>
          </a:xfrm>
          <a:prstGeom prst="rect">
            <a:avLst/>
          </a:prstGeom>
          <a:noFill/>
        </p:spPr>
        <p:txBody>
          <a:bodyPr wrap="square">
            <a:spAutoFit/>
          </a:bodyPr>
          <a:lstStyle/>
          <a:p>
            <a:r>
              <a:rPr lang="it-IT" sz="1200" dirty="0"/>
              <a:t>SOL Kind : Peter ( ' ) 3 . 2 . 1762 EOL</a:t>
            </a:r>
          </a:p>
          <a:p>
            <a:r>
              <a:rPr lang="it-IT" sz="1200" dirty="0"/>
              <a:t>SOL NONE NONE Name NONE NONE NONE NONE NONE NONE NONE NONE EOL</a:t>
            </a:r>
            <a:endParaRPr lang="en-US" sz="1200" dirty="0"/>
          </a:p>
        </p:txBody>
      </p:sp>
      <p:sp>
        <p:nvSpPr>
          <p:cNvPr id="5" name="Rectangle: Rounded Corners 4">
            <a:extLst>
              <a:ext uri="{FF2B5EF4-FFF2-40B4-BE49-F238E27FC236}">
                <a16:creationId xmlns:a16="http://schemas.microsoft.com/office/drawing/2014/main" id="{B9CC10BF-05C6-449A-9D6A-7D4AE2B75E08}"/>
              </a:ext>
            </a:extLst>
          </p:cNvPr>
          <p:cNvSpPr/>
          <p:nvPr/>
        </p:nvSpPr>
        <p:spPr>
          <a:xfrm>
            <a:off x="2140528" y="2208935"/>
            <a:ext cx="238991" cy="1974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EA4C7C-F6BD-410E-A0FC-7FF4F859DE60}"/>
              </a:ext>
            </a:extLst>
          </p:cNvPr>
          <p:cNvSpPr txBox="1"/>
          <p:nvPr/>
        </p:nvSpPr>
        <p:spPr>
          <a:xfrm>
            <a:off x="1062471" y="2675479"/>
            <a:ext cx="6094268" cy="276999"/>
          </a:xfrm>
          <a:prstGeom prst="rect">
            <a:avLst/>
          </a:prstGeom>
          <a:noFill/>
        </p:spPr>
        <p:txBody>
          <a:bodyPr wrap="square">
            <a:spAutoFit/>
          </a:bodyPr>
          <a:lstStyle/>
          <a:p>
            <a:r>
              <a:rPr lang="de-DE" sz="1200" dirty="0"/>
              <a:t>ool. 4.2.1779 llsabe von Elm geb. Wilkens, r,Nwe. aus E023), * 26.7.1752 aus W038, + 1.3.1798,</a:t>
            </a:r>
            <a:endParaRPr lang="en-US" sz="1200" dirty="0"/>
          </a:p>
        </p:txBody>
      </p:sp>
      <p:sp>
        <p:nvSpPr>
          <p:cNvPr id="22" name="Rectangle: Rounded Corners 21">
            <a:extLst>
              <a:ext uri="{FF2B5EF4-FFF2-40B4-BE49-F238E27FC236}">
                <a16:creationId xmlns:a16="http://schemas.microsoft.com/office/drawing/2014/main" id="{B02B6D9D-7B3C-4A52-A169-E04415034B15}"/>
              </a:ext>
            </a:extLst>
          </p:cNvPr>
          <p:cNvSpPr/>
          <p:nvPr/>
        </p:nvSpPr>
        <p:spPr>
          <a:xfrm>
            <a:off x="1974273" y="2707698"/>
            <a:ext cx="405246" cy="2182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932B7C3-89E3-4086-8088-932D572D97B9}"/>
              </a:ext>
            </a:extLst>
          </p:cNvPr>
          <p:cNvSpPr txBox="1"/>
          <p:nvPr/>
        </p:nvSpPr>
        <p:spPr>
          <a:xfrm>
            <a:off x="1062471" y="3103238"/>
            <a:ext cx="6094268" cy="276999"/>
          </a:xfrm>
          <a:prstGeom prst="rect">
            <a:avLst/>
          </a:prstGeom>
          <a:noFill/>
        </p:spPr>
        <p:txBody>
          <a:bodyPr wrap="square">
            <a:spAutoFit/>
          </a:bodyPr>
          <a:lstStyle/>
          <a:p>
            <a:r>
              <a:rPr lang="en-US" sz="1200" dirty="0" err="1"/>
              <a:t>llsabeth</a:t>
            </a:r>
            <a:r>
              <a:rPr lang="en-US" sz="1200" dirty="0"/>
              <a:t> * 24.7.1791, </a:t>
            </a:r>
            <a:r>
              <a:rPr lang="en-US" sz="1200" dirty="0" err="1"/>
              <a:t>oo</a:t>
            </a:r>
            <a:r>
              <a:rPr lang="en-US" sz="1200" dirty="0"/>
              <a:t> 24.5.1811 Johann Jacob </a:t>
            </a:r>
            <a:r>
              <a:rPr lang="en-US" sz="1200" dirty="0" err="1"/>
              <a:t>Sengstaken</a:t>
            </a:r>
            <a:r>
              <a:rPr lang="en-US" sz="1200" dirty="0"/>
              <a:t>, S056,</a:t>
            </a:r>
          </a:p>
        </p:txBody>
      </p:sp>
      <p:sp>
        <p:nvSpPr>
          <p:cNvPr id="26" name="Rectangle: Rounded Corners 25">
            <a:extLst>
              <a:ext uri="{FF2B5EF4-FFF2-40B4-BE49-F238E27FC236}">
                <a16:creationId xmlns:a16="http://schemas.microsoft.com/office/drawing/2014/main" id="{A9AA7B6D-D4F6-456E-AE57-A989DC0FC406}"/>
              </a:ext>
            </a:extLst>
          </p:cNvPr>
          <p:cNvSpPr/>
          <p:nvPr/>
        </p:nvSpPr>
        <p:spPr>
          <a:xfrm>
            <a:off x="1118754" y="3121603"/>
            <a:ext cx="543791" cy="232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BF0518C-5287-4911-863A-4DE31338F908}"/>
              </a:ext>
            </a:extLst>
          </p:cNvPr>
          <p:cNvSpPr txBox="1"/>
          <p:nvPr/>
        </p:nvSpPr>
        <p:spPr>
          <a:xfrm>
            <a:off x="1349128" y="3532587"/>
            <a:ext cx="5438312" cy="276999"/>
          </a:xfrm>
          <a:prstGeom prst="rect">
            <a:avLst/>
          </a:prstGeom>
          <a:noFill/>
        </p:spPr>
        <p:txBody>
          <a:bodyPr wrap="square">
            <a:spAutoFit/>
          </a:bodyPr>
          <a:lstStyle/>
          <a:p>
            <a:r>
              <a:rPr lang="en-US" sz="1200" dirty="0"/>
              <a:t>        </a:t>
            </a:r>
            <a:r>
              <a:rPr lang="en-US" sz="1200" dirty="0" err="1"/>
              <a:t>ooll</a:t>
            </a:r>
            <a:r>
              <a:rPr lang="en-US" sz="1200" dirty="0"/>
              <a:t>. 8.2.1798 </a:t>
            </a:r>
            <a:r>
              <a:rPr lang="en-US" sz="1200" dirty="0" err="1"/>
              <a:t>Margaretha</a:t>
            </a:r>
            <a:r>
              <a:rPr lang="en-US" sz="1200" dirty="0"/>
              <a:t> Dorothea Meyer,* 18.9.1769 </a:t>
            </a:r>
            <a:r>
              <a:rPr lang="en-US" sz="1200" dirty="0" err="1"/>
              <a:t>aus</a:t>
            </a:r>
            <a:r>
              <a:rPr lang="en-US" sz="1200" dirty="0"/>
              <a:t> M048, + 24.1.1850,</a:t>
            </a:r>
          </a:p>
        </p:txBody>
      </p:sp>
      <p:sp>
        <p:nvSpPr>
          <p:cNvPr id="29" name="Rectangle: Rounded Corners 28">
            <a:extLst>
              <a:ext uri="{FF2B5EF4-FFF2-40B4-BE49-F238E27FC236}">
                <a16:creationId xmlns:a16="http://schemas.microsoft.com/office/drawing/2014/main" id="{245324DD-FC20-4D5F-BA63-85EB27826754}"/>
              </a:ext>
            </a:extLst>
          </p:cNvPr>
          <p:cNvSpPr/>
          <p:nvPr/>
        </p:nvSpPr>
        <p:spPr>
          <a:xfrm>
            <a:off x="1143564" y="3564405"/>
            <a:ext cx="543791" cy="232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D340E74-0E58-4818-BD6D-E56885663426}"/>
              </a:ext>
            </a:extLst>
          </p:cNvPr>
          <p:cNvSpPr txBox="1"/>
          <p:nvPr/>
        </p:nvSpPr>
        <p:spPr>
          <a:xfrm>
            <a:off x="1085730" y="3923127"/>
            <a:ext cx="3160528" cy="276999"/>
          </a:xfrm>
          <a:prstGeom prst="rect">
            <a:avLst/>
          </a:prstGeom>
          <a:noFill/>
        </p:spPr>
        <p:txBody>
          <a:bodyPr wrap="square">
            <a:spAutoFit/>
          </a:bodyPr>
          <a:lstStyle/>
          <a:p>
            <a:r>
              <a:rPr lang="en-US" sz="1200" dirty="0"/>
              <a:t>Johann* 14.9.1862, + 15.4.1865</a:t>
            </a:r>
          </a:p>
        </p:txBody>
      </p:sp>
      <p:sp>
        <p:nvSpPr>
          <p:cNvPr id="32" name="Rectangle: Rounded Corners 31">
            <a:extLst>
              <a:ext uri="{FF2B5EF4-FFF2-40B4-BE49-F238E27FC236}">
                <a16:creationId xmlns:a16="http://schemas.microsoft.com/office/drawing/2014/main" id="{0B2219CE-A045-4963-849D-C88FE0104A32}"/>
              </a:ext>
            </a:extLst>
          </p:cNvPr>
          <p:cNvSpPr/>
          <p:nvPr/>
        </p:nvSpPr>
        <p:spPr>
          <a:xfrm>
            <a:off x="1114600" y="3943149"/>
            <a:ext cx="48216" cy="201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0DEFAFF-6CFD-445A-997A-355CBC893281}"/>
              </a:ext>
            </a:extLst>
          </p:cNvPr>
          <p:cNvSpPr txBox="1"/>
          <p:nvPr/>
        </p:nvSpPr>
        <p:spPr>
          <a:xfrm>
            <a:off x="1102860" y="4305899"/>
            <a:ext cx="3171161" cy="276999"/>
          </a:xfrm>
          <a:prstGeom prst="rect">
            <a:avLst/>
          </a:prstGeom>
          <a:noFill/>
        </p:spPr>
        <p:txBody>
          <a:bodyPr wrap="square">
            <a:spAutoFit/>
          </a:bodyPr>
          <a:lstStyle/>
          <a:p>
            <a:r>
              <a:rPr lang="de-DE" sz="1200" dirty="0"/>
              <a:t>Kinder (bis 1900): Sophie Elisabeth* 24.12.1898</a:t>
            </a:r>
            <a:endParaRPr lang="en-US" sz="1200" dirty="0"/>
          </a:p>
        </p:txBody>
      </p:sp>
      <p:sp>
        <p:nvSpPr>
          <p:cNvPr id="35" name="Rectangle: Rounded Corners 34">
            <a:extLst>
              <a:ext uri="{FF2B5EF4-FFF2-40B4-BE49-F238E27FC236}">
                <a16:creationId xmlns:a16="http://schemas.microsoft.com/office/drawing/2014/main" id="{F12A0086-C482-4B4A-80FB-E057F2D236A3}"/>
              </a:ext>
            </a:extLst>
          </p:cNvPr>
          <p:cNvSpPr/>
          <p:nvPr/>
        </p:nvSpPr>
        <p:spPr>
          <a:xfrm>
            <a:off x="1610806" y="4322860"/>
            <a:ext cx="632396" cy="2368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B045D7-D382-4163-9289-C8E59DA45945}"/>
              </a:ext>
            </a:extLst>
          </p:cNvPr>
          <p:cNvSpPr txBox="1"/>
          <p:nvPr/>
        </p:nvSpPr>
        <p:spPr>
          <a:xfrm>
            <a:off x="540327" y="623455"/>
            <a:ext cx="5309274" cy="369332"/>
          </a:xfrm>
          <a:prstGeom prst="rect">
            <a:avLst/>
          </a:prstGeom>
          <a:noFill/>
        </p:spPr>
        <p:txBody>
          <a:bodyPr wrap="none" rtlCol="0">
            <a:spAutoFit/>
          </a:bodyPr>
          <a:lstStyle/>
          <a:p>
            <a:r>
              <a:rPr lang="en-US" dirty="0"/>
              <a:t>Chasing long tail of missing heads – starting with 3,966</a:t>
            </a:r>
          </a:p>
        </p:txBody>
      </p:sp>
      <p:sp>
        <p:nvSpPr>
          <p:cNvPr id="4" name="TextBox 3">
            <a:extLst>
              <a:ext uri="{FF2B5EF4-FFF2-40B4-BE49-F238E27FC236}">
                <a16:creationId xmlns:a16="http://schemas.microsoft.com/office/drawing/2014/main" id="{4AADA8F9-209A-4D8E-9714-796A245F4882}"/>
              </a:ext>
            </a:extLst>
          </p:cNvPr>
          <p:cNvSpPr txBox="1"/>
          <p:nvPr/>
        </p:nvSpPr>
        <p:spPr>
          <a:xfrm>
            <a:off x="1028700" y="1362941"/>
            <a:ext cx="6366615" cy="276999"/>
          </a:xfrm>
          <a:prstGeom prst="rect">
            <a:avLst/>
          </a:prstGeom>
          <a:noFill/>
        </p:spPr>
        <p:txBody>
          <a:bodyPr wrap="none" rtlCol="0">
            <a:spAutoFit/>
          </a:bodyPr>
          <a:lstStyle/>
          <a:p>
            <a:r>
              <a:rPr lang="en-US" sz="1200" dirty="0"/>
              <a:t>“</a:t>
            </a:r>
            <a:r>
              <a:rPr lang="en-US" sz="1200" dirty="0" err="1"/>
              <a:t>vermutlich</a:t>
            </a:r>
            <a:r>
              <a:rPr lang="en-US" sz="1200" dirty="0"/>
              <a:t>” issues: 7 occurrences of various types preventing Person heads from being recognized</a:t>
            </a:r>
          </a:p>
        </p:txBody>
      </p:sp>
      <p:sp>
        <p:nvSpPr>
          <p:cNvPr id="6" name="TextBox 5">
            <a:extLst>
              <a:ext uri="{FF2B5EF4-FFF2-40B4-BE49-F238E27FC236}">
                <a16:creationId xmlns:a16="http://schemas.microsoft.com/office/drawing/2014/main" id="{9023C69A-9FB5-43AB-8EF2-FCFCC64B8BD9}"/>
              </a:ext>
            </a:extLst>
          </p:cNvPr>
          <p:cNvSpPr txBox="1"/>
          <p:nvPr/>
        </p:nvSpPr>
        <p:spPr>
          <a:xfrm>
            <a:off x="1007918" y="1017443"/>
            <a:ext cx="5264070" cy="276999"/>
          </a:xfrm>
          <a:prstGeom prst="rect">
            <a:avLst/>
          </a:prstGeom>
          <a:noFill/>
        </p:spPr>
        <p:txBody>
          <a:bodyPr wrap="none" rtlCol="0">
            <a:spAutoFit/>
          </a:bodyPr>
          <a:lstStyle/>
          <a:p>
            <a:r>
              <a:rPr lang="en-US" sz="1200" dirty="0"/>
              <a:t> marriage symbol issues (usually </a:t>
            </a:r>
            <a:r>
              <a:rPr lang="en-US" sz="1200" dirty="0" err="1"/>
              <a:t>OCR’d</a:t>
            </a:r>
            <a:r>
              <a:rPr lang="en-US" sz="1200" dirty="0"/>
              <a:t> as </a:t>
            </a:r>
            <a:r>
              <a:rPr lang="en-US" sz="1200" dirty="0" err="1"/>
              <a:t>oo</a:t>
            </a:r>
            <a:r>
              <a:rPr lang="en-US" sz="1200" dirty="0"/>
              <a:t>):  Cl;   </a:t>
            </a:r>
            <a:r>
              <a:rPr lang="en-US" sz="1200" dirty="0" err="1"/>
              <a:t>aJ</a:t>
            </a:r>
            <a:r>
              <a:rPr lang="en-US" sz="1200" dirty="0"/>
              <a:t>   &lt;X&gt;   &lt;X)   </a:t>
            </a:r>
            <a:r>
              <a:rPr lang="en-US" sz="1200" dirty="0" err="1"/>
              <a:t>eo</a:t>
            </a:r>
            <a:r>
              <a:rPr lang="en-US" sz="1200" dirty="0"/>
              <a:t>   00   </a:t>
            </a:r>
            <a:r>
              <a:rPr lang="en-US" sz="1200" dirty="0" err="1"/>
              <a:t>oo</a:t>
            </a:r>
            <a:r>
              <a:rPr lang="en-US" sz="1200" dirty="0"/>
              <a:t>_ </a:t>
            </a:r>
          </a:p>
        </p:txBody>
      </p:sp>
      <p:sp>
        <p:nvSpPr>
          <p:cNvPr id="18" name="TextBox 17">
            <a:extLst>
              <a:ext uri="{FF2B5EF4-FFF2-40B4-BE49-F238E27FC236}">
                <a16:creationId xmlns:a16="http://schemas.microsoft.com/office/drawing/2014/main" id="{F2F4C3F5-CE9E-427F-8660-294623861278}"/>
              </a:ext>
            </a:extLst>
          </p:cNvPr>
          <p:cNvSpPr txBox="1"/>
          <p:nvPr/>
        </p:nvSpPr>
        <p:spPr>
          <a:xfrm>
            <a:off x="568036" y="1727489"/>
            <a:ext cx="3393365" cy="369332"/>
          </a:xfrm>
          <a:prstGeom prst="rect">
            <a:avLst/>
          </a:prstGeom>
          <a:noFill/>
        </p:spPr>
        <p:txBody>
          <a:bodyPr wrap="none" rtlCol="0">
            <a:spAutoFit/>
          </a:bodyPr>
          <a:lstStyle/>
          <a:p>
            <a:r>
              <a:rPr lang="en-US" dirty="0"/>
              <a:t>Chasing long tail – now with 4,154</a:t>
            </a:r>
          </a:p>
        </p:txBody>
      </p:sp>
      <p:sp>
        <p:nvSpPr>
          <p:cNvPr id="23" name="TextBox 22">
            <a:extLst>
              <a:ext uri="{FF2B5EF4-FFF2-40B4-BE49-F238E27FC236}">
                <a16:creationId xmlns:a16="http://schemas.microsoft.com/office/drawing/2014/main" id="{4FBF6AA1-8A53-4C82-9F2D-694B8E245FF2}"/>
              </a:ext>
            </a:extLst>
          </p:cNvPr>
          <p:cNvSpPr txBox="1"/>
          <p:nvPr/>
        </p:nvSpPr>
        <p:spPr>
          <a:xfrm>
            <a:off x="1117600" y="4749285"/>
            <a:ext cx="3009900" cy="276999"/>
          </a:xfrm>
          <a:prstGeom prst="rect">
            <a:avLst/>
          </a:prstGeom>
          <a:noFill/>
        </p:spPr>
        <p:txBody>
          <a:bodyPr wrap="square">
            <a:spAutoFit/>
          </a:bodyPr>
          <a:lstStyle/>
          <a:p>
            <a:r>
              <a:rPr lang="en-US" sz="1200" dirty="0"/>
              <a:t>8althasar </a:t>
            </a:r>
            <a:r>
              <a:rPr lang="en-US" sz="1200" dirty="0" err="1"/>
              <a:t>Hinrich</a:t>
            </a:r>
            <a:r>
              <a:rPr lang="en-US" sz="1200" dirty="0"/>
              <a:t> * 18.7.1758, + 6.3.1771</a:t>
            </a:r>
          </a:p>
        </p:txBody>
      </p:sp>
      <p:sp>
        <p:nvSpPr>
          <p:cNvPr id="24" name="Rectangle: Rounded Corners 23">
            <a:extLst>
              <a:ext uri="{FF2B5EF4-FFF2-40B4-BE49-F238E27FC236}">
                <a16:creationId xmlns:a16="http://schemas.microsoft.com/office/drawing/2014/main" id="{7B55A1E9-CC2E-4FEC-8DBD-F534AE335F50}"/>
              </a:ext>
            </a:extLst>
          </p:cNvPr>
          <p:cNvSpPr/>
          <p:nvPr/>
        </p:nvSpPr>
        <p:spPr>
          <a:xfrm>
            <a:off x="1166306" y="4767360"/>
            <a:ext cx="632396" cy="2368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C63F1F3-4396-42FD-933D-CE962FB6B8F8}"/>
              </a:ext>
            </a:extLst>
          </p:cNvPr>
          <p:cNvSpPr txBox="1"/>
          <p:nvPr/>
        </p:nvSpPr>
        <p:spPr>
          <a:xfrm>
            <a:off x="1130300" y="5182711"/>
            <a:ext cx="5626100" cy="646331"/>
          </a:xfrm>
          <a:prstGeom prst="rect">
            <a:avLst/>
          </a:prstGeom>
          <a:noFill/>
        </p:spPr>
        <p:txBody>
          <a:bodyPr wrap="square">
            <a:spAutoFit/>
          </a:bodyPr>
          <a:lstStyle/>
          <a:p>
            <a:r>
              <a:rPr lang="en-US" sz="1200" dirty="0"/>
              <a:t>Kinder: Sophia Maria* 22.12.1777, </a:t>
            </a:r>
            <a:r>
              <a:rPr lang="en-US" sz="1200" dirty="0" err="1"/>
              <a:t>oo</a:t>
            </a:r>
            <a:r>
              <a:rPr lang="en-US" sz="1200" dirty="0"/>
              <a:t> </a:t>
            </a:r>
            <a:r>
              <a:rPr lang="en-US" sz="1200" dirty="0" err="1"/>
              <a:t>Ringstedt</a:t>
            </a:r>
            <a:r>
              <a:rPr lang="en-US" sz="1200" dirty="0"/>
              <a:t> (luth.) 8.11.1796 </a:t>
            </a:r>
            <a:r>
              <a:rPr lang="en-US" sz="1200" dirty="0" err="1"/>
              <a:t>Garsten</a:t>
            </a:r>
            <a:r>
              <a:rPr lang="en-US" sz="1200" dirty="0"/>
              <a:t> Hildebrand,</a:t>
            </a:r>
          </a:p>
          <a:p>
            <a:r>
              <a:rPr lang="en-US" sz="1200" dirty="0"/>
              <a:t>                        (So. Joh. Christopher H., </a:t>
            </a:r>
            <a:r>
              <a:rPr lang="en-US" sz="1200" dirty="0" err="1"/>
              <a:t>Kührstedt</a:t>
            </a:r>
            <a:r>
              <a:rPr lang="en-US" sz="1200" dirty="0"/>
              <a:t>), * 7.3.1769</a:t>
            </a:r>
          </a:p>
          <a:p>
            <a:r>
              <a:rPr lang="en-US" sz="1200" dirty="0"/>
              <a:t>        Albert (</a:t>
            </a:r>
            <a:r>
              <a:rPr lang="en-US" sz="1200" dirty="0" err="1"/>
              <a:t>Zwill</a:t>
            </a:r>
            <a:r>
              <a:rPr lang="en-US" sz="1200" dirty="0"/>
              <a:t>.) *+14.4.1781</a:t>
            </a:r>
          </a:p>
        </p:txBody>
      </p:sp>
      <p:sp>
        <p:nvSpPr>
          <p:cNvPr id="30" name="Rectangle: Rounded Corners 29">
            <a:extLst>
              <a:ext uri="{FF2B5EF4-FFF2-40B4-BE49-F238E27FC236}">
                <a16:creationId xmlns:a16="http://schemas.microsoft.com/office/drawing/2014/main" id="{118F3F01-76E8-4A6C-A4C3-35A2264E9214}"/>
              </a:ext>
            </a:extLst>
          </p:cNvPr>
          <p:cNvSpPr/>
          <p:nvPr/>
        </p:nvSpPr>
        <p:spPr>
          <a:xfrm>
            <a:off x="5255706" y="5195986"/>
            <a:ext cx="1284794" cy="2364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CC8C6B0-50CC-4B89-BD29-985F297E0DEE}"/>
              </a:ext>
            </a:extLst>
          </p:cNvPr>
          <p:cNvSpPr/>
          <p:nvPr/>
        </p:nvSpPr>
        <p:spPr>
          <a:xfrm>
            <a:off x="2343729" y="5587136"/>
            <a:ext cx="183572" cy="1754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5B67C7A-B076-42EF-B90F-06867C634A55}"/>
              </a:ext>
            </a:extLst>
          </p:cNvPr>
          <p:cNvSpPr txBox="1"/>
          <p:nvPr/>
        </p:nvSpPr>
        <p:spPr>
          <a:xfrm>
            <a:off x="644236" y="6013739"/>
            <a:ext cx="10291664" cy="369332"/>
          </a:xfrm>
          <a:prstGeom prst="rect">
            <a:avLst/>
          </a:prstGeom>
          <a:noFill/>
        </p:spPr>
        <p:txBody>
          <a:bodyPr wrap="none" rtlCol="0">
            <a:spAutoFit/>
          </a:bodyPr>
          <a:lstStyle/>
          <a:p>
            <a:r>
              <a:rPr lang="en-US" dirty="0"/>
              <a:t>Chasing long tail – now with 4,211 – remaining long tail from </a:t>
            </a:r>
            <a:r>
              <a:rPr lang="en-US" dirty="0" err="1"/>
              <a:t>OrderedPageViolationCountList</a:t>
            </a:r>
            <a:r>
              <a:rPr lang="en-US" dirty="0"/>
              <a:t> has 68 entries.</a:t>
            </a:r>
          </a:p>
        </p:txBody>
      </p:sp>
      <p:sp>
        <p:nvSpPr>
          <p:cNvPr id="37" name="TextBox 36">
            <a:extLst>
              <a:ext uri="{FF2B5EF4-FFF2-40B4-BE49-F238E27FC236}">
                <a16:creationId xmlns:a16="http://schemas.microsoft.com/office/drawing/2014/main" id="{7F2CAF59-BCC1-4C9F-BC6D-76CF0579B850}"/>
              </a:ext>
            </a:extLst>
          </p:cNvPr>
          <p:cNvSpPr txBox="1"/>
          <p:nvPr/>
        </p:nvSpPr>
        <p:spPr>
          <a:xfrm>
            <a:off x="8458200" y="536297"/>
            <a:ext cx="774700" cy="4708981"/>
          </a:xfrm>
          <a:prstGeom prst="rect">
            <a:avLst/>
          </a:prstGeom>
          <a:noFill/>
        </p:spPr>
        <p:txBody>
          <a:bodyPr wrap="square">
            <a:spAutoFit/>
          </a:bodyPr>
          <a:lstStyle/>
          <a:p>
            <a:r>
              <a:rPr lang="en-US" sz="1200" dirty="0"/>
              <a:t>(26, 5)</a:t>
            </a:r>
          </a:p>
          <a:p>
            <a:r>
              <a:rPr lang="en-US" sz="1200" dirty="0"/>
              <a:t>(43, 5)</a:t>
            </a:r>
          </a:p>
          <a:p>
            <a:r>
              <a:rPr lang="en-US" sz="1200" dirty="0"/>
              <a:t>(42, 4)</a:t>
            </a:r>
          </a:p>
          <a:p>
            <a:r>
              <a:rPr lang="en-US" sz="1200" dirty="0"/>
              <a:t>(54, 4)</a:t>
            </a:r>
          </a:p>
          <a:p>
            <a:r>
              <a:rPr lang="en-US" sz="1200" dirty="0"/>
              <a:t>(81, 4)</a:t>
            </a:r>
          </a:p>
          <a:p>
            <a:r>
              <a:rPr lang="en-US" sz="1200" dirty="0"/>
              <a:t>(87, 4)</a:t>
            </a:r>
          </a:p>
          <a:p>
            <a:r>
              <a:rPr lang="en-US" sz="1200" dirty="0"/>
              <a:t>(88, 4)</a:t>
            </a:r>
          </a:p>
          <a:p>
            <a:r>
              <a:rPr lang="en-US" sz="1200" dirty="0"/>
              <a:t>(112, 4)</a:t>
            </a:r>
          </a:p>
          <a:p>
            <a:r>
              <a:rPr lang="en-US" sz="1200" dirty="0"/>
              <a:t>(64, 3)</a:t>
            </a:r>
          </a:p>
          <a:p>
            <a:r>
              <a:rPr lang="en-US" sz="1200" dirty="0"/>
              <a:t>(66, 3)</a:t>
            </a:r>
          </a:p>
          <a:p>
            <a:r>
              <a:rPr lang="en-US" sz="1200" dirty="0"/>
              <a:t>(94, 3)</a:t>
            </a:r>
          </a:p>
          <a:p>
            <a:r>
              <a:rPr lang="en-US" sz="1200" dirty="0"/>
              <a:t>(101, 3)</a:t>
            </a:r>
          </a:p>
          <a:p>
            <a:r>
              <a:rPr lang="en-US" sz="1200" dirty="0"/>
              <a:t>(104, 3)</a:t>
            </a:r>
          </a:p>
          <a:p>
            <a:r>
              <a:rPr lang="en-US" sz="1200" dirty="0"/>
              <a:t>(16, 2)</a:t>
            </a:r>
          </a:p>
          <a:p>
            <a:r>
              <a:rPr lang="en-US" sz="1200" dirty="0"/>
              <a:t>(21, 2)</a:t>
            </a:r>
          </a:p>
          <a:p>
            <a:r>
              <a:rPr lang="en-US" sz="1200" dirty="0"/>
              <a:t>(24, 2)</a:t>
            </a:r>
          </a:p>
          <a:p>
            <a:r>
              <a:rPr lang="en-US" sz="1200" dirty="0"/>
              <a:t>(27, 2)</a:t>
            </a:r>
          </a:p>
          <a:p>
            <a:r>
              <a:rPr lang="en-US" sz="1200" dirty="0"/>
              <a:t>(37, 2)</a:t>
            </a:r>
          </a:p>
          <a:p>
            <a:r>
              <a:rPr lang="en-US" sz="1200" dirty="0"/>
              <a:t>(41, 2)</a:t>
            </a:r>
          </a:p>
          <a:p>
            <a:r>
              <a:rPr lang="en-US" sz="1200" dirty="0"/>
              <a:t>(46, 2)</a:t>
            </a:r>
          </a:p>
          <a:p>
            <a:r>
              <a:rPr lang="en-US" sz="1200" dirty="0"/>
              <a:t>(60, 2)</a:t>
            </a:r>
          </a:p>
          <a:p>
            <a:r>
              <a:rPr lang="en-US" sz="1200" dirty="0"/>
              <a:t>(69, 2)</a:t>
            </a:r>
          </a:p>
          <a:p>
            <a:r>
              <a:rPr lang="en-US" sz="1200" dirty="0"/>
              <a:t>(71, 2)</a:t>
            </a:r>
          </a:p>
          <a:p>
            <a:r>
              <a:rPr lang="en-US" sz="1200" dirty="0"/>
              <a:t>(85, 2)</a:t>
            </a:r>
          </a:p>
          <a:p>
            <a:r>
              <a:rPr lang="en-US" sz="1200" dirty="0"/>
              <a:t>(89, 2)</a:t>
            </a:r>
          </a:p>
        </p:txBody>
      </p:sp>
      <p:sp>
        <p:nvSpPr>
          <p:cNvPr id="38" name="TextBox 37">
            <a:extLst>
              <a:ext uri="{FF2B5EF4-FFF2-40B4-BE49-F238E27FC236}">
                <a16:creationId xmlns:a16="http://schemas.microsoft.com/office/drawing/2014/main" id="{D292117D-3973-4EC7-9E08-16D3AA09DD8A}"/>
              </a:ext>
            </a:extLst>
          </p:cNvPr>
          <p:cNvSpPr txBox="1"/>
          <p:nvPr/>
        </p:nvSpPr>
        <p:spPr>
          <a:xfrm>
            <a:off x="9385300" y="510897"/>
            <a:ext cx="1041400" cy="4708981"/>
          </a:xfrm>
          <a:prstGeom prst="rect">
            <a:avLst/>
          </a:prstGeom>
          <a:noFill/>
        </p:spPr>
        <p:txBody>
          <a:bodyPr wrap="square">
            <a:spAutoFit/>
          </a:bodyPr>
          <a:lstStyle/>
          <a:p>
            <a:r>
              <a:rPr lang="en-US" sz="1200" dirty="0"/>
              <a:t>(91, 2)</a:t>
            </a:r>
          </a:p>
          <a:p>
            <a:r>
              <a:rPr lang="en-US" sz="1200" dirty="0"/>
              <a:t>(93, 2)</a:t>
            </a:r>
          </a:p>
          <a:p>
            <a:r>
              <a:rPr lang="en-US" sz="1200" dirty="0"/>
              <a:t>(97, 2)</a:t>
            </a:r>
          </a:p>
          <a:p>
            <a:r>
              <a:rPr lang="en-US" sz="1200" dirty="0"/>
              <a:t>(111, 2)</a:t>
            </a:r>
          </a:p>
          <a:p>
            <a:r>
              <a:rPr lang="en-US" sz="1200" dirty="0"/>
              <a:t>(113, 2)</a:t>
            </a:r>
          </a:p>
          <a:p>
            <a:r>
              <a:rPr lang="en-US" sz="1200" dirty="0"/>
              <a:t>(116, 2)</a:t>
            </a:r>
          </a:p>
          <a:p>
            <a:r>
              <a:rPr lang="en-US" sz="1200" dirty="0"/>
              <a:t>(119, 2)</a:t>
            </a:r>
          </a:p>
          <a:p>
            <a:r>
              <a:rPr lang="en-US" sz="1200" dirty="0"/>
              <a:t>(13, 1)</a:t>
            </a:r>
          </a:p>
          <a:p>
            <a:r>
              <a:rPr lang="en-US" sz="1200" dirty="0"/>
              <a:t>(17, 1)</a:t>
            </a:r>
          </a:p>
          <a:p>
            <a:r>
              <a:rPr lang="en-US" sz="1200" dirty="0"/>
              <a:t>(18, 1)</a:t>
            </a:r>
          </a:p>
          <a:p>
            <a:r>
              <a:rPr lang="en-US" sz="1200" dirty="0"/>
              <a:t>(19, 1)</a:t>
            </a:r>
          </a:p>
          <a:p>
            <a:r>
              <a:rPr lang="en-US" sz="1200" dirty="0"/>
              <a:t>(20, 1)</a:t>
            </a:r>
          </a:p>
          <a:p>
            <a:r>
              <a:rPr lang="en-US" sz="1200" dirty="0"/>
              <a:t>(22, 1)</a:t>
            </a:r>
          </a:p>
          <a:p>
            <a:r>
              <a:rPr lang="en-US" sz="1200" dirty="0"/>
              <a:t>(23, 1)</a:t>
            </a:r>
          </a:p>
          <a:p>
            <a:r>
              <a:rPr lang="en-US" sz="1200" dirty="0"/>
              <a:t>(28, 1)</a:t>
            </a:r>
          </a:p>
          <a:p>
            <a:r>
              <a:rPr lang="en-US" sz="1200" dirty="0"/>
              <a:t>(30, 1)</a:t>
            </a:r>
          </a:p>
          <a:p>
            <a:r>
              <a:rPr lang="en-US" sz="1200" dirty="0"/>
              <a:t>(33, 1)</a:t>
            </a:r>
          </a:p>
          <a:p>
            <a:r>
              <a:rPr lang="en-US" sz="1200" dirty="0"/>
              <a:t>(34, 1)</a:t>
            </a:r>
          </a:p>
          <a:p>
            <a:r>
              <a:rPr lang="en-US" sz="1200" dirty="0"/>
              <a:t>(38, 1)</a:t>
            </a:r>
          </a:p>
          <a:p>
            <a:r>
              <a:rPr lang="en-US" sz="1200" dirty="0"/>
              <a:t>(39, 1)</a:t>
            </a:r>
          </a:p>
          <a:p>
            <a:r>
              <a:rPr lang="en-US" sz="1200" dirty="0"/>
              <a:t>(44, 1)</a:t>
            </a:r>
          </a:p>
          <a:p>
            <a:r>
              <a:rPr lang="en-US" sz="1200" dirty="0"/>
              <a:t>(45, 1)</a:t>
            </a:r>
          </a:p>
          <a:p>
            <a:r>
              <a:rPr lang="en-US" sz="1200" dirty="0"/>
              <a:t>(48, 1)</a:t>
            </a:r>
          </a:p>
          <a:p>
            <a:r>
              <a:rPr lang="en-US" sz="1200" dirty="0"/>
              <a:t>(50, 1)</a:t>
            </a:r>
          </a:p>
          <a:p>
            <a:r>
              <a:rPr lang="en-US" sz="1200" dirty="0"/>
              <a:t>(52, 1)</a:t>
            </a:r>
          </a:p>
        </p:txBody>
      </p:sp>
      <p:sp>
        <p:nvSpPr>
          <p:cNvPr id="39" name="TextBox 38">
            <a:extLst>
              <a:ext uri="{FF2B5EF4-FFF2-40B4-BE49-F238E27FC236}">
                <a16:creationId xmlns:a16="http://schemas.microsoft.com/office/drawing/2014/main" id="{804EE5E2-EA4B-4789-B9CF-117BA1211DB0}"/>
              </a:ext>
            </a:extLst>
          </p:cNvPr>
          <p:cNvSpPr txBox="1"/>
          <p:nvPr/>
        </p:nvSpPr>
        <p:spPr>
          <a:xfrm>
            <a:off x="10312400" y="515194"/>
            <a:ext cx="1003300" cy="3416320"/>
          </a:xfrm>
          <a:prstGeom prst="rect">
            <a:avLst/>
          </a:prstGeom>
          <a:noFill/>
        </p:spPr>
        <p:txBody>
          <a:bodyPr wrap="square">
            <a:spAutoFit/>
          </a:bodyPr>
          <a:lstStyle/>
          <a:p>
            <a:r>
              <a:rPr lang="en-US" sz="1200" dirty="0"/>
              <a:t>(53, 1)</a:t>
            </a:r>
          </a:p>
          <a:p>
            <a:r>
              <a:rPr lang="en-US" sz="1200" dirty="0"/>
              <a:t>(55, 1)</a:t>
            </a:r>
          </a:p>
          <a:p>
            <a:r>
              <a:rPr lang="en-US" sz="1200" dirty="0"/>
              <a:t>(56, 1)</a:t>
            </a:r>
          </a:p>
          <a:p>
            <a:r>
              <a:rPr lang="en-US" sz="1200" dirty="0"/>
              <a:t>(58, 1)</a:t>
            </a:r>
          </a:p>
          <a:p>
            <a:r>
              <a:rPr lang="en-US" sz="1200" dirty="0"/>
              <a:t>(63, 1)</a:t>
            </a:r>
          </a:p>
          <a:p>
            <a:r>
              <a:rPr lang="en-US" sz="1200" dirty="0"/>
              <a:t>(65, 1)</a:t>
            </a:r>
          </a:p>
          <a:p>
            <a:r>
              <a:rPr lang="en-US" sz="1200" dirty="0"/>
              <a:t>(70, 1)</a:t>
            </a:r>
          </a:p>
          <a:p>
            <a:r>
              <a:rPr lang="en-US" sz="1200" dirty="0"/>
              <a:t>(72, 1)</a:t>
            </a:r>
          </a:p>
          <a:p>
            <a:r>
              <a:rPr lang="en-US" sz="1200" dirty="0"/>
              <a:t>(74, 1)</a:t>
            </a:r>
          </a:p>
          <a:p>
            <a:r>
              <a:rPr lang="en-US" sz="1200" dirty="0"/>
              <a:t>(75, 1)</a:t>
            </a:r>
          </a:p>
          <a:p>
            <a:r>
              <a:rPr lang="en-US" sz="1200" dirty="0"/>
              <a:t>(80, 1)</a:t>
            </a:r>
          </a:p>
          <a:p>
            <a:r>
              <a:rPr lang="en-US" sz="1200" dirty="0"/>
              <a:t>(92, 1)</a:t>
            </a:r>
          </a:p>
          <a:p>
            <a:r>
              <a:rPr lang="en-US" sz="1200" dirty="0"/>
              <a:t>(95, 1)</a:t>
            </a:r>
          </a:p>
          <a:p>
            <a:r>
              <a:rPr lang="en-US" sz="1200" dirty="0"/>
              <a:t>(98, 1)</a:t>
            </a:r>
          </a:p>
          <a:p>
            <a:r>
              <a:rPr lang="en-US" sz="1200" dirty="0"/>
              <a:t>(99, 1)</a:t>
            </a:r>
          </a:p>
          <a:p>
            <a:r>
              <a:rPr lang="en-US" sz="1200" dirty="0"/>
              <a:t>(103, 1)</a:t>
            </a:r>
          </a:p>
          <a:p>
            <a:r>
              <a:rPr lang="en-US" sz="1200" dirty="0"/>
              <a:t>(105, 1)</a:t>
            </a:r>
          </a:p>
          <a:p>
            <a:r>
              <a:rPr lang="en-US" sz="1200" dirty="0"/>
              <a:t>(107, 1)</a:t>
            </a:r>
          </a:p>
        </p:txBody>
      </p:sp>
      <p:cxnSp>
        <p:nvCxnSpPr>
          <p:cNvPr id="15" name="Straight Arrow Connector 14">
            <a:extLst>
              <a:ext uri="{FF2B5EF4-FFF2-40B4-BE49-F238E27FC236}">
                <a16:creationId xmlns:a16="http://schemas.microsoft.com/office/drawing/2014/main" id="{7E10F085-5912-4F9B-A92E-6BAE39ACACDA}"/>
              </a:ext>
            </a:extLst>
          </p:cNvPr>
          <p:cNvCxnSpPr/>
          <p:nvPr/>
        </p:nvCxnSpPr>
        <p:spPr>
          <a:xfrm flipV="1">
            <a:off x="7162800" y="3810000"/>
            <a:ext cx="990600" cy="2197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846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Caveats</a:t>
            </a:r>
          </a:p>
        </p:txBody>
      </p:sp>
      <p:sp>
        <p:nvSpPr>
          <p:cNvPr id="3" name="Content Placeholder 2"/>
          <p:cNvSpPr>
            <a:spLocks noGrp="1"/>
          </p:cNvSpPr>
          <p:nvPr>
            <p:ph idx="1"/>
          </p:nvPr>
        </p:nvSpPr>
        <p:spPr/>
        <p:txBody>
          <a:bodyPr/>
          <a:lstStyle/>
          <a:p>
            <a:r>
              <a:rPr lang="en-US" dirty="0"/>
              <a:t>Seems like unpaper has issues with color images.</a:t>
            </a:r>
          </a:p>
          <a:p>
            <a:r>
              <a:rPr lang="en-US" dirty="0"/>
              <a:t>Occasional memory/heap error on Win/Cygwin can result in bad margins.</a:t>
            </a:r>
          </a:p>
          <a:p>
            <a:r>
              <a:rPr lang="en-US" dirty="0"/>
              <a:t>Processing is calibrated for less-than-high density pages.</a:t>
            </a:r>
          </a:p>
          <a:p>
            <a:r>
              <a:rPr lang="en-US" dirty="0"/>
              <a:t>Can probably script away the </a:t>
            </a:r>
            <a:r>
              <a:rPr lang="en-US" dirty="0" err="1"/>
              <a:t>IrfanView</a:t>
            </a:r>
            <a:r>
              <a:rPr lang="en-US" dirty="0"/>
              <a:t> GUI step post-unpaper.</a:t>
            </a:r>
          </a:p>
          <a:p>
            <a:r>
              <a:rPr lang="en-US" dirty="0"/>
              <a:t>Most scripting is in Perl.</a:t>
            </a:r>
          </a:p>
          <a:p>
            <a:endParaRPr lang="en-US" dirty="0"/>
          </a:p>
        </p:txBody>
      </p:sp>
    </p:spTree>
    <p:extLst>
      <p:ext uri="{BB962C8B-B14F-4D97-AF65-F5344CB8AC3E}">
        <p14:creationId xmlns:p14="http://schemas.microsoft.com/office/powerpoint/2010/main" val="4689981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7" name="Picture 6">
            <a:extLst>
              <a:ext uri="{FF2B5EF4-FFF2-40B4-BE49-F238E27FC236}">
                <a16:creationId xmlns:a16="http://schemas.microsoft.com/office/drawing/2014/main" id="{66C98FF0-8ABF-42EC-BECD-848DFEFC37DB}"/>
              </a:ext>
            </a:extLst>
          </p:cNvPr>
          <p:cNvPicPr>
            <a:picLocks noChangeAspect="1"/>
          </p:cNvPicPr>
          <p:nvPr/>
        </p:nvPicPr>
        <p:blipFill>
          <a:blip r:embed="rId3"/>
          <a:stretch>
            <a:fillRect/>
          </a:stretch>
        </p:blipFill>
        <p:spPr>
          <a:xfrm>
            <a:off x="499747" y="529936"/>
            <a:ext cx="4965121" cy="6192982"/>
          </a:xfrm>
          <a:prstGeom prst="rect">
            <a:avLst/>
          </a:prstGeom>
        </p:spPr>
      </p:pic>
      <p:pic>
        <p:nvPicPr>
          <p:cNvPr id="8" name="Picture 7">
            <a:extLst>
              <a:ext uri="{FF2B5EF4-FFF2-40B4-BE49-F238E27FC236}">
                <a16:creationId xmlns:a16="http://schemas.microsoft.com/office/drawing/2014/main" id="{B5045A0A-0D41-4510-9EB1-A888B33818A2}"/>
              </a:ext>
            </a:extLst>
          </p:cNvPr>
          <p:cNvPicPr>
            <a:picLocks noChangeAspect="1"/>
          </p:cNvPicPr>
          <p:nvPr/>
        </p:nvPicPr>
        <p:blipFill>
          <a:blip r:embed="rId4"/>
          <a:stretch>
            <a:fillRect/>
          </a:stretch>
        </p:blipFill>
        <p:spPr>
          <a:xfrm>
            <a:off x="6328064" y="576063"/>
            <a:ext cx="5415423" cy="6126074"/>
          </a:xfrm>
          <a:prstGeom prst="rect">
            <a:avLst/>
          </a:prstGeom>
        </p:spPr>
      </p:pic>
      <p:sp>
        <p:nvSpPr>
          <p:cNvPr id="9" name="Oval 8">
            <a:extLst>
              <a:ext uri="{FF2B5EF4-FFF2-40B4-BE49-F238E27FC236}">
                <a16:creationId xmlns:a16="http://schemas.microsoft.com/office/drawing/2014/main" id="{99BB9557-BDB0-4097-8A0C-004B43A751B2}"/>
              </a:ext>
            </a:extLst>
          </p:cNvPr>
          <p:cNvSpPr/>
          <p:nvPr/>
        </p:nvSpPr>
        <p:spPr>
          <a:xfrm>
            <a:off x="6961909" y="2171700"/>
            <a:ext cx="218209" cy="12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319C4E-D3DA-4099-A96F-64384BB673BD}"/>
              </a:ext>
            </a:extLst>
          </p:cNvPr>
          <p:cNvSpPr/>
          <p:nvPr/>
        </p:nvSpPr>
        <p:spPr>
          <a:xfrm>
            <a:off x="6979227" y="2812473"/>
            <a:ext cx="218209" cy="12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EB5081-9DA4-4D9A-8F7A-A41942342384}"/>
              </a:ext>
            </a:extLst>
          </p:cNvPr>
          <p:cNvSpPr/>
          <p:nvPr/>
        </p:nvSpPr>
        <p:spPr>
          <a:xfrm>
            <a:off x="6986155" y="3286991"/>
            <a:ext cx="218209" cy="12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33C64AD-4256-43E0-A3BE-4531D1B578A9}"/>
              </a:ext>
            </a:extLst>
          </p:cNvPr>
          <p:cNvSpPr/>
          <p:nvPr/>
        </p:nvSpPr>
        <p:spPr>
          <a:xfrm>
            <a:off x="6993082" y="4322618"/>
            <a:ext cx="218209" cy="12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8E6AE9C-A57E-4E1B-BFCC-F9BCA4FB7206}"/>
              </a:ext>
            </a:extLst>
          </p:cNvPr>
          <p:cNvSpPr/>
          <p:nvPr/>
        </p:nvSpPr>
        <p:spPr>
          <a:xfrm>
            <a:off x="7000009" y="5586845"/>
            <a:ext cx="218209" cy="124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25BDDC-3A59-4AD2-BE31-22C499D55A38}"/>
              </a:ext>
            </a:extLst>
          </p:cNvPr>
          <p:cNvSpPr/>
          <p:nvPr/>
        </p:nvSpPr>
        <p:spPr>
          <a:xfrm>
            <a:off x="401781" y="1482437"/>
            <a:ext cx="356755" cy="13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7C6555-C37A-4FD5-B2A6-04F6FA9C30A3}"/>
              </a:ext>
            </a:extLst>
          </p:cNvPr>
          <p:cNvSpPr/>
          <p:nvPr/>
        </p:nvSpPr>
        <p:spPr>
          <a:xfrm>
            <a:off x="367145" y="2372591"/>
            <a:ext cx="356755" cy="13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6432D11-2E73-4644-812F-23CD0C985621}"/>
              </a:ext>
            </a:extLst>
          </p:cNvPr>
          <p:cNvSpPr/>
          <p:nvPr/>
        </p:nvSpPr>
        <p:spPr>
          <a:xfrm>
            <a:off x="374071" y="3034146"/>
            <a:ext cx="356755" cy="13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BB0457-6D02-4DD2-A811-B9847D4250B9}"/>
              </a:ext>
            </a:extLst>
          </p:cNvPr>
          <p:cNvSpPr/>
          <p:nvPr/>
        </p:nvSpPr>
        <p:spPr>
          <a:xfrm>
            <a:off x="380999" y="4475019"/>
            <a:ext cx="356755" cy="13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FAB9EE-D3F9-4A7E-BF6E-A6AA8E5FEC10}"/>
              </a:ext>
            </a:extLst>
          </p:cNvPr>
          <p:cNvSpPr/>
          <p:nvPr/>
        </p:nvSpPr>
        <p:spPr>
          <a:xfrm>
            <a:off x="398318" y="6248400"/>
            <a:ext cx="356755" cy="1385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656BC8-5DF4-49E4-A750-D7E2A22B0275}"/>
              </a:ext>
            </a:extLst>
          </p:cNvPr>
          <p:cNvSpPr txBox="1"/>
          <p:nvPr/>
        </p:nvSpPr>
        <p:spPr>
          <a:xfrm>
            <a:off x="2067791" y="1496291"/>
            <a:ext cx="4603173" cy="2862322"/>
          </a:xfrm>
          <a:prstGeom prst="rect">
            <a:avLst/>
          </a:prstGeom>
          <a:solidFill>
            <a:schemeClr val="bg1"/>
          </a:solidFill>
          <a:ln>
            <a:solidFill>
              <a:schemeClr val="tx1"/>
            </a:solidFill>
          </a:ln>
        </p:spPr>
        <p:txBody>
          <a:bodyPr wrap="square" rtlCol="0">
            <a:spAutoFit/>
          </a:bodyPr>
          <a:lstStyle/>
          <a:p>
            <a:r>
              <a:rPr lang="en-US" dirty="0"/>
              <a:t>OCR variations of the marriage symbol:</a:t>
            </a:r>
          </a:p>
          <a:p>
            <a:pPr marL="285750" indent="-285750">
              <a:buFont typeface="Arial" panose="020B0604020202020204" pitchFamily="34" charset="0"/>
              <a:buChar char="•"/>
            </a:pPr>
            <a:r>
              <a:rPr lang="en-US" dirty="0"/>
              <a:t>Cl;</a:t>
            </a:r>
          </a:p>
          <a:p>
            <a:pPr marL="285750" indent="-285750">
              <a:buFont typeface="Arial" panose="020B0604020202020204" pitchFamily="34" charset="0"/>
              <a:buChar char="•"/>
            </a:pPr>
            <a:r>
              <a:rPr lang="en-US" dirty="0" err="1"/>
              <a:t>aJ</a:t>
            </a:r>
            <a:endParaRPr lang="en-US" dirty="0"/>
          </a:p>
          <a:p>
            <a:pPr marL="285750" indent="-285750">
              <a:buFont typeface="Arial" panose="020B0604020202020204" pitchFamily="34" charset="0"/>
              <a:buChar char="•"/>
            </a:pPr>
            <a:r>
              <a:rPr lang="en-US" dirty="0"/>
              <a:t>&lt;X&gt;</a:t>
            </a:r>
          </a:p>
          <a:p>
            <a:pPr marL="285750" indent="-285750">
              <a:buFont typeface="Arial" panose="020B0604020202020204" pitchFamily="34" charset="0"/>
              <a:buChar char="•"/>
            </a:pPr>
            <a:r>
              <a:rPr lang="en-US" dirty="0"/>
              <a:t>&lt;X)</a:t>
            </a:r>
          </a:p>
          <a:p>
            <a:pPr marL="285750" indent="-285750">
              <a:buFont typeface="Arial" panose="020B0604020202020204" pitchFamily="34" charset="0"/>
              <a:buChar char="•"/>
            </a:pPr>
            <a:r>
              <a:rPr lang="en-US" dirty="0" err="1"/>
              <a:t>eo</a:t>
            </a:r>
            <a:endParaRPr lang="en-US" dirty="0"/>
          </a:p>
          <a:p>
            <a:pPr marL="285750" indent="-285750">
              <a:buFont typeface="Arial" panose="020B0604020202020204" pitchFamily="34" charset="0"/>
              <a:buChar char="•"/>
            </a:pPr>
            <a:r>
              <a:rPr lang="en-US" dirty="0"/>
              <a:t>00 (?? Excel 00 as text fails as does 00 = 0 as a number; GreenQQ tag = NUM?; LIT 00 as text)</a:t>
            </a:r>
          </a:p>
          <a:p>
            <a:pPr marL="285750" indent="-285750">
              <a:buFont typeface="Arial" panose="020B0604020202020204" pitchFamily="34" charset="0"/>
              <a:buChar char="•"/>
            </a:pPr>
            <a:r>
              <a:rPr lang="en-US" dirty="0" err="1"/>
              <a:t>oo</a:t>
            </a:r>
            <a:r>
              <a:rPr lang="en-US"/>
              <a:t>_ found </a:t>
            </a:r>
            <a:r>
              <a:rPr lang="en-US" dirty="0"/>
              <a:t>7, enough to </a:t>
            </a:r>
            <a:r>
              <a:rPr lang="en-US"/>
              <a:t>justify templates</a:t>
            </a:r>
            <a:endParaRPr lang="en-US" dirty="0"/>
          </a:p>
        </p:txBody>
      </p:sp>
    </p:spTree>
    <p:extLst>
      <p:ext uri="{BB962C8B-B14F-4D97-AF65-F5344CB8AC3E}">
        <p14:creationId xmlns:p14="http://schemas.microsoft.com/office/powerpoint/2010/main" val="14464484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4" name="Picture 3">
            <a:extLst>
              <a:ext uri="{FF2B5EF4-FFF2-40B4-BE49-F238E27FC236}">
                <a16:creationId xmlns:a16="http://schemas.microsoft.com/office/drawing/2014/main" id="{1A17E35F-82AD-4919-9DFB-86F489953744}"/>
              </a:ext>
            </a:extLst>
          </p:cNvPr>
          <p:cNvPicPr>
            <a:picLocks noChangeAspect="1"/>
          </p:cNvPicPr>
          <p:nvPr/>
        </p:nvPicPr>
        <p:blipFill>
          <a:blip r:embed="rId3"/>
          <a:stretch>
            <a:fillRect/>
          </a:stretch>
        </p:blipFill>
        <p:spPr>
          <a:xfrm>
            <a:off x="268982" y="748146"/>
            <a:ext cx="6492532" cy="5551714"/>
          </a:xfrm>
          <a:prstGeom prst="rect">
            <a:avLst/>
          </a:prstGeom>
        </p:spPr>
      </p:pic>
      <p:pic>
        <p:nvPicPr>
          <p:cNvPr id="5" name="Picture 4">
            <a:extLst>
              <a:ext uri="{FF2B5EF4-FFF2-40B4-BE49-F238E27FC236}">
                <a16:creationId xmlns:a16="http://schemas.microsoft.com/office/drawing/2014/main" id="{D1599238-E6F9-4D3F-8DB4-1B5563017A8C}"/>
              </a:ext>
            </a:extLst>
          </p:cNvPr>
          <p:cNvPicPr>
            <a:picLocks noChangeAspect="1"/>
          </p:cNvPicPr>
          <p:nvPr/>
        </p:nvPicPr>
        <p:blipFill>
          <a:blip r:embed="rId4"/>
          <a:stretch>
            <a:fillRect/>
          </a:stretch>
        </p:blipFill>
        <p:spPr>
          <a:xfrm>
            <a:off x="6813006" y="380010"/>
            <a:ext cx="5378994" cy="6163294"/>
          </a:xfrm>
          <a:prstGeom prst="rect">
            <a:avLst/>
          </a:prstGeom>
        </p:spPr>
      </p:pic>
      <p:sp>
        <p:nvSpPr>
          <p:cNvPr id="3" name="Oval 2">
            <a:extLst>
              <a:ext uri="{FF2B5EF4-FFF2-40B4-BE49-F238E27FC236}">
                <a16:creationId xmlns:a16="http://schemas.microsoft.com/office/drawing/2014/main" id="{1C8E34A9-CB5F-4F39-914D-7C3B31C07116}"/>
              </a:ext>
            </a:extLst>
          </p:cNvPr>
          <p:cNvSpPr/>
          <p:nvPr/>
        </p:nvSpPr>
        <p:spPr>
          <a:xfrm>
            <a:off x="509155" y="2348345"/>
            <a:ext cx="519545" cy="135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B99E76B-106D-45D1-B686-06B97969ADFE}"/>
              </a:ext>
            </a:extLst>
          </p:cNvPr>
          <p:cNvSpPr/>
          <p:nvPr/>
        </p:nvSpPr>
        <p:spPr>
          <a:xfrm>
            <a:off x="103909" y="3013365"/>
            <a:ext cx="748145" cy="19015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5B7F6B-7470-4688-A24A-446FDBF02A48}"/>
              </a:ext>
            </a:extLst>
          </p:cNvPr>
          <p:cNvSpPr/>
          <p:nvPr/>
        </p:nvSpPr>
        <p:spPr>
          <a:xfrm>
            <a:off x="4270664" y="2410692"/>
            <a:ext cx="1049481" cy="2909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846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3" name="Picture 2">
            <a:extLst>
              <a:ext uri="{FF2B5EF4-FFF2-40B4-BE49-F238E27FC236}">
                <a16:creationId xmlns:a16="http://schemas.microsoft.com/office/drawing/2014/main" id="{FB23E26E-E097-4E77-8DB9-9B8B2EC06E7A}"/>
              </a:ext>
            </a:extLst>
          </p:cNvPr>
          <p:cNvPicPr>
            <a:picLocks noChangeAspect="1"/>
          </p:cNvPicPr>
          <p:nvPr/>
        </p:nvPicPr>
        <p:blipFill>
          <a:blip r:embed="rId3"/>
          <a:stretch>
            <a:fillRect/>
          </a:stretch>
        </p:blipFill>
        <p:spPr>
          <a:xfrm>
            <a:off x="3357922" y="166253"/>
            <a:ext cx="5695100" cy="6525491"/>
          </a:xfrm>
          <a:prstGeom prst="rect">
            <a:avLst/>
          </a:prstGeom>
        </p:spPr>
      </p:pic>
    </p:spTree>
    <p:extLst>
      <p:ext uri="{BB962C8B-B14F-4D97-AF65-F5344CB8AC3E}">
        <p14:creationId xmlns:p14="http://schemas.microsoft.com/office/powerpoint/2010/main" val="3796547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4" name="Picture 3">
            <a:extLst>
              <a:ext uri="{FF2B5EF4-FFF2-40B4-BE49-F238E27FC236}">
                <a16:creationId xmlns:a16="http://schemas.microsoft.com/office/drawing/2014/main" id="{DDC4C77D-130F-422E-B5A5-5817448D5D33}"/>
              </a:ext>
            </a:extLst>
          </p:cNvPr>
          <p:cNvPicPr>
            <a:picLocks noChangeAspect="1"/>
          </p:cNvPicPr>
          <p:nvPr/>
        </p:nvPicPr>
        <p:blipFill>
          <a:blip r:embed="rId3"/>
          <a:stretch>
            <a:fillRect/>
          </a:stretch>
        </p:blipFill>
        <p:spPr>
          <a:xfrm>
            <a:off x="2650252" y="0"/>
            <a:ext cx="6891495" cy="6858000"/>
          </a:xfrm>
          <a:prstGeom prst="rect">
            <a:avLst/>
          </a:prstGeom>
        </p:spPr>
      </p:pic>
    </p:spTree>
    <p:extLst>
      <p:ext uri="{BB962C8B-B14F-4D97-AF65-F5344CB8AC3E}">
        <p14:creationId xmlns:p14="http://schemas.microsoft.com/office/powerpoint/2010/main" val="1347975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6C704A-9BA0-4310-8E81-82159D25E5AC}"/>
              </a:ext>
            </a:extLst>
          </p:cNvPr>
          <p:cNvSpPr txBox="1"/>
          <p:nvPr/>
        </p:nvSpPr>
        <p:spPr>
          <a:xfrm>
            <a:off x="152203" y="10160"/>
            <a:ext cx="2601994" cy="461665"/>
          </a:xfrm>
          <a:prstGeom prst="rect">
            <a:avLst/>
          </a:prstGeom>
          <a:noFill/>
        </p:spPr>
        <p:txBody>
          <a:bodyPr wrap="none" rtlCol="0">
            <a:spAutoFit/>
          </a:bodyPr>
          <a:lstStyle/>
          <a:p>
            <a:r>
              <a:rPr lang="en-US" sz="2400" dirty="0"/>
              <a:t>Issues Encountered</a:t>
            </a:r>
          </a:p>
        </p:txBody>
      </p:sp>
      <p:pic>
        <p:nvPicPr>
          <p:cNvPr id="3" name="Picture 2">
            <a:extLst>
              <a:ext uri="{FF2B5EF4-FFF2-40B4-BE49-F238E27FC236}">
                <a16:creationId xmlns:a16="http://schemas.microsoft.com/office/drawing/2014/main" id="{38F1ED82-A88D-46BD-A4C6-57E1C78EC6C2}"/>
              </a:ext>
            </a:extLst>
          </p:cNvPr>
          <p:cNvPicPr>
            <a:picLocks noChangeAspect="1"/>
          </p:cNvPicPr>
          <p:nvPr/>
        </p:nvPicPr>
        <p:blipFill>
          <a:blip r:embed="rId3"/>
          <a:stretch>
            <a:fillRect/>
          </a:stretch>
        </p:blipFill>
        <p:spPr>
          <a:xfrm>
            <a:off x="3188908" y="98522"/>
            <a:ext cx="5658210" cy="6593224"/>
          </a:xfrm>
          <a:prstGeom prst="rect">
            <a:avLst/>
          </a:prstGeom>
        </p:spPr>
      </p:pic>
    </p:spTree>
    <p:extLst>
      <p:ext uri="{BB962C8B-B14F-4D97-AF65-F5344CB8AC3E}">
        <p14:creationId xmlns:p14="http://schemas.microsoft.com/office/powerpoint/2010/main" val="28303585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18FB-2357-4170-9339-D6B8420653EE}"/>
              </a:ext>
            </a:extLst>
          </p:cNvPr>
          <p:cNvSpPr>
            <a:spLocks noGrp="1"/>
          </p:cNvSpPr>
          <p:nvPr>
            <p:ph type="title"/>
          </p:nvPr>
        </p:nvSpPr>
        <p:spPr/>
        <p:txBody>
          <a:bodyPr/>
          <a:lstStyle/>
          <a:p>
            <a:pPr algn="ctr"/>
            <a:r>
              <a:rPr lang="en-US" dirty="0"/>
              <a:t>Ideas for Quick-Starting the UI</a:t>
            </a:r>
          </a:p>
        </p:txBody>
      </p:sp>
      <p:sp>
        <p:nvSpPr>
          <p:cNvPr id="3" name="Content Placeholder 2">
            <a:extLst>
              <a:ext uri="{FF2B5EF4-FFF2-40B4-BE49-F238E27FC236}">
                <a16:creationId xmlns:a16="http://schemas.microsoft.com/office/drawing/2014/main" id="{91454238-62A9-4BCF-BEF7-761DAE8F4A9F}"/>
              </a:ext>
            </a:extLst>
          </p:cNvPr>
          <p:cNvSpPr>
            <a:spLocks noGrp="1"/>
          </p:cNvSpPr>
          <p:nvPr>
            <p:ph idx="1"/>
          </p:nvPr>
        </p:nvSpPr>
        <p:spPr/>
        <p:txBody>
          <a:bodyPr>
            <a:normAutofit lnSpcReduction="10000"/>
          </a:bodyPr>
          <a:lstStyle/>
          <a:p>
            <a:r>
              <a:rPr lang="en-US" dirty="0"/>
              <a:t>Use GN’s v1 instead of v2 (eventually upgrade with v2 issues)</a:t>
            </a:r>
          </a:p>
          <a:p>
            <a:pPr lvl="1"/>
            <a:r>
              <a:rPr lang="en-US" dirty="0"/>
              <a:t>SL has already coded v1 in JavaScript. Put it in the pipeline.</a:t>
            </a:r>
          </a:p>
          <a:p>
            <a:pPr lvl="1"/>
            <a:r>
              <a:rPr lang="en-US" dirty="0"/>
              <a:t>DE test and do previously suggested v1 upgrades (Tags, LITs and …)</a:t>
            </a:r>
          </a:p>
          <a:p>
            <a:r>
              <a:rPr lang="en-US" dirty="0"/>
              <a:t>Create a basic UI (minimal but useable; upgrade later, as we go)</a:t>
            </a:r>
          </a:p>
          <a:p>
            <a:pPr lvl="1"/>
            <a:r>
              <a:rPr lang="en-US" dirty="0"/>
              <a:t>json layout specification (SL/DE)</a:t>
            </a:r>
          </a:p>
          <a:p>
            <a:pPr lvl="1"/>
            <a:r>
              <a:rPr lang="en-US" dirty="0"/>
              <a:t>COMET annotation actions (SL)</a:t>
            </a:r>
          </a:p>
          <a:p>
            <a:pPr lvl="1"/>
            <a:r>
              <a:rPr lang="en-US" dirty="0"/>
              <a:t>Generate csv from COMET annotation actions (DE).</a:t>
            </a:r>
          </a:p>
          <a:p>
            <a:pPr lvl="2"/>
            <a:r>
              <a:rPr lang="en-US" dirty="0"/>
              <a:t>Add format variants directly to csv (DE) (eventually do format variants in code as in v2)</a:t>
            </a:r>
          </a:p>
          <a:p>
            <a:pPr lvl="2"/>
            <a:r>
              <a:rPr lang="en-US" dirty="0"/>
              <a:t>Let users can directly edit the generated csv (e.g. add LITs, modify templates); UI actions to edit the csv can be added piecemeal.</a:t>
            </a:r>
          </a:p>
          <a:p>
            <a:pPr lvl="1"/>
            <a:r>
              <a:rPr lang="en-US" dirty="0"/>
              <a:t>Make use of the facilities for finding missing Heads and </a:t>
            </a:r>
            <a:r>
              <a:rPr lang="en-US" dirty="0" err="1"/>
              <a:t>SearchPhrases</a:t>
            </a:r>
            <a:r>
              <a:rPr lang="en-US" dirty="0"/>
              <a:t> as currently provided (again, to be added piecemeal to the UI). </a:t>
            </a:r>
          </a:p>
          <a:p>
            <a:pPr lvl="1"/>
            <a:endParaRPr lang="en-US" dirty="0"/>
          </a:p>
        </p:txBody>
      </p:sp>
    </p:spTree>
    <p:extLst>
      <p:ext uri="{BB962C8B-B14F-4D97-AF65-F5344CB8AC3E}">
        <p14:creationId xmlns:p14="http://schemas.microsoft.com/office/powerpoint/2010/main" val="172497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C17C-B27A-44CE-9212-678EE099A283}"/>
              </a:ext>
            </a:extLst>
          </p:cNvPr>
          <p:cNvSpPr>
            <a:spLocks noGrp="1"/>
          </p:cNvSpPr>
          <p:nvPr>
            <p:ph type="title"/>
          </p:nvPr>
        </p:nvSpPr>
        <p:spPr>
          <a:xfrm>
            <a:off x="832883" y="-251200"/>
            <a:ext cx="10515600" cy="1325563"/>
          </a:xfrm>
        </p:spPr>
        <p:txBody>
          <a:bodyPr/>
          <a:lstStyle/>
          <a:p>
            <a:pPr algn="ctr"/>
            <a:r>
              <a:rPr lang="en-US" dirty="0"/>
              <a:t>Guidelines for Auto-indexers</a:t>
            </a:r>
          </a:p>
        </p:txBody>
      </p:sp>
      <p:sp>
        <p:nvSpPr>
          <p:cNvPr id="3" name="Content Placeholder 2">
            <a:extLst>
              <a:ext uri="{FF2B5EF4-FFF2-40B4-BE49-F238E27FC236}">
                <a16:creationId xmlns:a16="http://schemas.microsoft.com/office/drawing/2014/main" id="{E0869553-7981-462B-A535-BFA80CDC60A8}"/>
              </a:ext>
            </a:extLst>
          </p:cNvPr>
          <p:cNvSpPr>
            <a:spLocks noGrp="1"/>
          </p:cNvSpPr>
          <p:nvPr>
            <p:ph idx="1"/>
          </p:nvPr>
        </p:nvSpPr>
        <p:spPr>
          <a:xfrm>
            <a:off x="221064" y="733530"/>
            <a:ext cx="11970935" cy="6071307"/>
          </a:xfrm>
        </p:spPr>
        <p:txBody>
          <a:bodyPr>
            <a:normAutofit fontScale="77500" lnSpcReduction="20000"/>
          </a:bodyPr>
          <a:lstStyle/>
          <a:p>
            <a:pPr marL="514350" indent="-514350">
              <a:buFont typeface="+mj-lt"/>
              <a:buAutoNum type="arabicPeriod"/>
            </a:pPr>
            <a:r>
              <a:rPr lang="en-US" dirty="0"/>
              <a:t>Give the first and last page of the section of the book to be processed.</a:t>
            </a:r>
          </a:p>
          <a:p>
            <a:pPr marL="514350" indent="-514350">
              <a:buFont typeface="+mj-lt"/>
              <a:buAutoNum type="arabicPeriod"/>
            </a:pPr>
            <a:r>
              <a:rPr lang="en-US" dirty="0"/>
              <a:t>Determine the major grouping type (individual, family, nested family, households with IDs).</a:t>
            </a:r>
          </a:p>
          <a:p>
            <a:pPr marL="514350" indent="-514350">
              <a:buFont typeface="+mj-lt"/>
              <a:buAutoNum type="arabicPeriod"/>
            </a:pPr>
            <a:r>
              <a:rPr lang="en-US" dirty="0"/>
              <a:t>Choose a typical page and work on it as follows:</a:t>
            </a:r>
          </a:p>
          <a:p>
            <a:pPr marL="971550" lvl="1" indent="-514350">
              <a:buFont typeface="+mj-lt"/>
              <a:buAutoNum type="alphaLcPeriod"/>
            </a:pPr>
            <a:r>
              <a:rPr lang="en-US" dirty="0"/>
              <a:t>Check for and fix OCR errors.</a:t>
            </a:r>
          </a:p>
          <a:p>
            <a:pPr marL="971550" lvl="1" indent="-514350">
              <a:buFont typeface="+mj-lt"/>
              <a:buAutoNum type="alphaLcPeriod"/>
            </a:pPr>
            <a:r>
              <a:rPr lang="en-US" dirty="0"/>
              <a:t>For each field in the Aggregate Grouping Identifier (often only one field), click on a field example for any one of the major groups. Every field instance should be highlighted and displayed rectangles should correctly bound every major group. If not (1) for recall errors (R), click on an unhighlighted field instance and (2) for precision errors (P), adjust the templates or OCR so as not to identify non-field instances.</a:t>
            </a:r>
          </a:p>
          <a:p>
            <a:pPr marL="971550" lvl="1" indent="-514350">
              <a:buFont typeface="+mj-lt"/>
              <a:buAutoNum type="alphaLcPeriod"/>
            </a:pPr>
            <a:r>
              <a:rPr lang="en-US" dirty="0"/>
              <a:t>Click on the name of a child of any primary person and continue until R&amp;P errors are fixed.</a:t>
            </a:r>
          </a:p>
          <a:p>
            <a:pPr marL="971550" lvl="1" indent="-514350">
              <a:buFont typeface="+mj-lt"/>
              <a:buAutoNum type="alphaLcPeriod"/>
            </a:pPr>
            <a:r>
              <a:rPr lang="en-US" dirty="0"/>
              <a:t>Click on the name of a spouse of any person and then also on </a:t>
            </a:r>
            <a:r>
              <a:rPr lang="en-US" dirty="0" err="1"/>
              <a:t>MarriageEventDates</a:t>
            </a:r>
            <a:r>
              <a:rPr lang="en-US" dirty="0"/>
              <a:t> and </a:t>
            </a:r>
            <a:r>
              <a:rPr lang="en-US" dirty="0" err="1"/>
              <a:t>MarriageEventPlaces</a:t>
            </a:r>
            <a:r>
              <a:rPr lang="en-US" dirty="0"/>
              <a:t>. Continue until all R&amp;P errors are fixed.</a:t>
            </a:r>
          </a:p>
          <a:p>
            <a:pPr marL="971550" lvl="1" indent="-514350">
              <a:buFont typeface="+mj-lt"/>
              <a:buAutoNum type="alphaLcPeriod"/>
            </a:pPr>
            <a:r>
              <a:rPr lang="en-US" dirty="0"/>
              <a:t>Click on the parents of any person and continue until R&amp;P errors are fixed.</a:t>
            </a:r>
          </a:p>
          <a:p>
            <a:pPr marL="971550" lvl="1" indent="-514350">
              <a:buFont typeface="+mj-lt"/>
              <a:buAutoNum type="alphaLcPeriod"/>
            </a:pPr>
            <a:r>
              <a:rPr lang="en-US" dirty="0"/>
              <a:t>Click on the properties of any person, spouse, or child. Continue until all R&amp;P errors are fixed. Continue clicking until all properties of every person, spouse, or child are all highlighted. (Properties: </a:t>
            </a:r>
            <a:r>
              <a:rPr lang="en-US" dirty="0" err="1"/>
              <a:t>BirthDate</a:t>
            </a:r>
            <a:r>
              <a:rPr lang="en-US" dirty="0"/>
              <a:t>, </a:t>
            </a:r>
            <a:r>
              <a:rPr lang="en-US" dirty="0" err="1"/>
              <a:t>BirthPlace</a:t>
            </a:r>
            <a:r>
              <a:rPr lang="en-US" dirty="0"/>
              <a:t>, </a:t>
            </a:r>
            <a:r>
              <a:rPr lang="en-US" dirty="0" err="1"/>
              <a:t>ChristeningDate</a:t>
            </a:r>
            <a:r>
              <a:rPr lang="en-US" dirty="0"/>
              <a:t>, </a:t>
            </a:r>
            <a:r>
              <a:rPr lang="en-US" dirty="0" err="1"/>
              <a:t>ChristeningPlace</a:t>
            </a:r>
            <a:r>
              <a:rPr lang="en-US" dirty="0"/>
              <a:t>, </a:t>
            </a:r>
            <a:r>
              <a:rPr lang="en-US" dirty="0" err="1"/>
              <a:t>DeathDate</a:t>
            </a:r>
            <a:r>
              <a:rPr lang="en-US" dirty="0"/>
              <a:t>, </a:t>
            </a:r>
            <a:r>
              <a:rPr lang="en-US" dirty="0" err="1"/>
              <a:t>DeathPlace</a:t>
            </a:r>
            <a:r>
              <a:rPr lang="en-US" dirty="0"/>
              <a:t>, </a:t>
            </a:r>
            <a:r>
              <a:rPr lang="en-US" dirty="0" err="1"/>
              <a:t>BurialDate</a:t>
            </a:r>
            <a:r>
              <a:rPr lang="en-US" dirty="0"/>
              <a:t>, </a:t>
            </a:r>
            <a:r>
              <a:rPr lang="en-US" dirty="0" err="1"/>
              <a:t>BurialPlace</a:t>
            </a:r>
            <a:r>
              <a:rPr lang="en-US" dirty="0"/>
              <a:t>, Parent1, and Parent2.)</a:t>
            </a:r>
          </a:p>
          <a:p>
            <a:pPr marL="971550" lvl="1" indent="-514350">
              <a:buFont typeface="+mj-lt"/>
              <a:buAutoNum type="alphaLcPeriod"/>
            </a:pPr>
            <a:r>
              <a:rPr lang="en-US" dirty="0"/>
              <a:t>Ask the system to find missed person names and properties on other pages. Click on the returned page number of highest priority and repeat steps a – e.</a:t>
            </a:r>
          </a:p>
          <a:p>
            <a:pPr marL="971550" lvl="1" indent="-514350">
              <a:buFont typeface="+mj-lt"/>
              <a:buAutoNum type="alphaLcPeriod"/>
            </a:pPr>
            <a:r>
              <a:rPr lang="en-US" dirty="0"/>
              <a:t>Ask the system to check semantics and open COMET on a page with semantic warnings.</a:t>
            </a:r>
          </a:p>
          <a:p>
            <a:pPr marL="1428750" lvl="2" indent="-514350">
              <a:buFont typeface="+mj-lt"/>
              <a:buAutoNum type="alphaLcPeriod"/>
            </a:pPr>
            <a:r>
              <a:rPr lang="en-US" dirty="0"/>
              <a:t>Resolve warnings that should be resolved with steps a – f.</a:t>
            </a:r>
          </a:p>
          <a:p>
            <a:pPr marL="1428750" lvl="2" indent="-514350">
              <a:buFont typeface="+mj-lt"/>
              <a:buAutoNum type="alphaLcPeriod"/>
            </a:pPr>
            <a:r>
              <a:rPr lang="en-US" dirty="0"/>
              <a:t>Once semantic warnings have been resolved, check and make any final corrections with COMET. (OCR errors can still be corrected, but if templates are corrected and rerun, any non-OCR-error corrections with COMET will be lost and will need to be redone.)</a:t>
            </a:r>
          </a:p>
          <a:p>
            <a:pPr marL="514350" indent="-514350">
              <a:buFont typeface="+mj-lt"/>
              <a:buAutoNum type="arabicPeriod"/>
            </a:pPr>
            <a:r>
              <a:rPr lang="en-US" dirty="0"/>
              <a:t>For, nested families, repeat the process at each level of nesting.</a:t>
            </a:r>
          </a:p>
        </p:txBody>
      </p:sp>
    </p:spTree>
    <p:extLst>
      <p:ext uri="{BB962C8B-B14F-4D97-AF65-F5344CB8AC3E}">
        <p14:creationId xmlns:p14="http://schemas.microsoft.com/office/powerpoint/2010/main" val="2583587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2978716" y="176042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15653" y="1739406"/>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B024</a:t>
            </a:r>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58477" y="2797129"/>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248276EA-1BA4-4E07-B94C-9EF69C81464E}"/>
              </a:ext>
            </a:extLst>
          </p:cNvPr>
          <p:cNvSpPr/>
          <p:nvPr/>
        </p:nvSpPr>
        <p:spPr>
          <a:xfrm>
            <a:off x="532160" y="289185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69097" y="2870834"/>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38335" y="2894218"/>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55827" y="288975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692764" y="2868732"/>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757610" y="243384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13597" y="2412824"/>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2961570" y="24468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898507" y="2425798"/>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343116" y="1618273"/>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547279" y="17434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484216" y="1722458"/>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553454" y="1756352"/>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759516" y="175280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696453" y="1731786"/>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194106" y="17642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131043" y="1743216"/>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769563" y="125909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06500" y="1238075"/>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345543" y="1116942"/>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561136" y="12535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498073" y="1232557"/>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567311" y="1266451"/>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356384" y="232785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Rectangle: Rounded Corners 134">
            <a:extLst>
              <a:ext uri="{FF2B5EF4-FFF2-40B4-BE49-F238E27FC236}">
                <a16:creationId xmlns:a16="http://schemas.microsoft.com/office/drawing/2014/main" id="{77527775-6CF2-416F-BF86-A261A7BC4848}"/>
              </a:ext>
            </a:extLst>
          </p:cNvPr>
          <p:cNvSpPr/>
          <p:nvPr/>
        </p:nvSpPr>
        <p:spPr>
          <a:xfrm>
            <a:off x="537753" y="243368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474690" y="241266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543928" y="244655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756FF55-948D-46BB-9CD9-E7C45EC22F47}"/>
              </a:ext>
            </a:extLst>
          </p:cNvPr>
          <p:cNvSpPr txBox="1"/>
          <p:nvPr/>
        </p:nvSpPr>
        <p:spPr>
          <a:xfrm>
            <a:off x="4564273" y="2803518"/>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537800" y="2334721"/>
            <a:ext cx="1586203" cy="369332"/>
          </a:xfrm>
          <a:prstGeom prst="rect">
            <a:avLst/>
          </a:prstGeom>
          <a:noFill/>
        </p:spPr>
        <p:txBody>
          <a:bodyPr wrap="none" rtlCol="0">
            <a:spAutoFit/>
          </a:bodyPr>
          <a:lstStyle/>
          <a:p>
            <a:r>
              <a:rPr lang="en-US" dirty="0">
                <a:solidFill>
                  <a:srgbClr val="00B050"/>
                </a:solidFill>
              </a:rPr>
              <a:t>ChildOf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324653" y="1919219"/>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3585267" y="1183395"/>
            <a:ext cx="2506520" cy="369332"/>
          </a:xfrm>
          <a:prstGeom prst="rect">
            <a:avLst/>
          </a:prstGeom>
          <a:noFill/>
        </p:spPr>
        <p:txBody>
          <a:bodyPr wrap="none" rtlCol="0">
            <a:spAutoFit/>
          </a:bodyPr>
          <a:lstStyle/>
          <a:p>
            <a:r>
              <a:rPr lang="en-US" dirty="0">
                <a:solidFill>
                  <a:srgbClr val="00B050"/>
                </a:solidFill>
              </a:rPr>
              <a:t>FamilyHousehold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
        <p:nvSpPr>
          <p:cNvPr id="155" name="Rectangle: Rounded Corners 154">
            <a:extLst>
              <a:ext uri="{FF2B5EF4-FFF2-40B4-BE49-F238E27FC236}">
                <a16:creationId xmlns:a16="http://schemas.microsoft.com/office/drawing/2014/main" id="{64E8507B-76FD-4AD7-B4BD-63EF5F20E26E}"/>
              </a:ext>
            </a:extLst>
          </p:cNvPr>
          <p:cNvSpPr/>
          <p:nvPr/>
        </p:nvSpPr>
        <p:spPr>
          <a:xfrm>
            <a:off x="1769780" y="58073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C33A9013-51E4-47EE-B834-48AB1DF5C747}"/>
              </a:ext>
            </a:extLst>
          </p:cNvPr>
          <p:cNvSpPr txBox="1"/>
          <p:nvPr/>
        </p:nvSpPr>
        <p:spPr>
          <a:xfrm>
            <a:off x="1706717" y="55971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59" name="Rectangle 158">
            <a:extLst>
              <a:ext uri="{FF2B5EF4-FFF2-40B4-BE49-F238E27FC236}">
                <a16:creationId xmlns:a16="http://schemas.microsoft.com/office/drawing/2014/main" id="{FE226A1C-841F-43A3-8F4D-0B87E6C6CD33}"/>
              </a:ext>
            </a:extLst>
          </p:cNvPr>
          <p:cNvSpPr/>
          <p:nvPr/>
        </p:nvSpPr>
        <p:spPr>
          <a:xfrm>
            <a:off x="1775955" y="5830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53EC435C-5DCB-4C3C-A9A1-24A1BC93D2E9}"/>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44AEC522-78E7-4FD9-950A-8C46101408E5}"/>
              </a:ext>
            </a:extLst>
          </p:cNvPr>
          <p:cNvSpPr/>
          <p:nvPr/>
        </p:nvSpPr>
        <p:spPr>
          <a:xfrm>
            <a:off x="7143751" y="85725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FF448AA1-3886-471A-B8CC-641360EC2204}"/>
              </a:ext>
            </a:extLst>
          </p:cNvPr>
          <p:cNvSpPr/>
          <p:nvPr/>
        </p:nvSpPr>
        <p:spPr>
          <a:xfrm>
            <a:off x="7117081" y="142494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6714C8B1-0BCB-4B79-938D-267F87FF0040}"/>
              </a:ext>
            </a:extLst>
          </p:cNvPr>
          <p:cNvSpPr/>
          <p:nvPr/>
        </p:nvSpPr>
        <p:spPr>
          <a:xfrm>
            <a:off x="7136131" y="328422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995D6F13-9145-4B39-B562-F2BD5ABDE19A}"/>
              </a:ext>
            </a:extLst>
          </p:cNvPr>
          <p:cNvSpPr/>
          <p:nvPr/>
        </p:nvSpPr>
        <p:spPr>
          <a:xfrm>
            <a:off x="7105651" y="43167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C613718-67A6-4B17-99B4-4D4B680EEAC3}"/>
              </a:ext>
            </a:extLst>
          </p:cNvPr>
          <p:cNvSpPr/>
          <p:nvPr/>
        </p:nvSpPr>
        <p:spPr>
          <a:xfrm>
            <a:off x="7109461" y="513207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99BABFEC-79CF-42A1-B8E8-502D87DC98AA}"/>
              </a:ext>
            </a:extLst>
          </p:cNvPr>
          <p:cNvSpPr/>
          <p:nvPr/>
        </p:nvSpPr>
        <p:spPr>
          <a:xfrm>
            <a:off x="7124701" y="617601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645C1BEE-A5A2-401A-BBB1-9D986271EA7C}"/>
              </a:ext>
            </a:extLst>
          </p:cNvPr>
          <p:cNvSpPr/>
          <p:nvPr/>
        </p:nvSpPr>
        <p:spPr>
          <a:xfrm>
            <a:off x="7125329" y="2868595"/>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53749546-5091-43B4-B7D4-BC496BC4EFED}"/>
              </a:ext>
            </a:extLst>
          </p:cNvPr>
          <p:cNvSpPr/>
          <p:nvPr/>
        </p:nvSpPr>
        <p:spPr>
          <a:xfrm>
            <a:off x="7104185" y="823965"/>
            <a:ext cx="3687745" cy="572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54B7C381-8086-4DED-B3EF-E2C7D9BF6C80}"/>
              </a:ext>
            </a:extLst>
          </p:cNvPr>
          <p:cNvSpPr/>
          <p:nvPr/>
        </p:nvSpPr>
        <p:spPr>
          <a:xfrm>
            <a:off x="7105860" y="1398395"/>
            <a:ext cx="3687745" cy="1435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3C579A83-254B-49BB-B040-C9993E9809BC}"/>
              </a:ext>
            </a:extLst>
          </p:cNvPr>
          <p:cNvSpPr/>
          <p:nvPr/>
        </p:nvSpPr>
        <p:spPr>
          <a:xfrm>
            <a:off x="7107535" y="2836985"/>
            <a:ext cx="3687745" cy="4086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01BF9006-9D2D-4381-A7CC-B5C276A349AF}"/>
              </a:ext>
            </a:extLst>
          </p:cNvPr>
          <p:cNvSpPr/>
          <p:nvPr/>
        </p:nvSpPr>
        <p:spPr>
          <a:xfrm>
            <a:off x="7099162" y="3240594"/>
            <a:ext cx="3687745" cy="1040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2A5F7093-EA77-4B72-8C6C-4ADF1C778F47}"/>
              </a:ext>
            </a:extLst>
          </p:cNvPr>
          <p:cNvSpPr/>
          <p:nvPr/>
        </p:nvSpPr>
        <p:spPr>
          <a:xfrm>
            <a:off x="7100837" y="4277249"/>
            <a:ext cx="3687745" cy="8172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1F16A33B-3264-4D96-8796-7B09EC2B8710}"/>
              </a:ext>
            </a:extLst>
          </p:cNvPr>
          <p:cNvSpPr/>
          <p:nvPr/>
        </p:nvSpPr>
        <p:spPr>
          <a:xfrm>
            <a:off x="7102512" y="5092840"/>
            <a:ext cx="3687745" cy="10567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EACA562B-6C38-44A4-8642-F482203D98BD}"/>
              </a:ext>
            </a:extLst>
          </p:cNvPr>
          <p:cNvSpPr/>
          <p:nvPr/>
        </p:nvSpPr>
        <p:spPr>
          <a:xfrm>
            <a:off x="7104186" y="6149591"/>
            <a:ext cx="3687745" cy="452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Arrow: Right 204">
            <a:extLst>
              <a:ext uri="{FF2B5EF4-FFF2-40B4-BE49-F238E27FC236}">
                <a16:creationId xmlns:a16="http://schemas.microsoft.com/office/drawing/2014/main" id="{BF98A251-1603-48DE-AE1F-3EDAF8CC3315}"/>
              </a:ext>
            </a:extLst>
          </p:cNvPr>
          <p:cNvSpPr/>
          <p:nvPr/>
        </p:nvSpPr>
        <p:spPr>
          <a:xfrm rot="14603558">
            <a:off x="6305550" y="809626"/>
            <a:ext cx="200025" cy="1333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B63A3060-73E3-488E-A452-5C23F14EF4BC}"/>
              </a:ext>
            </a:extLst>
          </p:cNvPr>
          <p:cNvSpPr/>
          <p:nvPr/>
        </p:nvSpPr>
        <p:spPr>
          <a:xfrm>
            <a:off x="535124" y="320764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938EC230-0A8F-41F2-AB57-2B4B7674EDE5}"/>
              </a:ext>
            </a:extLst>
          </p:cNvPr>
          <p:cNvSpPr txBox="1"/>
          <p:nvPr/>
        </p:nvSpPr>
        <p:spPr>
          <a:xfrm>
            <a:off x="483491" y="3186629"/>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94" name="Rectangle: Rounded Corners 93">
            <a:extLst>
              <a:ext uri="{FF2B5EF4-FFF2-40B4-BE49-F238E27FC236}">
                <a16:creationId xmlns:a16="http://schemas.microsoft.com/office/drawing/2014/main" id="{7362E3C1-55AA-48EB-8A50-6BE4D3C757E1}"/>
              </a:ext>
            </a:extLst>
          </p:cNvPr>
          <p:cNvSpPr/>
          <p:nvPr/>
        </p:nvSpPr>
        <p:spPr>
          <a:xfrm>
            <a:off x="1746704" y="319395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45A8CB66-E78F-4936-A33F-8408B699E58C}"/>
              </a:ext>
            </a:extLst>
          </p:cNvPr>
          <p:cNvSpPr txBox="1"/>
          <p:nvPr/>
        </p:nvSpPr>
        <p:spPr>
          <a:xfrm>
            <a:off x="1683641" y="3172931"/>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96" name="Rectangle: Rounded Corners 95">
            <a:extLst>
              <a:ext uri="{FF2B5EF4-FFF2-40B4-BE49-F238E27FC236}">
                <a16:creationId xmlns:a16="http://schemas.microsoft.com/office/drawing/2014/main" id="{53B2829F-CFFA-4FD9-9FFF-A854BC44091D}"/>
              </a:ext>
            </a:extLst>
          </p:cNvPr>
          <p:cNvSpPr/>
          <p:nvPr/>
        </p:nvSpPr>
        <p:spPr>
          <a:xfrm>
            <a:off x="2958284" y="319395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F1BCE401-CF39-474D-8C82-0E1969028090}"/>
              </a:ext>
            </a:extLst>
          </p:cNvPr>
          <p:cNvSpPr txBox="1"/>
          <p:nvPr/>
        </p:nvSpPr>
        <p:spPr>
          <a:xfrm>
            <a:off x="2895221" y="3172931"/>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98" name="Rectangle: Rounded Corners 97">
            <a:extLst>
              <a:ext uri="{FF2B5EF4-FFF2-40B4-BE49-F238E27FC236}">
                <a16:creationId xmlns:a16="http://schemas.microsoft.com/office/drawing/2014/main" id="{6BF38AC7-05EE-40C7-992C-37E1CDD4C939}"/>
              </a:ext>
            </a:extLst>
          </p:cNvPr>
          <p:cNvSpPr/>
          <p:nvPr/>
        </p:nvSpPr>
        <p:spPr>
          <a:xfrm>
            <a:off x="4158434" y="319395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9F44EBF6-763D-44EF-8ACE-ED3442484B5A}"/>
              </a:ext>
            </a:extLst>
          </p:cNvPr>
          <p:cNvSpPr txBox="1"/>
          <p:nvPr/>
        </p:nvSpPr>
        <p:spPr>
          <a:xfrm>
            <a:off x="4095371" y="3172931"/>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100" name="Rectangle: Rounded Corners 99">
            <a:extLst>
              <a:ext uri="{FF2B5EF4-FFF2-40B4-BE49-F238E27FC236}">
                <a16:creationId xmlns:a16="http://schemas.microsoft.com/office/drawing/2014/main" id="{86B37E72-A154-4C8F-B514-688AB6D61EB6}"/>
              </a:ext>
            </a:extLst>
          </p:cNvPr>
          <p:cNvSpPr/>
          <p:nvPr/>
        </p:nvSpPr>
        <p:spPr>
          <a:xfrm>
            <a:off x="536506" y="354011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1E6BE3BF-50B5-4289-BEC6-3638227BA1A4}"/>
              </a:ext>
            </a:extLst>
          </p:cNvPr>
          <p:cNvSpPr txBox="1"/>
          <p:nvPr/>
        </p:nvSpPr>
        <p:spPr>
          <a:xfrm>
            <a:off x="473443" y="3519099"/>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102" name="Rectangle: Rounded Corners 101">
            <a:extLst>
              <a:ext uri="{FF2B5EF4-FFF2-40B4-BE49-F238E27FC236}">
                <a16:creationId xmlns:a16="http://schemas.microsoft.com/office/drawing/2014/main" id="{8A5C2610-B103-4580-94B3-7FBF5121D710}"/>
              </a:ext>
            </a:extLst>
          </p:cNvPr>
          <p:cNvSpPr/>
          <p:nvPr/>
        </p:nvSpPr>
        <p:spPr>
          <a:xfrm>
            <a:off x="1748086" y="354011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903EAE2B-C9A2-43BB-9B7F-DC7DF0ECD39D}"/>
              </a:ext>
            </a:extLst>
          </p:cNvPr>
          <p:cNvSpPr txBox="1"/>
          <p:nvPr/>
        </p:nvSpPr>
        <p:spPr>
          <a:xfrm>
            <a:off x="1685023" y="3519099"/>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104" name="Rectangle: Rounded Corners 103">
            <a:extLst>
              <a:ext uri="{FF2B5EF4-FFF2-40B4-BE49-F238E27FC236}">
                <a16:creationId xmlns:a16="http://schemas.microsoft.com/office/drawing/2014/main" id="{43F31EDE-9ACE-4666-B052-5380D01F01E2}"/>
              </a:ext>
            </a:extLst>
          </p:cNvPr>
          <p:cNvSpPr/>
          <p:nvPr/>
        </p:nvSpPr>
        <p:spPr>
          <a:xfrm>
            <a:off x="2971096" y="354011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726FBBAA-9B5E-4220-86D7-B080D292DBA8}"/>
              </a:ext>
            </a:extLst>
          </p:cNvPr>
          <p:cNvSpPr txBox="1"/>
          <p:nvPr/>
        </p:nvSpPr>
        <p:spPr>
          <a:xfrm>
            <a:off x="2908033" y="3519099"/>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114" name="Rectangle: Rounded Corners 113">
            <a:extLst>
              <a:ext uri="{FF2B5EF4-FFF2-40B4-BE49-F238E27FC236}">
                <a16:creationId xmlns:a16="http://schemas.microsoft.com/office/drawing/2014/main" id="{996074D9-42CF-4062-A63F-08D2D1E3F206}"/>
              </a:ext>
            </a:extLst>
          </p:cNvPr>
          <p:cNvSpPr/>
          <p:nvPr/>
        </p:nvSpPr>
        <p:spPr>
          <a:xfrm>
            <a:off x="4175056" y="354392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EFC7FA5-7BF2-43EB-8258-0A7A6A48E784}"/>
              </a:ext>
            </a:extLst>
          </p:cNvPr>
          <p:cNvSpPr txBox="1"/>
          <p:nvPr/>
        </p:nvSpPr>
        <p:spPr>
          <a:xfrm>
            <a:off x="4111993" y="3522909"/>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cxnSp>
        <p:nvCxnSpPr>
          <p:cNvPr id="126" name="Straight Connector 125">
            <a:extLst>
              <a:ext uri="{FF2B5EF4-FFF2-40B4-BE49-F238E27FC236}">
                <a16:creationId xmlns:a16="http://schemas.microsoft.com/office/drawing/2014/main" id="{A0AAFF2B-3E20-4FCD-95B3-1DBA25BD8DBA}"/>
              </a:ext>
            </a:extLst>
          </p:cNvPr>
          <p:cNvCxnSpPr>
            <a:cxnSpLocks/>
          </p:cNvCxnSpPr>
          <p:nvPr/>
        </p:nvCxnSpPr>
        <p:spPr>
          <a:xfrm>
            <a:off x="393356" y="3837043"/>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5E2F542-E20D-49EC-A065-7461B79AF5F1}"/>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Tree>
    <p:extLst>
      <p:ext uri="{BB962C8B-B14F-4D97-AF65-F5344CB8AC3E}">
        <p14:creationId xmlns:p14="http://schemas.microsoft.com/office/powerpoint/2010/main" val="3735609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34E1F-7029-4355-83EA-861FCB4ECBF3}"/>
              </a:ext>
            </a:extLst>
          </p:cNvPr>
          <p:cNvPicPr>
            <a:picLocks noChangeAspect="1"/>
          </p:cNvPicPr>
          <p:nvPr/>
        </p:nvPicPr>
        <p:blipFill>
          <a:blip r:embed="rId3"/>
          <a:stretch>
            <a:fillRect/>
          </a:stretch>
        </p:blipFill>
        <p:spPr>
          <a:xfrm>
            <a:off x="3677674" y="525517"/>
            <a:ext cx="5428048" cy="6141563"/>
          </a:xfrm>
          <a:prstGeom prst="rect">
            <a:avLst/>
          </a:prstGeom>
        </p:spPr>
      </p:pic>
      <p:sp>
        <p:nvSpPr>
          <p:cNvPr id="2" name="TextBox 1">
            <a:extLst>
              <a:ext uri="{FF2B5EF4-FFF2-40B4-BE49-F238E27FC236}">
                <a16:creationId xmlns:a16="http://schemas.microsoft.com/office/drawing/2014/main" id="{BB84F5D9-E18C-44F6-8A0C-D0ABB1D31692}"/>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Tree>
    <p:extLst>
      <p:ext uri="{BB962C8B-B14F-4D97-AF65-F5344CB8AC3E}">
        <p14:creationId xmlns:p14="http://schemas.microsoft.com/office/powerpoint/2010/main" val="39030436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2978716" y="23355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15653" y="2314568"/>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B024</a:t>
            </a:r>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58477" y="4206097"/>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248276EA-1BA4-4E07-B94C-9EF69C81464E}"/>
              </a:ext>
            </a:extLst>
          </p:cNvPr>
          <p:cNvSpPr/>
          <p:nvPr/>
        </p:nvSpPr>
        <p:spPr>
          <a:xfrm>
            <a:off x="532160" y="430082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69097" y="4279802"/>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38335" y="4303186"/>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55827" y="429872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692764" y="4277700"/>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757610" y="331893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13597" y="3297917"/>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2961570" y="333191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898507" y="3310891"/>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343116" y="219343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547279" y="231864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484216" y="229762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553454" y="233151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759516" y="23279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696453" y="2306948"/>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194106" y="23393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131043" y="2318378"/>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769563" y="125909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06500" y="1238075"/>
            <a:ext cx="1250731" cy="246221"/>
          </a:xfrm>
          <a:prstGeom prst="rect">
            <a:avLst/>
          </a:prstGeom>
          <a:noFill/>
        </p:spPr>
        <p:txBody>
          <a:bodyPr wrap="square" rtlCol="0">
            <a:spAutoFit/>
          </a:bodyPr>
          <a:lstStyle/>
          <a:p>
            <a:r>
              <a:rPr lang="en-US" sz="1000" dirty="0"/>
              <a:t>Hans</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345543" y="1116942"/>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561136" y="12535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498073" y="1232557"/>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567311" y="1266451"/>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356384" y="3212948"/>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Rectangle: Rounded Corners 134">
            <a:extLst>
              <a:ext uri="{FF2B5EF4-FFF2-40B4-BE49-F238E27FC236}">
                <a16:creationId xmlns:a16="http://schemas.microsoft.com/office/drawing/2014/main" id="{77527775-6CF2-416F-BF86-A261A7BC4848}"/>
              </a:ext>
            </a:extLst>
          </p:cNvPr>
          <p:cNvSpPr/>
          <p:nvPr/>
        </p:nvSpPr>
        <p:spPr>
          <a:xfrm>
            <a:off x="537753" y="33187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474690" y="3297753"/>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543928" y="3331647"/>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756FF55-948D-46BB-9CD9-E7C45EC22F47}"/>
              </a:ext>
            </a:extLst>
          </p:cNvPr>
          <p:cNvSpPr txBox="1"/>
          <p:nvPr/>
        </p:nvSpPr>
        <p:spPr>
          <a:xfrm>
            <a:off x="4564273" y="4212486"/>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537800" y="3219814"/>
            <a:ext cx="1586203" cy="369332"/>
          </a:xfrm>
          <a:prstGeom prst="rect">
            <a:avLst/>
          </a:prstGeom>
          <a:noFill/>
        </p:spPr>
        <p:txBody>
          <a:bodyPr wrap="none" rtlCol="0">
            <a:spAutoFit/>
          </a:bodyPr>
          <a:lstStyle/>
          <a:p>
            <a:r>
              <a:rPr lang="en-US" dirty="0">
                <a:solidFill>
                  <a:srgbClr val="00B050"/>
                </a:solidFill>
              </a:rPr>
              <a:t>ChildOf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324653" y="2816033"/>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3585267" y="1171672"/>
            <a:ext cx="2506520" cy="369332"/>
          </a:xfrm>
          <a:prstGeom prst="rect">
            <a:avLst/>
          </a:prstGeom>
          <a:noFill/>
        </p:spPr>
        <p:txBody>
          <a:bodyPr wrap="none" rtlCol="0">
            <a:spAutoFit/>
          </a:bodyPr>
          <a:lstStyle/>
          <a:p>
            <a:r>
              <a:rPr lang="en-US" dirty="0">
                <a:solidFill>
                  <a:srgbClr val="00B050"/>
                </a:solidFill>
              </a:rPr>
              <a:t>FamilyHousehold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
        <p:nvSpPr>
          <p:cNvPr id="155" name="Rectangle: Rounded Corners 154">
            <a:extLst>
              <a:ext uri="{FF2B5EF4-FFF2-40B4-BE49-F238E27FC236}">
                <a16:creationId xmlns:a16="http://schemas.microsoft.com/office/drawing/2014/main" id="{64E8507B-76FD-4AD7-B4BD-63EF5F20E26E}"/>
              </a:ext>
            </a:extLst>
          </p:cNvPr>
          <p:cNvSpPr/>
          <p:nvPr/>
        </p:nvSpPr>
        <p:spPr>
          <a:xfrm>
            <a:off x="1769780" y="58073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C33A9013-51E4-47EE-B834-48AB1DF5C747}"/>
              </a:ext>
            </a:extLst>
          </p:cNvPr>
          <p:cNvSpPr txBox="1"/>
          <p:nvPr/>
        </p:nvSpPr>
        <p:spPr>
          <a:xfrm>
            <a:off x="1706717" y="55971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59" name="Rectangle 158">
            <a:extLst>
              <a:ext uri="{FF2B5EF4-FFF2-40B4-BE49-F238E27FC236}">
                <a16:creationId xmlns:a16="http://schemas.microsoft.com/office/drawing/2014/main" id="{FE226A1C-841F-43A3-8F4D-0B87E6C6CD33}"/>
              </a:ext>
            </a:extLst>
          </p:cNvPr>
          <p:cNvSpPr/>
          <p:nvPr/>
        </p:nvSpPr>
        <p:spPr>
          <a:xfrm>
            <a:off x="1775955" y="5830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a:extLst>
              <a:ext uri="{FF2B5EF4-FFF2-40B4-BE49-F238E27FC236}">
                <a16:creationId xmlns:a16="http://schemas.microsoft.com/office/drawing/2014/main" id="{53EC435C-5DCB-4C3C-A9A1-24A1BC93D2E9}"/>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0D69B29-573A-4BF8-9682-231542BED890}"/>
              </a:ext>
            </a:extLst>
          </p:cNvPr>
          <p:cNvSpPr/>
          <p:nvPr/>
        </p:nvSpPr>
        <p:spPr>
          <a:xfrm rot="14603558">
            <a:off x="6305550" y="1504951"/>
            <a:ext cx="200025" cy="1333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3D2B58-720E-4D2F-834B-C7E6AC318630}"/>
              </a:ext>
            </a:extLst>
          </p:cNvPr>
          <p:cNvSpPr/>
          <p:nvPr/>
        </p:nvSpPr>
        <p:spPr>
          <a:xfrm>
            <a:off x="7424738" y="1119188"/>
            <a:ext cx="214312"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DBDE11-4843-4960-929A-F3FE62588BA7}"/>
              </a:ext>
            </a:extLst>
          </p:cNvPr>
          <p:cNvSpPr/>
          <p:nvPr/>
        </p:nvSpPr>
        <p:spPr>
          <a:xfrm>
            <a:off x="7429500" y="1204913"/>
            <a:ext cx="266700"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5BA04-E61B-496F-9854-184834D41779}"/>
              </a:ext>
            </a:extLst>
          </p:cNvPr>
          <p:cNvSpPr/>
          <p:nvPr/>
        </p:nvSpPr>
        <p:spPr>
          <a:xfrm>
            <a:off x="7429500" y="1876425"/>
            <a:ext cx="280988"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CDB57A-4C41-4169-BA86-D384A47EE8A4}"/>
              </a:ext>
            </a:extLst>
          </p:cNvPr>
          <p:cNvSpPr/>
          <p:nvPr/>
        </p:nvSpPr>
        <p:spPr>
          <a:xfrm>
            <a:off x="7434263" y="1966912"/>
            <a:ext cx="28098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44E1C0-F705-43AD-A632-BE8BFB62E334}"/>
              </a:ext>
            </a:extLst>
          </p:cNvPr>
          <p:cNvSpPr/>
          <p:nvPr/>
        </p:nvSpPr>
        <p:spPr>
          <a:xfrm>
            <a:off x="7434263" y="2047875"/>
            <a:ext cx="238125" cy="809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9CDA8-379F-44F2-A344-B26915CAA5DA}"/>
              </a:ext>
            </a:extLst>
          </p:cNvPr>
          <p:cNvSpPr/>
          <p:nvPr/>
        </p:nvSpPr>
        <p:spPr>
          <a:xfrm>
            <a:off x="7424739" y="2305050"/>
            <a:ext cx="228600"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7FC48D-17A5-497E-AF8C-90899FD65CDD}"/>
              </a:ext>
            </a:extLst>
          </p:cNvPr>
          <p:cNvSpPr/>
          <p:nvPr/>
        </p:nvSpPr>
        <p:spPr>
          <a:xfrm>
            <a:off x="7429501" y="2390775"/>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3ED1E-B415-4D0F-9D97-4D5802C31549}"/>
              </a:ext>
            </a:extLst>
          </p:cNvPr>
          <p:cNvSpPr/>
          <p:nvPr/>
        </p:nvSpPr>
        <p:spPr>
          <a:xfrm>
            <a:off x="7429501" y="2471738"/>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2D68E3-8D14-42C9-B78D-FC0C76C96DF7}"/>
              </a:ext>
            </a:extLst>
          </p:cNvPr>
          <p:cNvSpPr/>
          <p:nvPr/>
        </p:nvSpPr>
        <p:spPr>
          <a:xfrm>
            <a:off x="7429501" y="2552700"/>
            <a:ext cx="223837"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E0025-AE6B-4215-A5D0-6FDEA9B2C154}"/>
              </a:ext>
            </a:extLst>
          </p:cNvPr>
          <p:cNvSpPr/>
          <p:nvPr/>
        </p:nvSpPr>
        <p:spPr>
          <a:xfrm>
            <a:off x="7429501" y="2638427"/>
            <a:ext cx="323849" cy="8096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1BCC48-C753-4B15-95A5-043D5C8FAFB2}"/>
              </a:ext>
            </a:extLst>
          </p:cNvPr>
          <p:cNvSpPr/>
          <p:nvPr/>
        </p:nvSpPr>
        <p:spPr>
          <a:xfrm>
            <a:off x="7429501" y="2719389"/>
            <a:ext cx="476249" cy="904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A1D15B-7E75-40C5-AD8C-9297DE12F86C}"/>
              </a:ext>
            </a:extLst>
          </p:cNvPr>
          <p:cNvSpPr/>
          <p:nvPr/>
        </p:nvSpPr>
        <p:spPr>
          <a:xfrm>
            <a:off x="7353302" y="3133725"/>
            <a:ext cx="461962"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12C18E-62E7-49F0-AF08-66C766D0EDBA}"/>
              </a:ext>
            </a:extLst>
          </p:cNvPr>
          <p:cNvSpPr/>
          <p:nvPr/>
        </p:nvSpPr>
        <p:spPr>
          <a:xfrm>
            <a:off x="7429501" y="3638550"/>
            <a:ext cx="500061"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03FD6B-E83F-4D33-9D20-F089E28FB948}"/>
              </a:ext>
            </a:extLst>
          </p:cNvPr>
          <p:cNvSpPr/>
          <p:nvPr/>
        </p:nvSpPr>
        <p:spPr>
          <a:xfrm>
            <a:off x="7429501" y="3733800"/>
            <a:ext cx="414337"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9514A-4B06-4FBE-86AD-3116A3161C9E}"/>
              </a:ext>
            </a:extLst>
          </p:cNvPr>
          <p:cNvSpPr/>
          <p:nvPr/>
        </p:nvSpPr>
        <p:spPr>
          <a:xfrm>
            <a:off x="7434264" y="3814763"/>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D0F235-D18C-4995-82EB-D91DF1E06A05}"/>
              </a:ext>
            </a:extLst>
          </p:cNvPr>
          <p:cNvSpPr/>
          <p:nvPr/>
        </p:nvSpPr>
        <p:spPr>
          <a:xfrm>
            <a:off x="7434264" y="3905251"/>
            <a:ext cx="100011" cy="76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522803-910D-45D0-A444-AF27F0C73AA2}"/>
              </a:ext>
            </a:extLst>
          </p:cNvPr>
          <p:cNvSpPr/>
          <p:nvPr/>
        </p:nvSpPr>
        <p:spPr>
          <a:xfrm>
            <a:off x="7434264" y="3976687"/>
            <a:ext cx="533399" cy="9525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095548-7A82-4F99-8ABF-C428955AB345}"/>
              </a:ext>
            </a:extLst>
          </p:cNvPr>
          <p:cNvSpPr/>
          <p:nvPr/>
        </p:nvSpPr>
        <p:spPr>
          <a:xfrm>
            <a:off x="7434264" y="4062413"/>
            <a:ext cx="600074"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1940D5-8A6B-4189-A869-C2A885C42ADA}"/>
              </a:ext>
            </a:extLst>
          </p:cNvPr>
          <p:cNvSpPr/>
          <p:nvPr/>
        </p:nvSpPr>
        <p:spPr>
          <a:xfrm>
            <a:off x="7439026" y="4152900"/>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4E53DE-EADE-4674-9F8A-E84EB38C9CA6}"/>
              </a:ext>
            </a:extLst>
          </p:cNvPr>
          <p:cNvSpPr/>
          <p:nvPr/>
        </p:nvSpPr>
        <p:spPr>
          <a:xfrm>
            <a:off x="7419977" y="4610101"/>
            <a:ext cx="576261"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7FA9BC-D2C2-4A13-9C17-D93C608B5749}"/>
              </a:ext>
            </a:extLst>
          </p:cNvPr>
          <p:cNvSpPr/>
          <p:nvPr/>
        </p:nvSpPr>
        <p:spPr>
          <a:xfrm>
            <a:off x="7419978" y="4700587"/>
            <a:ext cx="49529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80C5ADC-A4A8-4118-B459-648C6F99B85D}"/>
              </a:ext>
            </a:extLst>
          </p:cNvPr>
          <p:cNvSpPr/>
          <p:nvPr/>
        </p:nvSpPr>
        <p:spPr>
          <a:xfrm>
            <a:off x="7419978" y="4781550"/>
            <a:ext cx="519110"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A1B7C89-C9D9-419F-A15F-740730729916}"/>
              </a:ext>
            </a:extLst>
          </p:cNvPr>
          <p:cNvSpPr/>
          <p:nvPr/>
        </p:nvSpPr>
        <p:spPr>
          <a:xfrm>
            <a:off x="7424740" y="4876800"/>
            <a:ext cx="633409"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C55DF5F-D8E8-417D-90D0-2E12B871495A}"/>
              </a:ext>
            </a:extLst>
          </p:cNvPr>
          <p:cNvSpPr/>
          <p:nvPr/>
        </p:nvSpPr>
        <p:spPr>
          <a:xfrm>
            <a:off x="7424740" y="4967287"/>
            <a:ext cx="671510"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2A4BD45-C49A-4D5A-B19C-FEC65D1A8471}"/>
              </a:ext>
            </a:extLst>
          </p:cNvPr>
          <p:cNvSpPr/>
          <p:nvPr/>
        </p:nvSpPr>
        <p:spPr>
          <a:xfrm>
            <a:off x="7443787" y="5491163"/>
            <a:ext cx="295275"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38640E-37FC-454A-A41A-E7156D273754}"/>
              </a:ext>
            </a:extLst>
          </p:cNvPr>
          <p:cNvSpPr/>
          <p:nvPr/>
        </p:nvSpPr>
        <p:spPr>
          <a:xfrm>
            <a:off x="7443788" y="5581652"/>
            <a:ext cx="242888"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5574CB-377A-481B-98C3-342359F2C9BC}"/>
              </a:ext>
            </a:extLst>
          </p:cNvPr>
          <p:cNvSpPr/>
          <p:nvPr/>
        </p:nvSpPr>
        <p:spPr>
          <a:xfrm>
            <a:off x="7453312" y="5757863"/>
            <a:ext cx="300037"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4D3B29-5DE9-4563-BDBB-CD6FA16CE9C1}"/>
              </a:ext>
            </a:extLst>
          </p:cNvPr>
          <p:cNvSpPr/>
          <p:nvPr/>
        </p:nvSpPr>
        <p:spPr>
          <a:xfrm>
            <a:off x="7453312" y="5848351"/>
            <a:ext cx="69532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EB9858-D41E-4232-A3F3-1F5F5E4E3C8E}"/>
              </a:ext>
            </a:extLst>
          </p:cNvPr>
          <p:cNvSpPr/>
          <p:nvPr/>
        </p:nvSpPr>
        <p:spPr>
          <a:xfrm>
            <a:off x="7453312" y="5934076"/>
            <a:ext cx="642938"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8BF6B77-AE29-48F5-93F9-9DC03647B802}"/>
              </a:ext>
            </a:extLst>
          </p:cNvPr>
          <p:cNvSpPr/>
          <p:nvPr/>
        </p:nvSpPr>
        <p:spPr>
          <a:xfrm>
            <a:off x="7453312" y="6029326"/>
            <a:ext cx="67627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E852AE-C6AC-4226-BE28-54E28745C2AE}"/>
              </a:ext>
            </a:extLst>
          </p:cNvPr>
          <p:cNvSpPr/>
          <p:nvPr/>
        </p:nvSpPr>
        <p:spPr>
          <a:xfrm>
            <a:off x="7339011" y="6462725"/>
            <a:ext cx="881063" cy="10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54">
            <a:extLst>
              <a:ext uri="{FF2B5EF4-FFF2-40B4-BE49-F238E27FC236}">
                <a16:creationId xmlns:a16="http://schemas.microsoft.com/office/drawing/2014/main" id="{98EF7A85-56EA-4B78-8F02-B504D9E38B39}"/>
              </a:ext>
            </a:extLst>
          </p:cNvPr>
          <p:cNvSpPr/>
          <p:nvPr/>
        </p:nvSpPr>
        <p:spPr>
          <a:xfrm>
            <a:off x="1769563" y="146864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FBB74C0-9636-4F14-AEC1-258EAFA27E5C}"/>
              </a:ext>
            </a:extLst>
          </p:cNvPr>
          <p:cNvSpPr txBox="1"/>
          <p:nvPr/>
        </p:nvSpPr>
        <p:spPr>
          <a:xfrm>
            <a:off x="1706500" y="1447625"/>
            <a:ext cx="1250731" cy="246221"/>
          </a:xfrm>
          <a:prstGeom prst="rect">
            <a:avLst/>
          </a:prstGeom>
          <a:noFill/>
        </p:spPr>
        <p:txBody>
          <a:bodyPr wrap="square" rtlCol="0">
            <a:spAutoFit/>
          </a:bodyPr>
          <a:lstStyle/>
          <a:p>
            <a:r>
              <a:rPr lang="en-US" sz="1000" dirty="0" err="1"/>
              <a:t>Rathje</a:t>
            </a:r>
            <a:endParaRPr lang="en-US" sz="1000" dirty="0"/>
          </a:p>
        </p:txBody>
      </p:sp>
      <p:sp>
        <p:nvSpPr>
          <p:cNvPr id="57" name="Rectangle: Rounded Corners 56">
            <a:extLst>
              <a:ext uri="{FF2B5EF4-FFF2-40B4-BE49-F238E27FC236}">
                <a16:creationId xmlns:a16="http://schemas.microsoft.com/office/drawing/2014/main" id="{17D29C11-E1DF-4FF9-9F35-137255898AD7}"/>
              </a:ext>
            </a:extLst>
          </p:cNvPr>
          <p:cNvSpPr/>
          <p:nvPr/>
        </p:nvSpPr>
        <p:spPr>
          <a:xfrm>
            <a:off x="1769563" y="167819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B2A56CC3-6837-41BF-93CD-674D0095409A}"/>
              </a:ext>
            </a:extLst>
          </p:cNvPr>
          <p:cNvSpPr txBox="1"/>
          <p:nvPr/>
        </p:nvSpPr>
        <p:spPr>
          <a:xfrm>
            <a:off x="1706500" y="1657175"/>
            <a:ext cx="1250731" cy="246221"/>
          </a:xfrm>
          <a:prstGeom prst="rect">
            <a:avLst/>
          </a:prstGeom>
          <a:noFill/>
        </p:spPr>
        <p:txBody>
          <a:bodyPr wrap="square" rtlCol="0">
            <a:spAutoFit/>
          </a:bodyPr>
          <a:lstStyle/>
          <a:p>
            <a:r>
              <a:rPr lang="en-US" sz="1000" dirty="0" err="1"/>
              <a:t>Trin</a:t>
            </a:r>
            <a:r>
              <a:rPr lang="en-US" sz="1000" dirty="0"/>
              <a:t> Lisbeth</a:t>
            </a:r>
          </a:p>
        </p:txBody>
      </p:sp>
      <p:sp>
        <p:nvSpPr>
          <p:cNvPr id="59" name="Rectangle: Rounded Corners 58">
            <a:extLst>
              <a:ext uri="{FF2B5EF4-FFF2-40B4-BE49-F238E27FC236}">
                <a16:creationId xmlns:a16="http://schemas.microsoft.com/office/drawing/2014/main" id="{7BE395DE-6ECE-48D9-81F0-C8EEA6A25E4E}"/>
              </a:ext>
            </a:extLst>
          </p:cNvPr>
          <p:cNvSpPr/>
          <p:nvPr/>
        </p:nvSpPr>
        <p:spPr>
          <a:xfrm>
            <a:off x="1769563" y="189727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C5F279-2176-489E-9A57-6D334EFF3C08}"/>
              </a:ext>
            </a:extLst>
          </p:cNvPr>
          <p:cNvSpPr txBox="1"/>
          <p:nvPr/>
        </p:nvSpPr>
        <p:spPr>
          <a:xfrm>
            <a:off x="1706500" y="1876250"/>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sp>
        <p:nvSpPr>
          <p:cNvPr id="61" name="Rectangle 60">
            <a:extLst>
              <a:ext uri="{FF2B5EF4-FFF2-40B4-BE49-F238E27FC236}">
                <a16:creationId xmlns:a16="http://schemas.microsoft.com/office/drawing/2014/main" id="{9EB3B895-5FBF-4821-B503-010435952D40}"/>
              </a:ext>
            </a:extLst>
          </p:cNvPr>
          <p:cNvSpPr/>
          <p:nvPr/>
        </p:nvSpPr>
        <p:spPr>
          <a:xfrm>
            <a:off x="1781176" y="1262064"/>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26E1815-D921-4123-BE58-D66864B7EBF6}"/>
              </a:ext>
            </a:extLst>
          </p:cNvPr>
          <p:cNvSpPr/>
          <p:nvPr/>
        </p:nvSpPr>
        <p:spPr>
          <a:xfrm>
            <a:off x="1781176" y="1471614"/>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03BB2FE-2AC5-4449-AED4-5B89A7B08D2C}"/>
              </a:ext>
            </a:extLst>
          </p:cNvPr>
          <p:cNvSpPr/>
          <p:nvPr/>
        </p:nvSpPr>
        <p:spPr>
          <a:xfrm>
            <a:off x="1781176" y="1681164"/>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BF3E898B-FA62-4A52-A64E-6D006D6631BD}"/>
              </a:ext>
            </a:extLst>
          </p:cNvPr>
          <p:cNvSpPr/>
          <p:nvPr/>
        </p:nvSpPr>
        <p:spPr>
          <a:xfrm>
            <a:off x="545225" y="25313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03DDDBCE-55EA-4C13-913A-68A0132D3C3F}"/>
              </a:ext>
            </a:extLst>
          </p:cNvPr>
          <p:cNvSpPr txBox="1"/>
          <p:nvPr/>
        </p:nvSpPr>
        <p:spPr>
          <a:xfrm>
            <a:off x="482162" y="2510358"/>
            <a:ext cx="1250731" cy="246221"/>
          </a:xfrm>
          <a:prstGeom prst="rect">
            <a:avLst/>
          </a:prstGeom>
          <a:noFill/>
        </p:spPr>
        <p:txBody>
          <a:bodyPr wrap="square" rtlCol="0">
            <a:spAutoFit/>
          </a:bodyPr>
          <a:lstStyle/>
          <a:p>
            <a:r>
              <a:rPr lang="en-US" sz="1000" dirty="0"/>
              <a:t>Hans</a:t>
            </a:r>
          </a:p>
        </p:txBody>
      </p:sp>
      <p:sp>
        <p:nvSpPr>
          <p:cNvPr id="226" name="Rectangle: Rounded Corners 225">
            <a:extLst>
              <a:ext uri="{FF2B5EF4-FFF2-40B4-BE49-F238E27FC236}">
                <a16:creationId xmlns:a16="http://schemas.microsoft.com/office/drawing/2014/main" id="{61AF2EDF-2E27-4F46-8559-711044FDF808}"/>
              </a:ext>
            </a:extLst>
          </p:cNvPr>
          <p:cNvSpPr/>
          <p:nvPr/>
        </p:nvSpPr>
        <p:spPr>
          <a:xfrm>
            <a:off x="545225" y="27409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a:extLst>
              <a:ext uri="{FF2B5EF4-FFF2-40B4-BE49-F238E27FC236}">
                <a16:creationId xmlns:a16="http://schemas.microsoft.com/office/drawing/2014/main" id="{C5F2FDC0-7CE6-4608-A1D9-CBCE17EF8C48}"/>
              </a:ext>
            </a:extLst>
          </p:cNvPr>
          <p:cNvSpPr txBox="1"/>
          <p:nvPr/>
        </p:nvSpPr>
        <p:spPr>
          <a:xfrm>
            <a:off x="482162" y="2719908"/>
            <a:ext cx="1250731" cy="246221"/>
          </a:xfrm>
          <a:prstGeom prst="rect">
            <a:avLst/>
          </a:prstGeom>
          <a:noFill/>
        </p:spPr>
        <p:txBody>
          <a:bodyPr wrap="square" rtlCol="0">
            <a:spAutoFit/>
          </a:bodyPr>
          <a:lstStyle/>
          <a:p>
            <a:r>
              <a:rPr lang="en-US" sz="1000" dirty="0" err="1"/>
              <a:t>Rathje</a:t>
            </a:r>
            <a:endParaRPr lang="en-US" sz="1000" dirty="0"/>
          </a:p>
        </p:txBody>
      </p:sp>
      <p:sp>
        <p:nvSpPr>
          <p:cNvPr id="230" name="Rectangle: Rounded Corners 229">
            <a:extLst>
              <a:ext uri="{FF2B5EF4-FFF2-40B4-BE49-F238E27FC236}">
                <a16:creationId xmlns:a16="http://schemas.microsoft.com/office/drawing/2014/main" id="{28881B3F-3ED8-41D5-99EC-65B584E3B78F}"/>
              </a:ext>
            </a:extLst>
          </p:cNvPr>
          <p:cNvSpPr/>
          <p:nvPr/>
        </p:nvSpPr>
        <p:spPr>
          <a:xfrm>
            <a:off x="545225" y="29504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a:extLst>
              <a:ext uri="{FF2B5EF4-FFF2-40B4-BE49-F238E27FC236}">
                <a16:creationId xmlns:a16="http://schemas.microsoft.com/office/drawing/2014/main" id="{952BA403-BF30-4E0D-AD8A-1A380B2BE446}"/>
              </a:ext>
            </a:extLst>
          </p:cNvPr>
          <p:cNvSpPr txBox="1"/>
          <p:nvPr/>
        </p:nvSpPr>
        <p:spPr>
          <a:xfrm>
            <a:off x="482162" y="2929458"/>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34" name="Rectangle 233">
            <a:extLst>
              <a:ext uri="{FF2B5EF4-FFF2-40B4-BE49-F238E27FC236}">
                <a16:creationId xmlns:a16="http://schemas.microsoft.com/office/drawing/2014/main" id="{74C7F260-D37B-4358-ABC0-E49703F13388}"/>
              </a:ext>
            </a:extLst>
          </p:cNvPr>
          <p:cNvSpPr/>
          <p:nvPr/>
        </p:nvSpPr>
        <p:spPr>
          <a:xfrm>
            <a:off x="556838" y="253434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48E25D3-8040-40C9-9B44-78AF65070714}"/>
              </a:ext>
            </a:extLst>
          </p:cNvPr>
          <p:cNvSpPr/>
          <p:nvPr/>
        </p:nvSpPr>
        <p:spPr>
          <a:xfrm>
            <a:off x="556838" y="274389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23AA05AB-AE9A-4396-954E-6F514C77A005}"/>
              </a:ext>
            </a:extLst>
          </p:cNvPr>
          <p:cNvSpPr/>
          <p:nvPr/>
        </p:nvSpPr>
        <p:spPr>
          <a:xfrm>
            <a:off x="556838" y="295344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239">
            <a:extLst>
              <a:ext uri="{FF2B5EF4-FFF2-40B4-BE49-F238E27FC236}">
                <a16:creationId xmlns:a16="http://schemas.microsoft.com/office/drawing/2014/main" id="{9FF875DF-A15E-4B28-9ED3-414C05B3125F}"/>
              </a:ext>
            </a:extLst>
          </p:cNvPr>
          <p:cNvSpPr/>
          <p:nvPr/>
        </p:nvSpPr>
        <p:spPr>
          <a:xfrm>
            <a:off x="533238" y="352625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a:extLst>
              <a:ext uri="{FF2B5EF4-FFF2-40B4-BE49-F238E27FC236}">
                <a16:creationId xmlns:a16="http://schemas.microsoft.com/office/drawing/2014/main" id="{C7246E23-F7EC-4612-B7A8-05F480CD518E}"/>
              </a:ext>
            </a:extLst>
          </p:cNvPr>
          <p:cNvSpPr txBox="1"/>
          <p:nvPr/>
        </p:nvSpPr>
        <p:spPr>
          <a:xfrm>
            <a:off x="470175" y="3505239"/>
            <a:ext cx="1250731" cy="246221"/>
          </a:xfrm>
          <a:prstGeom prst="rect">
            <a:avLst/>
          </a:prstGeom>
          <a:noFill/>
        </p:spPr>
        <p:txBody>
          <a:bodyPr wrap="square" rtlCol="0">
            <a:spAutoFit/>
          </a:bodyPr>
          <a:lstStyle/>
          <a:p>
            <a:r>
              <a:rPr lang="en-US" sz="1000" dirty="0"/>
              <a:t>Hans</a:t>
            </a:r>
          </a:p>
        </p:txBody>
      </p:sp>
      <p:sp>
        <p:nvSpPr>
          <p:cNvPr id="244" name="Rectangle: Rounded Corners 243">
            <a:extLst>
              <a:ext uri="{FF2B5EF4-FFF2-40B4-BE49-F238E27FC236}">
                <a16:creationId xmlns:a16="http://schemas.microsoft.com/office/drawing/2014/main" id="{255A7CD2-B62C-4F61-A684-F153C86D96F6}"/>
              </a:ext>
            </a:extLst>
          </p:cNvPr>
          <p:cNvSpPr/>
          <p:nvPr/>
        </p:nvSpPr>
        <p:spPr>
          <a:xfrm>
            <a:off x="533238" y="373580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BE8097DB-7829-4EF1-8B33-754329135FB2}"/>
              </a:ext>
            </a:extLst>
          </p:cNvPr>
          <p:cNvSpPr txBox="1"/>
          <p:nvPr/>
        </p:nvSpPr>
        <p:spPr>
          <a:xfrm>
            <a:off x="470175" y="3714789"/>
            <a:ext cx="1250731" cy="246221"/>
          </a:xfrm>
          <a:prstGeom prst="rect">
            <a:avLst/>
          </a:prstGeom>
          <a:noFill/>
        </p:spPr>
        <p:txBody>
          <a:bodyPr wrap="square" rtlCol="0">
            <a:spAutoFit/>
          </a:bodyPr>
          <a:lstStyle/>
          <a:p>
            <a:r>
              <a:rPr lang="en-US" sz="1000" dirty="0" err="1"/>
              <a:t>Rathje</a:t>
            </a:r>
            <a:endParaRPr lang="en-US" sz="1000" dirty="0"/>
          </a:p>
        </p:txBody>
      </p:sp>
      <p:sp>
        <p:nvSpPr>
          <p:cNvPr id="248" name="Rectangle: Rounded Corners 247">
            <a:extLst>
              <a:ext uri="{FF2B5EF4-FFF2-40B4-BE49-F238E27FC236}">
                <a16:creationId xmlns:a16="http://schemas.microsoft.com/office/drawing/2014/main" id="{C490EBB5-89B9-4F26-8B54-15B1909AA5C7}"/>
              </a:ext>
            </a:extLst>
          </p:cNvPr>
          <p:cNvSpPr/>
          <p:nvPr/>
        </p:nvSpPr>
        <p:spPr>
          <a:xfrm>
            <a:off x="533238" y="394535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34493267-2C57-42FD-8B15-77EE9A44118E}"/>
              </a:ext>
            </a:extLst>
          </p:cNvPr>
          <p:cNvSpPr txBox="1"/>
          <p:nvPr/>
        </p:nvSpPr>
        <p:spPr>
          <a:xfrm>
            <a:off x="470175" y="3924339"/>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52" name="Rectangle 251">
            <a:extLst>
              <a:ext uri="{FF2B5EF4-FFF2-40B4-BE49-F238E27FC236}">
                <a16:creationId xmlns:a16="http://schemas.microsoft.com/office/drawing/2014/main" id="{B2D68ED0-30D6-4547-B263-10F8522A12CF}"/>
              </a:ext>
            </a:extLst>
          </p:cNvPr>
          <p:cNvSpPr/>
          <p:nvPr/>
        </p:nvSpPr>
        <p:spPr>
          <a:xfrm>
            <a:off x="544851" y="352922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99E9BF26-668B-4AF9-95A2-ADA3A50016C2}"/>
              </a:ext>
            </a:extLst>
          </p:cNvPr>
          <p:cNvSpPr/>
          <p:nvPr/>
        </p:nvSpPr>
        <p:spPr>
          <a:xfrm>
            <a:off x="544851" y="373877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3B157C-0B68-4C09-BDA8-F9E6140F1FC7}"/>
              </a:ext>
            </a:extLst>
          </p:cNvPr>
          <p:cNvSpPr/>
          <p:nvPr/>
        </p:nvSpPr>
        <p:spPr>
          <a:xfrm>
            <a:off x="544851" y="394832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CEA06C8-110A-4081-B43C-64C010DAF630}"/>
              </a:ext>
            </a:extLst>
          </p:cNvPr>
          <p:cNvSpPr/>
          <p:nvPr/>
        </p:nvSpPr>
        <p:spPr>
          <a:xfrm>
            <a:off x="531526" y="452114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6C97DD24-5F44-44B0-AA6B-C005C0CA8412}"/>
              </a:ext>
            </a:extLst>
          </p:cNvPr>
          <p:cNvSpPr txBox="1"/>
          <p:nvPr/>
        </p:nvSpPr>
        <p:spPr>
          <a:xfrm>
            <a:off x="468463" y="4500120"/>
            <a:ext cx="1250731" cy="246221"/>
          </a:xfrm>
          <a:prstGeom prst="rect">
            <a:avLst/>
          </a:prstGeom>
          <a:noFill/>
        </p:spPr>
        <p:txBody>
          <a:bodyPr wrap="square" rtlCol="0">
            <a:spAutoFit/>
          </a:bodyPr>
          <a:lstStyle/>
          <a:p>
            <a:r>
              <a:rPr lang="en-US" sz="1000" dirty="0"/>
              <a:t>Hans</a:t>
            </a:r>
          </a:p>
        </p:txBody>
      </p:sp>
      <p:sp>
        <p:nvSpPr>
          <p:cNvPr id="258" name="Rectangle: Rounded Corners 257">
            <a:extLst>
              <a:ext uri="{FF2B5EF4-FFF2-40B4-BE49-F238E27FC236}">
                <a16:creationId xmlns:a16="http://schemas.microsoft.com/office/drawing/2014/main" id="{9D71BA78-A572-4435-9430-7CF13EE67DAF}"/>
              </a:ext>
            </a:extLst>
          </p:cNvPr>
          <p:cNvSpPr/>
          <p:nvPr/>
        </p:nvSpPr>
        <p:spPr>
          <a:xfrm>
            <a:off x="531526" y="473069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6579BDF8-6A51-479F-B548-D65808EAC87C}"/>
              </a:ext>
            </a:extLst>
          </p:cNvPr>
          <p:cNvSpPr txBox="1"/>
          <p:nvPr/>
        </p:nvSpPr>
        <p:spPr>
          <a:xfrm>
            <a:off x="468463" y="4709670"/>
            <a:ext cx="1250731" cy="246221"/>
          </a:xfrm>
          <a:prstGeom prst="rect">
            <a:avLst/>
          </a:prstGeom>
          <a:noFill/>
        </p:spPr>
        <p:txBody>
          <a:bodyPr wrap="square" rtlCol="0">
            <a:spAutoFit/>
          </a:bodyPr>
          <a:lstStyle/>
          <a:p>
            <a:r>
              <a:rPr lang="en-US" sz="1000" dirty="0" err="1"/>
              <a:t>Rathje</a:t>
            </a:r>
            <a:endParaRPr lang="en-US" sz="1000" dirty="0"/>
          </a:p>
        </p:txBody>
      </p:sp>
      <p:sp>
        <p:nvSpPr>
          <p:cNvPr id="262" name="Rectangle: Rounded Corners 261">
            <a:extLst>
              <a:ext uri="{FF2B5EF4-FFF2-40B4-BE49-F238E27FC236}">
                <a16:creationId xmlns:a16="http://schemas.microsoft.com/office/drawing/2014/main" id="{5F698FA5-C3A9-489C-893B-40AB21C4CA05}"/>
              </a:ext>
            </a:extLst>
          </p:cNvPr>
          <p:cNvSpPr/>
          <p:nvPr/>
        </p:nvSpPr>
        <p:spPr>
          <a:xfrm>
            <a:off x="531526" y="494024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DC6C7DBD-15D5-4238-96FB-C7C184346E34}"/>
              </a:ext>
            </a:extLst>
          </p:cNvPr>
          <p:cNvSpPr txBox="1"/>
          <p:nvPr/>
        </p:nvSpPr>
        <p:spPr>
          <a:xfrm>
            <a:off x="468463" y="4919220"/>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64" name="Rectangle 263">
            <a:extLst>
              <a:ext uri="{FF2B5EF4-FFF2-40B4-BE49-F238E27FC236}">
                <a16:creationId xmlns:a16="http://schemas.microsoft.com/office/drawing/2014/main" id="{C267FE67-6780-4F91-927B-A3D6F26F1E68}"/>
              </a:ext>
            </a:extLst>
          </p:cNvPr>
          <p:cNvSpPr/>
          <p:nvPr/>
        </p:nvSpPr>
        <p:spPr>
          <a:xfrm>
            <a:off x="543139" y="452410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5E86A54E-7FC4-4094-BB12-49A3D4C7D70D}"/>
              </a:ext>
            </a:extLst>
          </p:cNvPr>
          <p:cNvSpPr/>
          <p:nvPr/>
        </p:nvSpPr>
        <p:spPr>
          <a:xfrm>
            <a:off x="543139" y="473365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48A4D2B-2C49-43A8-9235-204CB9367E78}"/>
              </a:ext>
            </a:extLst>
          </p:cNvPr>
          <p:cNvSpPr/>
          <p:nvPr/>
        </p:nvSpPr>
        <p:spPr>
          <a:xfrm>
            <a:off x="543139" y="494320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5710A166-9A28-43D7-B64D-89024363995A}"/>
              </a:ext>
            </a:extLst>
          </p:cNvPr>
          <p:cNvSpPr/>
          <p:nvPr/>
        </p:nvSpPr>
        <p:spPr>
          <a:xfrm>
            <a:off x="535124" y="528869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EB8B3051-E776-408E-8ECA-78D1495CA068}"/>
              </a:ext>
            </a:extLst>
          </p:cNvPr>
          <p:cNvSpPr txBox="1"/>
          <p:nvPr/>
        </p:nvSpPr>
        <p:spPr>
          <a:xfrm>
            <a:off x="483491" y="5267675"/>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148" name="Rectangle: Rounded Corners 147">
            <a:extLst>
              <a:ext uri="{FF2B5EF4-FFF2-40B4-BE49-F238E27FC236}">
                <a16:creationId xmlns:a16="http://schemas.microsoft.com/office/drawing/2014/main" id="{E3E37584-C5BF-47DB-BB67-0BEEC7791D41}"/>
              </a:ext>
            </a:extLst>
          </p:cNvPr>
          <p:cNvSpPr/>
          <p:nvPr/>
        </p:nvSpPr>
        <p:spPr>
          <a:xfrm>
            <a:off x="1746704" y="527499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EF0934C6-8ED6-4495-BD4B-8A76612EBB90}"/>
              </a:ext>
            </a:extLst>
          </p:cNvPr>
          <p:cNvSpPr txBox="1"/>
          <p:nvPr/>
        </p:nvSpPr>
        <p:spPr>
          <a:xfrm>
            <a:off x="1683641" y="5253977"/>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150" name="Rectangle: Rounded Corners 149">
            <a:extLst>
              <a:ext uri="{FF2B5EF4-FFF2-40B4-BE49-F238E27FC236}">
                <a16:creationId xmlns:a16="http://schemas.microsoft.com/office/drawing/2014/main" id="{CE7BC95B-5EF5-43C8-B6A9-F1FEFDB81304}"/>
              </a:ext>
            </a:extLst>
          </p:cNvPr>
          <p:cNvSpPr/>
          <p:nvPr/>
        </p:nvSpPr>
        <p:spPr>
          <a:xfrm>
            <a:off x="2958284" y="527499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7E3E4BC6-683C-45D7-937B-602176BA4444}"/>
              </a:ext>
            </a:extLst>
          </p:cNvPr>
          <p:cNvSpPr txBox="1"/>
          <p:nvPr/>
        </p:nvSpPr>
        <p:spPr>
          <a:xfrm>
            <a:off x="2895221" y="5253977"/>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152" name="Rectangle: Rounded Corners 151">
            <a:extLst>
              <a:ext uri="{FF2B5EF4-FFF2-40B4-BE49-F238E27FC236}">
                <a16:creationId xmlns:a16="http://schemas.microsoft.com/office/drawing/2014/main" id="{5908B13E-D49B-41F5-BFAD-BC7D5768F70C}"/>
              </a:ext>
            </a:extLst>
          </p:cNvPr>
          <p:cNvSpPr/>
          <p:nvPr/>
        </p:nvSpPr>
        <p:spPr>
          <a:xfrm>
            <a:off x="4158434" y="527499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51EAD0B3-20D3-41AD-868E-2B1BAC6696CE}"/>
              </a:ext>
            </a:extLst>
          </p:cNvPr>
          <p:cNvSpPr txBox="1"/>
          <p:nvPr/>
        </p:nvSpPr>
        <p:spPr>
          <a:xfrm>
            <a:off x="4095371" y="5253977"/>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154" name="Rectangle: Rounded Corners 153">
            <a:extLst>
              <a:ext uri="{FF2B5EF4-FFF2-40B4-BE49-F238E27FC236}">
                <a16:creationId xmlns:a16="http://schemas.microsoft.com/office/drawing/2014/main" id="{F72E0D6F-277E-47D8-A8B7-9AB5795E4475}"/>
              </a:ext>
            </a:extLst>
          </p:cNvPr>
          <p:cNvSpPr/>
          <p:nvPr/>
        </p:nvSpPr>
        <p:spPr>
          <a:xfrm>
            <a:off x="536506" y="562116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006AD34A-059A-4F16-A72C-AA4DB78A9706}"/>
              </a:ext>
            </a:extLst>
          </p:cNvPr>
          <p:cNvSpPr txBox="1"/>
          <p:nvPr/>
        </p:nvSpPr>
        <p:spPr>
          <a:xfrm>
            <a:off x="473443" y="5600145"/>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158" name="Rectangle: Rounded Corners 157">
            <a:extLst>
              <a:ext uri="{FF2B5EF4-FFF2-40B4-BE49-F238E27FC236}">
                <a16:creationId xmlns:a16="http://schemas.microsoft.com/office/drawing/2014/main" id="{7A29E134-1D8E-4F90-B35C-A35FD7E13C73}"/>
              </a:ext>
            </a:extLst>
          </p:cNvPr>
          <p:cNvSpPr/>
          <p:nvPr/>
        </p:nvSpPr>
        <p:spPr>
          <a:xfrm>
            <a:off x="1748086" y="562116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092C30FD-6E9C-4C31-832D-F39E6D476762}"/>
              </a:ext>
            </a:extLst>
          </p:cNvPr>
          <p:cNvSpPr txBox="1"/>
          <p:nvPr/>
        </p:nvSpPr>
        <p:spPr>
          <a:xfrm>
            <a:off x="1685023" y="5600145"/>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162" name="Rectangle: Rounded Corners 161">
            <a:extLst>
              <a:ext uri="{FF2B5EF4-FFF2-40B4-BE49-F238E27FC236}">
                <a16:creationId xmlns:a16="http://schemas.microsoft.com/office/drawing/2014/main" id="{14C23135-8302-4579-8507-81FD05635756}"/>
              </a:ext>
            </a:extLst>
          </p:cNvPr>
          <p:cNvSpPr/>
          <p:nvPr/>
        </p:nvSpPr>
        <p:spPr>
          <a:xfrm>
            <a:off x="2971096" y="562116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A1866E8F-5413-40EB-888F-3C1849293E04}"/>
              </a:ext>
            </a:extLst>
          </p:cNvPr>
          <p:cNvSpPr txBox="1"/>
          <p:nvPr/>
        </p:nvSpPr>
        <p:spPr>
          <a:xfrm>
            <a:off x="2908033" y="5600145"/>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164" name="Rectangle: Rounded Corners 163">
            <a:extLst>
              <a:ext uri="{FF2B5EF4-FFF2-40B4-BE49-F238E27FC236}">
                <a16:creationId xmlns:a16="http://schemas.microsoft.com/office/drawing/2014/main" id="{51986923-4C0A-4256-AC8C-198FF1E4F979}"/>
              </a:ext>
            </a:extLst>
          </p:cNvPr>
          <p:cNvSpPr/>
          <p:nvPr/>
        </p:nvSpPr>
        <p:spPr>
          <a:xfrm>
            <a:off x="4175056" y="562497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86AFAFDA-0664-477D-93C5-E0FCCDD793CF}"/>
              </a:ext>
            </a:extLst>
          </p:cNvPr>
          <p:cNvSpPr txBox="1"/>
          <p:nvPr/>
        </p:nvSpPr>
        <p:spPr>
          <a:xfrm>
            <a:off x="4111993" y="5603955"/>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cxnSp>
        <p:nvCxnSpPr>
          <p:cNvPr id="166" name="Straight Connector 165">
            <a:extLst>
              <a:ext uri="{FF2B5EF4-FFF2-40B4-BE49-F238E27FC236}">
                <a16:creationId xmlns:a16="http://schemas.microsoft.com/office/drawing/2014/main" id="{82FF7F92-2BF8-4E57-93D8-A5E390C9DF6B}"/>
              </a:ext>
            </a:extLst>
          </p:cNvPr>
          <p:cNvCxnSpPr>
            <a:cxnSpLocks/>
          </p:cNvCxnSpPr>
          <p:nvPr/>
        </p:nvCxnSpPr>
        <p:spPr>
          <a:xfrm>
            <a:off x="393356" y="5918089"/>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7" name="TextBox 226">
            <a:extLst>
              <a:ext uri="{FF2B5EF4-FFF2-40B4-BE49-F238E27FC236}">
                <a16:creationId xmlns:a16="http://schemas.microsoft.com/office/drawing/2014/main" id="{DA63DA2C-A3A1-4DBF-BBB0-F202AD75C3EB}"/>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Tree>
    <p:extLst>
      <p:ext uri="{BB962C8B-B14F-4D97-AF65-F5344CB8AC3E}">
        <p14:creationId xmlns:p14="http://schemas.microsoft.com/office/powerpoint/2010/main" val="3540349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6E465-736A-4590-B5BF-765E2579527A}"/>
              </a:ext>
            </a:extLst>
          </p:cNvPr>
          <p:cNvSpPr>
            <a:spLocks noGrp="1"/>
          </p:cNvSpPr>
          <p:nvPr>
            <p:ph type="title"/>
          </p:nvPr>
        </p:nvSpPr>
        <p:spPr>
          <a:xfrm>
            <a:off x="838200" y="1564"/>
            <a:ext cx="10515600" cy="1325563"/>
          </a:xfrm>
        </p:spPr>
        <p:txBody>
          <a:bodyPr/>
          <a:lstStyle/>
          <a:p>
            <a:pPr algn="ctr"/>
            <a:r>
              <a:rPr lang="en-US" dirty="0"/>
              <a:t>OCR Error Correction</a:t>
            </a:r>
          </a:p>
        </p:txBody>
      </p:sp>
      <p:pic>
        <p:nvPicPr>
          <p:cNvPr id="3" name="Picture 2">
            <a:extLst>
              <a:ext uri="{FF2B5EF4-FFF2-40B4-BE49-F238E27FC236}">
                <a16:creationId xmlns:a16="http://schemas.microsoft.com/office/drawing/2014/main" id="{13FC1625-54EA-4D2A-BA03-C4BC94F1F85B}"/>
              </a:ext>
            </a:extLst>
          </p:cNvPr>
          <p:cNvPicPr>
            <a:picLocks noChangeAspect="1"/>
          </p:cNvPicPr>
          <p:nvPr/>
        </p:nvPicPr>
        <p:blipFill>
          <a:blip r:embed="rId3"/>
          <a:stretch>
            <a:fillRect/>
          </a:stretch>
        </p:blipFill>
        <p:spPr>
          <a:xfrm>
            <a:off x="1828798" y="1189820"/>
            <a:ext cx="8749409" cy="5580043"/>
          </a:xfrm>
          <a:prstGeom prst="rect">
            <a:avLst/>
          </a:prstGeom>
        </p:spPr>
      </p:pic>
    </p:spTree>
    <p:extLst>
      <p:ext uri="{BB962C8B-B14F-4D97-AF65-F5344CB8AC3E}">
        <p14:creationId xmlns:p14="http://schemas.microsoft.com/office/powerpoint/2010/main" val="34719566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AEA885-CD7E-4501-AF5E-C85BDD00C2C1}"/>
              </a:ext>
            </a:extLst>
          </p:cNvPr>
          <p:cNvPicPr>
            <a:picLocks noChangeAspect="1"/>
          </p:cNvPicPr>
          <p:nvPr/>
        </p:nvPicPr>
        <p:blipFill>
          <a:blip r:embed="rId3"/>
          <a:stretch>
            <a:fillRect/>
          </a:stretch>
        </p:blipFill>
        <p:spPr>
          <a:xfrm>
            <a:off x="3526175" y="557047"/>
            <a:ext cx="5424369" cy="6137401"/>
          </a:xfrm>
          <a:prstGeom prst="rect">
            <a:avLst/>
          </a:prstGeom>
        </p:spPr>
      </p:pic>
      <p:sp>
        <p:nvSpPr>
          <p:cNvPr id="5" name="TextBox 4">
            <a:extLst>
              <a:ext uri="{FF2B5EF4-FFF2-40B4-BE49-F238E27FC236}">
                <a16:creationId xmlns:a16="http://schemas.microsoft.com/office/drawing/2014/main" id="{95914DDE-C3F2-4887-817E-374B6AB63EDA}"/>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Tree>
    <p:extLst>
      <p:ext uri="{BB962C8B-B14F-4D97-AF65-F5344CB8AC3E}">
        <p14:creationId xmlns:p14="http://schemas.microsoft.com/office/powerpoint/2010/main" val="14777232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AF14CD6-0EB9-4DD9-9BB2-8558E62CFF29}"/>
              </a:ext>
            </a:extLst>
          </p:cNvPr>
          <p:cNvSpPr/>
          <p:nvPr/>
        </p:nvSpPr>
        <p:spPr>
          <a:xfrm>
            <a:off x="4191983" y="700708"/>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4C8D7BEA-00A2-49A1-8B77-FEB4B1DF215C}"/>
              </a:ext>
            </a:extLst>
          </p:cNvPr>
          <p:cNvSpPr txBox="1"/>
          <p:nvPr/>
        </p:nvSpPr>
        <p:spPr>
          <a:xfrm>
            <a:off x="4122745" y="666814"/>
            <a:ext cx="1250731" cy="246221"/>
          </a:xfrm>
          <a:prstGeom prst="rect">
            <a:avLst/>
          </a:prstGeom>
          <a:noFill/>
        </p:spPr>
        <p:txBody>
          <a:bodyPr wrap="square" rtlCol="0">
            <a:spAutoFit/>
          </a:bodyPr>
          <a:lstStyle/>
          <a:p>
            <a:r>
              <a:rPr lang="en-US" sz="1000" dirty="0" err="1"/>
              <a:t>Ringstedt</a:t>
            </a:r>
            <a:endParaRPr lang="en-US" sz="1000" dirty="0"/>
          </a:p>
        </p:txBody>
      </p:sp>
      <p:sp>
        <p:nvSpPr>
          <p:cNvPr id="72" name="TextBox 71">
            <a:extLst>
              <a:ext uri="{FF2B5EF4-FFF2-40B4-BE49-F238E27FC236}">
                <a16:creationId xmlns:a16="http://schemas.microsoft.com/office/drawing/2014/main" id="{3D48616D-619D-405D-B415-E95B2EB7D962}"/>
              </a:ext>
            </a:extLst>
          </p:cNvPr>
          <p:cNvSpPr txBox="1"/>
          <p:nvPr/>
        </p:nvSpPr>
        <p:spPr>
          <a:xfrm>
            <a:off x="2906745" y="874298"/>
            <a:ext cx="1250731" cy="246221"/>
          </a:xfrm>
          <a:prstGeom prst="rect">
            <a:avLst/>
          </a:prstGeom>
          <a:noFill/>
        </p:spPr>
        <p:txBody>
          <a:bodyPr wrap="square" rtlCol="0">
            <a:spAutoFit/>
          </a:bodyPr>
          <a:lstStyle/>
          <a:p>
            <a:r>
              <a:rPr lang="en-US" sz="1000" dirty="0"/>
              <a:t>13.6.1682</a:t>
            </a:r>
          </a:p>
        </p:txBody>
      </p:sp>
      <p:sp>
        <p:nvSpPr>
          <p:cNvPr id="74" name="TextBox 73">
            <a:extLst>
              <a:ext uri="{FF2B5EF4-FFF2-40B4-BE49-F238E27FC236}">
                <a16:creationId xmlns:a16="http://schemas.microsoft.com/office/drawing/2014/main" id="{0CD2B359-2B3A-43ED-99B5-B6DFE95E6FE2}"/>
              </a:ext>
            </a:extLst>
          </p:cNvPr>
          <p:cNvSpPr txBox="1"/>
          <p:nvPr/>
        </p:nvSpPr>
        <p:spPr>
          <a:xfrm>
            <a:off x="2906745" y="1083848"/>
            <a:ext cx="1250731" cy="246221"/>
          </a:xfrm>
          <a:prstGeom prst="rect">
            <a:avLst/>
          </a:prstGeom>
          <a:noFill/>
        </p:spPr>
        <p:txBody>
          <a:bodyPr wrap="square" rtlCol="0">
            <a:spAutoFit/>
          </a:bodyPr>
          <a:lstStyle/>
          <a:p>
            <a:r>
              <a:rPr lang="en-US" sz="1000" dirty="0"/>
              <a:t>19.7.1716</a:t>
            </a:r>
          </a:p>
        </p:txBody>
      </p:sp>
      <p:sp>
        <p:nvSpPr>
          <p:cNvPr id="66" name="TextBox 65">
            <a:extLst>
              <a:ext uri="{FF2B5EF4-FFF2-40B4-BE49-F238E27FC236}">
                <a16:creationId xmlns:a16="http://schemas.microsoft.com/office/drawing/2014/main" id="{0DCBD32F-0540-4860-9E77-70F34B6CACF9}"/>
              </a:ext>
            </a:extLst>
          </p:cNvPr>
          <p:cNvSpPr txBox="1"/>
          <p:nvPr/>
        </p:nvSpPr>
        <p:spPr>
          <a:xfrm>
            <a:off x="2906745" y="1293398"/>
            <a:ext cx="1250731" cy="246221"/>
          </a:xfrm>
          <a:prstGeom prst="rect">
            <a:avLst/>
          </a:prstGeom>
          <a:noFill/>
        </p:spPr>
        <p:txBody>
          <a:bodyPr wrap="square" rtlCol="0">
            <a:spAutoFit/>
          </a:bodyPr>
          <a:lstStyle/>
          <a:p>
            <a:r>
              <a:rPr lang="en-US" sz="1000" dirty="0"/>
              <a:t>1775</a:t>
            </a:r>
          </a:p>
        </p:txBody>
      </p:sp>
      <p:sp>
        <p:nvSpPr>
          <p:cNvPr id="92" name="TextBox 91">
            <a:extLst>
              <a:ext uri="{FF2B5EF4-FFF2-40B4-BE49-F238E27FC236}">
                <a16:creationId xmlns:a16="http://schemas.microsoft.com/office/drawing/2014/main" id="{3FAF7F8D-44D2-4EE0-9D89-A673BCD1EC36}"/>
              </a:ext>
            </a:extLst>
          </p:cNvPr>
          <p:cNvSpPr txBox="1"/>
          <p:nvPr/>
        </p:nvSpPr>
        <p:spPr>
          <a:xfrm>
            <a:off x="2898290" y="672070"/>
            <a:ext cx="1250731" cy="246221"/>
          </a:xfrm>
          <a:prstGeom prst="rect">
            <a:avLst/>
          </a:prstGeom>
          <a:noFill/>
        </p:spPr>
        <p:txBody>
          <a:bodyPr wrap="square" rtlCol="0">
            <a:spAutoFit/>
          </a:bodyPr>
          <a:lstStyle/>
          <a:p>
            <a:r>
              <a:rPr lang="en-US" sz="1000" dirty="0"/>
              <a:t>20.10.1704</a:t>
            </a:r>
          </a:p>
        </p:txBody>
      </p:sp>
      <p:sp>
        <p:nvSpPr>
          <p:cNvPr id="251" name="Rectangle 250">
            <a:extLst>
              <a:ext uri="{FF2B5EF4-FFF2-40B4-BE49-F238E27FC236}">
                <a16:creationId xmlns:a16="http://schemas.microsoft.com/office/drawing/2014/main" id="{2E877BAC-55B7-4492-86F0-CB2B7825F086}"/>
              </a:ext>
            </a:extLst>
          </p:cNvPr>
          <p:cNvSpPr/>
          <p:nvPr/>
        </p:nvSpPr>
        <p:spPr>
          <a:xfrm>
            <a:off x="1757203" y="132264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extBox 244">
            <a:extLst>
              <a:ext uri="{FF2B5EF4-FFF2-40B4-BE49-F238E27FC236}">
                <a16:creationId xmlns:a16="http://schemas.microsoft.com/office/drawing/2014/main" id="{8C0025EF-BC23-40C1-B7C1-7911660CAAC7}"/>
              </a:ext>
            </a:extLst>
          </p:cNvPr>
          <p:cNvSpPr txBox="1"/>
          <p:nvPr/>
        </p:nvSpPr>
        <p:spPr>
          <a:xfrm>
            <a:off x="1692801" y="1298653"/>
            <a:ext cx="1250731" cy="246221"/>
          </a:xfrm>
          <a:prstGeom prst="rect">
            <a:avLst/>
          </a:prstGeom>
          <a:noFill/>
        </p:spPr>
        <p:txBody>
          <a:bodyPr wrap="square" rtlCol="0">
            <a:spAutoFit/>
          </a:bodyPr>
          <a:lstStyle/>
          <a:p>
            <a:r>
              <a:rPr lang="en-US" sz="1000" dirty="0"/>
              <a:t>Gerd Mohr</a:t>
            </a:r>
          </a:p>
        </p:txBody>
      </p:sp>
      <p:sp>
        <p:nvSpPr>
          <p:cNvPr id="249" name="Rectangle 248">
            <a:extLst>
              <a:ext uri="{FF2B5EF4-FFF2-40B4-BE49-F238E27FC236}">
                <a16:creationId xmlns:a16="http://schemas.microsoft.com/office/drawing/2014/main" id="{5F3328D6-0D44-4EA9-922C-DD44FDB7C025}"/>
              </a:ext>
            </a:extLst>
          </p:cNvPr>
          <p:cNvSpPr/>
          <p:nvPr/>
        </p:nvSpPr>
        <p:spPr>
          <a:xfrm>
            <a:off x="1767477" y="111309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ctangle 246">
            <a:extLst>
              <a:ext uri="{FF2B5EF4-FFF2-40B4-BE49-F238E27FC236}">
                <a16:creationId xmlns:a16="http://schemas.microsoft.com/office/drawing/2014/main" id="{34F831C3-74CA-4669-8359-994EC5D06FA8}"/>
              </a:ext>
            </a:extLst>
          </p:cNvPr>
          <p:cNvSpPr/>
          <p:nvPr/>
        </p:nvSpPr>
        <p:spPr>
          <a:xfrm>
            <a:off x="1767477" y="90354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BFD31E63-F682-49A1-8487-55CF19DCC570}"/>
              </a:ext>
            </a:extLst>
          </p:cNvPr>
          <p:cNvSpPr/>
          <p:nvPr/>
        </p:nvSpPr>
        <p:spPr>
          <a:xfrm>
            <a:off x="2978716" y="15231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15653" y="1502090"/>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a:solidFill>
            <a:srgbClr val="00B0F0">
              <a:alpha val="51000"/>
            </a:srgbClr>
          </a:solidFill>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a:grpFill/>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a:grpFill/>
          </p:spPr>
        </p:pic>
      </p:gr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58477" y="3849584"/>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248276EA-1BA4-4E07-B94C-9EF69C81464E}"/>
              </a:ext>
            </a:extLst>
          </p:cNvPr>
          <p:cNvSpPr/>
          <p:nvPr/>
        </p:nvSpPr>
        <p:spPr>
          <a:xfrm>
            <a:off x="532160" y="394430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69097" y="3923289"/>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38335" y="3946673"/>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55827" y="394220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692764" y="3921187"/>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757610" y="21110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13597" y="2090066"/>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2961570" y="212406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898507" y="2103040"/>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sp>
        <p:nvSpPr>
          <p:cNvPr id="111" name="Rectangle: Rounded Corners 110">
            <a:extLst>
              <a:ext uri="{FF2B5EF4-FFF2-40B4-BE49-F238E27FC236}">
                <a16:creationId xmlns:a16="http://schemas.microsoft.com/office/drawing/2014/main" id="{8539E8D1-0463-4D31-816B-BC9FFFAFE837}"/>
              </a:ext>
            </a:extLst>
          </p:cNvPr>
          <p:cNvSpPr/>
          <p:nvPr/>
        </p:nvSpPr>
        <p:spPr>
          <a:xfrm>
            <a:off x="547279" y="6895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484216" y="668528"/>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553454" y="702422"/>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759516" y="173656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696453" y="1715541"/>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194106" y="88898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131043" y="867963"/>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356384" y="2005097"/>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5" name="Rectangle: Rounded Corners 134">
            <a:extLst>
              <a:ext uri="{FF2B5EF4-FFF2-40B4-BE49-F238E27FC236}">
                <a16:creationId xmlns:a16="http://schemas.microsoft.com/office/drawing/2014/main" id="{77527775-6CF2-416F-BF86-A261A7BC4848}"/>
              </a:ext>
            </a:extLst>
          </p:cNvPr>
          <p:cNvSpPr/>
          <p:nvPr/>
        </p:nvSpPr>
        <p:spPr>
          <a:xfrm>
            <a:off x="537753" y="211092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474690" y="2089902"/>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543928" y="2123796"/>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756FF55-948D-46BB-9CD9-E7C45EC22F47}"/>
              </a:ext>
            </a:extLst>
          </p:cNvPr>
          <p:cNvSpPr txBox="1"/>
          <p:nvPr/>
        </p:nvSpPr>
        <p:spPr>
          <a:xfrm>
            <a:off x="4564273" y="3855973"/>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537800" y="2011963"/>
            <a:ext cx="1586203" cy="369332"/>
          </a:xfrm>
          <a:prstGeom prst="rect">
            <a:avLst/>
          </a:prstGeom>
          <a:noFill/>
        </p:spPr>
        <p:txBody>
          <a:bodyPr wrap="none" rtlCol="0">
            <a:spAutoFit/>
          </a:bodyPr>
          <a:lstStyle/>
          <a:p>
            <a:r>
              <a:rPr lang="en-US" dirty="0">
                <a:solidFill>
                  <a:srgbClr val="00B050"/>
                </a:solidFill>
              </a:rPr>
              <a:t>ChildOf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324653" y="1565314"/>
            <a:ext cx="1744580" cy="369332"/>
          </a:xfrm>
          <a:prstGeom prst="rect">
            <a:avLst/>
          </a:prstGeom>
          <a:noFill/>
        </p:spPr>
        <p:txBody>
          <a:bodyPr wrap="none" rtlCol="0">
            <a:spAutoFit/>
          </a:bodyPr>
          <a:lstStyle/>
          <a:p>
            <a:r>
              <a:rPr lang="en-US" dirty="0">
                <a:solidFill>
                  <a:srgbClr val="00B050"/>
                </a:solidFill>
              </a:rPr>
              <a:t>Marriage Record</a:t>
            </a:r>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3D2B58-720E-4D2F-834B-C7E6AC318630}"/>
              </a:ext>
            </a:extLst>
          </p:cNvPr>
          <p:cNvSpPr/>
          <p:nvPr/>
        </p:nvSpPr>
        <p:spPr>
          <a:xfrm>
            <a:off x="7424738" y="1119188"/>
            <a:ext cx="214312"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DBDE11-4843-4960-929A-F3FE62588BA7}"/>
              </a:ext>
            </a:extLst>
          </p:cNvPr>
          <p:cNvSpPr/>
          <p:nvPr/>
        </p:nvSpPr>
        <p:spPr>
          <a:xfrm>
            <a:off x="7429500" y="1204913"/>
            <a:ext cx="266700"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5BA04-E61B-496F-9854-184834D41779}"/>
              </a:ext>
            </a:extLst>
          </p:cNvPr>
          <p:cNvSpPr/>
          <p:nvPr/>
        </p:nvSpPr>
        <p:spPr>
          <a:xfrm>
            <a:off x="7429500" y="1876425"/>
            <a:ext cx="280988"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CDB57A-4C41-4169-BA86-D384A47EE8A4}"/>
              </a:ext>
            </a:extLst>
          </p:cNvPr>
          <p:cNvSpPr/>
          <p:nvPr/>
        </p:nvSpPr>
        <p:spPr>
          <a:xfrm>
            <a:off x="7434263" y="1966912"/>
            <a:ext cx="28098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44E1C0-F705-43AD-A632-BE8BFB62E334}"/>
              </a:ext>
            </a:extLst>
          </p:cNvPr>
          <p:cNvSpPr/>
          <p:nvPr/>
        </p:nvSpPr>
        <p:spPr>
          <a:xfrm>
            <a:off x="7434263" y="2047875"/>
            <a:ext cx="238125" cy="809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9CDA8-379F-44F2-A344-B26915CAA5DA}"/>
              </a:ext>
            </a:extLst>
          </p:cNvPr>
          <p:cNvSpPr/>
          <p:nvPr/>
        </p:nvSpPr>
        <p:spPr>
          <a:xfrm>
            <a:off x="7424739" y="2305050"/>
            <a:ext cx="228600"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7FC48D-17A5-497E-AF8C-90899FD65CDD}"/>
              </a:ext>
            </a:extLst>
          </p:cNvPr>
          <p:cNvSpPr/>
          <p:nvPr/>
        </p:nvSpPr>
        <p:spPr>
          <a:xfrm>
            <a:off x="7429501" y="2390775"/>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3ED1E-B415-4D0F-9D97-4D5802C31549}"/>
              </a:ext>
            </a:extLst>
          </p:cNvPr>
          <p:cNvSpPr/>
          <p:nvPr/>
        </p:nvSpPr>
        <p:spPr>
          <a:xfrm>
            <a:off x="7429501" y="2471738"/>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2D68E3-8D14-42C9-B78D-FC0C76C96DF7}"/>
              </a:ext>
            </a:extLst>
          </p:cNvPr>
          <p:cNvSpPr/>
          <p:nvPr/>
        </p:nvSpPr>
        <p:spPr>
          <a:xfrm>
            <a:off x="7429501" y="2552700"/>
            <a:ext cx="223837"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E0025-AE6B-4215-A5D0-6FDEA9B2C154}"/>
              </a:ext>
            </a:extLst>
          </p:cNvPr>
          <p:cNvSpPr/>
          <p:nvPr/>
        </p:nvSpPr>
        <p:spPr>
          <a:xfrm>
            <a:off x="7429501" y="2638427"/>
            <a:ext cx="323849" cy="8096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1BCC48-C753-4B15-95A5-043D5C8FAFB2}"/>
              </a:ext>
            </a:extLst>
          </p:cNvPr>
          <p:cNvSpPr/>
          <p:nvPr/>
        </p:nvSpPr>
        <p:spPr>
          <a:xfrm>
            <a:off x="7429501" y="2719389"/>
            <a:ext cx="476249" cy="904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A1D15B-7E75-40C5-AD8C-9297DE12F86C}"/>
              </a:ext>
            </a:extLst>
          </p:cNvPr>
          <p:cNvSpPr/>
          <p:nvPr/>
        </p:nvSpPr>
        <p:spPr>
          <a:xfrm>
            <a:off x="7353302" y="3138488"/>
            <a:ext cx="461962"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12C18E-62E7-49F0-AF08-66C766D0EDBA}"/>
              </a:ext>
            </a:extLst>
          </p:cNvPr>
          <p:cNvSpPr/>
          <p:nvPr/>
        </p:nvSpPr>
        <p:spPr>
          <a:xfrm>
            <a:off x="7429501" y="3638550"/>
            <a:ext cx="500061"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03FD6B-E83F-4D33-9D20-F089E28FB948}"/>
              </a:ext>
            </a:extLst>
          </p:cNvPr>
          <p:cNvSpPr/>
          <p:nvPr/>
        </p:nvSpPr>
        <p:spPr>
          <a:xfrm>
            <a:off x="7429501" y="3733800"/>
            <a:ext cx="414337"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9514A-4B06-4FBE-86AD-3116A3161C9E}"/>
              </a:ext>
            </a:extLst>
          </p:cNvPr>
          <p:cNvSpPr/>
          <p:nvPr/>
        </p:nvSpPr>
        <p:spPr>
          <a:xfrm>
            <a:off x="7434264" y="3814763"/>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D0F235-D18C-4995-82EB-D91DF1E06A05}"/>
              </a:ext>
            </a:extLst>
          </p:cNvPr>
          <p:cNvSpPr/>
          <p:nvPr/>
        </p:nvSpPr>
        <p:spPr>
          <a:xfrm>
            <a:off x="7434264" y="3905251"/>
            <a:ext cx="100011" cy="76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522803-910D-45D0-A444-AF27F0C73AA2}"/>
              </a:ext>
            </a:extLst>
          </p:cNvPr>
          <p:cNvSpPr/>
          <p:nvPr/>
        </p:nvSpPr>
        <p:spPr>
          <a:xfrm>
            <a:off x="7434264" y="3976687"/>
            <a:ext cx="533399" cy="9525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095548-7A82-4F99-8ABF-C428955AB345}"/>
              </a:ext>
            </a:extLst>
          </p:cNvPr>
          <p:cNvSpPr/>
          <p:nvPr/>
        </p:nvSpPr>
        <p:spPr>
          <a:xfrm>
            <a:off x="7434264" y="4062413"/>
            <a:ext cx="600074"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1940D5-8A6B-4189-A869-C2A885C42ADA}"/>
              </a:ext>
            </a:extLst>
          </p:cNvPr>
          <p:cNvSpPr/>
          <p:nvPr/>
        </p:nvSpPr>
        <p:spPr>
          <a:xfrm>
            <a:off x="7439026" y="4152900"/>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4E53DE-EADE-4674-9F8A-E84EB38C9CA6}"/>
              </a:ext>
            </a:extLst>
          </p:cNvPr>
          <p:cNvSpPr/>
          <p:nvPr/>
        </p:nvSpPr>
        <p:spPr>
          <a:xfrm>
            <a:off x="7419977" y="4610101"/>
            <a:ext cx="576261"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7FA9BC-D2C2-4A13-9C17-D93C608B5749}"/>
              </a:ext>
            </a:extLst>
          </p:cNvPr>
          <p:cNvSpPr/>
          <p:nvPr/>
        </p:nvSpPr>
        <p:spPr>
          <a:xfrm>
            <a:off x="7419978" y="4700587"/>
            <a:ext cx="49529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80C5ADC-A4A8-4118-B459-648C6F99B85D}"/>
              </a:ext>
            </a:extLst>
          </p:cNvPr>
          <p:cNvSpPr/>
          <p:nvPr/>
        </p:nvSpPr>
        <p:spPr>
          <a:xfrm>
            <a:off x="7419978" y="4781550"/>
            <a:ext cx="519110"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A1B7C89-C9D9-419F-A15F-740730729916}"/>
              </a:ext>
            </a:extLst>
          </p:cNvPr>
          <p:cNvSpPr/>
          <p:nvPr/>
        </p:nvSpPr>
        <p:spPr>
          <a:xfrm>
            <a:off x="7424740" y="4876800"/>
            <a:ext cx="633409"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C55DF5F-D8E8-417D-90D0-2E12B871495A}"/>
              </a:ext>
            </a:extLst>
          </p:cNvPr>
          <p:cNvSpPr/>
          <p:nvPr/>
        </p:nvSpPr>
        <p:spPr>
          <a:xfrm>
            <a:off x="7424740" y="4967287"/>
            <a:ext cx="671510"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2A4BD45-C49A-4D5A-B19C-FEC65D1A8471}"/>
              </a:ext>
            </a:extLst>
          </p:cNvPr>
          <p:cNvSpPr/>
          <p:nvPr/>
        </p:nvSpPr>
        <p:spPr>
          <a:xfrm>
            <a:off x="7443787" y="5491163"/>
            <a:ext cx="295275"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38640E-37FC-454A-A41A-E7156D273754}"/>
              </a:ext>
            </a:extLst>
          </p:cNvPr>
          <p:cNvSpPr/>
          <p:nvPr/>
        </p:nvSpPr>
        <p:spPr>
          <a:xfrm>
            <a:off x="7443788" y="5581652"/>
            <a:ext cx="242888"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5574CB-377A-481B-98C3-342359F2C9BC}"/>
              </a:ext>
            </a:extLst>
          </p:cNvPr>
          <p:cNvSpPr/>
          <p:nvPr/>
        </p:nvSpPr>
        <p:spPr>
          <a:xfrm>
            <a:off x="7453312" y="5757863"/>
            <a:ext cx="300037"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4D3B29-5DE9-4563-BDBB-CD6FA16CE9C1}"/>
              </a:ext>
            </a:extLst>
          </p:cNvPr>
          <p:cNvSpPr/>
          <p:nvPr/>
        </p:nvSpPr>
        <p:spPr>
          <a:xfrm>
            <a:off x="7453312" y="5848351"/>
            <a:ext cx="69532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EB9858-D41E-4232-A3F3-1F5F5E4E3C8E}"/>
              </a:ext>
            </a:extLst>
          </p:cNvPr>
          <p:cNvSpPr/>
          <p:nvPr/>
        </p:nvSpPr>
        <p:spPr>
          <a:xfrm>
            <a:off x="7453312" y="5934076"/>
            <a:ext cx="642938"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8BF6B77-AE29-48F5-93F9-9DC03647B802}"/>
              </a:ext>
            </a:extLst>
          </p:cNvPr>
          <p:cNvSpPr/>
          <p:nvPr/>
        </p:nvSpPr>
        <p:spPr>
          <a:xfrm>
            <a:off x="7453312" y="6029326"/>
            <a:ext cx="67627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E852AE-C6AC-4226-BE28-54E28745C2AE}"/>
              </a:ext>
            </a:extLst>
          </p:cNvPr>
          <p:cNvSpPr/>
          <p:nvPr/>
        </p:nvSpPr>
        <p:spPr>
          <a:xfrm>
            <a:off x="7339011" y="6462725"/>
            <a:ext cx="881063" cy="10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Rounded Corners 223">
            <a:extLst>
              <a:ext uri="{FF2B5EF4-FFF2-40B4-BE49-F238E27FC236}">
                <a16:creationId xmlns:a16="http://schemas.microsoft.com/office/drawing/2014/main" id="{BF3E898B-FA62-4A52-A64E-6D006D6631BD}"/>
              </a:ext>
            </a:extLst>
          </p:cNvPr>
          <p:cNvSpPr/>
          <p:nvPr/>
        </p:nvSpPr>
        <p:spPr>
          <a:xfrm>
            <a:off x="545225" y="9022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03DDDBCE-55EA-4C13-913A-68A0132D3C3F}"/>
              </a:ext>
            </a:extLst>
          </p:cNvPr>
          <p:cNvSpPr txBox="1"/>
          <p:nvPr/>
        </p:nvSpPr>
        <p:spPr>
          <a:xfrm>
            <a:off x="482162" y="881266"/>
            <a:ext cx="1250731" cy="246221"/>
          </a:xfrm>
          <a:prstGeom prst="rect">
            <a:avLst/>
          </a:prstGeom>
          <a:noFill/>
        </p:spPr>
        <p:txBody>
          <a:bodyPr wrap="square" rtlCol="0">
            <a:spAutoFit/>
          </a:bodyPr>
          <a:lstStyle/>
          <a:p>
            <a:r>
              <a:rPr lang="en-US" sz="1000" dirty="0"/>
              <a:t>Hans</a:t>
            </a:r>
          </a:p>
        </p:txBody>
      </p:sp>
      <p:sp>
        <p:nvSpPr>
          <p:cNvPr id="226" name="Rectangle: Rounded Corners 225">
            <a:extLst>
              <a:ext uri="{FF2B5EF4-FFF2-40B4-BE49-F238E27FC236}">
                <a16:creationId xmlns:a16="http://schemas.microsoft.com/office/drawing/2014/main" id="{61AF2EDF-2E27-4F46-8559-711044FDF808}"/>
              </a:ext>
            </a:extLst>
          </p:cNvPr>
          <p:cNvSpPr/>
          <p:nvPr/>
        </p:nvSpPr>
        <p:spPr>
          <a:xfrm>
            <a:off x="545225" y="11118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a:extLst>
              <a:ext uri="{FF2B5EF4-FFF2-40B4-BE49-F238E27FC236}">
                <a16:creationId xmlns:a16="http://schemas.microsoft.com/office/drawing/2014/main" id="{C5F2FDC0-7CE6-4608-A1D9-CBCE17EF8C48}"/>
              </a:ext>
            </a:extLst>
          </p:cNvPr>
          <p:cNvSpPr txBox="1"/>
          <p:nvPr/>
        </p:nvSpPr>
        <p:spPr>
          <a:xfrm>
            <a:off x="482162" y="1090816"/>
            <a:ext cx="1250731" cy="246221"/>
          </a:xfrm>
          <a:prstGeom prst="rect">
            <a:avLst/>
          </a:prstGeom>
          <a:noFill/>
        </p:spPr>
        <p:txBody>
          <a:bodyPr wrap="square" rtlCol="0">
            <a:spAutoFit/>
          </a:bodyPr>
          <a:lstStyle/>
          <a:p>
            <a:r>
              <a:rPr lang="en-US" sz="1000" dirty="0" err="1"/>
              <a:t>Rathje</a:t>
            </a:r>
            <a:endParaRPr lang="en-US" sz="1000" dirty="0"/>
          </a:p>
        </p:txBody>
      </p:sp>
      <p:sp>
        <p:nvSpPr>
          <p:cNvPr id="230" name="Rectangle: Rounded Corners 229">
            <a:extLst>
              <a:ext uri="{FF2B5EF4-FFF2-40B4-BE49-F238E27FC236}">
                <a16:creationId xmlns:a16="http://schemas.microsoft.com/office/drawing/2014/main" id="{28881B3F-3ED8-41D5-99EC-65B584E3B78F}"/>
              </a:ext>
            </a:extLst>
          </p:cNvPr>
          <p:cNvSpPr/>
          <p:nvPr/>
        </p:nvSpPr>
        <p:spPr>
          <a:xfrm>
            <a:off x="545225" y="13213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a:extLst>
              <a:ext uri="{FF2B5EF4-FFF2-40B4-BE49-F238E27FC236}">
                <a16:creationId xmlns:a16="http://schemas.microsoft.com/office/drawing/2014/main" id="{952BA403-BF30-4E0D-AD8A-1A380B2BE446}"/>
              </a:ext>
            </a:extLst>
          </p:cNvPr>
          <p:cNvSpPr txBox="1"/>
          <p:nvPr/>
        </p:nvSpPr>
        <p:spPr>
          <a:xfrm>
            <a:off x="482162" y="1300366"/>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34" name="Rectangle 233">
            <a:extLst>
              <a:ext uri="{FF2B5EF4-FFF2-40B4-BE49-F238E27FC236}">
                <a16:creationId xmlns:a16="http://schemas.microsoft.com/office/drawing/2014/main" id="{74C7F260-D37B-4358-ABC0-E49703F13388}"/>
              </a:ext>
            </a:extLst>
          </p:cNvPr>
          <p:cNvSpPr/>
          <p:nvPr/>
        </p:nvSpPr>
        <p:spPr>
          <a:xfrm>
            <a:off x="556838" y="90525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48E25D3-8040-40C9-9B44-78AF65070714}"/>
              </a:ext>
            </a:extLst>
          </p:cNvPr>
          <p:cNvSpPr/>
          <p:nvPr/>
        </p:nvSpPr>
        <p:spPr>
          <a:xfrm>
            <a:off x="556838" y="111480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23AA05AB-AE9A-4396-954E-6F514C77A005}"/>
              </a:ext>
            </a:extLst>
          </p:cNvPr>
          <p:cNvSpPr/>
          <p:nvPr/>
        </p:nvSpPr>
        <p:spPr>
          <a:xfrm>
            <a:off x="556838" y="132435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Rounded Corners 239">
            <a:extLst>
              <a:ext uri="{FF2B5EF4-FFF2-40B4-BE49-F238E27FC236}">
                <a16:creationId xmlns:a16="http://schemas.microsoft.com/office/drawing/2014/main" id="{9FF875DF-A15E-4B28-9ED3-414C05B3125F}"/>
              </a:ext>
            </a:extLst>
          </p:cNvPr>
          <p:cNvSpPr/>
          <p:nvPr/>
        </p:nvSpPr>
        <p:spPr>
          <a:xfrm>
            <a:off x="533238" y="23184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a:extLst>
              <a:ext uri="{FF2B5EF4-FFF2-40B4-BE49-F238E27FC236}">
                <a16:creationId xmlns:a16="http://schemas.microsoft.com/office/drawing/2014/main" id="{C7246E23-F7EC-4612-B7A8-05F480CD518E}"/>
              </a:ext>
            </a:extLst>
          </p:cNvPr>
          <p:cNvSpPr txBox="1"/>
          <p:nvPr/>
        </p:nvSpPr>
        <p:spPr>
          <a:xfrm>
            <a:off x="470175" y="2297388"/>
            <a:ext cx="1250731" cy="246221"/>
          </a:xfrm>
          <a:prstGeom prst="rect">
            <a:avLst/>
          </a:prstGeom>
          <a:noFill/>
        </p:spPr>
        <p:txBody>
          <a:bodyPr wrap="square" rtlCol="0">
            <a:spAutoFit/>
          </a:bodyPr>
          <a:lstStyle/>
          <a:p>
            <a:r>
              <a:rPr lang="en-US" sz="1000" dirty="0"/>
              <a:t>Hans</a:t>
            </a:r>
          </a:p>
        </p:txBody>
      </p:sp>
      <p:sp>
        <p:nvSpPr>
          <p:cNvPr id="244" name="Rectangle: Rounded Corners 243">
            <a:extLst>
              <a:ext uri="{FF2B5EF4-FFF2-40B4-BE49-F238E27FC236}">
                <a16:creationId xmlns:a16="http://schemas.microsoft.com/office/drawing/2014/main" id="{255A7CD2-B62C-4F61-A684-F153C86D96F6}"/>
              </a:ext>
            </a:extLst>
          </p:cNvPr>
          <p:cNvSpPr/>
          <p:nvPr/>
        </p:nvSpPr>
        <p:spPr>
          <a:xfrm>
            <a:off x="533238" y="252795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BE8097DB-7829-4EF1-8B33-754329135FB2}"/>
              </a:ext>
            </a:extLst>
          </p:cNvPr>
          <p:cNvSpPr txBox="1"/>
          <p:nvPr/>
        </p:nvSpPr>
        <p:spPr>
          <a:xfrm>
            <a:off x="470175" y="2506938"/>
            <a:ext cx="1250731" cy="246221"/>
          </a:xfrm>
          <a:prstGeom prst="rect">
            <a:avLst/>
          </a:prstGeom>
          <a:noFill/>
        </p:spPr>
        <p:txBody>
          <a:bodyPr wrap="square" rtlCol="0">
            <a:spAutoFit/>
          </a:bodyPr>
          <a:lstStyle/>
          <a:p>
            <a:r>
              <a:rPr lang="en-US" sz="1000" dirty="0" err="1"/>
              <a:t>Rathje</a:t>
            </a:r>
            <a:endParaRPr lang="en-US" sz="1000" dirty="0"/>
          </a:p>
        </p:txBody>
      </p:sp>
      <p:sp>
        <p:nvSpPr>
          <p:cNvPr id="248" name="Rectangle: Rounded Corners 247">
            <a:extLst>
              <a:ext uri="{FF2B5EF4-FFF2-40B4-BE49-F238E27FC236}">
                <a16:creationId xmlns:a16="http://schemas.microsoft.com/office/drawing/2014/main" id="{C490EBB5-89B9-4F26-8B54-15B1909AA5C7}"/>
              </a:ext>
            </a:extLst>
          </p:cNvPr>
          <p:cNvSpPr/>
          <p:nvPr/>
        </p:nvSpPr>
        <p:spPr>
          <a:xfrm>
            <a:off x="533238" y="27375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34493267-2C57-42FD-8B15-77EE9A44118E}"/>
              </a:ext>
            </a:extLst>
          </p:cNvPr>
          <p:cNvSpPr txBox="1"/>
          <p:nvPr/>
        </p:nvSpPr>
        <p:spPr>
          <a:xfrm>
            <a:off x="470175" y="2716488"/>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52" name="Rectangle 251">
            <a:extLst>
              <a:ext uri="{FF2B5EF4-FFF2-40B4-BE49-F238E27FC236}">
                <a16:creationId xmlns:a16="http://schemas.microsoft.com/office/drawing/2014/main" id="{B2D68ED0-30D6-4547-B263-10F8522A12CF}"/>
              </a:ext>
            </a:extLst>
          </p:cNvPr>
          <p:cNvSpPr/>
          <p:nvPr/>
        </p:nvSpPr>
        <p:spPr>
          <a:xfrm>
            <a:off x="544851" y="232137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99E9BF26-668B-4AF9-95A2-ADA3A50016C2}"/>
              </a:ext>
            </a:extLst>
          </p:cNvPr>
          <p:cNvSpPr/>
          <p:nvPr/>
        </p:nvSpPr>
        <p:spPr>
          <a:xfrm>
            <a:off x="544851" y="253092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3B157C-0B68-4C09-BDA8-F9E6140F1FC7}"/>
              </a:ext>
            </a:extLst>
          </p:cNvPr>
          <p:cNvSpPr/>
          <p:nvPr/>
        </p:nvSpPr>
        <p:spPr>
          <a:xfrm>
            <a:off x="544851" y="274047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CEA06C8-110A-4081-B43C-64C010DAF630}"/>
              </a:ext>
            </a:extLst>
          </p:cNvPr>
          <p:cNvSpPr/>
          <p:nvPr/>
        </p:nvSpPr>
        <p:spPr>
          <a:xfrm>
            <a:off x="531526" y="416462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6C97DD24-5F44-44B0-AA6B-C005C0CA8412}"/>
              </a:ext>
            </a:extLst>
          </p:cNvPr>
          <p:cNvSpPr txBox="1"/>
          <p:nvPr/>
        </p:nvSpPr>
        <p:spPr>
          <a:xfrm>
            <a:off x="468463" y="4143607"/>
            <a:ext cx="1250731" cy="246221"/>
          </a:xfrm>
          <a:prstGeom prst="rect">
            <a:avLst/>
          </a:prstGeom>
          <a:noFill/>
        </p:spPr>
        <p:txBody>
          <a:bodyPr wrap="square" rtlCol="0">
            <a:spAutoFit/>
          </a:bodyPr>
          <a:lstStyle/>
          <a:p>
            <a:r>
              <a:rPr lang="en-US" sz="1000" dirty="0"/>
              <a:t>Hans</a:t>
            </a:r>
          </a:p>
        </p:txBody>
      </p:sp>
      <p:sp>
        <p:nvSpPr>
          <p:cNvPr id="258" name="Rectangle: Rounded Corners 257">
            <a:extLst>
              <a:ext uri="{FF2B5EF4-FFF2-40B4-BE49-F238E27FC236}">
                <a16:creationId xmlns:a16="http://schemas.microsoft.com/office/drawing/2014/main" id="{9D71BA78-A572-4435-9430-7CF13EE67DAF}"/>
              </a:ext>
            </a:extLst>
          </p:cNvPr>
          <p:cNvSpPr/>
          <p:nvPr/>
        </p:nvSpPr>
        <p:spPr>
          <a:xfrm>
            <a:off x="531526" y="43741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6579BDF8-6A51-479F-B548-D65808EAC87C}"/>
              </a:ext>
            </a:extLst>
          </p:cNvPr>
          <p:cNvSpPr txBox="1"/>
          <p:nvPr/>
        </p:nvSpPr>
        <p:spPr>
          <a:xfrm>
            <a:off x="468463" y="4353157"/>
            <a:ext cx="1250731" cy="246221"/>
          </a:xfrm>
          <a:prstGeom prst="rect">
            <a:avLst/>
          </a:prstGeom>
          <a:noFill/>
        </p:spPr>
        <p:txBody>
          <a:bodyPr wrap="square" rtlCol="0">
            <a:spAutoFit/>
          </a:bodyPr>
          <a:lstStyle/>
          <a:p>
            <a:r>
              <a:rPr lang="en-US" sz="1000" dirty="0" err="1"/>
              <a:t>Rathje</a:t>
            </a:r>
            <a:endParaRPr lang="en-US" sz="1000" dirty="0"/>
          </a:p>
        </p:txBody>
      </p:sp>
      <p:sp>
        <p:nvSpPr>
          <p:cNvPr id="262" name="Rectangle: Rounded Corners 261">
            <a:extLst>
              <a:ext uri="{FF2B5EF4-FFF2-40B4-BE49-F238E27FC236}">
                <a16:creationId xmlns:a16="http://schemas.microsoft.com/office/drawing/2014/main" id="{5F698FA5-C3A9-489C-893B-40AB21C4CA05}"/>
              </a:ext>
            </a:extLst>
          </p:cNvPr>
          <p:cNvSpPr/>
          <p:nvPr/>
        </p:nvSpPr>
        <p:spPr>
          <a:xfrm>
            <a:off x="531526" y="458372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DC6C7DBD-15D5-4238-96FB-C7C184346E34}"/>
              </a:ext>
            </a:extLst>
          </p:cNvPr>
          <p:cNvSpPr txBox="1"/>
          <p:nvPr/>
        </p:nvSpPr>
        <p:spPr>
          <a:xfrm>
            <a:off x="468463" y="4562707"/>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64" name="Rectangle 263">
            <a:extLst>
              <a:ext uri="{FF2B5EF4-FFF2-40B4-BE49-F238E27FC236}">
                <a16:creationId xmlns:a16="http://schemas.microsoft.com/office/drawing/2014/main" id="{C267FE67-6780-4F91-927B-A3D6F26F1E68}"/>
              </a:ext>
            </a:extLst>
          </p:cNvPr>
          <p:cNvSpPr/>
          <p:nvPr/>
        </p:nvSpPr>
        <p:spPr>
          <a:xfrm>
            <a:off x="543139" y="416759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5E86A54E-7FC4-4094-BB12-49A3D4C7D70D}"/>
              </a:ext>
            </a:extLst>
          </p:cNvPr>
          <p:cNvSpPr/>
          <p:nvPr/>
        </p:nvSpPr>
        <p:spPr>
          <a:xfrm>
            <a:off x="543139" y="437714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48A4D2B-2C49-43A8-9235-204CB9367E78}"/>
              </a:ext>
            </a:extLst>
          </p:cNvPr>
          <p:cNvSpPr/>
          <p:nvPr/>
        </p:nvSpPr>
        <p:spPr>
          <a:xfrm>
            <a:off x="543139" y="458669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228">
            <a:extLst>
              <a:ext uri="{FF2B5EF4-FFF2-40B4-BE49-F238E27FC236}">
                <a16:creationId xmlns:a16="http://schemas.microsoft.com/office/drawing/2014/main" id="{FFAAA67A-82EB-4068-9092-18FEC204451F}"/>
              </a:ext>
            </a:extLst>
          </p:cNvPr>
          <p:cNvSpPr/>
          <p:nvPr/>
        </p:nvSpPr>
        <p:spPr>
          <a:xfrm>
            <a:off x="1757918" y="687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E8562575-9B15-408E-91C6-19923C1024BA}"/>
              </a:ext>
            </a:extLst>
          </p:cNvPr>
          <p:cNvSpPr/>
          <p:nvPr/>
        </p:nvSpPr>
        <p:spPr>
          <a:xfrm>
            <a:off x="1764093" y="700709"/>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extBox 230">
            <a:extLst>
              <a:ext uri="{FF2B5EF4-FFF2-40B4-BE49-F238E27FC236}">
                <a16:creationId xmlns:a16="http://schemas.microsoft.com/office/drawing/2014/main" id="{5323C46C-1675-43C3-BEF5-7CFE386339CF}"/>
              </a:ext>
            </a:extLst>
          </p:cNvPr>
          <p:cNvSpPr txBox="1"/>
          <p:nvPr/>
        </p:nvSpPr>
        <p:spPr>
          <a:xfrm>
            <a:off x="1694855" y="666815"/>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235" name="Rectangle: Rounded Corners 234">
            <a:extLst>
              <a:ext uri="{FF2B5EF4-FFF2-40B4-BE49-F238E27FC236}">
                <a16:creationId xmlns:a16="http://schemas.microsoft.com/office/drawing/2014/main" id="{A9C28E29-2C6A-40F7-92A6-03112779A67D}"/>
              </a:ext>
            </a:extLst>
          </p:cNvPr>
          <p:cNvSpPr/>
          <p:nvPr/>
        </p:nvSpPr>
        <p:spPr>
          <a:xfrm>
            <a:off x="1755864" y="9005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F59FCAC2-9394-4783-95EE-03412A4BB321}"/>
              </a:ext>
            </a:extLst>
          </p:cNvPr>
          <p:cNvSpPr txBox="1"/>
          <p:nvPr/>
        </p:nvSpPr>
        <p:spPr>
          <a:xfrm>
            <a:off x="1692801" y="879553"/>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239" name="Rectangle: Rounded Corners 238">
            <a:extLst>
              <a:ext uri="{FF2B5EF4-FFF2-40B4-BE49-F238E27FC236}">
                <a16:creationId xmlns:a16="http://schemas.microsoft.com/office/drawing/2014/main" id="{69BF178A-884A-47F3-BE82-8CD11AB70F84}"/>
              </a:ext>
            </a:extLst>
          </p:cNvPr>
          <p:cNvSpPr/>
          <p:nvPr/>
        </p:nvSpPr>
        <p:spPr>
          <a:xfrm>
            <a:off x="1755864" y="111012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extBox 240">
            <a:extLst>
              <a:ext uri="{FF2B5EF4-FFF2-40B4-BE49-F238E27FC236}">
                <a16:creationId xmlns:a16="http://schemas.microsoft.com/office/drawing/2014/main" id="{8D25232A-3B87-4FBD-ACE4-48B5276710C4}"/>
              </a:ext>
            </a:extLst>
          </p:cNvPr>
          <p:cNvSpPr txBox="1"/>
          <p:nvPr/>
        </p:nvSpPr>
        <p:spPr>
          <a:xfrm>
            <a:off x="1692801" y="1089103"/>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243" name="Rectangle: Rounded Corners 242">
            <a:extLst>
              <a:ext uri="{FF2B5EF4-FFF2-40B4-BE49-F238E27FC236}">
                <a16:creationId xmlns:a16="http://schemas.microsoft.com/office/drawing/2014/main" id="{CB5D6701-EFFF-404B-9970-C2DA390B110C}"/>
              </a:ext>
            </a:extLst>
          </p:cNvPr>
          <p:cNvSpPr/>
          <p:nvPr/>
        </p:nvSpPr>
        <p:spPr>
          <a:xfrm>
            <a:off x="1755864" y="13196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CEB24AD-70DF-4E69-9180-30CAEE803C59}"/>
              </a:ext>
            </a:extLst>
          </p:cNvPr>
          <p:cNvSpPr/>
          <p:nvPr/>
        </p:nvSpPr>
        <p:spPr>
          <a:xfrm>
            <a:off x="7224713" y="1042987"/>
            <a:ext cx="119062"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1" name="Rectangle 260">
            <a:extLst>
              <a:ext uri="{FF2B5EF4-FFF2-40B4-BE49-F238E27FC236}">
                <a16:creationId xmlns:a16="http://schemas.microsoft.com/office/drawing/2014/main" id="{05590BDC-1F6C-41D3-B18A-B4A195C1E086}"/>
              </a:ext>
            </a:extLst>
          </p:cNvPr>
          <p:cNvSpPr/>
          <p:nvPr/>
        </p:nvSpPr>
        <p:spPr>
          <a:xfrm>
            <a:off x="8972550" y="1214437"/>
            <a:ext cx="609600"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7" name="Rectangle 266">
            <a:extLst>
              <a:ext uri="{FF2B5EF4-FFF2-40B4-BE49-F238E27FC236}">
                <a16:creationId xmlns:a16="http://schemas.microsoft.com/office/drawing/2014/main" id="{AF6D2F84-C5C9-4D51-BAEE-250FE1217DDB}"/>
              </a:ext>
            </a:extLst>
          </p:cNvPr>
          <p:cNvSpPr/>
          <p:nvPr/>
        </p:nvSpPr>
        <p:spPr>
          <a:xfrm>
            <a:off x="7710488" y="1709738"/>
            <a:ext cx="500062"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8" name="Rectangle 267">
            <a:extLst>
              <a:ext uri="{FF2B5EF4-FFF2-40B4-BE49-F238E27FC236}">
                <a16:creationId xmlns:a16="http://schemas.microsoft.com/office/drawing/2014/main" id="{D4F6CFB2-67AF-4817-8FF8-5E6E725A5944}"/>
              </a:ext>
            </a:extLst>
          </p:cNvPr>
          <p:cNvSpPr/>
          <p:nvPr/>
        </p:nvSpPr>
        <p:spPr>
          <a:xfrm>
            <a:off x="7696200" y="2133600"/>
            <a:ext cx="738188"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9" name="Rectangle 268">
            <a:extLst>
              <a:ext uri="{FF2B5EF4-FFF2-40B4-BE49-F238E27FC236}">
                <a16:creationId xmlns:a16="http://schemas.microsoft.com/office/drawing/2014/main" id="{FC0D6B0A-32FB-4C3C-9883-1B4F18A06954}"/>
              </a:ext>
            </a:extLst>
          </p:cNvPr>
          <p:cNvSpPr/>
          <p:nvPr/>
        </p:nvSpPr>
        <p:spPr>
          <a:xfrm>
            <a:off x="8901112" y="2719386"/>
            <a:ext cx="552451"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0" name="Rectangle 269">
            <a:extLst>
              <a:ext uri="{FF2B5EF4-FFF2-40B4-BE49-F238E27FC236}">
                <a16:creationId xmlns:a16="http://schemas.microsoft.com/office/drawing/2014/main" id="{1DA5202B-0084-4E84-B362-7BB8D8EA96CF}"/>
              </a:ext>
            </a:extLst>
          </p:cNvPr>
          <p:cNvSpPr/>
          <p:nvPr/>
        </p:nvSpPr>
        <p:spPr>
          <a:xfrm>
            <a:off x="7229475" y="3062287"/>
            <a:ext cx="233363" cy="8096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1" name="Rectangle 270">
            <a:extLst>
              <a:ext uri="{FF2B5EF4-FFF2-40B4-BE49-F238E27FC236}">
                <a16:creationId xmlns:a16="http://schemas.microsoft.com/office/drawing/2014/main" id="{2729AEF5-8485-4C01-8607-CA01F9F55BF5}"/>
              </a:ext>
            </a:extLst>
          </p:cNvPr>
          <p:cNvSpPr/>
          <p:nvPr/>
        </p:nvSpPr>
        <p:spPr>
          <a:xfrm>
            <a:off x="7667624" y="3471861"/>
            <a:ext cx="714376" cy="10001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2" name="Rectangle 271">
            <a:extLst>
              <a:ext uri="{FF2B5EF4-FFF2-40B4-BE49-F238E27FC236}">
                <a16:creationId xmlns:a16="http://schemas.microsoft.com/office/drawing/2014/main" id="{FB2A7845-34B2-4325-90D6-5F7B45931FD8}"/>
              </a:ext>
            </a:extLst>
          </p:cNvPr>
          <p:cNvSpPr/>
          <p:nvPr/>
        </p:nvSpPr>
        <p:spPr>
          <a:xfrm>
            <a:off x="7629524" y="4514849"/>
            <a:ext cx="1190626"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3" name="Rectangle 272">
            <a:extLst>
              <a:ext uri="{FF2B5EF4-FFF2-40B4-BE49-F238E27FC236}">
                <a16:creationId xmlns:a16="http://schemas.microsoft.com/office/drawing/2014/main" id="{8BCF6D33-31F5-4DE3-916F-3EB86C82053E}"/>
              </a:ext>
            </a:extLst>
          </p:cNvPr>
          <p:cNvSpPr/>
          <p:nvPr/>
        </p:nvSpPr>
        <p:spPr>
          <a:xfrm>
            <a:off x="9043987" y="4952997"/>
            <a:ext cx="566738" cy="10001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4" name="Rectangle 273">
            <a:extLst>
              <a:ext uri="{FF2B5EF4-FFF2-40B4-BE49-F238E27FC236}">
                <a16:creationId xmlns:a16="http://schemas.microsoft.com/office/drawing/2014/main" id="{5E88D9C7-A622-4BAD-8C6C-5178599025F2}"/>
              </a:ext>
            </a:extLst>
          </p:cNvPr>
          <p:cNvSpPr/>
          <p:nvPr/>
        </p:nvSpPr>
        <p:spPr>
          <a:xfrm>
            <a:off x="8996362" y="4600575"/>
            <a:ext cx="500063"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5" name="Rectangle 274">
            <a:extLst>
              <a:ext uri="{FF2B5EF4-FFF2-40B4-BE49-F238E27FC236}">
                <a16:creationId xmlns:a16="http://schemas.microsoft.com/office/drawing/2014/main" id="{78D61FCC-5D33-4C48-87CA-A96182A134FF}"/>
              </a:ext>
            </a:extLst>
          </p:cNvPr>
          <p:cNvSpPr/>
          <p:nvPr/>
        </p:nvSpPr>
        <p:spPr>
          <a:xfrm>
            <a:off x="8996362" y="4691062"/>
            <a:ext cx="923926" cy="95252"/>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6" name="Rectangle 275">
            <a:extLst>
              <a:ext uri="{FF2B5EF4-FFF2-40B4-BE49-F238E27FC236}">
                <a16:creationId xmlns:a16="http://schemas.microsoft.com/office/drawing/2014/main" id="{3415BE1B-FAFC-4B1C-9A26-BBD6BADED3D7}"/>
              </a:ext>
            </a:extLst>
          </p:cNvPr>
          <p:cNvSpPr/>
          <p:nvPr/>
        </p:nvSpPr>
        <p:spPr>
          <a:xfrm>
            <a:off x="7634287" y="5319712"/>
            <a:ext cx="1152526"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7" name="Rectangle 276">
            <a:extLst>
              <a:ext uri="{FF2B5EF4-FFF2-40B4-BE49-F238E27FC236}">
                <a16:creationId xmlns:a16="http://schemas.microsoft.com/office/drawing/2014/main" id="{BD63AFC3-A4B4-45C2-ABA1-3D7ACF4F712B}"/>
              </a:ext>
            </a:extLst>
          </p:cNvPr>
          <p:cNvSpPr/>
          <p:nvPr/>
        </p:nvSpPr>
        <p:spPr>
          <a:xfrm>
            <a:off x="9324975" y="5572125"/>
            <a:ext cx="976313"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8" name="Rectangle 277">
            <a:extLst>
              <a:ext uri="{FF2B5EF4-FFF2-40B4-BE49-F238E27FC236}">
                <a16:creationId xmlns:a16="http://schemas.microsoft.com/office/drawing/2014/main" id="{33BA4ACE-DEFB-4017-8219-C588199DB890}"/>
              </a:ext>
            </a:extLst>
          </p:cNvPr>
          <p:cNvSpPr/>
          <p:nvPr/>
        </p:nvSpPr>
        <p:spPr>
          <a:xfrm>
            <a:off x="9229726" y="6272211"/>
            <a:ext cx="661988" cy="95251"/>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9" name="Rectangle 278">
            <a:extLst>
              <a:ext uri="{FF2B5EF4-FFF2-40B4-BE49-F238E27FC236}">
                <a16:creationId xmlns:a16="http://schemas.microsoft.com/office/drawing/2014/main" id="{3B93D0BE-1B4A-4351-8EEB-98C1D72777EC}"/>
              </a:ext>
            </a:extLst>
          </p:cNvPr>
          <p:cNvSpPr/>
          <p:nvPr/>
        </p:nvSpPr>
        <p:spPr>
          <a:xfrm>
            <a:off x="7281863" y="6376987"/>
            <a:ext cx="452437" cy="8572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0" name="Rectangle 279">
            <a:extLst>
              <a:ext uri="{FF2B5EF4-FFF2-40B4-BE49-F238E27FC236}">
                <a16:creationId xmlns:a16="http://schemas.microsoft.com/office/drawing/2014/main" id="{47358B08-D39A-4C98-BF03-AC501E30D10C}"/>
              </a:ext>
            </a:extLst>
          </p:cNvPr>
          <p:cNvSpPr/>
          <p:nvPr/>
        </p:nvSpPr>
        <p:spPr>
          <a:xfrm>
            <a:off x="1755491" y="152641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extBox 280">
            <a:extLst>
              <a:ext uri="{FF2B5EF4-FFF2-40B4-BE49-F238E27FC236}">
                <a16:creationId xmlns:a16="http://schemas.microsoft.com/office/drawing/2014/main" id="{3D0F53CF-87AF-4A63-AB6B-F119AA6D8AAF}"/>
              </a:ext>
            </a:extLst>
          </p:cNvPr>
          <p:cNvSpPr txBox="1"/>
          <p:nvPr/>
        </p:nvSpPr>
        <p:spPr>
          <a:xfrm>
            <a:off x="1691089" y="1502423"/>
            <a:ext cx="1250731" cy="246221"/>
          </a:xfrm>
          <a:prstGeom prst="rect">
            <a:avLst/>
          </a:prstGeom>
          <a:noFill/>
        </p:spPr>
        <p:txBody>
          <a:bodyPr wrap="square" rtlCol="0">
            <a:spAutoFit/>
          </a:bodyPr>
          <a:lstStyle/>
          <a:p>
            <a:r>
              <a:rPr lang="en-US" sz="1000" dirty="0"/>
              <a:t>B025</a:t>
            </a:r>
          </a:p>
        </p:txBody>
      </p:sp>
      <p:sp>
        <p:nvSpPr>
          <p:cNvPr id="282" name="Rectangle: Rounded Corners 281">
            <a:extLst>
              <a:ext uri="{FF2B5EF4-FFF2-40B4-BE49-F238E27FC236}">
                <a16:creationId xmlns:a16="http://schemas.microsoft.com/office/drawing/2014/main" id="{A8B36DA8-D01C-46B0-B338-F2C25EF64B90}"/>
              </a:ext>
            </a:extLst>
          </p:cNvPr>
          <p:cNvSpPr/>
          <p:nvPr/>
        </p:nvSpPr>
        <p:spPr>
          <a:xfrm>
            <a:off x="1754152" y="152344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B8E7D06A-AE61-4029-BB37-472B64759F69}"/>
              </a:ext>
            </a:extLst>
          </p:cNvPr>
          <p:cNvSpPr/>
          <p:nvPr/>
        </p:nvSpPr>
        <p:spPr>
          <a:xfrm>
            <a:off x="8648700" y="112871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4" name="Rectangle 283">
            <a:extLst>
              <a:ext uri="{FF2B5EF4-FFF2-40B4-BE49-F238E27FC236}">
                <a16:creationId xmlns:a16="http://schemas.microsoft.com/office/drawing/2014/main" id="{04F70E48-BC61-4271-9CA4-A70F92557150}"/>
              </a:ext>
            </a:extLst>
          </p:cNvPr>
          <p:cNvSpPr/>
          <p:nvPr/>
        </p:nvSpPr>
        <p:spPr>
          <a:xfrm>
            <a:off x="8753475" y="2471737"/>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5" name="Rectangle 284">
            <a:extLst>
              <a:ext uri="{FF2B5EF4-FFF2-40B4-BE49-F238E27FC236}">
                <a16:creationId xmlns:a16="http://schemas.microsoft.com/office/drawing/2014/main" id="{50509E57-EDF6-4D87-84B8-AF408F288BE5}"/>
              </a:ext>
            </a:extLst>
          </p:cNvPr>
          <p:cNvSpPr/>
          <p:nvPr/>
        </p:nvSpPr>
        <p:spPr>
          <a:xfrm>
            <a:off x="8586787" y="255746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6" name="Rectangle 285">
            <a:extLst>
              <a:ext uri="{FF2B5EF4-FFF2-40B4-BE49-F238E27FC236}">
                <a16:creationId xmlns:a16="http://schemas.microsoft.com/office/drawing/2014/main" id="{7E1E0FE4-746D-44BC-A729-AA238F783746}"/>
              </a:ext>
            </a:extLst>
          </p:cNvPr>
          <p:cNvSpPr/>
          <p:nvPr/>
        </p:nvSpPr>
        <p:spPr>
          <a:xfrm>
            <a:off x="8896350" y="364331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7" name="Rectangle 286">
            <a:extLst>
              <a:ext uri="{FF2B5EF4-FFF2-40B4-BE49-F238E27FC236}">
                <a16:creationId xmlns:a16="http://schemas.microsoft.com/office/drawing/2014/main" id="{A7FEA374-0BA5-4D3A-A2D2-6E593F8D7423}"/>
              </a:ext>
            </a:extLst>
          </p:cNvPr>
          <p:cNvSpPr/>
          <p:nvPr/>
        </p:nvSpPr>
        <p:spPr>
          <a:xfrm>
            <a:off x="8682037" y="3729037"/>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64" name="Rectangle 63">
            <a:extLst>
              <a:ext uri="{FF2B5EF4-FFF2-40B4-BE49-F238E27FC236}">
                <a16:creationId xmlns:a16="http://schemas.microsoft.com/office/drawing/2014/main" id="{8D7E089F-CAC1-4F8A-9DD3-34EC80320215}"/>
              </a:ext>
            </a:extLst>
          </p:cNvPr>
          <p:cNvSpPr/>
          <p:nvPr/>
        </p:nvSpPr>
        <p:spPr>
          <a:xfrm>
            <a:off x="8720137" y="5753099"/>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65" name="Rectangle 64">
            <a:extLst>
              <a:ext uri="{FF2B5EF4-FFF2-40B4-BE49-F238E27FC236}">
                <a16:creationId xmlns:a16="http://schemas.microsoft.com/office/drawing/2014/main" id="{BD9D5504-E220-4C4D-A3B6-F7B87C802A81}"/>
              </a:ext>
            </a:extLst>
          </p:cNvPr>
          <p:cNvSpPr/>
          <p:nvPr/>
        </p:nvSpPr>
        <p:spPr>
          <a:xfrm>
            <a:off x="2971147" y="131738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252ADE81-6968-4E9A-ADE1-F159FF9138D2}"/>
              </a:ext>
            </a:extLst>
          </p:cNvPr>
          <p:cNvSpPr/>
          <p:nvPr/>
        </p:nvSpPr>
        <p:spPr>
          <a:xfrm>
            <a:off x="2981421" y="110783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F92B4CC-7FA6-47B3-ABB6-82F2FF86F977}"/>
              </a:ext>
            </a:extLst>
          </p:cNvPr>
          <p:cNvSpPr/>
          <p:nvPr/>
        </p:nvSpPr>
        <p:spPr>
          <a:xfrm>
            <a:off x="2981421" y="89828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70">
            <a:extLst>
              <a:ext uri="{FF2B5EF4-FFF2-40B4-BE49-F238E27FC236}">
                <a16:creationId xmlns:a16="http://schemas.microsoft.com/office/drawing/2014/main" id="{7A8C7471-712B-4EB2-9728-16F1CD3105C7}"/>
              </a:ext>
            </a:extLst>
          </p:cNvPr>
          <p:cNvSpPr/>
          <p:nvPr/>
        </p:nvSpPr>
        <p:spPr>
          <a:xfrm>
            <a:off x="2969808" y="8953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3F783318-FD0B-4AB3-A52E-2AC3C7A15B5F}"/>
              </a:ext>
            </a:extLst>
          </p:cNvPr>
          <p:cNvSpPr/>
          <p:nvPr/>
        </p:nvSpPr>
        <p:spPr>
          <a:xfrm>
            <a:off x="2969808" y="11048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5614871E-377E-42E6-9B75-CBD2B9230EC7}"/>
              </a:ext>
            </a:extLst>
          </p:cNvPr>
          <p:cNvSpPr/>
          <p:nvPr/>
        </p:nvSpPr>
        <p:spPr>
          <a:xfrm>
            <a:off x="2969808" y="13144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CFC3C318-DC89-4757-AB15-81A7A344B1CA}"/>
              </a:ext>
            </a:extLst>
          </p:cNvPr>
          <p:cNvSpPr/>
          <p:nvPr/>
        </p:nvSpPr>
        <p:spPr>
          <a:xfrm>
            <a:off x="2961353" y="69309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180F69C-979A-4A9E-B0B6-A103A324D633}"/>
              </a:ext>
            </a:extLst>
          </p:cNvPr>
          <p:cNvSpPr/>
          <p:nvPr/>
        </p:nvSpPr>
        <p:spPr>
          <a:xfrm>
            <a:off x="2967528" y="70596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A7262DEF-0520-44A3-A5C2-1C22A956EE88}"/>
              </a:ext>
            </a:extLst>
          </p:cNvPr>
          <p:cNvSpPr/>
          <p:nvPr/>
        </p:nvSpPr>
        <p:spPr>
          <a:xfrm>
            <a:off x="8191596" y="1122442"/>
            <a:ext cx="423767" cy="9199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4B997E59-5DC3-4851-A883-29BA6FE1B267}"/>
              </a:ext>
            </a:extLst>
          </p:cNvPr>
          <p:cNvSpPr/>
          <p:nvPr/>
        </p:nvSpPr>
        <p:spPr>
          <a:xfrm>
            <a:off x="8582025" y="1212928"/>
            <a:ext cx="395288" cy="96759"/>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B31CE729-596F-4859-9FF0-3A4CBF3C7021}"/>
              </a:ext>
            </a:extLst>
          </p:cNvPr>
          <p:cNvSpPr/>
          <p:nvPr/>
        </p:nvSpPr>
        <p:spPr>
          <a:xfrm>
            <a:off x="7267575" y="1709738"/>
            <a:ext cx="438150"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a:extLst>
              <a:ext uri="{FF2B5EF4-FFF2-40B4-BE49-F238E27FC236}">
                <a16:creationId xmlns:a16="http://schemas.microsoft.com/office/drawing/2014/main" id="{ECFFFC6B-D237-4B32-960E-ACFC70A0983E}"/>
              </a:ext>
            </a:extLst>
          </p:cNvPr>
          <p:cNvSpPr/>
          <p:nvPr/>
        </p:nvSpPr>
        <p:spPr>
          <a:xfrm>
            <a:off x="7296150" y="2133601"/>
            <a:ext cx="400050" cy="9525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107FA2C0-9C72-430C-89DC-EFBCF890D4A0}"/>
              </a:ext>
            </a:extLst>
          </p:cNvPr>
          <p:cNvSpPr/>
          <p:nvPr/>
        </p:nvSpPr>
        <p:spPr>
          <a:xfrm>
            <a:off x="8291513" y="2471737"/>
            <a:ext cx="419100" cy="80963"/>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F029BA3F-535C-4431-82A8-390EBA77E034}"/>
              </a:ext>
            </a:extLst>
          </p:cNvPr>
          <p:cNvSpPr/>
          <p:nvPr/>
        </p:nvSpPr>
        <p:spPr>
          <a:xfrm>
            <a:off x="8177213" y="2566987"/>
            <a:ext cx="376238" cy="76201"/>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Rectangle 309">
            <a:extLst>
              <a:ext uri="{FF2B5EF4-FFF2-40B4-BE49-F238E27FC236}">
                <a16:creationId xmlns:a16="http://schemas.microsoft.com/office/drawing/2014/main" id="{EC31720F-DB25-43DF-85F0-7802EBB339FD}"/>
              </a:ext>
            </a:extLst>
          </p:cNvPr>
          <p:cNvSpPr/>
          <p:nvPr/>
        </p:nvSpPr>
        <p:spPr>
          <a:xfrm>
            <a:off x="8458201" y="2719388"/>
            <a:ext cx="423862" cy="100012"/>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Rectangle 311">
            <a:extLst>
              <a:ext uri="{FF2B5EF4-FFF2-40B4-BE49-F238E27FC236}">
                <a16:creationId xmlns:a16="http://schemas.microsoft.com/office/drawing/2014/main" id="{D2E95B1E-7D1D-4E5D-9FDE-B7D692525136}"/>
              </a:ext>
            </a:extLst>
          </p:cNvPr>
          <p:cNvSpPr/>
          <p:nvPr/>
        </p:nvSpPr>
        <p:spPr>
          <a:xfrm>
            <a:off x="7229476" y="3481388"/>
            <a:ext cx="428624"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Rectangle 313">
            <a:extLst>
              <a:ext uri="{FF2B5EF4-FFF2-40B4-BE49-F238E27FC236}">
                <a16:creationId xmlns:a16="http://schemas.microsoft.com/office/drawing/2014/main" id="{47A9911D-D4A4-4199-AB66-69983D6E53D5}"/>
              </a:ext>
            </a:extLst>
          </p:cNvPr>
          <p:cNvSpPr/>
          <p:nvPr/>
        </p:nvSpPr>
        <p:spPr>
          <a:xfrm>
            <a:off x="8477250" y="3648075"/>
            <a:ext cx="381000" cy="7620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315">
            <a:extLst>
              <a:ext uri="{FF2B5EF4-FFF2-40B4-BE49-F238E27FC236}">
                <a16:creationId xmlns:a16="http://schemas.microsoft.com/office/drawing/2014/main" id="{93D2801B-79EB-4878-9B5A-DF2DF736D932}"/>
              </a:ext>
            </a:extLst>
          </p:cNvPr>
          <p:cNvSpPr/>
          <p:nvPr/>
        </p:nvSpPr>
        <p:spPr>
          <a:xfrm>
            <a:off x="8462963" y="3729038"/>
            <a:ext cx="195262"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07305A54-CDB5-44D7-A6D4-0F49D6259F2E}"/>
              </a:ext>
            </a:extLst>
          </p:cNvPr>
          <p:cNvSpPr/>
          <p:nvPr/>
        </p:nvSpPr>
        <p:spPr>
          <a:xfrm>
            <a:off x="8596312" y="4610100"/>
            <a:ext cx="381000"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9CA62FB-496F-4D0B-AA32-DED39996011E}"/>
              </a:ext>
            </a:extLst>
          </p:cNvPr>
          <p:cNvSpPr/>
          <p:nvPr/>
        </p:nvSpPr>
        <p:spPr>
          <a:xfrm>
            <a:off x="8553449" y="4705350"/>
            <a:ext cx="442914"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FAA3453-6153-4494-8129-C3650714A3C9}"/>
              </a:ext>
            </a:extLst>
          </p:cNvPr>
          <p:cNvSpPr/>
          <p:nvPr/>
        </p:nvSpPr>
        <p:spPr>
          <a:xfrm>
            <a:off x="8643938" y="4957763"/>
            <a:ext cx="385762" cy="9525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C100867E-8F0D-467D-B01B-DC8B872FDA96}"/>
              </a:ext>
            </a:extLst>
          </p:cNvPr>
          <p:cNvSpPr/>
          <p:nvPr/>
        </p:nvSpPr>
        <p:spPr>
          <a:xfrm>
            <a:off x="7200899" y="4519613"/>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1DF1050-2C3F-45CA-A087-0D1484369980}"/>
              </a:ext>
            </a:extLst>
          </p:cNvPr>
          <p:cNvSpPr/>
          <p:nvPr/>
        </p:nvSpPr>
        <p:spPr>
          <a:xfrm>
            <a:off x="7205661" y="5319713"/>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3F03234B-3D06-4D74-A096-C074B83ED778}"/>
              </a:ext>
            </a:extLst>
          </p:cNvPr>
          <p:cNvSpPr/>
          <p:nvPr/>
        </p:nvSpPr>
        <p:spPr>
          <a:xfrm>
            <a:off x="8905873" y="5576888"/>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7DA06703-37D3-47D2-8704-2B095C2819C4}"/>
              </a:ext>
            </a:extLst>
          </p:cNvPr>
          <p:cNvSpPr/>
          <p:nvPr/>
        </p:nvSpPr>
        <p:spPr>
          <a:xfrm>
            <a:off x="8281986" y="5753100"/>
            <a:ext cx="395290"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6380A1DD-9543-4037-9ABA-686844904D91}"/>
              </a:ext>
            </a:extLst>
          </p:cNvPr>
          <p:cNvSpPr/>
          <p:nvPr/>
        </p:nvSpPr>
        <p:spPr>
          <a:xfrm>
            <a:off x="8882062" y="6276975"/>
            <a:ext cx="333375"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Rounded Corners 103">
            <a:extLst>
              <a:ext uri="{FF2B5EF4-FFF2-40B4-BE49-F238E27FC236}">
                <a16:creationId xmlns:a16="http://schemas.microsoft.com/office/drawing/2014/main" id="{A90839B8-D080-4D50-9A7C-4D82931B535E}"/>
              </a:ext>
            </a:extLst>
          </p:cNvPr>
          <p:cNvSpPr/>
          <p:nvPr/>
        </p:nvSpPr>
        <p:spPr>
          <a:xfrm>
            <a:off x="4185808" y="6878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48B8042-8544-46E5-B783-12E8EB83A13A}"/>
              </a:ext>
            </a:extLst>
          </p:cNvPr>
          <p:cNvSpPr/>
          <p:nvPr/>
        </p:nvSpPr>
        <p:spPr>
          <a:xfrm>
            <a:off x="8201025" y="1217346"/>
            <a:ext cx="366713" cy="8757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AE53FB5A-50C8-4C3F-9B15-BA0A811CAC64}"/>
              </a:ext>
            </a:extLst>
          </p:cNvPr>
          <p:cNvSpPr/>
          <p:nvPr/>
        </p:nvSpPr>
        <p:spPr>
          <a:xfrm>
            <a:off x="8272464" y="5579798"/>
            <a:ext cx="385762" cy="87578"/>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9BC88DB2-4AFF-4694-88FC-242743A03E00}"/>
              </a:ext>
            </a:extLst>
          </p:cNvPr>
          <p:cNvSpPr/>
          <p:nvPr/>
        </p:nvSpPr>
        <p:spPr>
          <a:xfrm>
            <a:off x="532748" y="357711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a:extLst>
              <a:ext uri="{FF2B5EF4-FFF2-40B4-BE49-F238E27FC236}">
                <a16:creationId xmlns:a16="http://schemas.microsoft.com/office/drawing/2014/main" id="{7DFFDA8F-50B9-448E-A32D-641F7BCC969A}"/>
              </a:ext>
            </a:extLst>
          </p:cNvPr>
          <p:cNvSpPr txBox="1"/>
          <p:nvPr/>
        </p:nvSpPr>
        <p:spPr>
          <a:xfrm>
            <a:off x="468346" y="3553122"/>
            <a:ext cx="1250731" cy="246221"/>
          </a:xfrm>
          <a:prstGeom prst="rect">
            <a:avLst/>
          </a:prstGeom>
          <a:noFill/>
        </p:spPr>
        <p:txBody>
          <a:bodyPr wrap="square" rtlCol="0">
            <a:spAutoFit/>
          </a:bodyPr>
          <a:lstStyle/>
          <a:p>
            <a:r>
              <a:rPr lang="en-US" sz="1000" dirty="0"/>
              <a:t>Gerd Mohr</a:t>
            </a:r>
          </a:p>
        </p:txBody>
      </p:sp>
      <p:sp>
        <p:nvSpPr>
          <p:cNvPr id="334" name="Rectangle 333">
            <a:extLst>
              <a:ext uri="{FF2B5EF4-FFF2-40B4-BE49-F238E27FC236}">
                <a16:creationId xmlns:a16="http://schemas.microsoft.com/office/drawing/2014/main" id="{19839943-B4F9-4A66-8F63-881CE59F5082}"/>
              </a:ext>
            </a:extLst>
          </p:cNvPr>
          <p:cNvSpPr/>
          <p:nvPr/>
        </p:nvSpPr>
        <p:spPr>
          <a:xfrm>
            <a:off x="543022" y="336756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Rectangle 335">
            <a:extLst>
              <a:ext uri="{FF2B5EF4-FFF2-40B4-BE49-F238E27FC236}">
                <a16:creationId xmlns:a16="http://schemas.microsoft.com/office/drawing/2014/main" id="{5B4DD6C8-D054-4488-810B-F9B5007185E2}"/>
              </a:ext>
            </a:extLst>
          </p:cNvPr>
          <p:cNvSpPr/>
          <p:nvPr/>
        </p:nvSpPr>
        <p:spPr>
          <a:xfrm>
            <a:off x="543022" y="315801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Rounded Corners 337">
            <a:extLst>
              <a:ext uri="{FF2B5EF4-FFF2-40B4-BE49-F238E27FC236}">
                <a16:creationId xmlns:a16="http://schemas.microsoft.com/office/drawing/2014/main" id="{F634D488-AC16-41E1-943D-122EC27F5C20}"/>
              </a:ext>
            </a:extLst>
          </p:cNvPr>
          <p:cNvSpPr/>
          <p:nvPr/>
        </p:nvSpPr>
        <p:spPr>
          <a:xfrm>
            <a:off x="533463" y="294230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2B9F4D73-0342-4FA3-B085-BAB5217358C5}"/>
              </a:ext>
            </a:extLst>
          </p:cNvPr>
          <p:cNvSpPr/>
          <p:nvPr/>
        </p:nvSpPr>
        <p:spPr>
          <a:xfrm>
            <a:off x="539638" y="2955178"/>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extBox 341">
            <a:extLst>
              <a:ext uri="{FF2B5EF4-FFF2-40B4-BE49-F238E27FC236}">
                <a16:creationId xmlns:a16="http://schemas.microsoft.com/office/drawing/2014/main" id="{3B910327-471E-4F56-B387-9A9EBE7AE36F}"/>
              </a:ext>
            </a:extLst>
          </p:cNvPr>
          <p:cNvSpPr txBox="1"/>
          <p:nvPr/>
        </p:nvSpPr>
        <p:spPr>
          <a:xfrm>
            <a:off x="470400" y="2921284"/>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44" name="Rectangle: Rounded Corners 343">
            <a:extLst>
              <a:ext uri="{FF2B5EF4-FFF2-40B4-BE49-F238E27FC236}">
                <a16:creationId xmlns:a16="http://schemas.microsoft.com/office/drawing/2014/main" id="{CCCC96CD-A96D-43C7-BA3F-BF0147CC7723}"/>
              </a:ext>
            </a:extLst>
          </p:cNvPr>
          <p:cNvSpPr/>
          <p:nvPr/>
        </p:nvSpPr>
        <p:spPr>
          <a:xfrm>
            <a:off x="531409" y="315504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xtBox 345">
            <a:extLst>
              <a:ext uri="{FF2B5EF4-FFF2-40B4-BE49-F238E27FC236}">
                <a16:creationId xmlns:a16="http://schemas.microsoft.com/office/drawing/2014/main" id="{35560881-ADED-401C-9B40-7A633E61FE32}"/>
              </a:ext>
            </a:extLst>
          </p:cNvPr>
          <p:cNvSpPr txBox="1"/>
          <p:nvPr/>
        </p:nvSpPr>
        <p:spPr>
          <a:xfrm>
            <a:off x="468346" y="3134022"/>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48" name="Rectangle: Rounded Corners 347">
            <a:extLst>
              <a:ext uri="{FF2B5EF4-FFF2-40B4-BE49-F238E27FC236}">
                <a16:creationId xmlns:a16="http://schemas.microsoft.com/office/drawing/2014/main" id="{21727184-9D82-4B8D-A2C0-4444160F1B97}"/>
              </a:ext>
            </a:extLst>
          </p:cNvPr>
          <p:cNvSpPr/>
          <p:nvPr/>
        </p:nvSpPr>
        <p:spPr>
          <a:xfrm>
            <a:off x="531409" y="336459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xtBox 349">
            <a:extLst>
              <a:ext uri="{FF2B5EF4-FFF2-40B4-BE49-F238E27FC236}">
                <a16:creationId xmlns:a16="http://schemas.microsoft.com/office/drawing/2014/main" id="{8CCD3981-A78B-4CA0-A57C-1332DD811E4E}"/>
              </a:ext>
            </a:extLst>
          </p:cNvPr>
          <p:cNvSpPr txBox="1"/>
          <p:nvPr/>
        </p:nvSpPr>
        <p:spPr>
          <a:xfrm>
            <a:off x="468346" y="3343572"/>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130" name="Rectangle: Rounded Corners 129">
            <a:extLst>
              <a:ext uri="{FF2B5EF4-FFF2-40B4-BE49-F238E27FC236}">
                <a16:creationId xmlns:a16="http://schemas.microsoft.com/office/drawing/2014/main" id="{187154B3-E792-4071-B78A-9C8972F0D7F0}"/>
              </a:ext>
            </a:extLst>
          </p:cNvPr>
          <p:cNvSpPr/>
          <p:nvPr/>
        </p:nvSpPr>
        <p:spPr>
          <a:xfrm>
            <a:off x="531409" y="357414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0BE61212-1316-4C60-9D4D-F6FA181D8185}"/>
              </a:ext>
            </a:extLst>
          </p:cNvPr>
          <p:cNvSpPr txBox="1"/>
          <p:nvPr/>
        </p:nvSpPr>
        <p:spPr>
          <a:xfrm>
            <a:off x="2690648" y="304813"/>
            <a:ext cx="343364" cy="369332"/>
          </a:xfrm>
          <a:prstGeom prst="rect">
            <a:avLst/>
          </a:prstGeom>
          <a:noFill/>
        </p:spPr>
        <p:txBody>
          <a:bodyPr wrap="none" rtlCol="0">
            <a:spAutoFit/>
          </a:bodyPr>
          <a:lstStyle/>
          <a:p>
            <a:r>
              <a:rPr lang="en-US" dirty="0"/>
              <a:t>…</a:t>
            </a:r>
          </a:p>
        </p:txBody>
      </p:sp>
      <p:sp>
        <p:nvSpPr>
          <p:cNvPr id="138" name="Rectangle 137">
            <a:extLst>
              <a:ext uri="{FF2B5EF4-FFF2-40B4-BE49-F238E27FC236}">
                <a16:creationId xmlns:a16="http://schemas.microsoft.com/office/drawing/2014/main" id="{A0BF5E8A-42A6-4ABB-B4FE-006C9CDA61E2}"/>
              </a:ext>
            </a:extLst>
          </p:cNvPr>
          <p:cNvSpPr/>
          <p:nvPr/>
        </p:nvSpPr>
        <p:spPr>
          <a:xfrm>
            <a:off x="538003" y="5421679"/>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B2A766DE-AC4F-4625-9A19-9D811D54B063}"/>
              </a:ext>
            </a:extLst>
          </p:cNvPr>
          <p:cNvSpPr txBox="1"/>
          <p:nvPr/>
        </p:nvSpPr>
        <p:spPr>
          <a:xfrm>
            <a:off x="473601" y="5397690"/>
            <a:ext cx="1250731" cy="246221"/>
          </a:xfrm>
          <a:prstGeom prst="rect">
            <a:avLst/>
          </a:prstGeom>
          <a:noFill/>
        </p:spPr>
        <p:txBody>
          <a:bodyPr wrap="square" rtlCol="0">
            <a:spAutoFit/>
          </a:bodyPr>
          <a:lstStyle/>
          <a:p>
            <a:r>
              <a:rPr lang="en-US" sz="1000" dirty="0"/>
              <a:t>Gerd Mohr</a:t>
            </a:r>
          </a:p>
        </p:txBody>
      </p:sp>
      <p:sp>
        <p:nvSpPr>
          <p:cNvPr id="149" name="Rectangle 148">
            <a:extLst>
              <a:ext uri="{FF2B5EF4-FFF2-40B4-BE49-F238E27FC236}">
                <a16:creationId xmlns:a16="http://schemas.microsoft.com/office/drawing/2014/main" id="{00ADC7ED-C379-4FC9-9C2F-1C0D8BC990FE}"/>
              </a:ext>
            </a:extLst>
          </p:cNvPr>
          <p:cNvSpPr/>
          <p:nvPr/>
        </p:nvSpPr>
        <p:spPr>
          <a:xfrm>
            <a:off x="548277" y="5212129"/>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2993D6B4-6FE1-4C00-B3E4-6FB145386F44}"/>
              </a:ext>
            </a:extLst>
          </p:cNvPr>
          <p:cNvSpPr/>
          <p:nvPr/>
        </p:nvSpPr>
        <p:spPr>
          <a:xfrm>
            <a:off x="548277" y="5002579"/>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C7B2B5CA-F5B5-4CC5-94EB-A719FFFC64F8}"/>
              </a:ext>
            </a:extLst>
          </p:cNvPr>
          <p:cNvSpPr/>
          <p:nvPr/>
        </p:nvSpPr>
        <p:spPr>
          <a:xfrm>
            <a:off x="538718" y="478687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22F9D6F8-C36D-41A1-81F2-578525D66284}"/>
              </a:ext>
            </a:extLst>
          </p:cNvPr>
          <p:cNvSpPr/>
          <p:nvPr/>
        </p:nvSpPr>
        <p:spPr>
          <a:xfrm>
            <a:off x="544893" y="4799746"/>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extBox 362">
            <a:extLst>
              <a:ext uri="{FF2B5EF4-FFF2-40B4-BE49-F238E27FC236}">
                <a16:creationId xmlns:a16="http://schemas.microsoft.com/office/drawing/2014/main" id="{0A450981-F0A8-4FC9-8B0E-D8BD5595014C}"/>
              </a:ext>
            </a:extLst>
          </p:cNvPr>
          <p:cNvSpPr txBox="1"/>
          <p:nvPr/>
        </p:nvSpPr>
        <p:spPr>
          <a:xfrm>
            <a:off x="475655" y="4765852"/>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65" name="Rectangle: Rounded Corners 364">
            <a:extLst>
              <a:ext uri="{FF2B5EF4-FFF2-40B4-BE49-F238E27FC236}">
                <a16:creationId xmlns:a16="http://schemas.microsoft.com/office/drawing/2014/main" id="{48411527-3069-438E-841D-6BAC6E81236F}"/>
              </a:ext>
            </a:extLst>
          </p:cNvPr>
          <p:cNvSpPr/>
          <p:nvPr/>
        </p:nvSpPr>
        <p:spPr>
          <a:xfrm>
            <a:off x="536664" y="49996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a:extLst>
              <a:ext uri="{FF2B5EF4-FFF2-40B4-BE49-F238E27FC236}">
                <a16:creationId xmlns:a16="http://schemas.microsoft.com/office/drawing/2014/main" id="{DC22344C-870F-42A4-A0C6-7838C3083886}"/>
              </a:ext>
            </a:extLst>
          </p:cNvPr>
          <p:cNvSpPr txBox="1"/>
          <p:nvPr/>
        </p:nvSpPr>
        <p:spPr>
          <a:xfrm>
            <a:off x="473601" y="4978590"/>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69" name="Rectangle: Rounded Corners 368">
            <a:extLst>
              <a:ext uri="{FF2B5EF4-FFF2-40B4-BE49-F238E27FC236}">
                <a16:creationId xmlns:a16="http://schemas.microsoft.com/office/drawing/2014/main" id="{F475D50E-4C22-4142-9BD2-6699F948605D}"/>
              </a:ext>
            </a:extLst>
          </p:cNvPr>
          <p:cNvSpPr/>
          <p:nvPr/>
        </p:nvSpPr>
        <p:spPr>
          <a:xfrm>
            <a:off x="536664" y="520916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a:extLst>
              <a:ext uri="{FF2B5EF4-FFF2-40B4-BE49-F238E27FC236}">
                <a16:creationId xmlns:a16="http://schemas.microsoft.com/office/drawing/2014/main" id="{35F2B17C-9E74-4148-ABA0-9F8EF334AA09}"/>
              </a:ext>
            </a:extLst>
          </p:cNvPr>
          <p:cNvSpPr txBox="1"/>
          <p:nvPr/>
        </p:nvSpPr>
        <p:spPr>
          <a:xfrm>
            <a:off x="473601" y="5188140"/>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373" name="Rectangle: Rounded Corners 372">
            <a:extLst>
              <a:ext uri="{FF2B5EF4-FFF2-40B4-BE49-F238E27FC236}">
                <a16:creationId xmlns:a16="http://schemas.microsoft.com/office/drawing/2014/main" id="{D20B7787-0781-418A-AE40-64049EEF02BB}"/>
              </a:ext>
            </a:extLst>
          </p:cNvPr>
          <p:cNvSpPr/>
          <p:nvPr/>
        </p:nvSpPr>
        <p:spPr>
          <a:xfrm>
            <a:off x="536664" y="54187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Rounded Corners 216">
            <a:extLst>
              <a:ext uri="{FF2B5EF4-FFF2-40B4-BE49-F238E27FC236}">
                <a16:creationId xmlns:a16="http://schemas.microsoft.com/office/drawing/2014/main" id="{96C8E23A-8953-4704-95B3-969F8A8AD834}"/>
              </a:ext>
            </a:extLst>
          </p:cNvPr>
          <p:cNvSpPr/>
          <p:nvPr/>
        </p:nvSpPr>
        <p:spPr>
          <a:xfrm>
            <a:off x="535124" y="577216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C5E35B3F-8116-4073-BA66-B99B50ADD36A}"/>
              </a:ext>
            </a:extLst>
          </p:cNvPr>
          <p:cNvSpPr txBox="1"/>
          <p:nvPr/>
        </p:nvSpPr>
        <p:spPr>
          <a:xfrm>
            <a:off x="483491" y="5751144"/>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219" name="Rectangle: Rounded Corners 218">
            <a:extLst>
              <a:ext uri="{FF2B5EF4-FFF2-40B4-BE49-F238E27FC236}">
                <a16:creationId xmlns:a16="http://schemas.microsoft.com/office/drawing/2014/main" id="{5C3AE43C-CB69-4073-A95A-F55410B3933B}"/>
              </a:ext>
            </a:extLst>
          </p:cNvPr>
          <p:cNvSpPr/>
          <p:nvPr/>
        </p:nvSpPr>
        <p:spPr>
          <a:xfrm>
            <a:off x="1746704" y="575846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xtBox 219">
            <a:extLst>
              <a:ext uri="{FF2B5EF4-FFF2-40B4-BE49-F238E27FC236}">
                <a16:creationId xmlns:a16="http://schemas.microsoft.com/office/drawing/2014/main" id="{295260DF-92A7-4BE7-84C1-7F9F5FF748F9}"/>
              </a:ext>
            </a:extLst>
          </p:cNvPr>
          <p:cNvSpPr txBox="1"/>
          <p:nvPr/>
        </p:nvSpPr>
        <p:spPr>
          <a:xfrm>
            <a:off x="1683641" y="5737446"/>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221" name="Rectangle: Rounded Corners 220">
            <a:extLst>
              <a:ext uri="{FF2B5EF4-FFF2-40B4-BE49-F238E27FC236}">
                <a16:creationId xmlns:a16="http://schemas.microsoft.com/office/drawing/2014/main" id="{EFDA1299-63BA-4D60-9DCE-77D345F51F92}"/>
              </a:ext>
            </a:extLst>
          </p:cNvPr>
          <p:cNvSpPr/>
          <p:nvPr/>
        </p:nvSpPr>
        <p:spPr>
          <a:xfrm>
            <a:off x="2958284" y="575846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EF643594-B2E8-4673-AEB8-0950FEF994A8}"/>
              </a:ext>
            </a:extLst>
          </p:cNvPr>
          <p:cNvSpPr txBox="1"/>
          <p:nvPr/>
        </p:nvSpPr>
        <p:spPr>
          <a:xfrm>
            <a:off x="2895221" y="5737446"/>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223" name="Rectangle: Rounded Corners 222">
            <a:extLst>
              <a:ext uri="{FF2B5EF4-FFF2-40B4-BE49-F238E27FC236}">
                <a16:creationId xmlns:a16="http://schemas.microsoft.com/office/drawing/2014/main" id="{A4CDA2EC-BD5A-4034-9C0F-6792E2F48CCC}"/>
              </a:ext>
            </a:extLst>
          </p:cNvPr>
          <p:cNvSpPr/>
          <p:nvPr/>
        </p:nvSpPr>
        <p:spPr>
          <a:xfrm>
            <a:off x="4158434" y="575846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a:extLst>
              <a:ext uri="{FF2B5EF4-FFF2-40B4-BE49-F238E27FC236}">
                <a16:creationId xmlns:a16="http://schemas.microsoft.com/office/drawing/2014/main" id="{D0BA841C-197F-43B6-AB30-623D91423A19}"/>
              </a:ext>
            </a:extLst>
          </p:cNvPr>
          <p:cNvSpPr txBox="1"/>
          <p:nvPr/>
        </p:nvSpPr>
        <p:spPr>
          <a:xfrm>
            <a:off x="4095371" y="5737446"/>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253" name="Rectangle: Rounded Corners 252">
            <a:extLst>
              <a:ext uri="{FF2B5EF4-FFF2-40B4-BE49-F238E27FC236}">
                <a16:creationId xmlns:a16="http://schemas.microsoft.com/office/drawing/2014/main" id="{18D25466-CE5E-47E6-A0FF-408FCA25867B}"/>
              </a:ext>
            </a:extLst>
          </p:cNvPr>
          <p:cNvSpPr/>
          <p:nvPr/>
        </p:nvSpPr>
        <p:spPr>
          <a:xfrm>
            <a:off x="536506" y="61046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extBox 254">
            <a:extLst>
              <a:ext uri="{FF2B5EF4-FFF2-40B4-BE49-F238E27FC236}">
                <a16:creationId xmlns:a16="http://schemas.microsoft.com/office/drawing/2014/main" id="{50799105-8C4B-4A1F-AEEE-55186FE36D8D}"/>
              </a:ext>
            </a:extLst>
          </p:cNvPr>
          <p:cNvSpPr txBox="1"/>
          <p:nvPr/>
        </p:nvSpPr>
        <p:spPr>
          <a:xfrm>
            <a:off x="473443" y="6083614"/>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257" name="Rectangle: Rounded Corners 256">
            <a:extLst>
              <a:ext uri="{FF2B5EF4-FFF2-40B4-BE49-F238E27FC236}">
                <a16:creationId xmlns:a16="http://schemas.microsoft.com/office/drawing/2014/main" id="{3AAEFA87-FC7B-4317-BEE3-1B615F2B6F06}"/>
              </a:ext>
            </a:extLst>
          </p:cNvPr>
          <p:cNvSpPr/>
          <p:nvPr/>
        </p:nvSpPr>
        <p:spPr>
          <a:xfrm>
            <a:off x="1748086" y="61046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D812D33A-4E57-4917-BD5B-33EC4421C222}"/>
              </a:ext>
            </a:extLst>
          </p:cNvPr>
          <p:cNvSpPr txBox="1"/>
          <p:nvPr/>
        </p:nvSpPr>
        <p:spPr>
          <a:xfrm>
            <a:off x="1685023" y="6083614"/>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289" name="Rectangle: Rounded Corners 288">
            <a:extLst>
              <a:ext uri="{FF2B5EF4-FFF2-40B4-BE49-F238E27FC236}">
                <a16:creationId xmlns:a16="http://schemas.microsoft.com/office/drawing/2014/main" id="{EC778633-CA0B-4E0E-8CD8-BCA803B2F63F}"/>
              </a:ext>
            </a:extLst>
          </p:cNvPr>
          <p:cNvSpPr/>
          <p:nvPr/>
        </p:nvSpPr>
        <p:spPr>
          <a:xfrm>
            <a:off x="2971096" y="61046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xtBox 289">
            <a:extLst>
              <a:ext uri="{FF2B5EF4-FFF2-40B4-BE49-F238E27FC236}">
                <a16:creationId xmlns:a16="http://schemas.microsoft.com/office/drawing/2014/main" id="{06B04055-6EF4-4C19-89A8-080C2F2A2C65}"/>
              </a:ext>
            </a:extLst>
          </p:cNvPr>
          <p:cNvSpPr txBox="1"/>
          <p:nvPr/>
        </p:nvSpPr>
        <p:spPr>
          <a:xfrm>
            <a:off x="2908033" y="6083614"/>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291" name="Rectangle: Rounded Corners 290">
            <a:extLst>
              <a:ext uri="{FF2B5EF4-FFF2-40B4-BE49-F238E27FC236}">
                <a16:creationId xmlns:a16="http://schemas.microsoft.com/office/drawing/2014/main" id="{E153F561-02A0-4FAA-819B-0DA674554222}"/>
              </a:ext>
            </a:extLst>
          </p:cNvPr>
          <p:cNvSpPr/>
          <p:nvPr/>
        </p:nvSpPr>
        <p:spPr>
          <a:xfrm>
            <a:off x="4175056" y="610844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Box 291">
            <a:extLst>
              <a:ext uri="{FF2B5EF4-FFF2-40B4-BE49-F238E27FC236}">
                <a16:creationId xmlns:a16="http://schemas.microsoft.com/office/drawing/2014/main" id="{CBF2A7A9-1895-4B6B-8EC4-BCDC9CF6FD85}"/>
              </a:ext>
            </a:extLst>
          </p:cNvPr>
          <p:cNvSpPr txBox="1"/>
          <p:nvPr/>
        </p:nvSpPr>
        <p:spPr>
          <a:xfrm>
            <a:off x="4111993" y="6087424"/>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cxnSp>
        <p:nvCxnSpPr>
          <p:cNvPr id="293" name="Straight Connector 292">
            <a:extLst>
              <a:ext uri="{FF2B5EF4-FFF2-40B4-BE49-F238E27FC236}">
                <a16:creationId xmlns:a16="http://schemas.microsoft.com/office/drawing/2014/main" id="{30A44654-1369-41DB-830D-1E4AABBB7894}"/>
              </a:ext>
            </a:extLst>
          </p:cNvPr>
          <p:cNvCxnSpPr>
            <a:cxnSpLocks/>
          </p:cNvCxnSpPr>
          <p:nvPr/>
        </p:nvCxnSpPr>
        <p:spPr>
          <a:xfrm>
            <a:off x="393356" y="6401558"/>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291EDF-FC07-4023-AF03-F1616F88CAD9}"/>
              </a:ext>
            </a:extLst>
          </p:cNvPr>
          <p:cNvSpPr txBox="1"/>
          <p:nvPr/>
        </p:nvSpPr>
        <p:spPr>
          <a:xfrm>
            <a:off x="152203" y="10160"/>
            <a:ext cx="7589129" cy="461665"/>
          </a:xfrm>
          <a:prstGeom prst="rect">
            <a:avLst/>
          </a:prstGeom>
          <a:noFill/>
        </p:spPr>
        <p:txBody>
          <a:bodyPr wrap="none" rtlCol="0">
            <a:spAutoFit/>
          </a:bodyPr>
          <a:lstStyle/>
          <a:p>
            <a:r>
              <a:rPr lang="en-US" sz="2400" dirty="0"/>
              <a:t>GreenQQ UI: Quick Start Mockup </a:t>
            </a:r>
            <a:r>
              <a:rPr lang="en-US" sz="2400" dirty="0">
                <a:solidFill>
                  <a:srgbClr val="FF0000"/>
                </a:solidFill>
              </a:rPr>
              <a:t>(superseded – see below)</a:t>
            </a:r>
            <a:endParaRPr lang="en-US" sz="2400" dirty="0"/>
          </a:p>
        </p:txBody>
      </p:sp>
    </p:spTree>
    <p:extLst>
      <p:ext uri="{BB962C8B-B14F-4D97-AF65-F5344CB8AC3E}">
        <p14:creationId xmlns:p14="http://schemas.microsoft.com/office/powerpoint/2010/main" val="22629603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3AF14CD6-0EB9-4DD9-9BB2-8558E62CFF29}"/>
              </a:ext>
            </a:extLst>
          </p:cNvPr>
          <p:cNvSpPr/>
          <p:nvPr/>
        </p:nvSpPr>
        <p:spPr>
          <a:xfrm>
            <a:off x="4191983" y="700708"/>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4C8D7BEA-00A2-49A1-8B77-FEB4B1DF215C}"/>
              </a:ext>
            </a:extLst>
          </p:cNvPr>
          <p:cNvSpPr txBox="1"/>
          <p:nvPr/>
        </p:nvSpPr>
        <p:spPr>
          <a:xfrm>
            <a:off x="4122745" y="666814"/>
            <a:ext cx="1250731" cy="246221"/>
          </a:xfrm>
          <a:prstGeom prst="rect">
            <a:avLst/>
          </a:prstGeom>
          <a:noFill/>
        </p:spPr>
        <p:txBody>
          <a:bodyPr wrap="square" rtlCol="0">
            <a:spAutoFit/>
          </a:bodyPr>
          <a:lstStyle/>
          <a:p>
            <a:r>
              <a:rPr lang="en-US" sz="1000" dirty="0" err="1"/>
              <a:t>Ringstedt</a:t>
            </a:r>
            <a:endParaRPr lang="en-US" sz="1000" dirty="0"/>
          </a:p>
        </p:txBody>
      </p:sp>
      <p:sp>
        <p:nvSpPr>
          <p:cNvPr id="72" name="TextBox 71">
            <a:extLst>
              <a:ext uri="{FF2B5EF4-FFF2-40B4-BE49-F238E27FC236}">
                <a16:creationId xmlns:a16="http://schemas.microsoft.com/office/drawing/2014/main" id="{3D48616D-619D-405D-B415-E95B2EB7D962}"/>
              </a:ext>
            </a:extLst>
          </p:cNvPr>
          <p:cNvSpPr txBox="1"/>
          <p:nvPr/>
        </p:nvSpPr>
        <p:spPr>
          <a:xfrm>
            <a:off x="2906745" y="874298"/>
            <a:ext cx="1250731" cy="246221"/>
          </a:xfrm>
          <a:prstGeom prst="rect">
            <a:avLst/>
          </a:prstGeom>
          <a:noFill/>
        </p:spPr>
        <p:txBody>
          <a:bodyPr wrap="square" rtlCol="0">
            <a:spAutoFit/>
          </a:bodyPr>
          <a:lstStyle/>
          <a:p>
            <a:r>
              <a:rPr lang="en-US" sz="1000" dirty="0"/>
              <a:t>13.6.1682</a:t>
            </a:r>
          </a:p>
        </p:txBody>
      </p:sp>
      <p:sp>
        <p:nvSpPr>
          <p:cNvPr id="74" name="TextBox 73">
            <a:extLst>
              <a:ext uri="{FF2B5EF4-FFF2-40B4-BE49-F238E27FC236}">
                <a16:creationId xmlns:a16="http://schemas.microsoft.com/office/drawing/2014/main" id="{0CD2B359-2B3A-43ED-99B5-B6DFE95E6FE2}"/>
              </a:ext>
            </a:extLst>
          </p:cNvPr>
          <p:cNvSpPr txBox="1"/>
          <p:nvPr/>
        </p:nvSpPr>
        <p:spPr>
          <a:xfrm>
            <a:off x="2906745" y="1083848"/>
            <a:ext cx="1250731" cy="246221"/>
          </a:xfrm>
          <a:prstGeom prst="rect">
            <a:avLst/>
          </a:prstGeom>
          <a:noFill/>
        </p:spPr>
        <p:txBody>
          <a:bodyPr wrap="square" rtlCol="0">
            <a:spAutoFit/>
          </a:bodyPr>
          <a:lstStyle/>
          <a:p>
            <a:r>
              <a:rPr lang="en-US" sz="1000" dirty="0"/>
              <a:t>19.7.1716</a:t>
            </a:r>
          </a:p>
        </p:txBody>
      </p:sp>
      <p:sp>
        <p:nvSpPr>
          <p:cNvPr id="66" name="TextBox 65">
            <a:extLst>
              <a:ext uri="{FF2B5EF4-FFF2-40B4-BE49-F238E27FC236}">
                <a16:creationId xmlns:a16="http://schemas.microsoft.com/office/drawing/2014/main" id="{0DCBD32F-0540-4860-9E77-70F34B6CACF9}"/>
              </a:ext>
            </a:extLst>
          </p:cNvPr>
          <p:cNvSpPr txBox="1"/>
          <p:nvPr/>
        </p:nvSpPr>
        <p:spPr>
          <a:xfrm>
            <a:off x="2906745" y="1293398"/>
            <a:ext cx="1250731" cy="246221"/>
          </a:xfrm>
          <a:prstGeom prst="rect">
            <a:avLst/>
          </a:prstGeom>
          <a:noFill/>
        </p:spPr>
        <p:txBody>
          <a:bodyPr wrap="square" rtlCol="0">
            <a:spAutoFit/>
          </a:bodyPr>
          <a:lstStyle/>
          <a:p>
            <a:r>
              <a:rPr lang="en-US" sz="1000" dirty="0"/>
              <a:t>1775</a:t>
            </a:r>
          </a:p>
        </p:txBody>
      </p:sp>
      <p:sp>
        <p:nvSpPr>
          <p:cNvPr id="92" name="TextBox 91">
            <a:extLst>
              <a:ext uri="{FF2B5EF4-FFF2-40B4-BE49-F238E27FC236}">
                <a16:creationId xmlns:a16="http://schemas.microsoft.com/office/drawing/2014/main" id="{3FAF7F8D-44D2-4EE0-9D89-A673BCD1EC36}"/>
              </a:ext>
            </a:extLst>
          </p:cNvPr>
          <p:cNvSpPr txBox="1"/>
          <p:nvPr/>
        </p:nvSpPr>
        <p:spPr>
          <a:xfrm>
            <a:off x="2898290" y="672070"/>
            <a:ext cx="1250731" cy="246221"/>
          </a:xfrm>
          <a:prstGeom prst="rect">
            <a:avLst/>
          </a:prstGeom>
          <a:noFill/>
        </p:spPr>
        <p:txBody>
          <a:bodyPr wrap="square" rtlCol="0">
            <a:spAutoFit/>
          </a:bodyPr>
          <a:lstStyle/>
          <a:p>
            <a:r>
              <a:rPr lang="en-US" sz="1000" dirty="0"/>
              <a:t>20.10.1704</a:t>
            </a:r>
          </a:p>
        </p:txBody>
      </p:sp>
      <p:sp>
        <p:nvSpPr>
          <p:cNvPr id="251" name="Rectangle 250">
            <a:extLst>
              <a:ext uri="{FF2B5EF4-FFF2-40B4-BE49-F238E27FC236}">
                <a16:creationId xmlns:a16="http://schemas.microsoft.com/office/drawing/2014/main" id="{2E877BAC-55B7-4492-86F0-CB2B7825F086}"/>
              </a:ext>
            </a:extLst>
          </p:cNvPr>
          <p:cNvSpPr/>
          <p:nvPr/>
        </p:nvSpPr>
        <p:spPr>
          <a:xfrm>
            <a:off x="1757203" y="132264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extBox 244">
            <a:extLst>
              <a:ext uri="{FF2B5EF4-FFF2-40B4-BE49-F238E27FC236}">
                <a16:creationId xmlns:a16="http://schemas.microsoft.com/office/drawing/2014/main" id="{8C0025EF-BC23-40C1-B7C1-7911660CAAC7}"/>
              </a:ext>
            </a:extLst>
          </p:cNvPr>
          <p:cNvSpPr txBox="1"/>
          <p:nvPr/>
        </p:nvSpPr>
        <p:spPr>
          <a:xfrm>
            <a:off x="1692801" y="1298653"/>
            <a:ext cx="1250731" cy="246221"/>
          </a:xfrm>
          <a:prstGeom prst="rect">
            <a:avLst/>
          </a:prstGeom>
          <a:noFill/>
        </p:spPr>
        <p:txBody>
          <a:bodyPr wrap="square" rtlCol="0">
            <a:spAutoFit/>
          </a:bodyPr>
          <a:lstStyle/>
          <a:p>
            <a:r>
              <a:rPr lang="en-US" sz="1000" dirty="0"/>
              <a:t>Gerd Mohr</a:t>
            </a:r>
          </a:p>
        </p:txBody>
      </p:sp>
      <p:sp>
        <p:nvSpPr>
          <p:cNvPr id="249" name="Rectangle 248">
            <a:extLst>
              <a:ext uri="{FF2B5EF4-FFF2-40B4-BE49-F238E27FC236}">
                <a16:creationId xmlns:a16="http://schemas.microsoft.com/office/drawing/2014/main" id="{5F3328D6-0D44-4EA9-922C-DD44FDB7C025}"/>
              </a:ext>
            </a:extLst>
          </p:cNvPr>
          <p:cNvSpPr/>
          <p:nvPr/>
        </p:nvSpPr>
        <p:spPr>
          <a:xfrm>
            <a:off x="1767477" y="111309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Rectangle 246">
            <a:extLst>
              <a:ext uri="{FF2B5EF4-FFF2-40B4-BE49-F238E27FC236}">
                <a16:creationId xmlns:a16="http://schemas.microsoft.com/office/drawing/2014/main" id="{34F831C3-74CA-4669-8359-994EC5D06FA8}"/>
              </a:ext>
            </a:extLst>
          </p:cNvPr>
          <p:cNvSpPr/>
          <p:nvPr/>
        </p:nvSpPr>
        <p:spPr>
          <a:xfrm>
            <a:off x="1767477" y="90354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BFD31E63-F682-49A1-8487-55CF19DCC570}"/>
              </a:ext>
            </a:extLst>
          </p:cNvPr>
          <p:cNvSpPr/>
          <p:nvPr/>
        </p:nvSpPr>
        <p:spPr>
          <a:xfrm>
            <a:off x="2978716" y="15231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15653" y="1502090"/>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a:solidFill>
            <a:srgbClr val="00B0F0">
              <a:alpha val="51000"/>
            </a:srgbClr>
          </a:solidFill>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a:grpFill/>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a:grpFill/>
          </p:spPr>
        </p:pic>
      </p:grpSp>
      <p:sp>
        <p:nvSpPr>
          <p:cNvPr id="111" name="Rectangle: Rounded Corners 110">
            <a:extLst>
              <a:ext uri="{FF2B5EF4-FFF2-40B4-BE49-F238E27FC236}">
                <a16:creationId xmlns:a16="http://schemas.microsoft.com/office/drawing/2014/main" id="{8539E8D1-0463-4D31-816B-BC9FFFAFE837}"/>
              </a:ext>
            </a:extLst>
          </p:cNvPr>
          <p:cNvSpPr/>
          <p:nvPr/>
        </p:nvSpPr>
        <p:spPr>
          <a:xfrm>
            <a:off x="547279" y="6895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484216" y="668528"/>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553454" y="702422"/>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759516" y="316160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696453" y="3140584"/>
            <a:ext cx="1250731" cy="246221"/>
          </a:xfrm>
          <a:prstGeom prst="rect">
            <a:avLst/>
          </a:prstGeom>
          <a:noFill/>
        </p:spPr>
        <p:txBody>
          <a:bodyPr wrap="square" rtlCol="0">
            <a:spAutoFit/>
          </a:bodyPr>
          <a:lstStyle/>
          <a:p>
            <a:r>
              <a:rPr lang="en-US" sz="1000" dirty="0">
                <a:solidFill>
                  <a:schemeClr val="bg1">
                    <a:lumMod val="75000"/>
                  </a:schemeClr>
                </a:solidFill>
              </a:rPr>
              <a:t>Child: 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194106" y="88898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131043" y="867963"/>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324653" y="1565314"/>
            <a:ext cx="1744580" cy="369332"/>
          </a:xfrm>
          <a:prstGeom prst="rect">
            <a:avLst/>
          </a:prstGeom>
          <a:noFill/>
        </p:spPr>
        <p:txBody>
          <a:bodyPr wrap="none" rtlCol="0">
            <a:spAutoFit/>
          </a:bodyPr>
          <a:lstStyle/>
          <a:p>
            <a:r>
              <a:rPr lang="en-US" dirty="0">
                <a:solidFill>
                  <a:srgbClr val="00B050"/>
                </a:solidFill>
              </a:rPr>
              <a:t>Marriage Record</a:t>
            </a:r>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3D2B58-720E-4D2F-834B-C7E6AC318630}"/>
              </a:ext>
            </a:extLst>
          </p:cNvPr>
          <p:cNvSpPr/>
          <p:nvPr/>
        </p:nvSpPr>
        <p:spPr>
          <a:xfrm>
            <a:off x="7424738" y="1119188"/>
            <a:ext cx="214312"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DBDE11-4843-4960-929A-F3FE62588BA7}"/>
              </a:ext>
            </a:extLst>
          </p:cNvPr>
          <p:cNvSpPr/>
          <p:nvPr/>
        </p:nvSpPr>
        <p:spPr>
          <a:xfrm>
            <a:off x="7429500" y="1204913"/>
            <a:ext cx="266700"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5BA04-E61B-496F-9854-184834D41779}"/>
              </a:ext>
            </a:extLst>
          </p:cNvPr>
          <p:cNvSpPr/>
          <p:nvPr/>
        </p:nvSpPr>
        <p:spPr>
          <a:xfrm>
            <a:off x="7429500" y="1876425"/>
            <a:ext cx="280988"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CDB57A-4C41-4169-BA86-D384A47EE8A4}"/>
              </a:ext>
            </a:extLst>
          </p:cNvPr>
          <p:cNvSpPr/>
          <p:nvPr/>
        </p:nvSpPr>
        <p:spPr>
          <a:xfrm>
            <a:off x="7434263" y="1966912"/>
            <a:ext cx="28098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44E1C0-F705-43AD-A632-BE8BFB62E334}"/>
              </a:ext>
            </a:extLst>
          </p:cNvPr>
          <p:cNvSpPr/>
          <p:nvPr/>
        </p:nvSpPr>
        <p:spPr>
          <a:xfrm>
            <a:off x="7434263" y="2047875"/>
            <a:ext cx="238125" cy="809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9CDA8-379F-44F2-A344-B26915CAA5DA}"/>
              </a:ext>
            </a:extLst>
          </p:cNvPr>
          <p:cNvSpPr/>
          <p:nvPr/>
        </p:nvSpPr>
        <p:spPr>
          <a:xfrm>
            <a:off x="7424739" y="2305050"/>
            <a:ext cx="228600"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7FC48D-17A5-497E-AF8C-90899FD65CDD}"/>
              </a:ext>
            </a:extLst>
          </p:cNvPr>
          <p:cNvSpPr/>
          <p:nvPr/>
        </p:nvSpPr>
        <p:spPr>
          <a:xfrm>
            <a:off x="7429501" y="2390775"/>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3ED1E-B415-4D0F-9D97-4D5802C31549}"/>
              </a:ext>
            </a:extLst>
          </p:cNvPr>
          <p:cNvSpPr/>
          <p:nvPr/>
        </p:nvSpPr>
        <p:spPr>
          <a:xfrm>
            <a:off x="7429501" y="2471738"/>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2D68E3-8D14-42C9-B78D-FC0C76C96DF7}"/>
              </a:ext>
            </a:extLst>
          </p:cNvPr>
          <p:cNvSpPr/>
          <p:nvPr/>
        </p:nvSpPr>
        <p:spPr>
          <a:xfrm>
            <a:off x="7429501" y="2552700"/>
            <a:ext cx="223837"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E0025-AE6B-4215-A5D0-6FDEA9B2C154}"/>
              </a:ext>
            </a:extLst>
          </p:cNvPr>
          <p:cNvSpPr/>
          <p:nvPr/>
        </p:nvSpPr>
        <p:spPr>
          <a:xfrm>
            <a:off x="7429501" y="2638427"/>
            <a:ext cx="323849" cy="8096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1BCC48-C753-4B15-95A5-043D5C8FAFB2}"/>
              </a:ext>
            </a:extLst>
          </p:cNvPr>
          <p:cNvSpPr/>
          <p:nvPr/>
        </p:nvSpPr>
        <p:spPr>
          <a:xfrm>
            <a:off x="7429501" y="2719389"/>
            <a:ext cx="476249" cy="904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A1D15B-7E75-40C5-AD8C-9297DE12F86C}"/>
              </a:ext>
            </a:extLst>
          </p:cNvPr>
          <p:cNvSpPr/>
          <p:nvPr/>
        </p:nvSpPr>
        <p:spPr>
          <a:xfrm>
            <a:off x="7353302" y="3138488"/>
            <a:ext cx="461962"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12C18E-62E7-49F0-AF08-66C766D0EDBA}"/>
              </a:ext>
            </a:extLst>
          </p:cNvPr>
          <p:cNvSpPr/>
          <p:nvPr/>
        </p:nvSpPr>
        <p:spPr>
          <a:xfrm>
            <a:off x="7429501" y="3638550"/>
            <a:ext cx="500061"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03FD6B-E83F-4D33-9D20-F089E28FB948}"/>
              </a:ext>
            </a:extLst>
          </p:cNvPr>
          <p:cNvSpPr/>
          <p:nvPr/>
        </p:nvSpPr>
        <p:spPr>
          <a:xfrm>
            <a:off x="7429501" y="3733800"/>
            <a:ext cx="414337"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9514A-4B06-4FBE-86AD-3116A3161C9E}"/>
              </a:ext>
            </a:extLst>
          </p:cNvPr>
          <p:cNvSpPr/>
          <p:nvPr/>
        </p:nvSpPr>
        <p:spPr>
          <a:xfrm>
            <a:off x="7434264" y="3814763"/>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D0F235-D18C-4995-82EB-D91DF1E06A05}"/>
              </a:ext>
            </a:extLst>
          </p:cNvPr>
          <p:cNvSpPr/>
          <p:nvPr/>
        </p:nvSpPr>
        <p:spPr>
          <a:xfrm>
            <a:off x="7434264" y="3905251"/>
            <a:ext cx="100011" cy="76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522803-910D-45D0-A444-AF27F0C73AA2}"/>
              </a:ext>
            </a:extLst>
          </p:cNvPr>
          <p:cNvSpPr/>
          <p:nvPr/>
        </p:nvSpPr>
        <p:spPr>
          <a:xfrm>
            <a:off x="7434264" y="3976687"/>
            <a:ext cx="533399" cy="9525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095548-7A82-4F99-8ABF-C428955AB345}"/>
              </a:ext>
            </a:extLst>
          </p:cNvPr>
          <p:cNvSpPr/>
          <p:nvPr/>
        </p:nvSpPr>
        <p:spPr>
          <a:xfrm>
            <a:off x="7434264" y="4062413"/>
            <a:ext cx="600074"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1940D5-8A6B-4189-A869-C2A885C42ADA}"/>
              </a:ext>
            </a:extLst>
          </p:cNvPr>
          <p:cNvSpPr/>
          <p:nvPr/>
        </p:nvSpPr>
        <p:spPr>
          <a:xfrm>
            <a:off x="7439026" y="4152900"/>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4E53DE-EADE-4674-9F8A-E84EB38C9CA6}"/>
              </a:ext>
            </a:extLst>
          </p:cNvPr>
          <p:cNvSpPr/>
          <p:nvPr/>
        </p:nvSpPr>
        <p:spPr>
          <a:xfrm>
            <a:off x="7419977" y="4610101"/>
            <a:ext cx="576261"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7FA9BC-D2C2-4A13-9C17-D93C608B5749}"/>
              </a:ext>
            </a:extLst>
          </p:cNvPr>
          <p:cNvSpPr/>
          <p:nvPr/>
        </p:nvSpPr>
        <p:spPr>
          <a:xfrm>
            <a:off x="7419978" y="4700587"/>
            <a:ext cx="49529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80C5ADC-A4A8-4118-B459-648C6F99B85D}"/>
              </a:ext>
            </a:extLst>
          </p:cNvPr>
          <p:cNvSpPr/>
          <p:nvPr/>
        </p:nvSpPr>
        <p:spPr>
          <a:xfrm>
            <a:off x="7419978" y="4781550"/>
            <a:ext cx="519110"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A1B7C89-C9D9-419F-A15F-740730729916}"/>
              </a:ext>
            </a:extLst>
          </p:cNvPr>
          <p:cNvSpPr/>
          <p:nvPr/>
        </p:nvSpPr>
        <p:spPr>
          <a:xfrm>
            <a:off x="7424740" y="4876800"/>
            <a:ext cx="633409"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C55DF5F-D8E8-417D-90D0-2E12B871495A}"/>
              </a:ext>
            </a:extLst>
          </p:cNvPr>
          <p:cNvSpPr/>
          <p:nvPr/>
        </p:nvSpPr>
        <p:spPr>
          <a:xfrm>
            <a:off x="7424740" y="4967287"/>
            <a:ext cx="671510"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2A4BD45-C49A-4D5A-B19C-FEC65D1A8471}"/>
              </a:ext>
            </a:extLst>
          </p:cNvPr>
          <p:cNvSpPr/>
          <p:nvPr/>
        </p:nvSpPr>
        <p:spPr>
          <a:xfrm>
            <a:off x="7443787" y="5491163"/>
            <a:ext cx="295275"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38640E-37FC-454A-A41A-E7156D273754}"/>
              </a:ext>
            </a:extLst>
          </p:cNvPr>
          <p:cNvSpPr/>
          <p:nvPr/>
        </p:nvSpPr>
        <p:spPr>
          <a:xfrm>
            <a:off x="7443788" y="5581652"/>
            <a:ext cx="242888"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5574CB-377A-481B-98C3-342359F2C9BC}"/>
              </a:ext>
            </a:extLst>
          </p:cNvPr>
          <p:cNvSpPr/>
          <p:nvPr/>
        </p:nvSpPr>
        <p:spPr>
          <a:xfrm>
            <a:off x="7453312" y="5757863"/>
            <a:ext cx="300037"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4D3B29-5DE9-4563-BDBB-CD6FA16CE9C1}"/>
              </a:ext>
            </a:extLst>
          </p:cNvPr>
          <p:cNvSpPr/>
          <p:nvPr/>
        </p:nvSpPr>
        <p:spPr>
          <a:xfrm>
            <a:off x="7453312" y="5848351"/>
            <a:ext cx="69532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EB9858-D41E-4232-A3F3-1F5F5E4E3C8E}"/>
              </a:ext>
            </a:extLst>
          </p:cNvPr>
          <p:cNvSpPr/>
          <p:nvPr/>
        </p:nvSpPr>
        <p:spPr>
          <a:xfrm>
            <a:off x="7453312" y="5934076"/>
            <a:ext cx="642938"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8BF6B77-AE29-48F5-93F9-9DC03647B802}"/>
              </a:ext>
            </a:extLst>
          </p:cNvPr>
          <p:cNvSpPr/>
          <p:nvPr/>
        </p:nvSpPr>
        <p:spPr>
          <a:xfrm>
            <a:off x="7453312" y="6029326"/>
            <a:ext cx="67627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E852AE-C6AC-4226-BE28-54E28745C2AE}"/>
              </a:ext>
            </a:extLst>
          </p:cNvPr>
          <p:cNvSpPr/>
          <p:nvPr/>
        </p:nvSpPr>
        <p:spPr>
          <a:xfrm>
            <a:off x="7339011" y="6462725"/>
            <a:ext cx="881063" cy="10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Rounded Corners 223">
            <a:extLst>
              <a:ext uri="{FF2B5EF4-FFF2-40B4-BE49-F238E27FC236}">
                <a16:creationId xmlns:a16="http://schemas.microsoft.com/office/drawing/2014/main" id="{BF3E898B-FA62-4A52-A64E-6D006D6631BD}"/>
              </a:ext>
            </a:extLst>
          </p:cNvPr>
          <p:cNvSpPr/>
          <p:nvPr/>
        </p:nvSpPr>
        <p:spPr>
          <a:xfrm>
            <a:off x="545225" y="9022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a:extLst>
              <a:ext uri="{FF2B5EF4-FFF2-40B4-BE49-F238E27FC236}">
                <a16:creationId xmlns:a16="http://schemas.microsoft.com/office/drawing/2014/main" id="{03DDDBCE-55EA-4C13-913A-68A0132D3C3F}"/>
              </a:ext>
            </a:extLst>
          </p:cNvPr>
          <p:cNvSpPr txBox="1"/>
          <p:nvPr/>
        </p:nvSpPr>
        <p:spPr>
          <a:xfrm>
            <a:off x="482162" y="881266"/>
            <a:ext cx="1250731" cy="246221"/>
          </a:xfrm>
          <a:prstGeom prst="rect">
            <a:avLst/>
          </a:prstGeom>
          <a:noFill/>
        </p:spPr>
        <p:txBody>
          <a:bodyPr wrap="square" rtlCol="0">
            <a:spAutoFit/>
          </a:bodyPr>
          <a:lstStyle/>
          <a:p>
            <a:r>
              <a:rPr lang="en-US" sz="1000" dirty="0"/>
              <a:t>Hans</a:t>
            </a:r>
          </a:p>
        </p:txBody>
      </p:sp>
      <p:sp>
        <p:nvSpPr>
          <p:cNvPr id="226" name="Rectangle: Rounded Corners 225">
            <a:extLst>
              <a:ext uri="{FF2B5EF4-FFF2-40B4-BE49-F238E27FC236}">
                <a16:creationId xmlns:a16="http://schemas.microsoft.com/office/drawing/2014/main" id="{61AF2EDF-2E27-4F46-8559-711044FDF808}"/>
              </a:ext>
            </a:extLst>
          </p:cNvPr>
          <p:cNvSpPr/>
          <p:nvPr/>
        </p:nvSpPr>
        <p:spPr>
          <a:xfrm>
            <a:off x="545225" y="11118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extBox 227">
            <a:extLst>
              <a:ext uri="{FF2B5EF4-FFF2-40B4-BE49-F238E27FC236}">
                <a16:creationId xmlns:a16="http://schemas.microsoft.com/office/drawing/2014/main" id="{C5F2FDC0-7CE6-4608-A1D9-CBCE17EF8C48}"/>
              </a:ext>
            </a:extLst>
          </p:cNvPr>
          <p:cNvSpPr txBox="1"/>
          <p:nvPr/>
        </p:nvSpPr>
        <p:spPr>
          <a:xfrm>
            <a:off x="482162" y="1090816"/>
            <a:ext cx="1250731" cy="246221"/>
          </a:xfrm>
          <a:prstGeom prst="rect">
            <a:avLst/>
          </a:prstGeom>
          <a:noFill/>
        </p:spPr>
        <p:txBody>
          <a:bodyPr wrap="square" rtlCol="0">
            <a:spAutoFit/>
          </a:bodyPr>
          <a:lstStyle/>
          <a:p>
            <a:r>
              <a:rPr lang="en-US" sz="1000" dirty="0" err="1"/>
              <a:t>Rathje</a:t>
            </a:r>
            <a:endParaRPr lang="en-US" sz="1000" dirty="0"/>
          </a:p>
        </p:txBody>
      </p:sp>
      <p:sp>
        <p:nvSpPr>
          <p:cNvPr id="230" name="Rectangle: Rounded Corners 229">
            <a:extLst>
              <a:ext uri="{FF2B5EF4-FFF2-40B4-BE49-F238E27FC236}">
                <a16:creationId xmlns:a16="http://schemas.microsoft.com/office/drawing/2014/main" id="{28881B3F-3ED8-41D5-99EC-65B584E3B78F}"/>
              </a:ext>
            </a:extLst>
          </p:cNvPr>
          <p:cNvSpPr/>
          <p:nvPr/>
        </p:nvSpPr>
        <p:spPr>
          <a:xfrm>
            <a:off x="545225" y="13213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a:extLst>
              <a:ext uri="{FF2B5EF4-FFF2-40B4-BE49-F238E27FC236}">
                <a16:creationId xmlns:a16="http://schemas.microsoft.com/office/drawing/2014/main" id="{952BA403-BF30-4E0D-AD8A-1A380B2BE446}"/>
              </a:ext>
            </a:extLst>
          </p:cNvPr>
          <p:cNvSpPr txBox="1"/>
          <p:nvPr/>
        </p:nvSpPr>
        <p:spPr>
          <a:xfrm>
            <a:off x="482162" y="1300366"/>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34" name="Rectangle 233">
            <a:extLst>
              <a:ext uri="{FF2B5EF4-FFF2-40B4-BE49-F238E27FC236}">
                <a16:creationId xmlns:a16="http://schemas.microsoft.com/office/drawing/2014/main" id="{74C7F260-D37B-4358-ABC0-E49703F13388}"/>
              </a:ext>
            </a:extLst>
          </p:cNvPr>
          <p:cNvSpPr/>
          <p:nvPr/>
        </p:nvSpPr>
        <p:spPr>
          <a:xfrm>
            <a:off x="556838" y="90525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548E25D3-8040-40C9-9B44-78AF65070714}"/>
              </a:ext>
            </a:extLst>
          </p:cNvPr>
          <p:cNvSpPr/>
          <p:nvPr/>
        </p:nvSpPr>
        <p:spPr>
          <a:xfrm>
            <a:off x="556838" y="111480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23AA05AB-AE9A-4396-954E-6F514C77A005}"/>
              </a:ext>
            </a:extLst>
          </p:cNvPr>
          <p:cNvSpPr/>
          <p:nvPr/>
        </p:nvSpPr>
        <p:spPr>
          <a:xfrm>
            <a:off x="556838" y="1324355"/>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Rounded Corners 228">
            <a:extLst>
              <a:ext uri="{FF2B5EF4-FFF2-40B4-BE49-F238E27FC236}">
                <a16:creationId xmlns:a16="http://schemas.microsoft.com/office/drawing/2014/main" id="{FFAAA67A-82EB-4068-9092-18FEC204451F}"/>
              </a:ext>
            </a:extLst>
          </p:cNvPr>
          <p:cNvSpPr/>
          <p:nvPr/>
        </p:nvSpPr>
        <p:spPr>
          <a:xfrm>
            <a:off x="1757918" y="687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E8562575-9B15-408E-91C6-19923C1024BA}"/>
              </a:ext>
            </a:extLst>
          </p:cNvPr>
          <p:cNvSpPr/>
          <p:nvPr/>
        </p:nvSpPr>
        <p:spPr>
          <a:xfrm>
            <a:off x="1764093" y="700709"/>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extBox 230">
            <a:extLst>
              <a:ext uri="{FF2B5EF4-FFF2-40B4-BE49-F238E27FC236}">
                <a16:creationId xmlns:a16="http://schemas.microsoft.com/office/drawing/2014/main" id="{5323C46C-1675-43C3-BEF5-7CFE386339CF}"/>
              </a:ext>
            </a:extLst>
          </p:cNvPr>
          <p:cNvSpPr txBox="1"/>
          <p:nvPr/>
        </p:nvSpPr>
        <p:spPr>
          <a:xfrm>
            <a:off x="1694855" y="666815"/>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235" name="Rectangle: Rounded Corners 234">
            <a:extLst>
              <a:ext uri="{FF2B5EF4-FFF2-40B4-BE49-F238E27FC236}">
                <a16:creationId xmlns:a16="http://schemas.microsoft.com/office/drawing/2014/main" id="{A9C28E29-2C6A-40F7-92A6-03112779A67D}"/>
              </a:ext>
            </a:extLst>
          </p:cNvPr>
          <p:cNvSpPr/>
          <p:nvPr/>
        </p:nvSpPr>
        <p:spPr>
          <a:xfrm>
            <a:off x="1755864" y="9005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F59FCAC2-9394-4783-95EE-03412A4BB321}"/>
              </a:ext>
            </a:extLst>
          </p:cNvPr>
          <p:cNvSpPr txBox="1"/>
          <p:nvPr/>
        </p:nvSpPr>
        <p:spPr>
          <a:xfrm>
            <a:off x="1692801" y="879553"/>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239" name="Rectangle: Rounded Corners 238">
            <a:extLst>
              <a:ext uri="{FF2B5EF4-FFF2-40B4-BE49-F238E27FC236}">
                <a16:creationId xmlns:a16="http://schemas.microsoft.com/office/drawing/2014/main" id="{69BF178A-884A-47F3-BE82-8CD11AB70F84}"/>
              </a:ext>
            </a:extLst>
          </p:cNvPr>
          <p:cNvSpPr/>
          <p:nvPr/>
        </p:nvSpPr>
        <p:spPr>
          <a:xfrm>
            <a:off x="1755864" y="111012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extBox 240">
            <a:extLst>
              <a:ext uri="{FF2B5EF4-FFF2-40B4-BE49-F238E27FC236}">
                <a16:creationId xmlns:a16="http://schemas.microsoft.com/office/drawing/2014/main" id="{8D25232A-3B87-4FBD-ACE4-48B5276710C4}"/>
              </a:ext>
            </a:extLst>
          </p:cNvPr>
          <p:cNvSpPr txBox="1"/>
          <p:nvPr/>
        </p:nvSpPr>
        <p:spPr>
          <a:xfrm>
            <a:off x="1692801" y="1089103"/>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243" name="Rectangle: Rounded Corners 242">
            <a:extLst>
              <a:ext uri="{FF2B5EF4-FFF2-40B4-BE49-F238E27FC236}">
                <a16:creationId xmlns:a16="http://schemas.microsoft.com/office/drawing/2014/main" id="{CB5D6701-EFFF-404B-9970-C2DA390B110C}"/>
              </a:ext>
            </a:extLst>
          </p:cNvPr>
          <p:cNvSpPr/>
          <p:nvPr/>
        </p:nvSpPr>
        <p:spPr>
          <a:xfrm>
            <a:off x="1755864" y="13196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CEB24AD-70DF-4E69-9180-30CAEE803C59}"/>
              </a:ext>
            </a:extLst>
          </p:cNvPr>
          <p:cNvSpPr/>
          <p:nvPr/>
        </p:nvSpPr>
        <p:spPr>
          <a:xfrm>
            <a:off x="7224713" y="1042987"/>
            <a:ext cx="119062"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1" name="Rectangle 260">
            <a:extLst>
              <a:ext uri="{FF2B5EF4-FFF2-40B4-BE49-F238E27FC236}">
                <a16:creationId xmlns:a16="http://schemas.microsoft.com/office/drawing/2014/main" id="{05590BDC-1F6C-41D3-B18A-B4A195C1E086}"/>
              </a:ext>
            </a:extLst>
          </p:cNvPr>
          <p:cNvSpPr/>
          <p:nvPr/>
        </p:nvSpPr>
        <p:spPr>
          <a:xfrm>
            <a:off x="8972550" y="1214437"/>
            <a:ext cx="609600"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7" name="Rectangle 266">
            <a:extLst>
              <a:ext uri="{FF2B5EF4-FFF2-40B4-BE49-F238E27FC236}">
                <a16:creationId xmlns:a16="http://schemas.microsoft.com/office/drawing/2014/main" id="{AF6D2F84-C5C9-4D51-BAEE-250FE1217DDB}"/>
              </a:ext>
            </a:extLst>
          </p:cNvPr>
          <p:cNvSpPr/>
          <p:nvPr/>
        </p:nvSpPr>
        <p:spPr>
          <a:xfrm>
            <a:off x="7710488" y="1709738"/>
            <a:ext cx="500062"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8" name="Rectangle 267">
            <a:extLst>
              <a:ext uri="{FF2B5EF4-FFF2-40B4-BE49-F238E27FC236}">
                <a16:creationId xmlns:a16="http://schemas.microsoft.com/office/drawing/2014/main" id="{D4F6CFB2-67AF-4817-8FF8-5E6E725A5944}"/>
              </a:ext>
            </a:extLst>
          </p:cNvPr>
          <p:cNvSpPr/>
          <p:nvPr/>
        </p:nvSpPr>
        <p:spPr>
          <a:xfrm>
            <a:off x="7696200" y="2133600"/>
            <a:ext cx="738188"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9" name="Rectangle 268">
            <a:extLst>
              <a:ext uri="{FF2B5EF4-FFF2-40B4-BE49-F238E27FC236}">
                <a16:creationId xmlns:a16="http://schemas.microsoft.com/office/drawing/2014/main" id="{FC0D6B0A-32FB-4C3C-9883-1B4F18A06954}"/>
              </a:ext>
            </a:extLst>
          </p:cNvPr>
          <p:cNvSpPr/>
          <p:nvPr/>
        </p:nvSpPr>
        <p:spPr>
          <a:xfrm>
            <a:off x="8901112" y="2719386"/>
            <a:ext cx="552451"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0" name="Rectangle 269">
            <a:extLst>
              <a:ext uri="{FF2B5EF4-FFF2-40B4-BE49-F238E27FC236}">
                <a16:creationId xmlns:a16="http://schemas.microsoft.com/office/drawing/2014/main" id="{1DA5202B-0084-4E84-B362-7BB8D8EA96CF}"/>
              </a:ext>
            </a:extLst>
          </p:cNvPr>
          <p:cNvSpPr/>
          <p:nvPr/>
        </p:nvSpPr>
        <p:spPr>
          <a:xfrm>
            <a:off x="7229475" y="3062287"/>
            <a:ext cx="233363" cy="8096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1" name="Rectangle 270">
            <a:extLst>
              <a:ext uri="{FF2B5EF4-FFF2-40B4-BE49-F238E27FC236}">
                <a16:creationId xmlns:a16="http://schemas.microsoft.com/office/drawing/2014/main" id="{2729AEF5-8485-4C01-8607-CA01F9F55BF5}"/>
              </a:ext>
            </a:extLst>
          </p:cNvPr>
          <p:cNvSpPr/>
          <p:nvPr/>
        </p:nvSpPr>
        <p:spPr>
          <a:xfrm>
            <a:off x="7667624" y="3471861"/>
            <a:ext cx="714376" cy="10001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2" name="Rectangle 271">
            <a:extLst>
              <a:ext uri="{FF2B5EF4-FFF2-40B4-BE49-F238E27FC236}">
                <a16:creationId xmlns:a16="http://schemas.microsoft.com/office/drawing/2014/main" id="{FB2A7845-34B2-4325-90D6-5F7B45931FD8}"/>
              </a:ext>
            </a:extLst>
          </p:cNvPr>
          <p:cNvSpPr/>
          <p:nvPr/>
        </p:nvSpPr>
        <p:spPr>
          <a:xfrm>
            <a:off x="7629524" y="4514849"/>
            <a:ext cx="1190626"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3" name="Rectangle 272">
            <a:extLst>
              <a:ext uri="{FF2B5EF4-FFF2-40B4-BE49-F238E27FC236}">
                <a16:creationId xmlns:a16="http://schemas.microsoft.com/office/drawing/2014/main" id="{8BCF6D33-31F5-4DE3-916F-3EB86C82053E}"/>
              </a:ext>
            </a:extLst>
          </p:cNvPr>
          <p:cNvSpPr/>
          <p:nvPr/>
        </p:nvSpPr>
        <p:spPr>
          <a:xfrm>
            <a:off x="9043987" y="4952997"/>
            <a:ext cx="566738" cy="10001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4" name="Rectangle 273">
            <a:extLst>
              <a:ext uri="{FF2B5EF4-FFF2-40B4-BE49-F238E27FC236}">
                <a16:creationId xmlns:a16="http://schemas.microsoft.com/office/drawing/2014/main" id="{5E88D9C7-A622-4BAD-8C6C-5178599025F2}"/>
              </a:ext>
            </a:extLst>
          </p:cNvPr>
          <p:cNvSpPr/>
          <p:nvPr/>
        </p:nvSpPr>
        <p:spPr>
          <a:xfrm>
            <a:off x="8996362" y="4600575"/>
            <a:ext cx="500063"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5" name="Rectangle 274">
            <a:extLst>
              <a:ext uri="{FF2B5EF4-FFF2-40B4-BE49-F238E27FC236}">
                <a16:creationId xmlns:a16="http://schemas.microsoft.com/office/drawing/2014/main" id="{78D61FCC-5D33-4C48-87CA-A96182A134FF}"/>
              </a:ext>
            </a:extLst>
          </p:cNvPr>
          <p:cNvSpPr/>
          <p:nvPr/>
        </p:nvSpPr>
        <p:spPr>
          <a:xfrm>
            <a:off x="8996362" y="4691062"/>
            <a:ext cx="923926" cy="95252"/>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6" name="Rectangle 275">
            <a:extLst>
              <a:ext uri="{FF2B5EF4-FFF2-40B4-BE49-F238E27FC236}">
                <a16:creationId xmlns:a16="http://schemas.microsoft.com/office/drawing/2014/main" id="{3415BE1B-FAFC-4B1C-9A26-BBD6BADED3D7}"/>
              </a:ext>
            </a:extLst>
          </p:cNvPr>
          <p:cNvSpPr/>
          <p:nvPr/>
        </p:nvSpPr>
        <p:spPr>
          <a:xfrm>
            <a:off x="7634287" y="5319712"/>
            <a:ext cx="1152526"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7" name="Rectangle 276">
            <a:extLst>
              <a:ext uri="{FF2B5EF4-FFF2-40B4-BE49-F238E27FC236}">
                <a16:creationId xmlns:a16="http://schemas.microsoft.com/office/drawing/2014/main" id="{BD63AFC3-A4B4-45C2-ABA1-3D7ACF4F712B}"/>
              </a:ext>
            </a:extLst>
          </p:cNvPr>
          <p:cNvSpPr/>
          <p:nvPr/>
        </p:nvSpPr>
        <p:spPr>
          <a:xfrm>
            <a:off x="9324975" y="5572125"/>
            <a:ext cx="976313"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8" name="Rectangle 277">
            <a:extLst>
              <a:ext uri="{FF2B5EF4-FFF2-40B4-BE49-F238E27FC236}">
                <a16:creationId xmlns:a16="http://schemas.microsoft.com/office/drawing/2014/main" id="{33BA4ACE-DEFB-4017-8219-C588199DB890}"/>
              </a:ext>
            </a:extLst>
          </p:cNvPr>
          <p:cNvSpPr/>
          <p:nvPr/>
        </p:nvSpPr>
        <p:spPr>
          <a:xfrm>
            <a:off x="9229726" y="6272211"/>
            <a:ext cx="661988" cy="95251"/>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9" name="Rectangle 278">
            <a:extLst>
              <a:ext uri="{FF2B5EF4-FFF2-40B4-BE49-F238E27FC236}">
                <a16:creationId xmlns:a16="http://schemas.microsoft.com/office/drawing/2014/main" id="{3B93D0BE-1B4A-4351-8EEB-98C1D72777EC}"/>
              </a:ext>
            </a:extLst>
          </p:cNvPr>
          <p:cNvSpPr/>
          <p:nvPr/>
        </p:nvSpPr>
        <p:spPr>
          <a:xfrm>
            <a:off x="7281863" y="6376987"/>
            <a:ext cx="452437" cy="8572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0" name="Rectangle 279">
            <a:extLst>
              <a:ext uri="{FF2B5EF4-FFF2-40B4-BE49-F238E27FC236}">
                <a16:creationId xmlns:a16="http://schemas.microsoft.com/office/drawing/2014/main" id="{47358B08-D39A-4C98-BF03-AC501E30D10C}"/>
              </a:ext>
            </a:extLst>
          </p:cNvPr>
          <p:cNvSpPr/>
          <p:nvPr/>
        </p:nvSpPr>
        <p:spPr>
          <a:xfrm>
            <a:off x="1755491" y="1942047"/>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extBox 280">
            <a:extLst>
              <a:ext uri="{FF2B5EF4-FFF2-40B4-BE49-F238E27FC236}">
                <a16:creationId xmlns:a16="http://schemas.microsoft.com/office/drawing/2014/main" id="{3D0F53CF-87AF-4A63-AB6B-F119AA6D8AAF}"/>
              </a:ext>
            </a:extLst>
          </p:cNvPr>
          <p:cNvSpPr txBox="1"/>
          <p:nvPr/>
        </p:nvSpPr>
        <p:spPr>
          <a:xfrm>
            <a:off x="1691089" y="1918058"/>
            <a:ext cx="1250731" cy="246221"/>
          </a:xfrm>
          <a:prstGeom prst="rect">
            <a:avLst/>
          </a:prstGeom>
          <a:noFill/>
        </p:spPr>
        <p:txBody>
          <a:bodyPr wrap="square" rtlCol="0">
            <a:spAutoFit/>
          </a:bodyPr>
          <a:lstStyle/>
          <a:p>
            <a:r>
              <a:rPr lang="en-US" sz="1000" dirty="0"/>
              <a:t>B025 +</a:t>
            </a:r>
          </a:p>
        </p:txBody>
      </p:sp>
      <p:sp>
        <p:nvSpPr>
          <p:cNvPr id="282" name="Rectangle: Rounded Corners 281">
            <a:extLst>
              <a:ext uri="{FF2B5EF4-FFF2-40B4-BE49-F238E27FC236}">
                <a16:creationId xmlns:a16="http://schemas.microsoft.com/office/drawing/2014/main" id="{A8B36DA8-D01C-46B0-B338-F2C25EF64B90}"/>
              </a:ext>
            </a:extLst>
          </p:cNvPr>
          <p:cNvSpPr/>
          <p:nvPr/>
        </p:nvSpPr>
        <p:spPr>
          <a:xfrm>
            <a:off x="1754152" y="19390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B8E7D06A-AE61-4029-BB37-472B64759F69}"/>
              </a:ext>
            </a:extLst>
          </p:cNvPr>
          <p:cNvSpPr/>
          <p:nvPr/>
        </p:nvSpPr>
        <p:spPr>
          <a:xfrm>
            <a:off x="8648700" y="112871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4" name="Rectangle 283">
            <a:extLst>
              <a:ext uri="{FF2B5EF4-FFF2-40B4-BE49-F238E27FC236}">
                <a16:creationId xmlns:a16="http://schemas.microsoft.com/office/drawing/2014/main" id="{04F70E48-BC61-4271-9CA4-A70F92557150}"/>
              </a:ext>
            </a:extLst>
          </p:cNvPr>
          <p:cNvSpPr/>
          <p:nvPr/>
        </p:nvSpPr>
        <p:spPr>
          <a:xfrm>
            <a:off x="8753475" y="2471737"/>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5" name="Rectangle 284">
            <a:extLst>
              <a:ext uri="{FF2B5EF4-FFF2-40B4-BE49-F238E27FC236}">
                <a16:creationId xmlns:a16="http://schemas.microsoft.com/office/drawing/2014/main" id="{50509E57-EDF6-4D87-84B8-AF408F288BE5}"/>
              </a:ext>
            </a:extLst>
          </p:cNvPr>
          <p:cNvSpPr/>
          <p:nvPr/>
        </p:nvSpPr>
        <p:spPr>
          <a:xfrm>
            <a:off x="8586787" y="255746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6" name="Rectangle 285">
            <a:extLst>
              <a:ext uri="{FF2B5EF4-FFF2-40B4-BE49-F238E27FC236}">
                <a16:creationId xmlns:a16="http://schemas.microsoft.com/office/drawing/2014/main" id="{7E1E0FE4-746D-44BC-A729-AA238F783746}"/>
              </a:ext>
            </a:extLst>
          </p:cNvPr>
          <p:cNvSpPr/>
          <p:nvPr/>
        </p:nvSpPr>
        <p:spPr>
          <a:xfrm>
            <a:off x="8896350" y="3643312"/>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7" name="Rectangle 286">
            <a:extLst>
              <a:ext uri="{FF2B5EF4-FFF2-40B4-BE49-F238E27FC236}">
                <a16:creationId xmlns:a16="http://schemas.microsoft.com/office/drawing/2014/main" id="{A7FEA374-0BA5-4D3A-A2D2-6E593F8D7423}"/>
              </a:ext>
            </a:extLst>
          </p:cNvPr>
          <p:cNvSpPr/>
          <p:nvPr/>
        </p:nvSpPr>
        <p:spPr>
          <a:xfrm>
            <a:off x="8682037" y="3729037"/>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64" name="Rectangle 63">
            <a:extLst>
              <a:ext uri="{FF2B5EF4-FFF2-40B4-BE49-F238E27FC236}">
                <a16:creationId xmlns:a16="http://schemas.microsoft.com/office/drawing/2014/main" id="{8D7E089F-CAC1-4F8A-9DD3-34EC80320215}"/>
              </a:ext>
            </a:extLst>
          </p:cNvPr>
          <p:cNvSpPr/>
          <p:nvPr/>
        </p:nvSpPr>
        <p:spPr>
          <a:xfrm>
            <a:off x="8720137" y="5753099"/>
            <a:ext cx="214313"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65" name="Rectangle 64">
            <a:extLst>
              <a:ext uri="{FF2B5EF4-FFF2-40B4-BE49-F238E27FC236}">
                <a16:creationId xmlns:a16="http://schemas.microsoft.com/office/drawing/2014/main" id="{BD9D5504-E220-4C4D-A3B6-F7B87C802A81}"/>
              </a:ext>
            </a:extLst>
          </p:cNvPr>
          <p:cNvSpPr/>
          <p:nvPr/>
        </p:nvSpPr>
        <p:spPr>
          <a:xfrm>
            <a:off x="2971147" y="131738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252ADE81-6968-4E9A-ADE1-F159FF9138D2}"/>
              </a:ext>
            </a:extLst>
          </p:cNvPr>
          <p:cNvSpPr/>
          <p:nvPr/>
        </p:nvSpPr>
        <p:spPr>
          <a:xfrm>
            <a:off x="2981421" y="110783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0F92B4CC-7FA6-47B3-ABB6-82F2FF86F977}"/>
              </a:ext>
            </a:extLst>
          </p:cNvPr>
          <p:cNvSpPr/>
          <p:nvPr/>
        </p:nvSpPr>
        <p:spPr>
          <a:xfrm>
            <a:off x="2981421" y="898287"/>
            <a:ext cx="1142999" cy="16668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70">
            <a:extLst>
              <a:ext uri="{FF2B5EF4-FFF2-40B4-BE49-F238E27FC236}">
                <a16:creationId xmlns:a16="http://schemas.microsoft.com/office/drawing/2014/main" id="{7A8C7471-712B-4EB2-9728-16F1CD3105C7}"/>
              </a:ext>
            </a:extLst>
          </p:cNvPr>
          <p:cNvSpPr/>
          <p:nvPr/>
        </p:nvSpPr>
        <p:spPr>
          <a:xfrm>
            <a:off x="2969808" y="8953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3F783318-FD0B-4AB3-A52E-2AC3C7A15B5F}"/>
              </a:ext>
            </a:extLst>
          </p:cNvPr>
          <p:cNvSpPr/>
          <p:nvPr/>
        </p:nvSpPr>
        <p:spPr>
          <a:xfrm>
            <a:off x="2969808" y="11048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5614871E-377E-42E6-9B75-CBD2B9230EC7}"/>
              </a:ext>
            </a:extLst>
          </p:cNvPr>
          <p:cNvSpPr/>
          <p:nvPr/>
        </p:nvSpPr>
        <p:spPr>
          <a:xfrm>
            <a:off x="2969808" y="13144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CFC3C318-DC89-4757-AB15-81A7A344B1CA}"/>
              </a:ext>
            </a:extLst>
          </p:cNvPr>
          <p:cNvSpPr/>
          <p:nvPr/>
        </p:nvSpPr>
        <p:spPr>
          <a:xfrm>
            <a:off x="2961353" y="69309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180F69C-979A-4A9E-B0B6-A103A324D633}"/>
              </a:ext>
            </a:extLst>
          </p:cNvPr>
          <p:cNvSpPr/>
          <p:nvPr/>
        </p:nvSpPr>
        <p:spPr>
          <a:xfrm>
            <a:off x="2967528" y="70596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A7262DEF-0520-44A3-A5C2-1C22A956EE88}"/>
              </a:ext>
            </a:extLst>
          </p:cNvPr>
          <p:cNvSpPr/>
          <p:nvPr/>
        </p:nvSpPr>
        <p:spPr>
          <a:xfrm>
            <a:off x="8191596" y="1122442"/>
            <a:ext cx="423767" cy="9199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4B997E59-5DC3-4851-A883-29BA6FE1B267}"/>
              </a:ext>
            </a:extLst>
          </p:cNvPr>
          <p:cNvSpPr/>
          <p:nvPr/>
        </p:nvSpPr>
        <p:spPr>
          <a:xfrm>
            <a:off x="8582025" y="1212928"/>
            <a:ext cx="395288" cy="96759"/>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B31CE729-596F-4859-9FF0-3A4CBF3C7021}"/>
              </a:ext>
            </a:extLst>
          </p:cNvPr>
          <p:cNvSpPr/>
          <p:nvPr/>
        </p:nvSpPr>
        <p:spPr>
          <a:xfrm>
            <a:off x="7267575" y="1709738"/>
            <a:ext cx="438150"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3">
            <a:extLst>
              <a:ext uri="{FF2B5EF4-FFF2-40B4-BE49-F238E27FC236}">
                <a16:creationId xmlns:a16="http://schemas.microsoft.com/office/drawing/2014/main" id="{ECFFFC6B-D237-4B32-960E-ACFC70A0983E}"/>
              </a:ext>
            </a:extLst>
          </p:cNvPr>
          <p:cNvSpPr/>
          <p:nvPr/>
        </p:nvSpPr>
        <p:spPr>
          <a:xfrm>
            <a:off x="7296150" y="2133601"/>
            <a:ext cx="400050" cy="9525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a:extLst>
              <a:ext uri="{FF2B5EF4-FFF2-40B4-BE49-F238E27FC236}">
                <a16:creationId xmlns:a16="http://schemas.microsoft.com/office/drawing/2014/main" id="{107FA2C0-9C72-430C-89DC-EFBCF890D4A0}"/>
              </a:ext>
            </a:extLst>
          </p:cNvPr>
          <p:cNvSpPr/>
          <p:nvPr/>
        </p:nvSpPr>
        <p:spPr>
          <a:xfrm>
            <a:off x="8291513" y="2471737"/>
            <a:ext cx="419100" cy="80963"/>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F029BA3F-535C-4431-82A8-390EBA77E034}"/>
              </a:ext>
            </a:extLst>
          </p:cNvPr>
          <p:cNvSpPr/>
          <p:nvPr/>
        </p:nvSpPr>
        <p:spPr>
          <a:xfrm>
            <a:off x="8177213" y="2566987"/>
            <a:ext cx="376238" cy="76201"/>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Rectangle 309">
            <a:extLst>
              <a:ext uri="{FF2B5EF4-FFF2-40B4-BE49-F238E27FC236}">
                <a16:creationId xmlns:a16="http://schemas.microsoft.com/office/drawing/2014/main" id="{EC31720F-DB25-43DF-85F0-7802EBB339FD}"/>
              </a:ext>
            </a:extLst>
          </p:cNvPr>
          <p:cNvSpPr/>
          <p:nvPr/>
        </p:nvSpPr>
        <p:spPr>
          <a:xfrm>
            <a:off x="8458201" y="2719388"/>
            <a:ext cx="423862" cy="100012"/>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Rectangle 311">
            <a:extLst>
              <a:ext uri="{FF2B5EF4-FFF2-40B4-BE49-F238E27FC236}">
                <a16:creationId xmlns:a16="http://schemas.microsoft.com/office/drawing/2014/main" id="{D2E95B1E-7D1D-4E5D-9FDE-B7D692525136}"/>
              </a:ext>
            </a:extLst>
          </p:cNvPr>
          <p:cNvSpPr/>
          <p:nvPr/>
        </p:nvSpPr>
        <p:spPr>
          <a:xfrm>
            <a:off x="7229476" y="3481388"/>
            <a:ext cx="428624"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Rectangle 313">
            <a:extLst>
              <a:ext uri="{FF2B5EF4-FFF2-40B4-BE49-F238E27FC236}">
                <a16:creationId xmlns:a16="http://schemas.microsoft.com/office/drawing/2014/main" id="{47A9911D-D4A4-4199-AB66-69983D6E53D5}"/>
              </a:ext>
            </a:extLst>
          </p:cNvPr>
          <p:cNvSpPr/>
          <p:nvPr/>
        </p:nvSpPr>
        <p:spPr>
          <a:xfrm>
            <a:off x="8477250" y="3648075"/>
            <a:ext cx="381000" cy="7620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6" name="Rectangle 315">
            <a:extLst>
              <a:ext uri="{FF2B5EF4-FFF2-40B4-BE49-F238E27FC236}">
                <a16:creationId xmlns:a16="http://schemas.microsoft.com/office/drawing/2014/main" id="{93D2801B-79EB-4878-9B5A-DF2DF736D932}"/>
              </a:ext>
            </a:extLst>
          </p:cNvPr>
          <p:cNvSpPr/>
          <p:nvPr/>
        </p:nvSpPr>
        <p:spPr>
          <a:xfrm>
            <a:off x="8462963" y="3729038"/>
            <a:ext cx="195262"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07305A54-CDB5-44D7-A6D4-0F49D6259F2E}"/>
              </a:ext>
            </a:extLst>
          </p:cNvPr>
          <p:cNvSpPr/>
          <p:nvPr/>
        </p:nvSpPr>
        <p:spPr>
          <a:xfrm>
            <a:off x="8596312" y="4610100"/>
            <a:ext cx="381000"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9CA62FB-496F-4D0B-AA32-DED39996011E}"/>
              </a:ext>
            </a:extLst>
          </p:cNvPr>
          <p:cNvSpPr/>
          <p:nvPr/>
        </p:nvSpPr>
        <p:spPr>
          <a:xfrm>
            <a:off x="8553449" y="4705350"/>
            <a:ext cx="442914"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5FAA3453-6153-4494-8129-C3650714A3C9}"/>
              </a:ext>
            </a:extLst>
          </p:cNvPr>
          <p:cNvSpPr/>
          <p:nvPr/>
        </p:nvSpPr>
        <p:spPr>
          <a:xfrm>
            <a:off x="8643938" y="4957763"/>
            <a:ext cx="385762" cy="9525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C100867E-8F0D-467D-B01B-DC8B872FDA96}"/>
              </a:ext>
            </a:extLst>
          </p:cNvPr>
          <p:cNvSpPr/>
          <p:nvPr/>
        </p:nvSpPr>
        <p:spPr>
          <a:xfrm>
            <a:off x="7200899" y="4519613"/>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91DF1050-2C3F-45CA-A087-0D1484369980}"/>
              </a:ext>
            </a:extLst>
          </p:cNvPr>
          <p:cNvSpPr/>
          <p:nvPr/>
        </p:nvSpPr>
        <p:spPr>
          <a:xfrm>
            <a:off x="7205661" y="5319713"/>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3F03234B-3D06-4D74-A096-C074B83ED778}"/>
              </a:ext>
            </a:extLst>
          </p:cNvPr>
          <p:cNvSpPr/>
          <p:nvPr/>
        </p:nvSpPr>
        <p:spPr>
          <a:xfrm>
            <a:off x="8905873" y="5576888"/>
            <a:ext cx="404813" cy="90487"/>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7DA06703-37D3-47D2-8704-2B095C2819C4}"/>
              </a:ext>
            </a:extLst>
          </p:cNvPr>
          <p:cNvSpPr/>
          <p:nvPr/>
        </p:nvSpPr>
        <p:spPr>
          <a:xfrm>
            <a:off x="8281986" y="5753100"/>
            <a:ext cx="395290" cy="8572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6380A1DD-9543-4037-9ABA-686844904D91}"/>
              </a:ext>
            </a:extLst>
          </p:cNvPr>
          <p:cNvSpPr/>
          <p:nvPr/>
        </p:nvSpPr>
        <p:spPr>
          <a:xfrm>
            <a:off x="8882062" y="6276975"/>
            <a:ext cx="333375" cy="90488"/>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Rounded Corners 103">
            <a:extLst>
              <a:ext uri="{FF2B5EF4-FFF2-40B4-BE49-F238E27FC236}">
                <a16:creationId xmlns:a16="http://schemas.microsoft.com/office/drawing/2014/main" id="{A90839B8-D080-4D50-9A7C-4D82931B535E}"/>
              </a:ext>
            </a:extLst>
          </p:cNvPr>
          <p:cNvSpPr/>
          <p:nvPr/>
        </p:nvSpPr>
        <p:spPr>
          <a:xfrm>
            <a:off x="4185808" y="6878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48B8042-8544-46E5-B783-12E8EB83A13A}"/>
              </a:ext>
            </a:extLst>
          </p:cNvPr>
          <p:cNvSpPr/>
          <p:nvPr/>
        </p:nvSpPr>
        <p:spPr>
          <a:xfrm>
            <a:off x="8201025" y="1217346"/>
            <a:ext cx="366713" cy="8757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AE53FB5A-50C8-4C3F-9B15-BA0A811CAC64}"/>
              </a:ext>
            </a:extLst>
          </p:cNvPr>
          <p:cNvSpPr/>
          <p:nvPr/>
        </p:nvSpPr>
        <p:spPr>
          <a:xfrm>
            <a:off x="8272464" y="5579798"/>
            <a:ext cx="385762" cy="87578"/>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0BE61212-1316-4C60-9D4D-F6FA181D8185}"/>
              </a:ext>
            </a:extLst>
          </p:cNvPr>
          <p:cNvSpPr txBox="1"/>
          <p:nvPr/>
        </p:nvSpPr>
        <p:spPr>
          <a:xfrm>
            <a:off x="2690648" y="304813"/>
            <a:ext cx="343364" cy="369332"/>
          </a:xfrm>
          <a:prstGeom prst="rect">
            <a:avLst/>
          </a:prstGeom>
          <a:noFill/>
        </p:spPr>
        <p:txBody>
          <a:bodyPr wrap="none" rtlCol="0">
            <a:spAutoFit/>
          </a:bodyPr>
          <a:lstStyle/>
          <a:p>
            <a:r>
              <a:rPr lang="en-US" dirty="0"/>
              <a:t>…</a:t>
            </a:r>
          </a:p>
        </p:txBody>
      </p:sp>
      <p:sp>
        <p:nvSpPr>
          <p:cNvPr id="7" name="TextBox 6">
            <a:extLst>
              <a:ext uri="{FF2B5EF4-FFF2-40B4-BE49-F238E27FC236}">
                <a16:creationId xmlns:a16="http://schemas.microsoft.com/office/drawing/2014/main" id="{E3291EDF-FC07-4023-AF03-F1616F88CAD9}"/>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
        <p:nvSpPr>
          <p:cNvPr id="8" name="TextBox 7">
            <a:extLst>
              <a:ext uri="{FF2B5EF4-FFF2-40B4-BE49-F238E27FC236}">
                <a16:creationId xmlns:a16="http://schemas.microsoft.com/office/drawing/2014/main" id="{B7486B94-92DF-47BF-8135-C118F1569342}"/>
              </a:ext>
            </a:extLst>
          </p:cNvPr>
          <p:cNvSpPr txBox="1"/>
          <p:nvPr/>
        </p:nvSpPr>
        <p:spPr>
          <a:xfrm>
            <a:off x="5098473" y="0"/>
            <a:ext cx="5868914" cy="369332"/>
          </a:xfrm>
          <a:prstGeom prst="rect">
            <a:avLst/>
          </a:prstGeom>
          <a:noFill/>
        </p:spPr>
        <p:txBody>
          <a:bodyPr wrap="none" rtlCol="0">
            <a:spAutoFit/>
          </a:bodyPr>
          <a:lstStyle/>
          <a:p>
            <a:r>
              <a:rPr lang="en-US" dirty="0">
                <a:solidFill>
                  <a:srgbClr val="FF0000"/>
                </a:solidFill>
              </a:rPr>
              <a:t>How do we separate household spouses from child spouses?</a:t>
            </a:r>
          </a:p>
        </p:txBody>
      </p:sp>
      <p:cxnSp>
        <p:nvCxnSpPr>
          <p:cNvPr id="12" name="Straight Arrow Connector 11">
            <a:extLst>
              <a:ext uri="{FF2B5EF4-FFF2-40B4-BE49-F238E27FC236}">
                <a16:creationId xmlns:a16="http://schemas.microsoft.com/office/drawing/2014/main" id="{0125C7FF-49A2-41E1-86F5-6E609E0E2C12}"/>
              </a:ext>
            </a:extLst>
          </p:cNvPr>
          <p:cNvCxnSpPr/>
          <p:nvPr/>
        </p:nvCxnSpPr>
        <p:spPr>
          <a:xfrm flipH="1">
            <a:off x="5661891" y="415636"/>
            <a:ext cx="849745" cy="840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E1F2A8C3-3E9D-42D1-9952-56F560B25DBE}"/>
              </a:ext>
            </a:extLst>
          </p:cNvPr>
          <p:cNvSpPr/>
          <p:nvPr/>
        </p:nvSpPr>
        <p:spPr>
          <a:xfrm>
            <a:off x="1759516" y="153468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DF8422-AEA4-45B2-8F35-D9A648E3724A}"/>
              </a:ext>
            </a:extLst>
          </p:cNvPr>
          <p:cNvSpPr txBox="1"/>
          <p:nvPr/>
        </p:nvSpPr>
        <p:spPr>
          <a:xfrm>
            <a:off x="1696453" y="1513666"/>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cxnSp>
        <p:nvCxnSpPr>
          <p:cNvPr id="15" name="Straight Connector 14">
            <a:extLst>
              <a:ext uri="{FF2B5EF4-FFF2-40B4-BE49-F238E27FC236}">
                <a16:creationId xmlns:a16="http://schemas.microsoft.com/office/drawing/2014/main" id="{3ED1394C-2055-471F-89B5-2D3D41339FE5}"/>
              </a:ext>
            </a:extLst>
          </p:cNvPr>
          <p:cNvCxnSpPr/>
          <p:nvPr/>
        </p:nvCxnSpPr>
        <p:spPr>
          <a:xfrm>
            <a:off x="1745673" y="1816925"/>
            <a:ext cx="117565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0E1DD56-EEB1-4C30-8E92-40C756FAC3A4}"/>
              </a:ext>
            </a:extLst>
          </p:cNvPr>
          <p:cNvSpPr/>
          <p:nvPr/>
        </p:nvSpPr>
        <p:spPr>
          <a:xfrm>
            <a:off x="1753512" y="2141948"/>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39027D1-09C7-4C50-850D-4B91CC7E126F}"/>
              </a:ext>
            </a:extLst>
          </p:cNvPr>
          <p:cNvSpPr txBox="1"/>
          <p:nvPr/>
        </p:nvSpPr>
        <p:spPr>
          <a:xfrm>
            <a:off x="1689110" y="2117959"/>
            <a:ext cx="1250731" cy="246221"/>
          </a:xfrm>
          <a:prstGeom prst="rect">
            <a:avLst/>
          </a:prstGeom>
          <a:noFill/>
        </p:spPr>
        <p:txBody>
          <a:bodyPr wrap="square" rtlCol="0">
            <a:spAutoFit/>
          </a:bodyPr>
          <a:lstStyle/>
          <a:p>
            <a:r>
              <a:rPr lang="en-US" sz="1000" dirty="0" err="1"/>
              <a:t>Gretje</a:t>
            </a:r>
            <a:r>
              <a:rPr lang="en-US" sz="1000" dirty="0"/>
              <a:t> </a:t>
            </a:r>
            <a:r>
              <a:rPr lang="en-US" sz="1000" dirty="0" err="1"/>
              <a:t>Holweges</a:t>
            </a:r>
            <a:r>
              <a:rPr lang="en-US" sz="1000" dirty="0"/>
              <a:t> +</a:t>
            </a:r>
          </a:p>
        </p:txBody>
      </p:sp>
      <p:sp>
        <p:nvSpPr>
          <p:cNvPr id="55" name="Rectangle: Rounded Corners 54">
            <a:extLst>
              <a:ext uri="{FF2B5EF4-FFF2-40B4-BE49-F238E27FC236}">
                <a16:creationId xmlns:a16="http://schemas.microsoft.com/office/drawing/2014/main" id="{5625D69C-1FC7-4242-9690-F323532B37A2}"/>
              </a:ext>
            </a:extLst>
          </p:cNvPr>
          <p:cNvSpPr/>
          <p:nvPr/>
        </p:nvSpPr>
        <p:spPr>
          <a:xfrm>
            <a:off x="1752173" y="213897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BD26B6F-23D3-45BE-92EE-AB9F2F80AFA3}"/>
              </a:ext>
            </a:extLst>
          </p:cNvPr>
          <p:cNvSpPr/>
          <p:nvPr/>
        </p:nvSpPr>
        <p:spPr>
          <a:xfrm>
            <a:off x="1763408" y="2341849"/>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43FE4667-8EA1-43B1-A182-609F6117FECD}"/>
              </a:ext>
            </a:extLst>
          </p:cNvPr>
          <p:cNvSpPr txBox="1"/>
          <p:nvPr/>
        </p:nvSpPr>
        <p:spPr>
          <a:xfrm>
            <a:off x="1699006" y="2317860"/>
            <a:ext cx="1250731" cy="246221"/>
          </a:xfrm>
          <a:prstGeom prst="rect">
            <a:avLst/>
          </a:prstGeom>
          <a:noFill/>
        </p:spPr>
        <p:txBody>
          <a:bodyPr wrap="square" rtlCol="0">
            <a:spAutoFit/>
          </a:bodyPr>
          <a:lstStyle/>
          <a:p>
            <a:r>
              <a:rPr lang="en-US" sz="1000" dirty="0"/>
              <a:t>B027 +</a:t>
            </a:r>
          </a:p>
        </p:txBody>
      </p:sp>
      <p:sp>
        <p:nvSpPr>
          <p:cNvPr id="58" name="Rectangle: Rounded Corners 57">
            <a:extLst>
              <a:ext uri="{FF2B5EF4-FFF2-40B4-BE49-F238E27FC236}">
                <a16:creationId xmlns:a16="http://schemas.microsoft.com/office/drawing/2014/main" id="{BC617EED-8E3B-479B-92DA-BDCE02E4C0CD}"/>
              </a:ext>
            </a:extLst>
          </p:cNvPr>
          <p:cNvSpPr/>
          <p:nvPr/>
        </p:nvSpPr>
        <p:spPr>
          <a:xfrm>
            <a:off x="1762069" y="233888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7BAEC31-2641-4153-B45A-3094E412E31D}"/>
              </a:ext>
            </a:extLst>
          </p:cNvPr>
          <p:cNvSpPr/>
          <p:nvPr/>
        </p:nvSpPr>
        <p:spPr>
          <a:xfrm>
            <a:off x="1761429" y="2541750"/>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71A5E1B7-D4C2-45D7-BA19-63482A18D175}"/>
              </a:ext>
            </a:extLst>
          </p:cNvPr>
          <p:cNvSpPr txBox="1"/>
          <p:nvPr/>
        </p:nvSpPr>
        <p:spPr>
          <a:xfrm>
            <a:off x="1697027" y="2517761"/>
            <a:ext cx="1250731" cy="246221"/>
          </a:xfrm>
          <a:prstGeom prst="rect">
            <a:avLst/>
          </a:prstGeom>
          <a:noFill/>
        </p:spPr>
        <p:txBody>
          <a:bodyPr wrap="square" rtlCol="0">
            <a:spAutoFit/>
          </a:bodyPr>
          <a:lstStyle/>
          <a:p>
            <a:r>
              <a:rPr lang="en-US" sz="1000" dirty="0"/>
              <a:t>Johann </a:t>
            </a:r>
            <a:r>
              <a:rPr lang="en-US" sz="1000" dirty="0" err="1"/>
              <a:t>Reyels</a:t>
            </a:r>
            <a:r>
              <a:rPr lang="en-US" sz="1000" dirty="0"/>
              <a:t> +</a:t>
            </a:r>
          </a:p>
        </p:txBody>
      </p:sp>
      <p:sp>
        <p:nvSpPr>
          <p:cNvPr id="61" name="Rectangle: Rounded Corners 60">
            <a:extLst>
              <a:ext uri="{FF2B5EF4-FFF2-40B4-BE49-F238E27FC236}">
                <a16:creationId xmlns:a16="http://schemas.microsoft.com/office/drawing/2014/main" id="{3A5DC6D7-EC5C-4D86-A349-0B33AD598566}"/>
              </a:ext>
            </a:extLst>
          </p:cNvPr>
          <p:cNvSpPr/>
          <p:nvPr/>
        </p:nvSpPr>
        <p:spPr>
          <a:xfrm>
            <a:off x="1760090" y="253878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3C4B1C8-3837-44AB-8CAF-FDD69A188764}"/>
              </a:ext>
            </a:extLst>
          </p:cNvPr>
          <p:cNvSpPr/>
          <p:nvPr/>
        </p:nvSpPr>
        <p:spPr>
          <a:xfrm>
            <a:off x="1771325" y="274165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01AFE6B2-1E17-432E-B233-7539C3FE6D5E}"/>
              </a:ext>
            </a:extLst>
          </p:cNvPr>
          <p:cNvSpPr txBox="1"/>
          <p:nvPr/>
        </p:nvSpPr>
        <p:spPr>
          <a:xfrm>
            <a:off x="1706923" y="2717662"/>
            <a:ext cx="1250731" cy="246221"/>
          </a:xfrm>
          <a:prstGeom prst="rect">
            <a:avLst/>
          </a:prstGeom>
          <a:noFill/>
        </p:spPr>
        <p:txBody>
          <a:bodyPr wrap="square" rtlCol="0">
            <a:spAutoFit/>
          </a:bodyPr>
          <a:lstStyle/>
          <a:p>
            <a:r>
              <a:rPr lang="en-US" sz="1000" dirty="0"/>
              <a:t>B030 +</a:t>
            </a:r>
          </a:p>
        </p:txBody>
      </p:sp>
      <p:sp>
        <p:nvSpPr>
          <p:cNvPr id="69" name="Rectangle: Rounded Corners 68">
            <a:extLst>
              <a:ext uri="{FF2B5EF4-FFF2-40B4-BE49-F238E27FC236}">
                <a16:creationId xmlns:a16="http://schemas.microsoft.com/office/drawing/2014/main" id="{BEDB6618-82E3-400A-B405-5F8F087903D0}"/>
              </a:ext>
            </a:extLst>
          </p:cNvPr>
          <p:cNvSpPr/>
          <p:nvPr/>
        </p:nvSpPr>
        <p:spPr>
          <a:xfrm>
            <a:off x="1769986" y="273868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7B94E73-0606-4900-ADEA-8EE77E13626F}"/>
              </a:ext>
            </a:extLst>
          </p:cNvPr>
          <p:cNvSpPr/>
          <p:nvPr/>
        </p:nvSpPr>
        <p:spPr>
          <a:xfrm>
            <a:off x="1769345" y="2953428"/>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8363D2C5-910B-46DF-8DAA-99395A8054FF}"/>
              </a:ext>
            </a:extLst>
          </p:cNvPr>
          <p:cNvSpPr txBox="1"/>
          <p:nvPr/>
        </p:nvSpPr>
        <p:spPr>
          <a:xfrm>
            <a:off x="1704943" y="2929439"/>
            <a:ext cx="1250731" cy="246221"/>
          </a:xfrm>
          <a:prstGeom prst="rect">
            <a:avLst/>
          </a:prstGeom>
          <a:noFill/>
        </p:spPr>
        <p:txBody>
          <a:bodyPr wrap="square" rtlCol="0">
            <a:spAutoFit/>
          </a:bodyPr>
          <a:lstStyle/>
          <a:p>
            <a:r>
              <a:rPr lang="en-US" sz="1000" dirty="0"/>
              <a:t>Margarethe von Soo</a:t>
            </a:r>
          </a:p>
        </p:txBody>
      </p:sp>
      <p:sp>
        <p:nvSpPr>
          <p:cNvPr id="79" name="Rectangle: Rounded Corners 78">
            <a:extLst>
              <a:ext uri="{FF2B5EF4-FFF2-40B4-BE49-F238E27FC236}">
                <a16:creationId xmlns:a16="http://schemas.microsoft.com/office/drawing/2014/main" id="{37944C9C-0CD8-4141-86D6-E8E451A6C519}"/>
              </a:ext>
            </a:extLst>
          </p:cNvPr>
          <p:cNvSpPr/>
          <p:nvPr/>
        </p:nvSpPr>
        <p:spPr>
          <a:xfrm>
            <a:off x="1768006" y="295045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963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16B9D-CD75-4FB1-9EB5-DDB0C85B90BA}"/>
              </a:ext>
            </a:extLst>
          </p:cNvPr>
          <p:cNvPicPr>
            <a:picLocks noChangeAspect="1"/>
          </p:cNvPicPr>
          <p:nvPr/>
        </p:nvPicPr>
        <p:blipFill>
          <a:blip r:embed="rId3"/>
          <a:stretch>
            <a:fillRect/>
          </a:stretch>
        </p:blipFill>
        <p:spPr>
          <a:xfrm>
            <a:off x="198060" y="1261242"/>
            <a:ext cx="7312125" cy="5407572"/>
          </a:xfrm>
          <a:prstGeom prst="rect">
            <a:avLst/>
          </a:prstGeom>
        </p:spPr>
      </p:pic>
      <p:pic>
        <p:nvPicPr>
          <p:cNvPr id="5" name="Picture 4">
            <a:extLst>
              <a:ext uri="{FF2B5EF4-FFF2-40B4-BE49-F238E27FC236}">
                <a16:creationId xmlns:a16="http://schemas.microsoft.com/office/drawing/2014/main" id="{19162442-FA47-4C41-8650-9D6617B4BE70}"/>
              </a:ext>
            </a:extLst>
          </p:cNvPr>
          <p:cNvPicPr>
            <a:picLocks noChangeAspect="1"/>
          </p:cNvPicPr>
          <p:nvPr/>
        </p:nvPicPr>
        <p:blipFill>
          <a:blip r:embed="rId4"/>
          <a:stretch>
            <a:fillRect/>
          </a:stretch>
        </p:blipFill>
        <p:spPr>
          <a:xfrm>
            <a:off x="4582510" y="157655"/>
            <a:ext cx="7230895" cy="4894570"/>
          </a:xfrm>
          <a:prstGeom prst="rect">
            <a:avLst/>
          </a:prstGeom>
        </p:spPr>
      </p:pic>
      <p:sp>
        <p:nvSpPr>
          <p:cNvPr id="4" name="TextBox 3">
            <a:extLst>
              <a:ext uri="{FF2B5EF4-FFF2-40B4-BE49-F238E27FC236}">
                <a16:creationId xmlns:a16="http://schemas.microsoft.com/office/drawing/2014/main" id="{3BE6D8E7-A879-407F-AF4A-EFEFA28592DA}"/>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Tree>
    <p:extLst>
      <p:ext uri="{BB962C8B-B14F-4D97-AF65-F5344CB8AC3E}">
        <p14:creationId xmlns:p14="http://schemas.microsoft.com/office/powerpoint/2010/main" val="3179810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615E7D6D-34DB-4586-9669-61C678FBDEE5}"/>
              </a:ext>
            </a:extLst>
          </p:cNvPr>
          <p:cNvSpPr txBox="1"/>
          <p:nvPr/>
        </p:nvSpPr>
        <p:spPr>
          <a:xfrm>
            <a:off x="1691089" y="913168"/>
            <a:ext cx="1250731" cy="246221"/>
          </a:xfrm>
          <a:prstGeom prst="rect">
            <a:avLst/>
          </a:prstGeom>
          <a:noFill/>
        </p:spPr>
        <p:txBody>
          <a:bodyPr wrap="square" rtlCol="0">
            <a:spAutoFit/>
          </a:bodyPr>
          <a:lstStyle/>
          <a:p>
            <a:r>
              <a:rPr lang="en-US" sz="1000" dirty="0"/>
              <a:t>B025</a:t>
            </a:r>
          </a:p>
        </p:txBody>
      </p:sp>
      <p:sp>
        <p:nvSpPr>
          <p:cNvPr id="60" name="TextBox 59">
            <a:extLst>
              <a:ext uri="{FF2B5EF4-FFF2-40B4-BE49-F238E27FC236}">
                <a16:creationId xmlns:a16="http://schemas.microsoft.com/office/drawing/2014/main" id="{661871B4-7A4A-4DBF-9386-61EB9AC5A50A}"/>
              </a:ext>
            </a:extLst>
          </p:cNvPr>
          <p:cNvSpPr txBox="1"/>
          <p:nvPr/>
        </p:nvSpPr>
        <p:spPr>
          <a:xfrm>
            <a:off x="1692801" y="709398"/>
            <a:ext cx="1250731" cy="246221"/>
          </a:xfrm>
          <a:prstGeom prst="rect">
            <a:avLst/>
          </a:prstGeom>
          <a:noFill/>
        </p:spPr>
        <p:txBody>
          <a:bodyPr wrap="square" rtlCol="0">
            <a:spAutoFit/>
          </a:bodyPr>
          <a:lstStyle/>
          <a:p>
            <a:r>
              <a:rPr lang="en-US" sz="1000" dirty="0"/>
              <a:t>Claus Ü</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a:solidFill>
            <a:srgbClr val="00B0F0">
              <a:alpha val="51000"/>
            </a:srgbClr>
          </a:solidFill>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a:grpFill/>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a:grpFill/>
          </p:spPr>
        </p:pic>
      </p:gr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58477" y="2472057"/>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248276EA-1BA4-4E07-B94C-9EF69C81464E}"/>
              </a:ext>
            </a:extLst>
          </p:cNvPr>
          <p:cNvSpPr/>
          <p:nvPr/>
        </p:nvSpPr>
        <p:spPr>
          <a:xfrm>
            <a:off x="532160" y="256678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69097" y="2545762"/>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38335" y="2569146"/>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55827" y="256468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692764" y="2543660"/>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757610" y="114345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13597" y="1122434"/>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2961570" y="74653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898507" y="725510"/>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537753" y="73339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474690" y="712372"/>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543928" y="746266"/>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756FF55-948D-46BB-9CD9-E7C45EC22F47}"/>
              </a:ext>
            </a:extLst>
          </p:cNvPr>
          <p:cNvSpPr txBox="1"/>
          <p:nvPr/>
        </p:nvSpPr>
        <p:spPr>
          <a:xfrm>
            <a:off x="4564273" y="2478446"/>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537800" y="634433"/>
            <a:ext cx="1586203" cy="369332"/>
          </a:xfrm>
          <a:prstGeom prst="rect">
            <a:avLst/>
          </a:prstGeom>
          <a:noFill/>
        </p:spPr>
        <p:txBody>
          <a:bodyPr wrap="none" rtlCol="0">
            <a:spAutoFit/>
          </a:bodyPr>
          <a:lstStyle/>
          <a:p>
            <a:r>
              <a:rPr lang="en-US" dirty="0">
                <a:solidFill>
                  <a:srgbClr val="00B050"/>
                </a:solidFill>
              </a:rPr>
              <a:t>ChildOf Record</a:t>
            </a:r>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9" y="4411979"/>
            <a:ext cx="470700" cy="11239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0D69B29-573A-4BF8-9682-231542BED890}"/>
              </a:ext>
            </a:extLst>
          </p:cNvPr>
          <p:cNvSpPr/>
          <p:nvPr/>
        </p:nvSpPr>
        <p:spPr>
          <a:xfrm rot="14603558">
            <a:off x="6221704" y="1560499"/>
            <a:ext cx="200025" cy="1333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3D2B58-720E-4D2F-834B-C7E6AC318630}"/>
              </a:ext>
            </a:extLst>
          </p:cNvPr>
          <p:cNvSpPr/>
          <p:nvPr/>
        </p:nvSpPr>
        <p:spPr>
          <a:xfrm>
            <a:off x="7424738" y="1119188"/>
            <a:ext cx="214312"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DBDE11-4843-4960-929A-F3FE62588BA7}"/>
              </a:ext>
            </a:extLst>
          </p:cNvPr>
          <p:cNvSpPr/>
          <p:nvPr/>
        </p:nvSpPr>
        <p:spPr>
          <a:xfrm>
            <a:off x="7429500" y="1204913"/>
            <a:ext cx="266700"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5BA04-E61B-496F-9854-184834D41779}"/>
              </a:ext>
            </a:extLst>
          </p:cNvPr>
          <p:cNvSpPr/>
          <p:nvPr/>
        </p:nvSpPr>
        <p:spPr>
          <a:xfrm>
            <a:off x="7429500" y="1876425"/>
            <a:ext cx="280988"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CDB57A-4C41-4169-BA86-D384A47EE8A4}"/>
              </a:ext>
            </a:extLst>
          </p:cNvPr>
          <p:cNvSpPr/>
          <p:nvPr/>
        </p:nvSpPr>
        <p:spPr>
          <a:xfrm>
            <a:off x="7434263" y="1966912"/>
            <a:ext cx="28098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44E1C0-F705-43AD-A632-BE8BFB62E334}"/>
              </a:ext>
            </a:extLst>
          </p:cNvPr>
          <p:cNvSpPr/>
          <p:nvPr/>
        </p:nvSpPr>
        <p:spPr>
          <a:xfrm>
            <a:off x="7434263" y="2047875"/>
            <a:ext cx="238125" cy="809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9CDA8-379F-44F2-A344-B26915CAA5DA}"/>
              </a:ext>
            </a:extLst>
          </p:cNvPr>
          <p:cNvSpPr/>
          <p:nvPr/>
        </p:nvSpPr>
        <p:spPr>
          <a:xfrm>
            <a:off x="7424739" y="2305050"/>
            <a:ext cx="228600"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7FC48D-17A5-497E-AF8C-90899FD65CDD}"/>
              </a:ext>
            </a:extLst>
          </p:cNvPr>
          <p:cNvSpPr/>
          <p:nvPr/>
        </p:nvSpPr>
        <p:spPr>
          <a:xfrm>
            <a:off x="7429501" y="2390775"/>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3ED1E-B415-4D0F-9D97-4D5802C31549}"/>
              </a:ext>
            </a:extLst>
          </p:cNvPr>
          <p:cNvSpPr/>
          <p:nvPr/>
        </p:nvSpPr>
        <p:spPr>
          <a:xfrm>
            <a:off x="7429501" y="2471738"/>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2D68E3-8D14-42C9-B78D-FC0C76C96DF7}"/>
              </a:ext>
            </a:extLst>
          </p:cNvPr>
          <p:cNvSpPr/>
          <p:nvPr/>
        </p:nvSpPr>
        <p:spPr>
          <a:xfrm>
            <a:off x="7429501" y="2552700"/>
            <a:ext cx="223837"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E0025-AE6B-4215-A5D0-6FDEA9B2C154}"/>
              </a:ext>
            </a:extLst>
          </p:cNvPr>
          <p:cNvSpPr/>
          <p:nvPr/>
        </p:nvSpPr>
        <p:spPr>
          <a:xfrm>
            <a:off x="7429501" y="2638427"/>
            <a:ext cx="323849" cy="8096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1BCC48-C753-4B15-95A5-043D5C8FAFB2}"/>
              </a:ext>
            </a:extLst>
          </p:cNvPr>
          <p:cNvSpPr/>
          <p:nvPr/>
        </p:nvSpPr>
        <p:spPr>
          <a:xfrm>
            <a:off x="7429501" y="2719389"/>
            <a:ext cx="476249" cy="904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A1D15B-7E75-40C5-AD8C-9297DE12F86C}"/>
              </a:ext>
            </a:extLst>
          </p:cNvPr>
          <p:cNvSpPr/>
          <p:nvPr/>
        </p:nvSpPr>
        <p:spPr>
          <a:xfrm>
            <a:off x="7353302" y="3138488"/>
            <a:ext cx="461962"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12C18E-62E7-49F0-AF08-66C766D0EDBA}"/>
              </a:ext>
            </a:extLst>
          </p:cNvPr>
          <p:cNvSpPr/>
          <p:nvPr/>
        </p:nvSpPr>
        <p:spPr>
          <a:xfrm>
            <a:off x="7429501" y="3638550"/>
            <a:ext cx="500061"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03FD6B-E83F-4D33-9D20-F089E28FB948}"/>
              </a:ext>
            </a:extLst>
          </p:cNvPr>
          <p:cNvSpPr/>
          <p:nvPr/>
        </p:nvSpPr>
        <p:spPr>
          <a:xfrm>
            <a:off x="7429501" y="3733800"/>
            <a:ext cx="414337"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9514A-4B06-4FBE-86AD-3116A3161C9E}"/>
              </a:ext>
            </a:extLst>
          </p:cNvPr>
          <p:cNvSpPr/>
          <p:nvPr/>
        </p:nvSpPr>
        <p:spPr>
          <a:xfrm>
            <a:off x="7434264" y="3814763"/>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D0F235-D18C-4995-82EB-D91DF1E06A05}"/>
              </a:ext>
            </a:extLst>
          </p:cNvPr>
          <p:cNvSpPr/>
          <p:nvPr/>
        </p:nvSpPr>
        <p:spPr>
          <a:xfrm>
            <a:off x="7434264" y="3905251"/>
            <a:ext cx="100011" cy="76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522803-910D-45D0-A444-AF27F0C73AA2}"/>
              </a:ext>
            </a:extLst>
          </p:cNvPr>
          <p:cNvSpPr/>
          <p:nvPr/>
        </p:nvSpPr>
        <p:spPr>
          <a:xfrm>
            <a:off x="7434264" y="3976687"/>
            <a:ext cx="533399" cy="9525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095548-7A82-4F99-8ABF-C428955AB345}"/>
              </a:ext>
            </a:extLst>
          </p:cNvPr>
          <p:cNvSpPr/>
          <p:nvPr/>
        </p:nvSpPr>
        <p:spPr>
          <a:xfrm>
            <a:off x="7434264" y="4062413"/>
            <a:ext cx="600074"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1940D5-8A6B-4189-A869-C2A885C42ADA}"/>
              </a:ext>
            </a:extLst>
          </p:cNvPr>
          <p:cNvSpPr/>
          <p:nvPr/>
        </p:nvSpPr>
        <p:spPr>
          <a:xfrm>
            <a:off x="7439026" y="4152900"/>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4E53DE-EADE-4674-9F8A-E84EB38C9CA6}"/>
              </a:ext>
            </a:extLst>
          </p:cNvPr>
          <p:cNvSpPr/>
          <p:nvPr/>
        </p:nvSpPr>
        <p:spPr>
          <a:xfrm>
            <a:off x="7419977" y="4610101"/>
            <a:ext cx="576261"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7FA9BC-D2C2-4A13-9C17-D93C608B5749}"/>
              </a:ext>
            </a:extLst>
          </p:cNvPr>
          <p:cNvSpPr/>
          <p:nvPr/>
        </p:nvSpPr>
        <p:spPr>
          <a:xfrm>
            <a:off x="7419978" y="4700587"/>
            <a:ext cx="49529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80C5ADC-A4A8-4118-B459-648C6F99B85D}"/>
              </a:ext>
            </a:extLst>
          </p:cNvPr>
          <p:cNvSpPr/>
          <p:nvPr/>
        </p:nvSpPr>
        <p:spPr>
          <a:xfrm>
            <a:off x="7419978" y="4781550"/>
            <a:ext cx="519110"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A1B7C89-C9D9-419F-A15F-740730729916}"/>
              </a:ext>
            </a:extLst>
          </p:cNvPr>
          <p:cNvSpPr/>
          <p:nvPr/>
        </p:nvSpPr>
        <p:spPr>
          <a:xfrm>
            <a:off x="7424740" y="4876800"/>
            <a:ext cx="633409"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C55DF5F-D8E8-417D-90D0-2E12B871495A}"/>
              </a:ext>
            </a:extLst>
          </p:cNvPr>
          <p:cNvSpPr/>
          <p:nvPr/>
        </p:nvSpPr>
        <p:spPr>
          <a:xfrm>
            <a:off x="7424740" y="4967287"/>
            <a:ext cx="671510"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2A4BD45-C49A-4D5A-B19C-FEC65D1A8471}"/>
              </a:ext>
            </a:extLst>
          </p:cNvPr>
          <p:cNvSpPr/>
          <p:nvPr/>
        </p:nvSpPr>
        <p:spPr>
          <a:xfrm>
            <a:off x="7443787" y="5491163"/>
            <a:ext cx="295275"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38640E-37FC-454A-A41A-E7156D273754}"/>
              </a:ext>
            </a:extLst>
          </p:cNvPr>
          <p:cNvSpPr/>
          <p:nvPr/>
        </p:nvSpPr>
        <p:spPr>
          <a:xfrm>
            <a:off x="7443788" y="5581652"/>
            <a:ext cx="242888"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5574CB-377A-481B-98C3-342359F2C9BC}"/>
              </a:ext>
            </a:extLst>
          </p:cNvPr>
          <p:cNvSpPr/>
          <p:nvPr/>
        </p:nvSpPr>
        <p:spPr>
          <a:xfrm>
            <a:off x="7453312" y="5757863"/>
            <a:ext cx="300037"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4D3B29-5DE9-4563-BDBB-CD6FA16CE9C1}"/>
              </a:ext>
            </a:extLst>
          </p:cNvPr>
          <p:cNvSpPr/>
          <p:nvPr/>
        </p:nvSpPr>
        <p:spPr>
          <a:xfrm>
            <a:off x="7453312" y="5848351"/>
            <a:ext cx="69532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EB9858-D41E-4232-A3F3-1F5F5E4E3C8E}"/>
              </a:ext>
            </a:extLst>
          </p:cNvPr>
          <p:cNvSpPr/>
          <p:nvPr/>
        </p:nvSpPr>
        <p:spPr>
          <a:xfrm>
            <a:off x="7453312" y="5934076"/>
            <a:ext cx="642938"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8BF6B77-AE29-48F5-93F9-9DC03647B802}"/>
              </a:ext>
            </a:extLst>
          </p:cNvPr>
          <p:cNvSpPr/>
          <p:nvPr/>
        </p:nvSpPr>
        <p:spPr>
          <a:xfrm>
            <a:off x="7453312" y="6029326"/>
            <a:ext cx="67627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E852AE-C6AC-4226-BE28-54E28745C2AE}"/>
              </a:ext>
            </a:extLst>
          </p:cNvPr>
          <p:cNvSpPr/>
          <p:nvPr/>
        </p:nvSpPr>
        <p:spPr>
          <a:xfrm>
            <a:off x="7339011" y="6462725"/>
            <a:ext cx="881063" cy="10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Rectangle: Rounded Corners 239">
            <a:extLst>
              <a:ext uri="{FF2B5EF4-FFF2-40B4-BE49-F238E27FC236}">
                <a16:creationId xmlns:a16="http://schemas.microsoft.com/office/drawing/2014/main" id="{9FF875DF-A15E-4B28-9ED3-414C05B3125F}"/>
              </a:ext>
            </a:extLst>
          </p:cNvPr>
          <p:cNvSpPr/>
          <p:nvPr/>
        </p:nvSpPr>
        <p:spPr>
          <a:xfrm>
            <a:off x="533238" y="9408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a:extLst>
              <a:ext uri="{FF2B5EF4-FFF2-40B4-BE49-F238E27FC236}">
                <a16:creationId xmlns:a16="http://schemas.microsoft.com/office/drawing/2014/main" id="{C7246E23-F7EC-4612-B7A8-05F480CD518E}"/>
              </a:ext>
            </a:extLst>
          </p:cNvPr>
          <p:cNvSpPr txBox="1"/>
          <p:nvPr/>
        </p:nvSpPr>
        <p:spPr>
          <a:xfrm>
            <a:off x="470175" y="919858"/>
            <a:ext cx="1250731" cy="246221"/>
          </a:xfrm>
          <a:prstGeom prst="rect">
            <a:avLst/>
          </a:prstGeom>
          <a:noFill/>
        </p:spPr>
        <p:txBody>
          <a:bodyPr wrap="square" rtlCol="0">
            <a:spAutoFit/>
          </a:bodyPr>
          <a:lstStyle/>
          <a:p>
            <a:r>
              <a:rPr lang="en-US" sz="1000" dirty="0"/>
              <a:t>Hans</a:t>
            </a:r>
          </a:p>
        </p:txBody>
      </p:sp>
      <p:sp>
        <p:nvSpPr>
          <p:cNvPr id="244" name="Rectangle: Rounded Corners 243">
            <a:extLst>
              <a:ext uri="{FF2B5EF4-FFF2-40B4-BE49-F238E27FC236}">
                <a16:creationId xmlns:a16="http://schemas.microsoft.com/office/drawing/2014/main" id="{255A7CD2-B62C-4F61-A684-F153C86D96F6}"/>
              </a:ext>
            </a:extLst>
          </p:cNvPr>
          <p:cNvSpPr/>
          <p:nvPr/>
        </p:nvSpPr>
        <p:spPr>
          <a:xfrm>
            <a:off x="533238" y="11504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BE8097DB-7829-4EF1-8B33-754329135FB2}"/>
              </a:ext>
            </a:extLst>
          </p:cNvPr>
          <p:cNvSpPr txBox="1"/>
          <p:nvPr/>
        </p:nvSpPr>
        <p:spPr>
          <a:xfrm>
            <a:off x="470175" y="1129408"/>
            <a:ext cx="1250731" cy="246221"/>
          </a:xfrm>
          <a:prstGeom prst="rect">
            <a:avLst/>
          </a:prstGeom>
          <a:noFill/>
        </p:spPr>
        <p:txBody>
          <a:bodyPr wrap="square" rtlCol="0">
            <a:spAutoFit/>
          </a:bodyPr>
          <a:lstStyle/>
          <a:p>
            <a:r>
              <a:rPr lang="en-US" sz="1000" dirty="0" err="1"/>
              <a:t>Rathje</a:t>
            </a:r>
            <a:endParaRPr lang="en-US" sz="1000" dirty="0"/>
          </a:p>
        </p:txBody>
      </p:sp>
      <p:sp>
        <p:nvSpPr>
          <p:cNvPr id="248" name="Rectangle: Rounded Corners 247">
            <a:extLst>
              <a:ext uri="{FF2B5EF4-FFF2-40B4-BE49-F238E27FC236}">
                <a16:creationId xmlns:a16="http://schemas.microsoft.com/office/drawing/2014/main" id="{C490EBB5-89B9-4F26-8B54-15B1909AA5C7}"/>
              </a:ext>
            </a:extLst>
          </p:cNvPr>
          <p:cNvSpPr/>
          <p:nvPr/>
        </p:nvSpPr>
        <p:spPr>
          <a:xfrm>
            <a:off x="533238" y="13599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34493267-2C57-42FD-8B15-77EE9A44118E}"/>
              </a:ext>
            </a:extLst>
          </p:cNvPr>
          <p:cNvSpPr txBox="1"/>
          <p:nvPr/>
        </p:nvSpPr>
        <p:spPr>
          <a:xfrm>
            <a:off x="470175" y="1338958"/>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52" name="Rectangle 251">
            <a:extLst>
              <a:ext uri="{FF2B5EF4-FFF2-40B4-BE49-F238E27FC236}">
                <a16:creationId xmlns:a16="http://schemas.microsoft.com/office/drawing/2014/main" id="{B2D68ED0-30D6-4547-B263-10F8522A12CF}"/>
              </a:ext>
            </a:extLst>
          </p:cNvPr>
          <p:cNvSpPr/>
          <p:nvPr/>
        </p:nvSpPr>
        <p:spPr>
          <a:xfrm>
            <a:off x="544851" y="94384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99E9BF26-668B-4AF9-95A2-ADA3A50016C2}"/>
              </a:ext>
            </a:extLst>
          </p:cNvPr>
          <p:cNvSpPr/>
          <p:nvPr/>
        </p:nvSpPr>
        <p:spPr>
          <a:xfrm>
            <a:off x="544851" y="115339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3B157C-0B68-4C09-BDA8-F9E6140F1FC7}"/>
              </a:ext>
            </a:extLst>
          </p:cNvPr>
          <p:cNvSpPr/>
          <p:nvPr/>
        </p:nvSpPr>
        <p:spPr>
          <a:xfrm>
            <a:off x="544851" y="1362947"/>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CEA06C8-110A-4081-B43C-64C010DAF630}"/>
              </a:ext>
            </a:extLst>
          </p:cNvPr>
          <p:cNvSpPr/>
          <p:nvPr/>
        </p:nvSpPr>
        <p:spPr>
          <a:xfrm>
            <a:off x="531526" y="278710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6C97DD24-5F44-44B0-AA6B-C005C0CA8412}"/>
              </a:ext>
            </a:extLst>
          </p:cNvPr>
          <p:cNvSpPr txBox="1"/>
          <p:nvPr/>
        </p:nvSpPr>
        <p:spPr>
          <a:xfrm>
            <a:off x="468463" y="2766080"/>
            <a:ext cx="1250731" cy="246221"/>
          </a:xfrm>
          <a:prstGeom prst="rect">
            <a:avLst/>
          </a:prstGeom>
          <a:noFill/>
        </p:spPr>
        <p:txBody>
          <a:bodyPr wrap="square" rtlCol="0">
            <a:spAutoFit/>
          </a:bodyPr>
          <a:lstStyle/>
          <a:p>
            <a:r>
              <a:rPr lang="en-US" sz="1000" dirty="0"/>
              <a:t>Hans</a:t>
            </a:r>
          </a:p>
        </p:txBody>
      </p:sp>
      <p:sp>
        <p:nvSpPr>
          <p:cNvPr id="258" name="Rectangle: Rounded Corners 257">
            <a:extLst>
              <a:ext uri="{FF2B5EF4-FFF2-40B4-BE49-F238E27FC236}">
                <a16:creationId xmlns:a16="http://schemas.microsoft.com/office/drawing/2014/main" id="{9D71BA78-A572-4435-9430-7CF13EE67DAF}"/>
              </a:ext>
            </a:extLst>
          </p:cNvPr>
          <p:cNvSpPr/>
          <p:nvPr/>
        </p:nvSpPr>
        <p:spPr>
          <a:xfrm>
            <a:off x="531526" y="299665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6579BDF8-6A51-479F-B548-D65808EAC87C}"/>
              </a:ext>
            </a:extLst>
          </p:cNvPr>
          <p:cNvSpPr txBox="1"/>
          <p:nvPr/>
        </p:nvSpPr>
        <p:spPr>
          <a:xfrm>
            <a:off x="468463" y="2975630"/>
            <a:ext cx="1250731" cy="246221"/>
          </a:xfrm>
          <a:prstGeom prst="rect">
            <a:avLst/>
          </a:prstGeom>
          <a:noFill/>
        </p:spPr>
        <p:txBody>
          <a:bodyPr wrap="square" rtlCol="0">
            <a:spAutoFit/>
          </a:bodyPr>
          <a:lstStyle/>
          <a:p>
            <a:r>
              <a:rPr lang="en-US" sz="1000" dirty="0" err="1"/>
              <a:t>Rathje</a:t>
            </a:r>
            <a:endParaRPr lang="en-US" sz="1000" dirty="0"/>
          </a:p>
        </p:txBody>
      </p:sp>
      <p:sp>
        <p:nvSpPr>
          <p:cNvPr id="262" name="Rectangle: Rounded Corners 261">
            <a:extLst>
              <a:ext uri="{FF2B5EF4-FFF2-40B4-BE49-F238E27FC236}">
                <a16:creationId xmlns:a16="http://schemas.microsoft.com/office/drawing/2014/main" id="{5F698FA5-C3A9-489C-893B-40AB21C4CA05}"/>
              </a:ext>
            </a:extLst>
          </p:cNvPr>
          <p:cNvSpPr/>
          <p:nvPr/>
        </p:nvSpPr>
        <p:spPr>
          <a:xfrm>
            <a:off x="531526" y="320620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DC6C7DBD-15D5-4238-96FB-C7C184346E34}"/>
              </a:ext>
            </a:extLst>
          </p:cNvPr>
          <p:cNvSpPr txBox="1"/>
          <p:nvPr/>
        </p:nvSpPr>
        <p:spPr>
          <a:xfrm>
            <a:off x="468463" y="3185180"/>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64" name="Rectangle 263">
            <a:extLst>
              <a:ext uri="{FF2B5EF4-FFF2-40B4-BE49-F238E27FC236}">
                <a16:creationId xmlns:a16="http://schemas.microsoft.com/office/drawing/2014/main" id="{C267FE67-6780-4F91-927B-A3D6F26F1E68}"/>
              </a:ext>
            </a:extLst>
          </p:cNvPr>
          <p:cNvSpPr/>
          <p:nvPr/>
        </p:nvSpPr>
        <p:spPr>
          <a:xfrm>
            <a:off x="543139" y="279006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5E86A54E-7FC4-4094-BB12-49A3D4C7D70D}"/>
              </a:ext>
            </a:extLst>
          </p:cNvPr>
          <p:cNvSpPr/>
          <p:nvPr/>
        </p:nvSpPr>
        <p:spPr>
          <a:xfrm>
            <a:off x="543139" y="299961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48A4D2B-2C49-43A8-9235-204CB9367E78}"/>
              </a:ext>
            </a:extLst>
          </p:cNvPr>
          <p:cNvSpPr/>
          <p:nvPr/>
        </p:nvSpPr>
        <p:spPr>
          <a:xfrm>
            <a:off x="543139" y="3209169"/>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CEB24AD-70DF-4E69-9180-30CAEE803C59}"/>
              </a:ext>
            </a:extLst>
          </p:cNvPr>
          <p:cNvSpPr/>
          <p:nvPr/>
        </p:nvSpPr>
        <p:spPr>
          <a:xfrm>
            <a:off x="7224713" y="1042987"/>
            <a:ext cx="119062"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1" name="Rectangle 260">
            <a:extLst>
              <a:ext uri="{FF2B5EF4-FFF2-40B4-BE49-F238E27FC236}">
                <a16:creationId xmlns:a16="http://schemas.microsoft.com/office/drawing/2014/main" id="{05590BDC-1F6C-41D3-B18A-B4A195C1E086}"/>
              </a:ext>
            </a:extLst>
          </p:cNvPr>
          <p:cNvSpPr/>
          <p:nvPr/>
        </p:nvSpPr>
        <p:spPr>
          <a:xfrm>
            <a:off x="8972550" y="1214437"/>
            <a:ext cx="609600"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7" name="Rectangle 266">
            <a:extLst>
              <a:ext uri="{FF2B5EF4-FFF2-40B4-BE49-F238E27FC236}">
                <a16:creationId xmlns:a16="http://schemas.microsoft.com/office/drawing/2014/main" id="{AF6D2F84-C5C9-4D51-BAEE-250FE1217DDB}"/>
              </a:ext>
            </a:extLst>
          </p:cNvPr>
          <p:cNvSpPr/>
          <p:nvPr/>
        </p:nvSpPr>
        <p:spPr>
          <a:xfrm>
            <a:off x="7705725" y="1709738"/>
            <a:ext cx="500062"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8" name="Rectangle 267">
            <a:extLst>
              <a:ext uri="{FF2B5EF4-FFF2-40B4-BE49-F238E27FC236}">
                <a16:creationId xmlns:a16="http://schemas.microsoft.com/office/drawing/2014/main" id="{D4F6CFB2-67AF-4817-8FF8-5E6E725A5944}"/>
              </a:ext>
            </a:extLst>
          </p:cNvPr>
          <p:cNvSpPr/>
          <p:nvPr/>
        </p:nvSpPr>
        <p:spPr>
          <a:xfrm>
            <a:off x="7696200" y="2133600"/>
            <a:ext cx="738188"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9" name="Rectangle 268">
            <a:extLst>
              <a:ext uri="{FF2B5EF4-FFF2-40B4-BE49-F238E27FC236}">
                <a16:creationId xmlns:a16="http://schemas.microsoft.com/office/drawing/2014/main" id="{FC0D6B0A-32FB-4C3C-9883-1B4F18A06954}"/>
              </a:ext>
            </a:extLst>
          </p:cNvPr>
          <p:cNvSpPr/>
          <p:nvPr/>
        </p:nvSpPr>
        <p:spPr>
          <a:xfrm>
            <a:off x="8901112" y="2719386"/>
            <a:ext cx="552451"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0" name="Rectangle 269">
            <a:extLst>
              <a:ext uri="{FF2B5EF4-FFF2-40B4-BE49-F238E27FC236}">
                <a16:creationId xmlns:a16="http://schemas.microsoft.com/office/drawing/2014/main" id="{1DA5202B-0084-4E84-B362-7BB8D8EA96CF}"/>
              </a:ext>
            </a:extLst>
          </p:cNvPr>
          <p:cNvSpPr/>
          <p:nvPr/>
        </p:nvSpPr>
        <p:spPr>
          <a:xfrm>
            <a:off x="7229475" y="3062287"/>
            <a:ext cx="233363" cy="8096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1" name="Rectangle 270">
            <a:extLst>
              <a:ext uri="{FF2B5EF4-FFF2-40B4-BE49-F238E27FC236}">
                <a16:creationId xmlns:a16="http://schemas.microsoft.com/office/drawing/2014/main" id="{2729AEF5-8485-4C01-8607-CA01F9F55BF5}"/>
              </a:ext>
            </a:extLst>
          </p:cNvPr>
          <p:cNvSpPr/>
          <p:nvPr/>
        </p:nvSpPr>
        <p:spPr>
          <a:xfrm>
            <a:off x="7667624" y="3471861"/>
            <a:ext cx="714376" cy="10001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2" name="Rectangle 271">
            <a:extLst>
              <a:ext uri="{FF2B5EF4-FFF2-40B4-BE49-F238E27FC236}">
                <a16:creationId xmlns:a16="http://schemas.microsoft.com/office/drawing/2014/main" id="{FB2A7845-34B2-4325-90D6-5F7B45931FD8}"/>
              </a:ext>
            </a:extLst>
          </p:cNvPr>
          <p:cNvSpPr/>
          <p:nvPr/>
        </p:nvSpPr>
        <p:spPr>
          <a:xfrm>
            <a:off x="7629524" y="4514849"/>
            <a:ext cx="1190626"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3" name="Rectangle 272">
            <a:extLst>
              <a:ext uri="{FF2B5EF4-FFF2-40B4-BE49-F238E27FC236}">
                <a16:creationId xmlns:a16="http://schemas.microsoft.com/office/drawing/2014/main" id="{8BCF6D33-31F5-4DE3-916F-3EB86C82053E}"/>
              </a:ext>
            </a:extLst>
          </p:cNvPr>
          <p:cNvSpPr/>
          <p:nvPr/>
        </p:nvSpPr>
        <p:spPr>
          <a:xfrm>
            <a:off x="9043987" y="4952997"/>
            <a:ext cx="566738" cy="10001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4" name="Rectangle 273">
            <a:extLst>
              <a:ext uri="{FF2B5EF4-FFF2-40B4-BE49-F238E27FC236}">
                <a16:creationId xmlns:a16="http://schemas.microsoft.com/office/drawing/2014/main" id="{5E88D9C7-A622-4BAD-8C6C-5178599025F2}"/>
              </a:ext>
            </a:extLst>
          </p:cNvPr>
          <p:cNvSpPr/>
          <p:nvPr/>
        </p:nvSpPr>
        <p:spPr>
          <a:xfrm>
            <a:off x="8996362" y="4600575"/>
            <a:ext cx="500063"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5" name="Rectangle 274">
            <a:extLst>
              <a:ext uri="{FF2B5EF4-FFF2-40B4-BE49-F238E27FC236}">
                <a16:creationId xmlns:a16="http://schemas.microsoft.com/office/drawing/2014/main" id="{78D61FCC-5D33-4C48-87CA-A96182A134FF}"/>
              </a:ext>
            </a:extLst>
          </p:cNvPr>
          <p:cNvSpPr/>
          <p:nvPr/>
        </p:nvSpPr>
        <p:spPr>
          <a:xfrm>
            <a:off x="8996362" y="4691062"/>
            <a:ext cx="923926" cy="95252"/>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6" name="Rectangle 275">
            <a:extLst>
              <a:ext uri="{FF2B5EF4-FFF2-40B4-BE49-F238E27FC236}">
                <a16:creationId xmlns:a16="http://schemas.microsoft.com/office/drawing/2014/main" id="{3415BE1B-FAFC-4B1C-9A26-BBD6BADED3D7}"/>
              </a:ext>
            </a:extLst>
          </p:cNvPr>
          <p:cNvSpPr/>
          <p:nvPr/>
        </p:nvSpPr>
        <p:spPr>
          <a:xfrm>
            <a:off x="7634287" y="5319712"/>
            <a:ext cx="1152526"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7" name="Rectangle 276">
            <a:extLst>
              <a:ext uri="{FF2B5EF4-FFF2-40B4-BE49-F238E27FC236}">
                <a16:creationId xmlns:a16="http://schemas.microsoft.com/office/drawing/2014/main" id="{BD63AFC3-A4B4-45C2-ABA1-3D7ACF4F712B}"/>
              </a:ext>
            </a:extLst>
          </p:cNvPr>
          <p:cNvSpPr/>
          <p:nvPr/>
        </p:nvSpPr>
        <p:spPr>
          <a:xfrm>
            <a:off x="9324975" y="5572125"/>
            <a:ext cx="976313"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8" name="Rectangle 277">
            <a:extLst>
              <a:ext uri="{FF2B5EF4-FFF2-40B4-BE49-F238E27FC236}">
                <a16:creationId xmlns:a16="http://schemas.microsoft.com/office/drawing/2014/main" id="{33BA4ACE-DEFB-4017-8219-C588199DB890}"/>
              </a:ext>
            </a:extLst>
          </p:cNvPr>
          <p:cNvSpPr/>
          <p:nvPr/>
        </p:nvSpPr>
        <p:spPr>
          <a:xfrm>
            <a:off x="9229726" y="6272211"/>
            <a:ext cx="661988" cy="95251"/>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9" name="Rectangle 278">
            <a:extLst>
              <a:ext uri="{FF2B5EF4-FFF2-40B4-BE49-F238E27FC236}">
                <a16:creationId xmlns:a16="http://schemas.microsoft.com/office/drawing/2014/main" id="{3B93D0BE-1B4A-4351-8EEB-98C1D72777EC}"/>
              </a:ext>
            </a:extLst>
          </p:cNvPr>
          <p:cNvSpPr/>
          <p:nvPr/>
        </p:nvSpPr>
        <p:spPr>
          <a:xfrm>
            <a:off x="7281863" y="6376987"/>
            <a:ext cx="452437" cy="8572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126" name="Rectangle 125">
            <a:extLst>
              <a:ext uri="{FF2B5EF4-FFF2-40B4-BE49-F238E27FC236}">
                <a16:creationId xmlns:a16="http://schemas.microsoft.com/office/drawing/2014/main" id="{9BC88DB2-4AFF-4694-88FC-242743A03E00}"/>
              </a:ext>
            </a:extLst>
          </p:cNvPr>
          <p:cNvSpPr/>
          <p:nvPr/>
        </p:nvSpPr>
        <p:spPr>
          <a:xfrm>
            <a:off x="532748" y="219958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a:extLst>
              <a:ext uri="{FF2B5EF4-FFF2-40B4-BE49-F238E27FC236}">
                <a16:creationId xmlns:a16="http://schemas.microsoft.com/office/drawing/2014/main" id="{7DFFDA8F-50B9-448E-A32D-641F7BCC969A}"/>
              </a:ext>
            </a:extLst>
          </p:cNvPr>
          <p:cNvSpPr txBox="1"/>
          <p:nvPr/>
        </p:nvSpPr>
        <p:spPr>
          <a:xfrm>
            <a:off x="468346" y="2175592"/>
            <a:ext cx="1250731" cy="246221"/>
          </a:xfrm>
          <a:prstGeom prst="rect">
            <a:avLst/>
          </a:prstGeom>
          <a:noFill/>
        </p:spPr>
        <p:txBody>
          <a:bodyPr wrap="square" rtlCol="0">
            <a:spAutoFit/>
          </a:bodyPr>
          <a:lstStyle/>
          <a:p>
            <a:r>
              <a:rPr lang="en-US" sz="1000" dirty="0"/>
              <a:t>Gerd Mohr</a:t>
            </a:r>
          </a:p>
        </p:txBody>
      </p:sp>
      <p:sp>
        <p:nvSpPr>
          <p:cNvPr id="334" name="Rectangle 333">
            <a:extLst>
              <a:ext uri="{FF2B5EF4-FFF2-40B4-BE49-F238E27FC236}">
                <a16:creationId xmlns:a16="http://schemas.microsoft.com/office/drawing/2014/main" id="{19839943-B4F9-4A66-8F63-881CE59F5082}"/>
              </a:ext>
            </a:extLst>
          </p:cNvPr>
          <p:cNvSpPr/>
          <p:nvPr/>
        </p:nvSpPr>
        <p:spPr>
          <a:xfrm>
            <a:off x="543022" y="199003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Rectangle 335">
            <a:extLst>
              <a:ext uri="{FF2B5EF4-FFF2-40B4-BE49-F238E27FC236}">
                <a16:creationId xmlns:a16="http://schemas.microsoft.com/office/drawing/2014/main" id="{5B4DD6C8-D054-4488-810B-F9B5007185E2}"/>
              </a:ext>
            </a:extLst>
          </p:cNvPr>
          <p:cNvSpPr/>
          <p:nvPr/>
        </p:nvSpPr>
        <p:spPr>
          <a:xfrm>
            <a:off x="543022" y="178048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Rounded Corners 337">
            <a:extLst>
              <a:ext uri="{FF2B5EF4-FFF2-40B4-BE49-F238E27FC236}">
                <a16:creationId xmlns:a16="http://schemas.microsoft.com/office/drawing/2014/main" id="{F634D488-AC16-41E1-943D-122EC27F5C20}"/>
              </a:ext>
            </a:extLst>
          </p:cNvPr>
          <p:cNvSpPr/>
          <p:nvPr/>
        </p:nvSpPr>
        <p:spPr>
          <a:xfrm>
            <a:off x="533463" y="156477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2B9F4D73-0342-4FA3-B085-BAB5217358C5}"/>
              </a:ext>
            </a:extLst>
          </p:cNvPr>
          <p:cNvSpPr/>
          <p:nvPr/>
        </p:nvSpPr>
        <p:spPr>
          <a:xfrm>
            <a:off x="539638" y="1577648"/>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extBox 341">
            <a:extLst>
              <a:ext uri="{FF2B5EF4-FFF2-40B4-BE49-F238E27FC236}">
                <a16:creationId xmlns:a16="http://schemas.microsoft.com/office/drawing/2014/main" id="{3B910327-471E-4F56-B387-9A9EBE7AE36F}"/>
              </a:ext>
            </a:extLst>
          </p:cNvPr>
          <p:cNvSpPr txBox="1"/>
          <p:nvPr/>
        </p:nvSpPr>
        <p:spPr>
          <a:xfrm>
            <a:off x="470400" y="1543754"/>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44" name="Rectangle: Rounded Corners 343">
            <a:extLst>
              <a:ext uri="{FF2B5EF4-FFF2-40B4-BE49-F238E27FC236}">
                <a16:creationId xmlns:a16="http://schemas.microsoft.com/office/drawing/2014/main" id="{CCCC96CD-A96D-43C7-BA3F-BF0147CC7723}"/>
              </a:ext>
            </a:extLst>
          </p:cNvPr>
          <p:cNvSpPr/>
          <p:nvPr/>
        </p:nvSpPr>
        <p:spPr>
          <a:xfrm>
            <a:off x="531409" y="177751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xtBox 345">
            <a:extLst>
              <a:ext uri="{FF2B5EF4-FFF2-40B4-BE49-F238E27FC236}">
                <a16:creationId xmlns:a16="http://schemas.microsoft.com/office/drawing/2014/main" id="{35560881-ADED-401C-9B40-7A633E61FE32}"/>
              </a:ext>
            </a:extLst>
          </p:cNvPr>
          <p:cNvSpPr txBox="1"/>
          <p:nvPr/>
        </p:nvSpPr>
        <p:spPr>
          <a:xfrm>
            <a:off x="468346" y="1756492"/>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48" name="Rectangle: Rounded Corners 347">
            <a:extLst>
              <a:ext uri="{FF2B5EF4-FFF2-40B4-BE49-F238E27FC236}">
                <a16:creationId xmlns:a16="http://schemas.microsoft.com/office/drawing/2014/main" id="{21727184-9D82-4B8D-A2C0-4444160F1B97}"/>
              </a:ext>
            </a:extLst>
          </p:cNvPr>
          <p:cNvSpPr/>
          <p:nvPr/>
        </p:nvSpPr>
        <p:spPr>
          <a:xfrm>
            <a:off x="531409" y="198706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xtBox 349">
            <a:extLst>
              <a:ext uri="{FF2B5EF4-FFF2-40B4-BE49-F238E27FC236}">
                <a16:creationId xmlns:a16="http://schemas.microsoft.com/office/drawing/2014/main" id="{8CCD3981-A78B-4CA0-A57C-1332DD811E4E}"/>
              </a:ext>
            </a:extLst>
          </p:cNvPr>
          <p:cNvSpPr txBox="1"/>
          <p:nvPr/>
        </p:nvSpPr>
        <p:spPr>
          <a:xfrm>
            <a:off x="468346" y="1966042"/>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130" name="Rectangle: Rounded Corners 129">
            <a:extLst>
              <a:ext uri="{FF2B5EF4-FFF2-40B4-BE49-F238E27FC236}">
                <a16:creationId xmlns:a16="http://schemas.microsoft.com/office/drawing/2014/main" id="{187154B3-E792-4071-B78A-9C8972F0D7F0}"/>
              </a:ext>
            </a:extLst>
          </p:cNvPr>
          <p:cNvSpPr/>
          <p:nvPr/>
        </p:nvSpPr>
        <p:spPr>
          <a:xfrm>
            <a:off x="531409" y="219661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0BE61212-1316-4C60-9D4D-F6FA181D8185}"/>
              </a:ext>
            </a:extLst>
          </p:cNvPr>
          <p:cNvSpPr txBox="1"/>
          <p:nvPr/>
        </p:nvSpPr>
        <p:spPr>
          <a:xfrm>
            <a:off x="2690648" y="304813"/>
            <a:ext cx="343364" cy="369332"/>
          </a:xfrm>
          <a:prstGeom prst="rect">
            <a:avLst/>
          </a:prstGeom>
          <a:noFill/>
        </p:spPr>
        <p:txBody>
          <a:bodyPr wrap="none" rtlCol="0">
            <a:spAutoFit/>
          </a:bodyPr>
          <a:lstStyle/>
          <a:p>
            <a:r>
              <a:rPr lang="en-US" dirty="0"/>
              <a:t>…</a:t>
            </a:r>
          </a:p>
        </p:txBody>
      </p:sp>
      <p:sp>
        <p:nvSpPr>
          <p:cNvPr id="138" name="Rectangle 137">
            <a:extLst>
              <a:ext uri="{FF2B5EF4-FFF2-40B4-BE49-F238E27FC236}">
                <a16:creationId xmlns:a16="http://schemas.microsoft.com/office/drawing/2014/main" id="{A0BF5E8A-42A6-4ABB-B4FE-006C9CDA61E2}"/>
              </a:ext>
            </a:extLst>
          </p:cNvPr>
          <p:cNvSpPr/>
          <p:nvPr/>
        </p:nvSpPr>
        <p:spPr>
          <a:xfrm>
            <a:off x="538003" y="404415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B2A766DE-AC4F-4625-9A19-9D811D54B063}"/>
              </a:ext>
            </a:extLst>
          </p:cNvPr>
          <p:cNvSpPr txBox="1"/>
          <p:nvPr/>
        </p:nvSpPr>
        <p:spPr>
          <a:xfrm>
            <a:off x="473601" y="4020163"/>
            <a:ext cx="1250731" cy="246221"/>
          </a:xfrm>
          <a:prstGeom prst="rect">
            <a:avLst/>
          </a:prstGeom>
          <a:noFill/>
        </p:spPr>
        <p:txBody>
          <a:bodyPr wrap="square" rtlCol="0">
            <a:spAutoFit/>
          </a:bodyPr>
          <a:lstStyle/>
          <a:p>
            <a:r>
              <a:rPr lang="en-US" sz="1000" dirty="0"/>
              <a:t>Gerd Mohr</a:t>
            </a:r>
          </a:p>
        </p:txBody>
      </p:sp>
      <p:sp>
        <p:nvSpPr>
          <p:cNvPr id="149" name="Rectangle 148">
            <a:extLst>
              <a:ext uri="{FF2B5EF4-FFF2-40B4-BE49-F238E27FC236}">
                <a16:creationId xmlns:a16="http://schemas.microsoft.com/office/drawing/2014/main" id="{00ADC7ED-C379-4FC9-9C2F-1C0D8BC990FE}"/>
              </a:ext>
            </a:extLst>
          </p:cNvPr>
          <p:cNvSpPr/>
          <p:nvPr/>
        </p:nvSpPr>
        <p:spPr>
          <a:xfrm>
            <a:off x="548277" y="383460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2993D6B4-6FE1-4C00-B3E4-6FB145386F44}"/>
              </a:ext>
            </a:extLst>
          </p:cNvPr>
          <p:cNvSpPr/>
          <p:nvPr/>
        </p:nvSpPr>
        <p:spPr>
          <a:xfrm>
            <a:off x="548277" y="3625052"/>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C7B2B5CA-F5B5-4CC5-94EB-A719FFFC64F8}"/>
              </a:ext>
            </a:extLst>
          </p:cNvPr>
          <p:cNvSpPr/>
          <p:nvPr/>
        </p:nvSpPr>
        <p:spPr>
          <a:xfrm>
            <a:off x="538718" y="340934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22F9D6F8-C36D-41A1-81F2-578525D66284}"/>
              </a:ext>
            </a:extLst>
          </p:cNvPr>
          <p:cNvSpPr/>
          <p:nvPr/>
        </p:nvSpPr>
        <p:spPr>
          <a:xfrm>
            <a:off x="544893" y="3422219"/>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extBox 362">
            <a:extLst>
              <a:ext uri="{FF2B5EF4-FFF2-40B4-BE49-F238E27FC236}">
                <a16:creationId xmlns:a16="http://schemas.microsoft.com/office/drawing/2014/main" id="{0A450981-F0A8-4FC9-8B0E-D8BD5595014C}"/>
              </a:ext>
            </a:extLst>
          </p:cNvPr>
          <p:cNvSpPr txBox="1"/>
          <p:nvPr/>
        </p:nvSpPr>
        <p:spPr>
          <a:xfrm>
            <a:off x="475655" y="3388325"/>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65" name="Rectangle: Rounded Corners 364">
            <a:extLst>
              <a:ext uri="{FF2B5EF4-FFF2-40B4-BE49-F238E27FC236}">
                <a16:creationId xmlns:a16="http://schemas.microsoft.com/office/drawing/2014/main" id="{48411527-3069-438E-841D-6BAC6E81236F}"/>
              </a:ext>
            </a:extLst>
          </p:cNvPr>
          <p:cNvSpPr/>
          <p:nvPr/>
        </p:nvSpPr>
        <p:spPr>
          <a:xfrm>
            <a:off x="536664" y="362208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a:extLst>
              <a:ext uri="{FF2B5EF4-FFF2-40B4-BE49-F238E27FC236}">
                <a16:creationId xmlns:a16="http://schemas.microsoft.com/office/drawing/2014/main" id="{DC22344C-870F-42A4-A0C6-7838C3083886}"/>
              </a:ext>
            </a:extLst>
          </p:cNvPr>
          <p:cNvSpPr txBox="1"/>
          <p:nvPr/>
        </p:nvSpPr>
        <p:spPr>
          <a:xfrm>
            <a:off x="473601" y="3601063"/>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69" name="Rectangle: Rounded Corners 368">
            <a:extLst>
              <a:ext uri="{FF2B5EF4-FFF2-40B4-BE49-F238E27FC236}">
                <a16:creationId xmlns:a16="http://schemas.microsoft.com/office/drawing/2014/main" id="{F475D50E-4C22-4142-9BD2-6699F948605D}"/>
              </a:ext>
            </a:extLst>
          </p:cNvPr>
          <p:cNvSpPr/>
          <p:nvPr/>
        </p:nvSpPr>
        <p:spPr>
          <a:xfrm>
            <a:off x="536664" y="383163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a:extLst>
              <a:ext uri="{FF2B5EF4-FFF2-40B4-BE49-F238E27FC236}">
                <a16:creationId xmlns:a16="http://schemas.microsoft.com/office/drawing/2014/main" id="{35F2B17C-9E74-4148-ABA0-9F8EF334AA09}"/>
              </a:ext>
            </a:extLst>
          </p:cNvPr>
          <p:cNvSpPr txBox="1"/>
          <p:nvPr/>
        </p:nvSpPr>
        <p:spPr>
          <a:xfrm>
            <a:off x="473601" y="3810613"/>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373" name="Rectangle: Rounded Corners 372">
            <a:extLst>
              <a:ext uri="{FF2B5EF4-FFF2-40B4-BE49-F238E27FC236}">
                <a16:creationId xmlns:a16="http://schemas.microsoft.com/office/drawing/2014/main" id="{D20B7787-0781-418A-AE40-64049EEF02BB}"/>
              </a:ext>
            </a:extLst>
          </p:cNvPr>
          <p:cNvSpPr/>
          <p:nvPr/>
        </p:nvSpPr>
        <p:spPr>
          <a:xfrm>
            <a:off x="536664" y="404118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155B8E-1D0D-40DF-A332-04B124646E5D}"/>
              </a:ext>
            </a:extLst>
          </p:cNvPr>
          <p:cNvSpPr/>
          <p:nvPr/>
        </p:nvSpPr>
        <p:spPr>
          <a:xfrm>
            <a:off x="9020175" y="1552575"/>
            <a:ext cx="214313" cy="85725"/>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297947-080D-4693-A747-72D1A6BA7B29}"/>
              </a:ext>
            </a:extLst>
          </p:cNvPr>
          <p:cNvSpPr/>
          <p:nvPr/>
        </p:nvSpPr>
        <p:spPr>
          <a:xfrm>
            <a:off x="8829676" y="1714500"/>
            <a:ext cx="209221" cy="103790"/>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36DA43-DDFF-4572-8D7B-DF0ED8003163}"/>
              </a:ext>
            </a:extLst>
          </p:cNvPr>
          <p:cNvSpPr/>
          <p:nvPr/>
        </p:nvSpPr>
        <p:spPr>
          <a:xfrm>
            <a:off x="8872537" y="2138361"/>
            <a:ext cx="290513" cy="95251"/>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F754E-488F-4CA6-BC3B-19C5D8DE9C11}"/>
              </a:ext>
            </a:extLst>
          </p:cNvPr>
          <p:cNvSpPr/>
          <p:nvPr/>
        </p:nvSpPr>
        <p:spPr>
          <a:xfrm>
            <a:off x="8577262" y="3471861"/>
            <a:ext cx="414338" cy="100014"/>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CA75B4-C489-4D91-8857-E445B2F47B02}"/>
              </a:ext>
            </a:extLst>
          </p:cNvPr>
          <p:cNvSpPr/>
          <p:nvPr/>
        </p:nvSpPr>
        <p:spPr>
          <a:xfrm>
            <a:off x="9258300" y="3381372"/>
            <a:ext cx="209550" cy="100015"/>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35A610-FFB7-4C21-81C5-9F0509222BE1}"/>
              </a:ext>
            </a:extLst>
          </p:cNvPr>
          <p:cNvSpPr/>
          <p:nvPr/>
        </p:nvSpPr>
        <p:spPr>
          <a:xfrm>
            <a:off x="9196388" y="4419597"/>
            <a:ext cx="209550" cy="100015"/>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70B36D4-43CC-4060-BF09-397D7605E2DD}"/>
              </a:ext>
            </a:extLst>
          </p:cNvPr>
          <p:cNvSpPr/>
          <p:nvPr/>
        </p:nvSpPr>
        <p:spPr>
          <a:xfrm>
            <a:off x="9001125" y="5305422"/>
            <a:ext cx="342899" cy="10001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43825C3-6A26-409C-BDE4-10F4D244E82E}"/>
              </a:ext>
            </a:extLst>
          </p:cNvPr>
          <p:cNvSpPr/>
          <p:nvPr/>
        </p:nvSpPr>
        <p:spPr>
          <a:xfrm>
            <a:off x="8220075" y="5662609"/>
            <a:ext cx="438150" cy="95254"/>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EDFFF0B-BDE3-4B27-B000-7ECF4FA1F312}"/>
              </a:ext>
            </a:extLst>
          </p:cNvPr>
          <p:cNvSpPr/>
          <p:nvPr/>
        </p:nvSpPr>
        <p:spPr>
          <a:xfrm>
            <a:off x="8529637" y="6272209"/>
            <a:ext cx="219076" cy="10001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1C77222-6D79-4D6A-B6C9-1BDC7030B04E}"/>
              </a:ext>
            </a:extLst>
          </p:cNvPr>
          <p:cNvSpPr/>
          <p:nvPr/>
        </p:nvSpPr>
        <p:spPr>
          <a:xfrm>
            <a:off x="1757203" y="733387"/>
            <a:ext cx="1142999" cy="16668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9B56CDE-6E14-4899-AF7A-51DDE07022D6}"/>
              </a:ext>
            </a:extLst>
          </p:cNvPr>
          <p:cNvSpPr/>
          <p:nvPr/>
        </p:nvSpPr>
        <p:spPr>
          <a:xfrm>
            <a:off x="1755864" y="73041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D949469-D8C5-42D8-9175-30E93BABBF1A}"/>
              </a:ext>
            </a:extLst>
          </p:cNvPr>
          <p:cNvSpPr/>
          <p:nvPr/>
        </p:nvSpPr>
        <p:spPr>
          <a:xfrm>
            <a:off x="1755491" y="937157"/>
            <a:ext cx="1142999" cy="16668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Rounded Corners 68">
            <a:extLst>
              <a:ext uri="{FF2B5EF4-FFF2-40B4-BE49-F238E27FC236}">
                <a16:creationId xmlns:a16="http://schemas.microsoft.com/office/drawing/2014/main" id="{42DBCBE0-3C8E-44A2-A283-EBA3E239250A}"/>
              </a:ext>
            </a:extLst>
          </p:cNvPr>
          <p:cNvSpPr/>
          <p:nvPr/>
        </p:nvSpPr>
        <p:spPr>
          <a:xfrm>
            <a:off x="1754152" y="9341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7136A70-D422-41F6-B71B-8CD74162E880}"/>
              </a:ext>
            </a:extLst>
          </p:cNvPr>
          <p:cNvSpPr/>
          <p:nvPr/>
        </p:nvSpPr>
        <p:spPr>
          <a:xfrm>
            <a:off x="10083362" y="3470710"/>
            <a:ext cx="209550" cy="100015"/>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9F24E869-5B47-4CEA-A5F0-EBB389850151}"/>
              </a:ext>
            </a:extLst>
          </p:cNvPr>
          <p:cNvSpPr/>
          <p:nvPr/>
        </p:nvSpPr>
        <p:spPr>
          <a:xfrm>
            <a:off x="10551073" y="5294255"/>
            <a:ext cx="209550" cy="100015"/>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F57D9764-C790-4E72-B37A-54279D064832}"/>
              </a:ext>
            </a:extLst>
          </p:cNvPr>
          <p:cNvSpPr/>
          <p:nvPr/>
        </p:nvSpPr>
        <p:spPr>
          <a:xfrm>
            <a:off x="535124" y="439463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F774A2C-23D9-4DDD-A968-2A3CA079CA18}"/>
              </a:ext>
            </a:extLst>
          </p:cNvPr>
          <p:cNvSpPr txBox="1"/>
          <p:nvPr/>
        </p:nvSpPr>
        <p:spPr>
          <a:xfrm>
            <a:off x="483491" y="4373614"/>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217" name="Rectangle: Rounded Corners 216">
            <a:extLst>
              <a:ext uri="{FF2B5EF4-FFF2-40B4-BE49-F238E27FC236}">
                <a16:creationId xmlns:a16="http://schemas.microsoft.com/office/drawing/2014/main" id="{5473E04B-B3FD-431B-A382-58736FE169DA}"/>
              </a:ext>
            </a:extLst>
          </p:cNvPr>
          <p:cNvSpPr/>
          <p:nvPr/>
        </p:nvSpPr>
        <p:spPr>
          <a:xfrm>
            <a:off x="1746704" y="43809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12F54AF7-9736-484C-BF7B-080778CB4A27}"/>
              </a:ext>
            </a:extLst>
          </p:cNvPr>
          <p:cNvSpPr txBox="1"/>
          <p:nvPr/>
        </p:nvSpPr>
        <p:spPr>
          <a:xfrm>
            <a:off x="1683641" y="4359916"/>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219" name="Rectangle: Rounded Corners 218">
            <a:extLst>
              <a:ext uri="{FF2B5EF4-FFF2-40B4-BE49-F238E27FC236}">
                <a16:creationId xmlns:a16="http://schemas.microsoft.com/office/drawing/2014/main" id="{690B2B6D-CEF2-4779-A91A-76B7D9D3B209}"/>
              </a:ext>
            </a:extLst>
          </p:cNvPr>
          <p:cNvSpPr/>
          <p:nvPr/>
        </p:nvSpPr>
        <p:spPr>
          <a:xfrm>
            <a:off x="2958284" y="43809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xtBox 219">
            <a:extLst>
              <a:ext uri="{FF2B5EF4-FFF2-40B4-BE49-F238E27FC236}">
                <a16:creationId xmlns:a16="http://schemas.microsoft.com/office/drawing/2014/main" id="{8CC6B338-9E29-4CB3-B8CB-CAE05B1685A0}"/>
              </a:ext>
            </a:extLst>
          </p:cNvPr>
          <p:cNvSpPr txBox="1"/>
          <p:nvPr/>
        </p:nvSpPr>
        <p:spPr>
          <a:xfrm>
            <a:off x="2895221" y="4359916"/>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221" name="Rectangle: Rounded Corners 220">
            <a:extLst>
              <a:ext uri="{FF2B5EF4-FFF2-40B4-BE49-F238E27FC236}">
                <a16:creationId xmlns:a16="http://schemas.microsoft.com/office/drawing/2014/main" id="{9FCE797C-2121-4E41-9001-65EFA6E9907C}"/>
              </a:ext>
            </a:extLst>
          </p:cNvPr>
          <p:cNvSpPr/>
          <p:nvPr/>
        </p:nvSpPr>
        <p:spPr>
          <a:xfrm>
            <a:off x="4158434" y="43809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58063FBB-3971-4DDB-A583-AB8CA4C64440}"/>
              </a:ext>
            </a:extLst>
          </p:cNvPr>
          <p:cNvSpPr txBox="1"/>
          <p:nvPr/>
        </p:nvSpPr>
        <p:spPr>
          <a:xfrm>
            <a:off x="4095371" y="4359916"/>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223" name="Rectangle: Rounded Corners 222">
            <a:extLst>
              <a:ext uri="{FF2B5EF4-FFF2-40B4-BE49-F238E27FC236}">
                <a16:creationId xmlns:a16="http://schemas.microsoft.com/office/drawing/2014/main" id="{0129DC27-F965-4C82-8A45-1DB5E4913DB0}"/>
              </a:ext>
            </a:extLst>
          </p:cNvPr>
          <p:cNvSpPr/>
          <p:nvPr/>
        </p:nvSpPr>
        <p:spPr>
          <a:xfrm>
            <a:off x="536506" y="472710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a:extLst>
              <a:ext uri="{FF2B5EF4-FFF2-40B4-BE49-F238E27FC236}">
                <a16:creationId xmlns:a16="http://schemas.microsoft.com/office/drawing/2014/main" id="{1D3CCE3C-847E-417E-82D1-1FCC61A16720}"/>
              </a:ext>
            </a:extLst>
          </p:cNvPr>
          <p:cNvSpPr txBox="1"/>
          <p:nvPr/>
        </p:nvSpPr>
        <p:spPr>
          <a:xfrm>
            <a:off x="473443" y="4706084"/>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253" name="Rectangle: Rounded Corners 252">
            <a:extLst>
              <a:ext uri="{FF2B5EF4-FFF2-40B4-BE49-F238E27FC236}">
                <a16:creationId xmlns:a16="http://schemas.microsoft.com/office/drawing/2014/main" id="{060B4CDC-D007-48EB-9D95-68751F447573}"/>
              </a:ext>
            </a:extLst>
          </p:cNvPr>
          <p:cNvSpPr/>
          <p:nvPr/>
        </p:nvSpPr>
        <p:spPr>
          <a:xfrm>
            <a:off x="1748086" y="472710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extBox 254">
            <a:extLst>
              <a:ext uri="{FF2B5EF4-FFF2-40B4-BE49-F238E27FC236}">
                <a16:creationId xmlns:a16="http://schemas.microsoft.com/office/drawing/2014/main" id="{D448940F-F947-493B-ACFB-2FF19D367FAE}"/>
              </a:ext>
            </a:extLst>
          </p:cNvPr>
          <p:cNvSpPr txBox="1"/>
          <p:nvPr/>
        </p:nvSpPr>
        <p:spPr>
          <a:xfrm>
            <a:off x="1685023" y="4706084"/>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257" name="Rectangle: Rounded Corners 256">
            <a:extLst>
              <a:ext uri="{FF2B5EF4-FFF2-40B4-BE49-F238E27FC236}">
                <a16:creationId xmlns:a16="http://schemas.microsoft.com/office/drawing/2014/main" id="{2A67570A-8358-4650-8658-916CAED7DCEE}"/>
              </a:ext>
            </a:extLst>
          </p:cNvPr>
          <p:cNvSpPr/>
          <p:nvPr/>
        </p:nvSpPr>
        <p:spPr>
          <a:xfrm>
            <a:off x="2971096" y="472710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076FF634-CDB1-40AA-9234-E623E3ED4D63}"/>
              </a:ext>
            </a:extLst>
          </p:cNvPr>
          <p:cNvSpPr txBox="1"/>
          <p:nvPr/>
        </p:nvSpPr>
        <p:spPr>
          <a:xfrm>
            <a:off x="2908033" y="4706084"/>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289" name="Rectangle: Rounded Corners 288">
            <a:extLst>
              <a:ext uri="{FF2B5EF4-FFF2-40B4-BE49-F238E27FC236}">
                <a16:creationId xmlns:a16="http://schemas.microsoft.com/office/drawing/2014/main" id="{C0D9259C-3089-4DB6-8BD6-E5282ABCF73F}"/>
              </a:ext>
            </a:extLst>
          </p:cNvPr>
          <p:cNvSpPr/>
          <p:nvPr/>
        </p:nvSpPr>
        <p:spPr>
          <a:xfrm>
            <a:off x="4175056" y="473091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xtBox 289">
            <a:extLst>
              <a:ext uri="{FF2B5EF4-FFF2-40B4-BE49-F238E27FC236}">
                <a16:creationId xmlns:a16="http://schemas.microsoft.com/office/drawing/2014/main" id="{3FA2EEBE-2169-495B-A386-604722A7BC57}"/>
              </a:ext>
            </a:extLst>
          </p:cNvPr>
          <p:cNvSpPr txBox="1"/>
          <p:nvPr/>
        </p:nvSpPr>
        <p:spPr>
          <a:xfrm>
            <a:off x="4111993" y="4709894"/>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cxnSp>
        <p:nvCxnSpPr>
          <p:cNvPr id="291" name="Straight Connector 290">
            <a:extLst>
              <a:ext uri="{FF2B5EF4-FFF2-40B4-BE49-F238E27FC236}">
                <a16:creationId xmlns:a16="http://schemas.microsoft.com/office/drawing/2014/main" id="{5B2B13EA-FBC8-4724-81E5-5FED4F8466A9}"/>
              </a:ext>
            </a:extLst>
          </p:cNvPr>
          <p:cNvCxnSpPr>
            <a:cxnSpLocks/>
          </p:cNvCxnSpPr>
          <p:nvPr/>
        </p:nvCxnSpPr>
        <p:spPr>
          <a:xfrm>
            <a:off x="393356" y="5024028"/>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2B27DAC7-4D29-43DE-A936-848487734EAD}"/>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
        <p:nvSpPr>
          <p:cNvPr id="94" name="Rectangle 93">
            <a:extLst>
              <a:ext uri="{FF2B5EF4-FFF2-40B4-BE49-F238E27FC236}">
                <a16:creationId xmlns:a16="http://schemas.microsoft.com/office/drawing/2014/main" id="{3A5966B3-4E99-404C-93D6-16601D31932B}"/>
              </a:ext>
            </a:extLst>
          </p:cNvPr>
          <p:cNvSpPr/>
          <p:nvPr/>
        </p:nvSpPr>
        <p:spPr>
          <a:xfrm>
            <a:off x="9010650" y="409574"/>
            <a:ext cx="557213" cy="904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95" name="Rectangle 94">
            <a:extLst>
              <a:ext uri="{FF2B5EF4-FFF2-40B4-BE49-F238E27FC236}">
                <a16:creationId xmlns:a16="http://schemas.microsoft.com/office/drawing/2014/main" id="{77BF09C5-DDCC-406E-9C5F-AAA6CB7A44DF}"/>
              </a:ext>
            </a:extLst>
          </p:cNvPr>
          <p:cNvSpPr/>
          <p:nvPr/>
        </p:nvSpPr>
        <p:spPr>
          <a:xfrm>
            <a:off x="8234363" y="1714500"/>
            <a:ext cx="185737"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96" name="Rectangle 295">
            <a:extLst>
              <a:ext uri="{FF2B5EF4-FFF2-40B4-BE49-F238E27FC236}">
                <a16:creationId xmlns:a16="http://schemas.microsoft.com/office/drawing/2014/main" id="{7C718643-415F-4811-9FFF-6A466A161F52}"/>
              </a:ext>
            </a:extLst>
          </p:cNvPr>
          <p:cNvSpPr/>
          <p:nvPr/>
        </p:nvSpPr>
        <p:spPr>
          <a:xfrm>
            <a:off x="8448676" y="1714500"/>
            <a:ext cx="185737"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99" name="Rectangle 298">
            <a:extLst>
              <a:ext uri="{FF2B5EF4-FFF2-40B4-BE49-F238E27FC236}">
                <a16:creationId xmlns:a16="http://schemas.microsoft.com/office/drawing/2014/main" id="{E771003C-7035-4096-82C5-0EE2DE7269D0}"/>
              </a:ext>
            </a:extLst>
          </p:cNvPr>
          <p:cNvSpPr/>
          <p:nvPr/>
        </p:nvSpPr>
        <p:spPr>
          <a:xfrm>
            <a:off x="8472488" y="6371239"/>
            <a:ext cx="166687" cy="8194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Tree>
    <p:extLst>
      <p:ext uri="{BB962C8B-B14F-4D97-AF65-F5344CB8AC3E}">
        <p14:creationId xmlns:p14="http://schemas.microsoft.com/office/powerpoint/2010/main" val="4248610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7145F7-48EC-4181-9C2B-B5C361A949B3}"/>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
        <p:nvSpPr>
          <p:cNvPr id="8" name="TextBox 7">
            <a:extLst>
              <a:ext uri="{FF2B5EF4-FFF2-40B4-BE49-F238E27FC236}">
                <a16:creationId xmlns:a16="http://schemas.microsoft.com/office/drawing/2014/main" id="{16A214BF-B415-4FF2-A3A4-2E0A7AEEE0FD}"/>
              </a:ext>
            </a:extLst>
          </p:cNvPr>
          <p:cNvSpPr txBox="1"/>
          <p:nvPr/>
        </p:nvSpPr>
        <p:spPr>
          <a:xfrm>
            <a:off x="1513489" y="4183117"/>
            <a:ext cx="530915" cy="646331"/>
          </a:xfrm>
          <a:prstGeom prst="rect">
            <a:avLst/>
          </a:prstGeom>
          <a:noFill/>
        </p:spPr>
        <p:txBody>
          <a:bodyPr wrap="square" rtlCol="0">
            <a:spAutoFit/>
          </a:bodyPr>
          <a:lstStyle/>
          <a:p>
            <a:r>
              <a:rPr lang="en-US" dirty="0">
                <a:solidFill>
                  <a:srgbClr val="FF0000"/>
                </a:solidFill>
              </a:rPr>
              <a:t>T28</a:t>
            </a:r>
          </a:p>
          <a:p>
            <a:r>
              <a:rPr lang="en-US" dirty="0">
                <a:solidFill>
                  <a:srgbClr val="FF0000"/>
                </a:solidFill>
              </a:rPr>
              <a:t>T29</a:t>
            </a:r>
          </a:p>
        </p:txBody>
      </p:sp>
      <p:cxnSp>
        <p:nvCxnSpPr>
          <p:cNvPr id="10" name="Straight Arrow Connector 9">
            <a:extLst>
              <a:ext uri="{FF2B5EF4-FFF2-40B4-BE49-F238E27FC236}">
                <a16:creationId xmlns:a16="http://schemas.microsoft.com/office/drawing/2014/main" id="{98E0DC3C-9746-4122-B106-BEF63F8753CD}"/>
              </a:ext>
            </a:extLst>
          </p:cNvPr>
          <p:cNvCxnSpPr>
            <a:cxnSpLocks/>
          </p:cNvCxnSpPr>
          <p:nvPr/>
        </p:nvCxnSpPr>
        <p:spPr>
          <a:xfrm>
            <a:off x="2062655" y="4386263"/>
            <a:ext cx="832945"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DABEA4-D4A9-4541-907D-31EE09A41D5C}"/>
              </a:ext>
            </a:extLst>
          </p:cNvPr>
          <p:cNvCxnSpPr>
            <a:cxnSpLocks/>
          </p:cNvCxnSpPr>
          <p:nvPr/>
        </p:nvCxnSpPr>
        <p:spPr>
          <a:xfrm flipV="1">
            <a:off x="2086468" y="4581525"/>
            <a:ext cx="809132" cy="523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8CCA34F-E2AD-426E-A6B7-D5AE6EB5F8DC}"/>
              </a:ext>
            </a:extLst>
          </p:cNvPr>
          <p:cNvPicPr>
            <a:picLocks noChangeAspect="1"/>
          </p:cNvPicPr>
          <p:nvPr/>
        </p:nvPicPr>
        <p:blipFill>
          <a:blip r:embed="rId3"/>
          <a:stretch>
            <a:fillRect/>
          </a:stretch>
        </p:blipFill>
        <p:spPr>
          <a:xfrm>
            <a:off x="2901910" y="451945"/>
            <a:ext cx="6832707" cy="6311462"/>
          </a:xfrm>
          <a:prstGeom prst="rect">
            <a:avLst/>
          </a:prstGeom>
        </p:spPr>
      </p:pic>
    </p:spTree>
    <p:extLst>
      <p:ext uri="{BB962C8B-B14F-4D97-AF65-F5344CB8AC3E}">
        <p14:creationId xmlns:p14="http://schemas.microsoft.com/office/powerpoint/2010/main" val="32707679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0BDC255F-AF8D-4C4A-BF90-B1D43E638470}"/>
              </a:ext>
            </a:extLst>
          </p:cNvPr>
          <p:cNvSpPr/>
          <p:nvPr/>
        </p:nvSpPr>
        <p:spPr>
          <a:xfrm>
            <a:off x="2972357" y="5385420"/>
            <a:ext cx="1142999" cy="16668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951936EA-AF6C-4E30-86F0-1556BD848A56}"/>
              </a:ext>
            </a:extLst>
          </p:cNvPr>
          <p:cNvSpPr txBox="1"/>
          <p:nvPr/>
        </p:nvSpPr>
        <p:spPr>
          <a:xfrm>
            <a:off x="2897681" y="5361431"/>
            <a:ext cx="1250731" cy="246221"/>
          </a:xfrm>
          <a:prstGeom prst="rect">
            <a:avLst/>
          </a:prstGeom>
          <a:noFill/>
        </p:spPr>
        <p:txBody>
          <a:bodyPr wrap="square" rtlCol="0">
            <a:spAutoFit/>
          </a:bodyPr>
          <a:lstStyle/>
          <a:p>
            <a:r>
              <a:rPr lang="en-US" sz="1000" dirty="0"/>
              <a:t>11.4.1727</a:t>
            </a:r>
          </a:p>
        </p:txBody>
      </p:sp>
      <p:sp>
        <p:nvSpPr>
          <p:cNvPr id="172" name="Rectangle 171">
            <a:extLst>
              <a:ext uri="{FF2B5EF4-FFF2-40B4-BE49-F238E27FC236}">
                <a16:creationId xmlns:a16="http://schemas.microsoft.com/office/drawing/2014/main" id="{1D51CB8B-F982-4E80-83F9-39F9267A8E40}"/>
              </a:ext>
            </a:extLst>
          </p:cNvPr>
          <p:cNvSpPr/>
          <p:nvPr/>
        </p:nvSpPr>
        <p:spPr>
          <a:xfrm>
            <a:off x="539467" y="5386793"/>
            <a:ext cx="1142999" cy="166686"/>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a:extLst>
              <a:ext uri="{FF2B5EF4-FFF2-40B4-BE49-F238E27FC236}">
                <a16:creationId xmlns:a16="http://schemas.microsoft.com/office/drawing/2014/main" id="{1C8A7E02-5A56-4FAD-92D6-81914EFFE6A0}"/>
              </a:ext>
            </a:extLst>
          </p:cNvPr>
          <p:cNvSpPr/>
          <p:nvPr/>
        </p:nvSpPr>
        <p:spPr>
          <a:xfrm>
            <a:off x="539467" y="5596343"/>
            <a:ext cx="1142999" cy="166686"/>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1DB8FEF5-3BE3-4795-ADC3-E670FB218A79}"/>
              </a:ext>
            </a:extLst>
          </p:cNvPr>
          <p:cNvSpPr txBox="1"/>
          <p:nvPr/>
        </p:nvSpPr>
        <p:spPr>
          <a:xfrm>
            <a:off x="464791" y="5572354"/>
            <a:ext cx="1250731" cy="246221"/>
          </a:xfrm>
          <a:prstGeom prst="rect">
            <a:avLst/>
          </a:prstGeom>
          <a:noFill/>
        </p:spPr>
        <p:txBody>
          <a:bodyPr wrap="square" rtlCol="0">
            <a:spAutoFit/>
          </a:bodyPr>
          <a:lstStyle/>
          <a:p>
            <a:r>
              <a:rPr lang="en-US" sz="1000" dirty="0"/>
              <a:t>ca. 1715</a:t>
            </a:r>
          </a:p>
        </p:txBody>
      </p:sp>
      <p:sp>
        <p:nvSpPr>
          <p:cNvPr id="174" name="TextBox 173">
            <a:extLst>
              <a:ext uri="{FF2B5EF4-FFF2-40B4-BE49-F238E27FC236}">
                <a16:creationId xmlns:a16="http://schemas.microsoft.com/office/drawing/2014/main" id="{BC3C15A5-4E40-4936-BED9-980F3631D764}"/>
              </a:ext>
            </a:extLst>
          </p:cNvPr>
          <p:cNvSpPr txBox="1"/>
          <p:nvPr/>
        </p:nvSpPr>
        <p:spPr>
          <a:xfrm>
            <a:off x="464791" y="5362804"/>
            <a:ext cx="1250731" cy="246221"/>
          </a:xfrm>
          <a:prstGeom prst="rect">
            <a:avLst/>
          </a:prstGeom>
          <a:noFill/>
        </p:spPr>
        <p:txBody>
          <a:bodyPr wrap="square" rtlCol="0">
            <a:spAutoFit/>
          </a:bodyPr>
          <a:lstStyle/>
          <a:p>
            <a:r>
              <a:rPr lang="en-US" sz="1000" dirty="0"/>
              <a:t>10.2.1752</a:t>
            </a:r>
          </a:p>
        </p:txBody>
      </p:sp>
      <p:sp>
        <p:nvSpPr>
          <p:cNvPr id="154" name="Rectangle 153">
            <a:extLst>
              <a:ext uri="{FF2B5EF4-FFF2-40B4-BE49-F238E27FC236}">
                <a16:creationId xmlns:a16="http://schemas.microsoft.com/office/drawing/2014/main" id="{A0120297-5CF7-4C77-AAC1-4C11F2AD4735}"/>
              </a:ext>
            </a:extLst>
          </p:cNvPr>
          <p:cNvSpPr/>
          <p:nvPr/>
        </p:nvSpPr>
        <p:spPr>
          <a:xfrm>
            <a:off x="2963177" y="4351668"/>
            <a:ext cx="1142999" cy="16668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DD17BC6B-41D8-4493-9219-C39DC59CD3A1}"/>
              </a:ext>
            </a:extLst>
          </p:cNvPr>
          <p:cNvSpPr txBox="1"/>
          <p:nvPr/>
        </p:nvSpPr>
        <p:spPr>
          <a:xfrm>
            <a:off x="2888501" y="4327679"/>
            <a:ext cx="1250731" cy="246221"/>
          </a:xfrm>
          <a:prstGeom prst="rect">
            <a:avLst/>
          </a:prstGeom>
          <a:noFill/>
        </p:spPr>
        <p:txBody>
          <a:bodyPr wrap="square" rtlCol="0">
            <a:spAutoFit/>
          </a:bodyPr>
          <a:lstStyle/>
          <a:p>
            <a:r>
              <a:rPr lang="en-US" sz="1000" dirty="0"/>
              <a:t>25.10.1705</a:t>
            </a:r>
          </a:p>
        </p:txBody>
      </p:sp>
      <p:sp>
        <p:nvSpPr>
          <p:cNvPr id="318" name="Rectangle 317">
            <a:extLst>
              <a:ext uri="{FF2B5EF4-FFF2-40B4-BE49-F238E27FC236}">
                <a16:creationId xmlns:a16="http://schemas.microsoft.com/office/drawing/2014/main" id="{C8986F60-E5AD-4157-93E8-DAB98E99D7D0}"/>
              </a:ext>
            </a:extLst>
          </p:cNvPr>
          <p:cNvSpPr/>
          <p:nvPr/>
        </p:nvSpPr>
        <p:spPr>
          <a:xfrm>
            <a:off x="552319" y="4772143"/>
            <a:ext cx="1142999" cy="16668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A41FB4C6-F6C5-4E17-A206-6532AB3097C6}"/>
              </a:ext>
            </a:extLst>
          </p:cNvPr>
          <p:cNvSpPr/>
          <p:nvPr/>
        </p:nvSpPr>
        <p:spPr>
          <a:xfrm>
            <a:off x="552319" y="4562593"/>
            <a:ext cx="1142999" cy="16668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443C925A-6C18-457D-B50A-C5EEA70B8252}"/>
              </a:ext>
            </a:extLst>
          </p:cNvPr>
          <p:cNvSpPr/>
          <p:nvPr/>
        </p:nvSpPr>
        <p:spPr>
          <a:xfrm>
            <a:off x="552319" y="4353043"/>
            <a:ext cx="1142999" cy="16668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extBox 311">
            <a:extLst>
              <a:ext uri="{FF2B5EF4-FFF2-40B4-BE49-F238E27FC236}">
                <a16:creationId xmlns:a16="http://schemas.microsoft.com/office/drawing/2014/main" id="{C709561F-6946-41D4-8F88-25AD36356245}"/>
              </a:ext>
            </a:extLst>
          </p:cNvPr>
          <p:cNvSpPr txBox="1"/>
          <p:nvPr/>
        </p:nvSpPr>
        <p:spPr>
          <a:xfrm>
            <a:off x="477643" y="4748154"/>
            <a:ext cx="1250731" cy="246221"/>
          </a:xfrm>
          <a:prstGeom prst="rect">
            <a:avLst/>
          </a:prstGeom>
          <a:noFill/>
        </p:spPr>
        <p:txBody>
          <a:bodyPr wrap="square" rtlCol="0">
            <a:spAutoFit/>
          </a:bodyPr>
          <a:lstStyle/>
          <a:p>
            <a:r>
              <a:rPr lang="en-US" sz="1000" dirty="0"/>
              <a:t>11.11.1775</a:t>
            </a:r>
          </a:p>
        </p:txBody>
      </p:sp>
      <p:sp>
        <p:nvSpPr>
          <p:cNvPr id="91" name="TextBox 90">
            <a:extLst>
              <a:ext uri="{FF2B5EF4-FFF2-40B4-BE49-F238E27FC236}">
                <a16:creationId xmlns:a16="http://schemas.microsoft.com/office/drawing/2014/main" id="{9B71F9C5-F76B-414A-A25B-D8A3365863FC}"/>
              </a:ext>
            </a:extLst>
          </p:cNvPr>
          <p:cNvSpPr txBox="1"/>
          <p:nvPr/>
        </p:nvSpPr>
        <p:spPr>
          <a:xfrm>
            <a:off x="477643" y="4538604"/>
            <a:ext cx="1250731" cy="246221"/>
          </a:xfrm>
          <a:prstGeom prst="rect">
            <a:avLst/>
          </a:prstGeom>
          <a:noFill/>
        </p:spPr>
        <p:txBody>
          <a:bodyPr wrap="square" rtlCol="0">
            <a:spAutoFit/>
          </a:bodyPr>
          <a:lstStyle/>
          <a:p>
            <a:r>
              <a:rPr lang="en-US" sz="1000" dirty="0"/>
              <a:t>6.8.1688</a:t>
            </a:r>
          </a:p>
        </p:txBody>
      </p:sp>
      <p:sp>
        <p:nvSpPr>
          <p:cNvPr id="89" name="TextBox 88">
            <a:extLst>
              <a:ext uri="{FF2B5EF4-FFF2-40B4-BE49-F238E27FC236}">
                <a16:creationId xmlns:a16="http://schemas.microsoft.com/office/drawing/2014/main" id="{EBF95154-7F91-4CD7-8ABD-185084CAA9F0}"/>
              </a:ext>
            </a:extLst>
          </p:cNvPr>
          <p:cNvSpPr txBox="1"/>
          <p:nvPr/>
        </p:nvSpPr>
        <p:spPr>
          <a:xfrm>
            <a:off x="477643" y="4329054"/>
            <a:ext cx="1250731" cy="246221"/>
          </a:xfrm>
          <a:prstGeom prst="rect">
            <a:avLst/>
          </a:prstGeom>
          <a:noFill/>
        </p:spPr>
        <p:txBody>
          <a:bodyPr wrap="square" rtlCol="0">
            <a:spAutoFit/>
          </a:bodyPr>
          <a:lstStyle/>
          <a:p>
            <a:r>
              <a:rPr lang="en-US" sz="1000" dirty="0"/>
              <a:t>ca. 1644</a:t>
            </a:r>
          </a:p>
        </p:txBody>
      </p:sp>
      <p:sp>
        <p:nvSpPr>
          <p:cNvPr id="80" name="Rectangle 79">
            <a:extLst>
              <a:ext uri="{FF2B5EF4-FFF2-40B4-BE49-F238E27FC236}">
                <a16:creationId xmlns:a16="http://schemas.microsoft.com/office/drawing/2014/main" id="{DBDCF2A8-1473-483F-9A59-26C00D952CDE}"/>
              </a:ext>
            </a:extLst>
          </p:cNvPr>
          <p:cNvSpPr/>
          <p:nvPr/>
        </p:nvSpPr>
        <p:spPr>
          <a:xfrm>
            <a:off x="1775192" y="2733792"/>
            <a:ext cx="1142999" cy="166686"/>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CA8F25B5-C098-4038-8E90-CCFBB2132DA3}"/>
              </a:ext>
            </a:extLst>
          </p:cNvPr>
          <p:cNvSpPr txBox="1"/>
          <p:nvPr/>
        </p:nvSpPr>
        <p:spPr>
          <a:xfrm>
            <a:off x="1700516" y="2709803"/>
            <a:ext cx="1250731" cy="246221"/>
          </a:xfrm>
          <a:prstGeom prst="rect">
            <a:avLst/>
          </a:prstGeom>
          <a:noFill/>
        </p:spPr>
        <p:txBody>
          <a:bodyPr wrap="square" rtlCol="0">
            <a:spAutoFit/>
          </a:bodyPr>
          <a:lstStyle/>
          <a:p>
            <a:r>
              <a:rPr lang="en-US" sz="1000" dirty="0" err="1"/>
              <a:t>Wwr</a:t>
            </a:r>
            <a:r>
              <a:rPr lang="en-US" sz="1000" dirty="0"/>
              <a:t>.</a:t>
            </a:r>
          </a:p>
        </p:txBody>
      </p:sp>
      <p:sp>
        <p:nvSpPr>
          <p:cNvPr id="79" name="Rectangle 78">
            <a:extLst>
              <a:ext uri="{FF2B5EF4-FFF2-40B4-BE49-F238E27FC236}">
                <a16:creationId xmlns:a16="http://schemas.microsoft.com/office/drawing/2014/main" id="{0764EC63-19C7-46A3-82BD-DFE5F91F9575}"/>
              </a:ext>
            </a:extLst>
          </p:cNvPr>
          <p:cNvSpPr/>
          <p:nvPr/>
        </p:nvSpPr>
        <p:spPr>
          <a:xfrm>
            <a:off x="1775192" y="2524242"/>
            <a:ext cx="1142999" cy="166686"/>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615E7D6D-34DB-4586-9669-61C678FBDEE5}"/>
              </a:ext>
            </a:extLst>
          </p:cNvPr>
          <p:cNvSpPr txBox="1"/>
          <p:nvPr/>
        </p:nvSpPr>
        <p:spPr>
          <a:xfrm>
            <a:off x="1691089" y="869517"/>
            <a:ext cx="1250731" cy="246221"/>
          </a:xfrm>
          <a:prstGeom prst="rect">
            <a:avLst/>
          </a:prstGeom>
          <a:noFill/>
        </p:spPr>
        <p:txBody>
          <a:bodyPr wrap="square" rtlCol="0">
            <a:spAutoFit/>
          </a:bodyPr>
          <a:lstStyle/>
          <a:p>
            <a:r>
              <a:rPr lang="en-US" sz="1000" dirty="0"/>
              <a:t>B025</a:t>
            </a:r>
          </a:p>
        </p:txBody>
      </p:sp>
      <p:sp>
        <p:nvSpPr>
          <p:cNvPr id="60" name="TextBox 59">
            <a:extLst>
              <a:ext uri="{FF2B5EF4-FFF2-40B4-BE49-F238E27FC236}">
                <a16:creationId xmlns:a16="http://schemas.microsoft.com/office/drawing/2014/main" id="{661871B4-7A4A-4DBF-9386-61EB9AC5A50A}"/>
              </a:ext>
            </a:extLst>
          </p:cNvPr>
          <p:cNvSpPr txBox="1"/>
          <p:nvPr/>
        </p:nvSpPr>
        <p:spPr>
          <a:xfrm>
            <a:off x="1692801" y="665747"/>
            <a:ext cx="1250731" cy="246221"/>
          </a:xfrm>
          <a:prstGeom prst="rect">
            <a:avLst/>
          </a:prstGeom>
          <a:noFill/>
        </p:spPr>
        <p:txBody>
          <a:bodyPr wrap="square" rtlCol="0">
            <a:spAutoFit/>
          </a:bodyPr>
          <a:lstStyle/>
          <a:p>
            <a:r>
              <a:rPr lang="en-US" sz="1000" dirty="0"/>
              <a:t>Claus Ü</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a:solidFill>
            <a:srgbClr val="00B0F0">
              <a:alpha val="51000"/>
            </a:srgbClr>
          </a:solidFill>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a:grpFill/>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a:grpFill/>
          </p:spPr>
        </p:pic>
      </p:gr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58477" y="2428406"/>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248276EA-1BA4-4E07-B94C-9EF69C81464E}"/>
              </a:ext>
            </a:extLst>
          </p:cNvPr>
          <p:cNvSpPr/>
          <p:nvPr/>
        </p:nvSpPr>
        <p:spPr>
          <a:xfrm>
            <a:off x="532160" y="252313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69097" y="2502111"/>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38335" y="2525495"/>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66844" y="29396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703781" y="2918648"/>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757610" y="10998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13597" y="1078783"/>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2961570" y="70287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898507" y="681859"/>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537753" y="68974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474690" y="668721"/>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543928" y="702615"/>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8756FF55-948D-46BB-9CD9-E7C45EC22F47}"/>
              </a:ext>
            </a:extLst>
          </p:cNvPr>
          <p:cNvSpPr txBox="1"/>
          <p:nvPr/>
        </p:nvSpPr>
        <p:spPr>
          <a:xfrm>
            <a:off x="4564273" y="2434795"/>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537800" y="590782"/>
            <a:ext cx="1586203" cy="369332"/>
          </a:xfrm>
          <a:prstGeom prst="rect">
            <a:avLst/>
          </a:prstGeom>
          <a:noFill/>
        </p:spPr>
        <p:txBody>
          <a:bodyPr wrap="none" rtlCol="0">
            <a:spAutoFit/>
          </a:bodyPr>
          <a:lstStyle/>
          <a:p>
            <a:r>
              <a:rPr lang="en-US" dirty="0">
                <a:solidFill>
                  <a:srgbClr val="00B050"/>
                </a:solidFill>
              </a:rPr>
              <a:t>ChildOf Record</a:t>
            </a:r>
          </a:p>
        </p:txBody>
      </p:sp>
      <p:sp>
        <p:nvSpPr>
          <p:cNvPr id="179" name="Rectangle 178">
            <a:extLst>
              <a:ext uri="{FF2B5EF4-FFF2-40B4-BE49-F238E27FC236}">
                <a16:creationId xmlns:a16="http://schemas.microsoft.com/office/drawing/2014/main" id="{1248AAB9-7EA1-4702-9276-410DBEC911F5}"/>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3ADF92A-B1E2-424F-B7CC-CEC441628BC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2B4988D-CD89-4783-9363-08D2DC9417F9}"/>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40C62DA0-0B41-4D18-9F1E-7399AB63323D}"/>
              </a:ext>
            </a:extLst>
          </p:cNvPr>
          <p:cNvSpPr/>
          <p:nvPr/>
        </p:nvSpPr>
        <p:spPr>
          <a:xfrm>
            <a:off x="7106439" y="4411979"/>
            <a:ext cx="470700" cy="11239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5C5B860E-C984-4CEE-8E13-0CD9835874A5}"/>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603AC71-D6A7-4713-BE95-CA4CED9DB715}"/>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AD8D00D-56F4-4586-9BC8-8334D94E877B}"/>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0D69B29-573A-4BF8-9682-231542BED890}"/>
              </a:ext>
            </a:extLst>
          </p:cNvPr>
          <p:cNvSpPr/>
          <p:nvPr/>
        </p:nvSpPr>
        <p:spPr>
          <a:xfrm rot="14603558">
            <a:off x="6221704" y="2938029"/>
            <a:ext cx="200025" cy="1333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3D2B58-720E-4D2F-834B-C7E6AC318630}"/>
              </a:ext>
            </a:extLst>
          </p:cNvPr>
          <p:cNvSpPr/>
          <p:nvPr/>
        </p:nvSpPr>
        <p:spPr>
          <a:xfrm>
            <a:off x="7424738" y="1119188"/>
            <a:ext cx="214312"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DBDE11-4843-4960-929A-F3FE62588BA7}"/>
              </a:ext>
            </a:extLst>
          </p:cNvPr>
          <p:cNvSpPr/>
          <p:nvPr/>
        </p:nvSpPr>
        <p:spPr>
          <a:xfrm>
            <a:off x="7429500" y="1204913"/>
            <a:ext cx="266700"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5BA04-E61B-496F-9854-184834D41779}"/>
              </a:ext>
            </a:extLst>
          </p:cNvPr>
          <p:cNvSpPr/>
          <p:nvPr/>
        </p:nvSpPr>
        <p:spPr>
          <a:xfrm>
            <a:off x="7429500" y="1876425"/>
            <a:ext cx="280988"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CDB57A-4C41-4169-BA86-D384A47EE8A4}"/>
              </a:ext>
            </a:extLst>
          </p:cNvPr>
          <p:cNvSpPr/>
          <p:nvPr/>
        </p:nvSpPr>
        <p:spPr>
          <a:xfrm>
            <a:off x="7434263" y="1966912"/>
            <a:ext cx="28098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44E1C0-F705-43AD-A632-BE8BFB62E334}"/>
              </a:ext>
            </a:extLst>
          </p:cNvPr>
          <p:cNvSpPr/>
          <p:nvPr/>
        </p:nvSpPr>
        <p:spPr>
          <a:xfrm>
            <a:off x="7434263" y="2047875"/>
            <a:ext cx="238125" cy="809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F9CDA8-379F-44F2-A344-B26915CAA5DA}"/>
              </a:ext>
            </a:extLst>
          </p:cNvPr>
          <p:cNvSpPr/>
          <p:nvPr/>
        </p:nvSpPr>
        <p:spPr>
          <a:xfrm>
            <a:off x="7424739" y="2305050"/>
            <a:ext cx="228600"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7FC48D-17A5-497E-AF8C-90899FD65CDD}"/>
              </a:ext>
            </a:extLst>
          </p:cNvPr>
          <p:cNvSpPr/>
          <p:nvPr/>
        </p:nvSpPr>
        <p:spPr>
          <a:xfrm>
            <a:off x="7429501" y="2390775"/>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3ED1E-B415-4D0F-9D97-4D5802C31549}"/>
              </a:ext>
            </a:extLst>
          </p:cNvPr>
          <p:cNvSpPr/>
          <p:nvPr/>
        </p:nvSpPr>
        <p:spPr>
          <a:xfrm>
            <a:off x="7429501" y="2471738"/>
            <a:ext cx="295273"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2D68E3-8D14-42C9-B78D-FC0C76C96DF7}"/>
              </a:ext>
            </a:extLst>
          </p:cNvPr>
          <p:cNvSpPr/>
          <p:nvPr/>
        </p:nvSpPr>
        <p:spPr>
          <a:xfrm>
            <a:off x="7429501" y="2552700"/>
            <a:ext cx="223837" cy="8096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3E0025-AE6B-4215-A5D0-6FDEA9B2C154}"/>
              </a:ext>
            </a:extLst>
          </p:cNvPr>
          <p:cNvSpPr/>
          <p:nvPr/>
        </p:nvSpPr>
        <p:spPr>
          <a:xfrm>
            <a:off x="7429501" y="2638427"/>
            <a:ext cx="323849" cy="8096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1BCC48-C753-4B15-95A5-043D5C8FAFB2}"/>
              </a:ext>
            </a:extLst>
          </p:cNvPr>
          <p:cNvSpPr/>
          <p:nvPr/>
        </p:nvSpPr>
        <p:spPr>
          <a:xfrm>
            <a:off x="7429501" y="2719389"/>
            <a:ext cx="476249" cy="904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3A1D15B-7E75-40C5-AD8C-9297DE12F86C}"/>
              </a:ext>
            </a:extLst>
          </p:cNvPr>
          <p:cNvSpPr/>
          <p:nvPr/>
        </p:nvSpPr>
        <p:spPr>
          <a:xfrm>
            <a:off x="7353302" y="3138488"/>
            <a:ext cx="461962"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12C18E-62E7-49F0-AF08-66C766D0EDBA}"/>
              </a:ext>
            </a:extLst>
          </p:cNvPr>
          <p:cNvSpPr/>
          <p:nvPr/>
        </p:nvSpPr>
        <p:spPr>
          <a:xfrm>
            <a:off x="7429501" y="3638550"/>
            <a:ext cx="500061"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03FD6B-E83F-4D33-9D20-F089E28FB948}"/>
              </a:ext>
            </a:extLst>
          </p:cNvPr>
          <p:cNvSpPr/>
          <p:nvPr/>
        </p:nvSpPr>
        <p:spPr>
          <a:xfrm>
            <a:off x="7429501" y="3733800"/>
            <a:ext cx="414337"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9514A-4B06-4FBE-86AD-3116A3161C9E}"/>
              </a:ext>
            </a:extLst>
          </p:cNvPr>
          <p:cNvSpPr/>
          <p:nvPr/>
        </p:nvSpPr>
        <p:spPr>
          <a:xfrm>
            <a:off x="7434264" y="3814763"/>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3D0F235-D18C-4995-82EB-D91DF1E06A05}"/>
              </a:ext>
            </a:extLst>
          </p:cNvPr>
          <p:cNvSpPr/>
          <p:nvPr/>
        </p:nvSpPr>
        <p:spPr>
          <a:xfrm>
            <a:off x="7434264" y="3905251"/>
            <a:ext cx="100011" cy="76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F522803-910D-45D0-A444-AF27F0C73AA2}"/>
              </a:ext>
            </a:extLst>
          </p:cNvPr>
          <p:cNvSpPr/>
          <p:nvPr/>
        </p:nvSpPr>
        <p:spPr>
          <a:xfrm>
            <a:off x="7434264" y="3976687"/>
            <a:ext cx="533399" cy="9525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2095548-7A82-4F99-8ABF-C428955AB345}"/>
              </a:ext>
            </a:extLst>
          </p:cNvPr>
          <p:cNvSpPr/>
          <p:nvPr/>
        </p:nvSpPr>
        <p:spPr>
          <a:xfrm>
            <a:off x="7434264" y="4062413"/>
            <a:ext cx="600074"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1940D5-8A6B-4189-A869-C2A885C42ADA}"/>
              </a:ext>
            </a:extLst>
          </p:cNvPr>
          <p:cNvSpPr/>
          <p:nvPr/>
        </p:nvSpPr>
        <p:spPr>
          <a:xfrm>
            <a:off x="7439026" y="4152900"/>
            <a:ext cx="285750"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54E53DE-EADE-4674-9F8A-E84EB38C9CA6}"/>
              </a:ext>
            </a:extLst>
          </p:cNvPr>
          <p:cNvSpPr/>
          <p:nvPr/>
        </p:nvSpPr>
        <p:spPr>
          <a:xfrm>
            <a:off x="7419977" y="4610101"/>
            <a:ext cx="576261"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57FA9BC-D2C2-4A13-9C17-D93C608B5749}"/>
              </a:ext>
            </a:extLst>
          </p:cNvPr>
          <p:cNvSpPr/>
          <p:nvPr/>
        </p:nvSpPr>
        <p:spPr>
          <a:xfrm>
            <a:off x="7419978" y="4700587"/>
            <a:ext cx="495298"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080C5ADC-A4A8-4118-B459-648C6F99B85D}"/>
              </a:ext>
            </a:extLst>
          </p:cNvPr>
          <p:cNvSpPr/>
          <p:nvPr/>
        </p:nvSpPr>
        <p:spPr>
          <a:xfrm>
            <a:off x="7419978" y="4781550"/>
            <a:ext cx="519110"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FA1B7C89-C9D9-419F-A15F-740730729916}"/>
              </a:ext>
            </a:extLst>
          </p:cNvPr>
          <p:cNvSpPr/>
          <p:nvPr/>
        </p:nvSpPr>
        <p:spPr>
          <a:xfrm>
            <a:off x="7424740" y="4876800"/>
            <a:ext cx="633409" cy="9525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C55DF5F-D8E8-417D-90D0-2E12B871495A}"/>
              </a:ext>
            </a:extLst>
          </p:cNvPr>
          <p:cNvSpPr/>
          <p:nvPr/>
        </p:nvSpPr>
        <p:spPr>
          <a:xfrm>
            <a:off x="7424740" y="4967287"/>
            <a:ext cx="671510" cy="9048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42A4BD45-C49A-4D5A-B19C-FEC65D1A8471}"/>
              </a:ext>
            </a:extLst>
          </p:cNvPr>
          <p:cNvSpPr/>
          <p:nvPr/>
        </p:nvSpPr>
        <p:spPr>
          <a:xfrm>
            <a:off x="7443787" y="5491163"/>
            <a:ext cx="295275" cy="85725"/>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38640E-37FC-454A-A41A-E7156D273754}"/>
              </a:ext>
            </a:extLst>
          </p:cNvPr>
          <p:cNvSpPr/>
          <p:nvPr/>
        </p:nvSpPr>
        <p:spPr>
          <a:xfrm>
            <a:off x="7443788" y="5581652"/>
            <a:ext cx="242888" cy="85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65574CB-377A-481B-98C3-342359F2C9BC}"/>
              </a:ext>
            </a:extLst>
          </p:cNvPr>
          <p:cNvSpPr/>
          <p:nvPr/>
        </p:nvSpPr>
        <p:spPr>
          <a:xfrm>
            <a:off x="7453312" y="5757863"/>
            <a:ext cx="300037"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64D3B29-5DE9-4563-BDBB-CD6FA16CE9C1}"/>
              </a:ext>
            </a:extLst>
          </p:cNvPr>
          <p:cNvSpPr/>
          <p:nvPr/>
        </p:nvSpPr>
        <p:spPr>
          <a:xfrm>
            <a:off x="7453312" y="5848351"/>
            <a:ext cx="69532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EB9858-D41E-4232-A3F3-1F5F5E4E3C8E}"/>
              </a:ext>
            </a:extLst>
          </p:cNvPr>
          <p:cNvSpPr/>
          <p:nvPr/>
        </p:nvSpPr>
        <p:spPr>
          <a:xfrm>
            <a:off x="7453312" y="5934076"/>
            <a:ext cx="642938" cy="9524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8BF6B77-AE29-48F5-93F9-9DC03647B802}"/>
              </a:ext>
            </a:extLst>
          </p:cNvPr>
          <p:cNvSpPr/>
          <p:nvPr/>
        </p:nvSpPr>
        <p:spPr>
          <a:xfrm>
            <a:off x="7453312" y="6029326"/>
            <a:ext cx="676276" cy="9048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4E852AE-C6AC-4226-BE28-54E28745C2AE}"/>
              </a:ext>
            </a:extLst>
          </p:cNvPr>
          <p:cNvSpPr/>
          <p:nvPr/>
        </p:nvSpPr>
        <p:spPr>
          <a:xfrm>
            <a:off x="7339011" y="6462725"/>
            <a:ext cx="881063" cy="10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Rectangle: Rounded Corners 239">
            <a:extLst>
              <a:ext uri="{FF2B5EF4-FFF2-40B4-BE49-F238E27FC236}">
                <a16:creationId xmlns:a16="http://schemas.microsoft.com/office/drawing/2014/main" id="{9FF875DF-A15E-4B28-9ED3-414C05B3125F}"/>
              </a:ext>
            </a:extLst>
          </p:cNvPr>
          <p:cNvSpPr/>
          <p:nvPr/>
        </p:nvSpPr>
        <p:spPr>
          <a:xfrm>
            <a:off x="533238" y="89722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a:extLst>
              <a:ext uri="{FF2B5EF4-FFF2-40B4-BE49-F238E27FC236}">
                <a16:creationId xmlns:a16="http://schemas.microsoft.com/office/drawing/2014/main" id="{C7246E23-F7EC-4612-B7A8-05F480CD518E}"/>
              </a:ext>
            </a:extLst>
          </p:cNvPr>
          <p:cNvSpPr txBox="1"/>
          <p:nvPr/>
        </p:nvSpPr>
        <p:spPr>
          <a:xfrm>
            <a:off x="470175" y="876207"/>
            <a:ext cx="1250731" cy="246221"/>
          </a:xfrm>
          <a:prstGeom prst="rect">
            <a:avLst/>
          </a:prstGeom>
          <a:noFill/>
        </p:spPr>
        <p:txBody>
          <a:bodyPr wrap="square" rtlCol="0">
            <a:spAutoFit/>
          </a:bodyPr>
          <a:lstStyle/>
          <a:p>
            <a:r>
              <a:rPr lang="en-US" sz="1000" dirty="0"/>
              <a:t>Hans</a:t>
            </a:r>
          </a:p>
        </p:txBody>
      </p:sp>
      <p:sp>
        <p:nvSpPr>
          <p:cNvPr id="244" name="Rectangle: Rounded Corners 243">
            <a:extLst>
              <a:ext uri="{FF2B5EF4-FFF2-40B4-BE49-F238E27FC236}">
                <a16:creationId xmlns:a16="http://schemas.microsoft.com/office/drawing/2014/main" id="{255A7CD2-B62C-4F61-A684-F153C86D96F6}"/>
              </a:ext>
            </a:extLst>
          </p:cNvPr>
          <p:cNvSpPr/>
          <p:nvPr/>
        </p:nvSpPr>
        <p:spPr>
          <a:xfrm>
            <a:off x="533238" y="11067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BE8097DB-7829-4EF1-8B33-754329135FB2}"/>
              </a:ext>
            </a:extLst>
          </p:cNvPr>
          <p:cNvSpPr txBox="1"/>
          <p:nvPr/>
        </p:nvSpPr>
        <p:spPr>
          <a:xfrm>
            <a:off x="470175" y="1085757"/>
            <a:ext cx="1250731" cy="246221"/>
          </a:xfrm>
          <a:prstGeom prst="rect">
            <a:avLst/>
          </a:prstGeom>
          <a:noFill/>
        </p:spPr>
        <p:txBody>
          <a:bodyPr wrap="square" rtlCol="0">
            <a:spAutoFit/>
          </a:bodyPr>
          <a:lstStyle/>
          <a:p>
            <a:r>
              <a:rPr lang="en-US" sz="1000" dirty="0" err="1"/>
              <a:t>Rathje</a:t>
            </a:r>
            <a:endParaRPr lang="en-US" sz="1000" dirty="0"/>
          </a:p>
        </p:txBody>
      </p:sp>
      <p:sp>
        <p:nvSpPr>
          <p:cNvPr id="248" name="Rectangle: Rounded Corners 247">
            <a:extLst>
              <a:ext uri="{FF2B5EF4-FFF2-40B4-BE49-F238E27FC236}">
                <a16:creationId xmlns:a16="http://schemas.microsoft.com/office/drawing/2014/main" id="{C490EBB5-89B9-4F26-8B54-15B1909AA5C7}"/>
              </a:ext>
            </a:extLst>
          </p:cNvPr>
          <p:cNvSpPr/>
          <p:nvPr/>
        </p:nvSpPr>
        <p:spPr>
          <a:xfrm>
            <a:off x="533238" y="131632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34493267-2C57-42FD-8B15-77EE9A44118E}"/>
              </a:ext>
            </a:extLst>
          </p:cNvPr>
          <p:cNvSpPr txBox="1"/>
          <p:nvPr/>
        </p:nvSpPr>
        <p:spPr>
          <a:xfrm>
            <a:off x="470175" y="1295307"/>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52" name="Rectangle 251">
            <a:extLst>
              <a:ext uri="{FF2B5EF4-FFF2-40B4-BE49-F238E27FC236}">
                <a16:creationId xmlns:a16="http://schemas.microsoft.com/office/drawing/2014/main" id="{B2D68ED0-30D6-4547-B263-10F8522A12CF}"/>
              </a:ext>
            </a:extLst>
          </p:cNvPr>
          <p:cNvSpPr/>
          <p:nvPr/>
        </p:nvSpPr>
        <p:spPr>
          <a:xfrm>
            <a:off x="544851" y="90019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99E9BF26-668B-4AF9-95A2-ADA3A50016C2}"/>
              </a:ext>
            </a:extLst>
          </p:cNvPr>
          <p:cNvSpPr/>
          <p:nvPr/>
        </p:nvSpPr>
        <p:spPr>
          <a:xfrm>
            <a:off x="544851" y="110974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3B157C-0B68-4C09-BDA8-F9E6140F1FC7}"/>
              </a:ext>
            </a:extLst>
          </p:cNvPr>
          <p:cNvSpPr/>
          <p:nvPr/>
        </p:nvSpPr>
        <p:spPr>
          <a:xfrm>
            <a:off x="544851" y="1319296"/>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CEA06C8-110A-4081-B43C-64C010DAF630}"/>
              </a:ext>
            </a:extLst>
          </p:cNvPr>
          <p:cNvSpPr/>
          <p:nvPr/>
        </p:nvSpPr>
        <p:spPr>
          <a:xfrm>
            <a:off x="531526" y="274344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6C97DD24-5F44-44B0-AA6B-C005C0CA8412}"/>
              </a:ext>
            </a:extLst>
          </p:cNvPr>
          <p:cNvSpPr txBox="1"/>
          <p:nvPr/>
        </p:nvSpPr>
        <p:spPr>
          <a:xfrm>
            <a:off x="468463" y="2722429"/>
            <a:ext cx="1250731" cy="246221"/>
          </a:xfrm>
          <a:prstGeom prst="rect">
            <a:avLst/>
          </a:prstGeom>
          <a:noFill/>
        </p:spPr>
        <p:txBody>
          <a:bodyPr wrap="square" rtlCol="0">
            <a:spAutoFit/>
          </a:bodyPr>
          <a:lstStyle/>
          <a:p>
            <a:r>
              <a:rPr lang="en-US" sz="1000" dirty="0"/>
              <a:t>Hans</a:t>
            </a:r>
          </a:p>
        </p:txBody>
      </p:sp>
      <p:sp>
        <p:nvSpPr>
          <p:cNvPr id="258" name="Rectangle: Rounded Corners 257">
            <a:extLst>
              <a:ext uri="{FF2B5EF4-FFF2-40B4-BE49-F238E27FC236}">
                <a16:creationId xmlns:a16="http://schemas.microsoft.com/office/drawing/2014/main" id="{9D71BA78-A572-4435-9430-7CF13EE67DAF}"/>
              </a:ext>
            </a:extLst>
          </p:cNvPr>
          <p:cNvSpPr/>
          <p:nvPr/>
        </p:nvSpPr>
        <p:spPr>
          <a:xfrm>
            <a:off x="531526" y="295299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6579BDF8-6A51-479F-B548-D65808EAC87C}"/>
              </a:ext>
            </a:extLst>
          </p:cNvPr>
          <p:cNvSpPr txBox="1"/>
          <p:nvPr/>
        </p:nvSpPr>
        <p:spPr>
          <a:xfrm>
            <a:off x="468463" y="2931979"/>
            <a:ext cx="1250731" cy="246221"/>
          </a:xfrm>
          <a:prstGeom prst="rect">
            <a:avLst/>
          </a:prstGeom>
          <a:noFill/>
        </p:spPr>
        <p:txBody>
          <a:bodyPr wrap="square" rtlCol="0">
            <a:spAutoFit/>
          </a:bodyPr>
          <a:lstStyle/>
          <a:p>
            <a:r>
              <a:rPr lang="en-US" sz="1000" dirty="0" err="1"/>
              <a:t>Rathje</a:t>
            </a:r>
            <a:endParaRPr lang="en-US" sz="1000" dirty="0"/>
          </a:p>
        </p:txBody>
      </p:sp>
      <p:sp>
        <p:nvSpPr>
          <p:cNvPr id="262" name="Rectangle: Rounded Corners 261">
            <a:extLst>
              <a:ext uri="{FF2B5EF4-FFF2-40B4-BE49-F238E27FC236}">
                <a16:creationId xmlns:a16="http://schemas.microsoft.com/office/drawing/2014/main" id="{5F698FA5-C3A9-489C-893B-40AB21C4CA05}"/>
              </a:ext>
            </a:extLst>
          </p:cNvPr>
          <p:cNvSpPr/>
          <p:nvPr/>
        </p:nvSpPr>
        <p:spPr>
          <a:xfrm>
            <a:off x="531526" y="316254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id="{DC6C7DBD-15D5-4238-96FB-C7C184346E34}"/>
              </a:ext>
            </a:extLst>
          </p:cNvPr>
          <p:cNvSpPr txBox="1"/>
          <p:nvPr/>
        </p:nvSpPr>
        <p:spPr>
          <a:xfrm>
            <a:off x="468463" y="3141529"/>
            <a:ext cx="1250731" cy="246221"/>
          </a:xfrm>
          <a:prstGeom prst="rect">
            <a:avLst/>
          </a:prstGeom>
          <a:noFill/>
        </p:spPr>
        <p:txBody>
          <a:bodyPr wrap="square" rtlCol="0">
            <a:spAutoFit/>
          </a:bodyPr>
          <a:lstStyle/>
          <a:p>
            <a:r>
              <a:rPr lang="en-US" sz="1000" dirty="0" err="1"/>
              <a:t>Trin</a:t>
            </a:r>
            <a:r>
              <a:rPr lang="en-US" sz="1000" dirty="0"/>
              <a:t> Lisbeth</a:t>
            </a:r>
          </a:p>
        </p:txBody>
      </p:sp>
      <p:sp>
        <p:nvSpPr>
          <p:cNvPr id="264" name="Rectangle 263">
            <a:extLst>
              <a:ext uri="{FF2B5EF4-FFF2-40B4-BE49-F238E27FC236}">
                <a16:creationId xmlns:a16="http://schemas.microsoft.com/office/drawing/2014/main" id="{C267FE67-6780-4F91-927B-A3D6F26F1E68}"/>
              </a:ext>
            </a:extLst>
          </p:cNvPr>
          <p:cNvSpPr/>
          <p:nvPr/>
        </p:nvSpPr>
        <p:spPr>
          <a:xfrm>
            <a:off x="543139" y="274641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5E86A54E-7FC4-4094-BB12-49A3D4C7D70D}"/>
              </a:ext>
            </a:extLst>
          </p:cNvPr>
          <p:cNvSpPr/>
          <p:nvPr/>
        </p:nvSpPr>
        <p:spPr>
          <a:xfrm>
            <a:off x="543139" y="295596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A48A4D2B-2C49-43A8-9235-204CB9367E78}"/>
              </a:ext>
            </a:extLst>
          </p:cNvPr>
          <p:cNvSpPr/>
          <p:nvPr/>
        </p:nvSpPr>
        <p:spPr>
          <a:xfrm>
            <a:off x="543139" y="3165518"/>
            <a:ext cx="1142999" cy="16668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CEB24AD-70DF-4E69-9180-30CAEE803C59}"/>
              </a:ext>
            </a:extLst>
          </p:cNvPr>
          <p:cNvSpPr/>
          <p:nvPr/>
        </p:nvSpPr>
        <p:spPr>
          <a:xfrm>
            <a:off x="7224713" y="1042987"/>
            <a:ext cx="119062" cy="8572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1" name="Rectangle 260">
            <a:extLst>
              <a:ext uri="{FF2B5EF4-FFF2-40B4-BE49-F238E27FC236}">
                <a16:creationId xmlns:a16="http://schemas.microsoft.com/office/drawing/2014/main" id="{05590BDC-1F6C-41D3-B18A-B4A195C1E086}"/>
              </a:ext>
            </a:extLst>
          </p:cNvPr>
          <p:cNvSpPr/>
          <p:nvPr/>
        </p:nvSpPr>
        <p:spPr>
          <a:xfrm>
            <a:off x="8972550" y="1214437"/>
            <a:ext cx="609600"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7" name="Rectangle 266">
            <a:extLst>
              <a:ext uri="{FF2B5EF4-FFF2-40B4-BE49-F238E27FC236}">
                <a16:creationId xmlns:a16="http://schemas.microsoft.com/office/drawing/2014/main" id="{AF6D2F84-C5C9-4D51-BAEE-250FE1217DDB}"/>
              </a:ext>
            </a:extLst>
          </p:cNvPr>
          <p:cNvSpPr/>
          <p:nvPr/>
        </p:nvSpPr>
        <p:spPr>
          <a:xfrm>
            <a:off x="7705725" y="1709738"/>
            <a:ext cx="500062"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8" name="Rectangle 267">
            <a:extLst>
              <a:ext uri="{FF2B5EF4-FFF2-40B4-BE49-F238E27FC236}">
                <a16:creationId xmlns:a16="http://schemas.microsoft.com/office/drawing/2014/main" id="{D4F6CFB2-67AF-4817-8FF8-5E6E725A5944}"/>
              </a:ext>
            </a:extLst>
          </p:cNvPr>
          <p:cNvSpPr/>
          <p:nvPr/>
        </p:nvSpPr>
        <p:spPr>
          <a:xfrm>
            <a:off x="7696200" y="2133600"/>
            <a:ext cx="738188" cy="7620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69" name="Rectangle 268">
            <a:extLst>
              <a:ext uri="{FF2B5EF4-FFF2-40B4-BE49-F238E27FC236}">
                <a16:creationId xmlns:a16="http://schemas.microsoft.com/office/drawing/2014/main" id="{FC0D6B0A-32FB-4C3C-9883-1B4F18A06954}"/>
              </a:ext>
            </a:extLst>
          </p:cNvPr>
          <p:cNvSpPr/>
          <p:nvPr/>
        </p:nvSpPr>
        <p:spPr>
          <a:xfrm>
            <a:off x="8901112" y="2719386"/>
            <a:ext cx="552451"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0" name="Rectangle 269">
            <a:extLst>
              <a:ext uri="{FF2B5EF4-FFF2-40B4-BE49-F238E27FC236}">
                <a16:creationId xmlns:a16="http://schemas.microsoft.com/office/drawing/2014/main" id="{1DA5202B-0084-4E84-B362-7BB8D8EA96CF}"/>
              </a:ext>
            </a:extLst>
          </p:cNvPr>
          <p:cNvSpPr/>
          <p:nvPr/>
        </p:nvSpPr>
        <p:spPr>
          <a:xfrm>
            <a:off x="7229475" y="3062287"/>
            <a:ext cx="233363" cy="8096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1" name="Rectangle 270">
            <a:extLst>
              <a:ext uri="{FF2B5EF4-FFF2-40B4-BE49-F238E27FC236}">
                <a16:creationId xmlns:a16="http://schemas.microsoft.com/office/drawing/2014/main" id="{2729AEF5-8485-4C01-8607-CA01F9F55BF5}"/>
              </a:ext>
            </a:extLst>
          </p:cNvPr>
          <p:cNvSpPr/>
          <p:nvPr/>
        </p:nvSpPr>
        <p:spPr>
          <a:xfrm>
            <a:off x="7667624" y="3471861"/>
            <a:ext cx="714376" cy="100014"/>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2" name="Rectangle 271">
            <a:extLst>
              <a:ext uri="{FF2B5EF4-FFF2-40B4-BE49-F238E27FC236}">
                <a16:creationId xmlns:a16="http://schemas.microsoft.com/office/drawing/2014/main" id="{FB2A7845-34B2-4325-90D6-5F7B45931FD8}"/>
              </a:ext>
            </a:extLst>
          </p:cNvPr>
          <p:cNvSpPr/>
          <p:nvPr/>
        </p:nvSpPr>
        <p:spPr>
          <a:xfrm>
            <a:off x="7629524" y="4514849"/>
            <a:ext cx="1190626" cy="100013"/>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3" name="Rectangle 272">
            <a:extLst>
              <a:ext uri="{FF2B5EF4-FFF2-40B4-BE49-F238E27FC236}">
                <a16:creationId xmlns:a16="http://schemas.microsoft.com/office/drawing/2014/main" id="{8BCF6D33-31F5-4DE3-916F-3EB86C82053E}"/>
              </a:ext>
            </a:extLst>
          </p:cNvPr>
          <p:cNvSpPr/>
          <p:nvPr/>
        </p:nvSpPr>
        <p:spPr>
          <a:xfrm>
            <a:off x="9043987" y="4952997"/>
            <a:ext cx="566738" cy="10001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4" name="Rectangle 273">
            <a:extLst>
              <a:ext uri="{FF2B5EF4-FFF2-40B4-BE49-F238E27FC236}">
                <a16:creationId xmlns:a16="http://schemas.microsoft.com/office/drawing/2014/main" id="{5E88D9C7-A622-4BAD-8C6C-5178599025F2}"/>
              </a:ext>
            </a:extLst>
          </p:cNvPr>
          <p:cNvSpPr/>
          <p:nvPr/>
        </p:nvSpPr>
        <p:spPr>
          <a:xfrm>
            <a:off x="8996362" y="4600575"/>
            <a:ext cx="500063"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5" name="Rectangle 274">
            <a:extLst>
              <a:ext uri="{FF2B5EF4-FFF2-40B4-BE49-F238E27FC236}">
                <a16:creationId xmlns:a16="http://schemas.microsoft.com/office/drawing/2014/main" id="{78D61FCC-5D33-4C48-87CA-A96182A134FF}"/>
              </a:ext>
            </a:extLst>
          </p:cNvPr>
          <p:cNvSpPr/>
          <p:nvPr/>
        </p:nvSpPr>
        <p:spPr>
          <a:xfrm>
            <a:off x="8996362" y="4691062"/>
            <a:ext cx="923926" cy="95252"/>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6" name="Rectangle 275">
            <a:extLst>
              <a:ext uri="{FF2B5EF4-FFF2-40B4-BE49-F238E27FC236}">
                <a16:creationId xmlns:a16="http://schemas.microsoft.com/office/drawing/2014/main" id="{3415BE1B-FAFC-4B1C-9A26-BBD6BADED3D7}"/>
              </a:ext>
            </a:extLst>
          </p:cNvPr>
          <p:cNvSpPr/>
          <p:nvPr/>
        </p:nvSpPr>
        <p:spPr>
          <a:xfrm>
            <a:off x="7634287" y="5319712"/>
            <a:ext cx="1152526"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7" name="Rectangle 276">
            <a:extLst>
              <a:ext uri="{FF2B5EF4-FFF2-40B4-BE49-F238E27FC236}">
                <a16:creationId xmlns:a16="http://schemas.microsoft.com/office/drawing/2014/main" id="{BD63AFC3-A4B4-45C2-ABA1-3D7ACF4F712B}"/>
              </a:ext>
            </a:extLst>
          </p:cNvPr>
          <p:cNvSpPr/>
          <p:nvPr/>
        </p:nvSpPr>
        <p:spPr>
          <a:xfrm>
            <a:off x="9324975" y="5572125"/>
            <a:ext cx="976313" cy="95250"/>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8" name="Rectangle 277">
            <a:extLst>
              <a:ext uri="{FF2B5EF4-FFF2-40B4-BE49-F238E27FC236}">
                <a16:creationId xmlns:a16="http://schemas.microsoft.com/office/drawing/2014/main" id="{33BA4ACE-DEFB-4017-8219-C588199DB890}"/>
              </a:ext>
            </a:extLst>
          </p:cNvPr>
          <p:cNvSpPr/>
          <p:nvPr/>
        </p:nvSpPr>
        <p:spPr>
          <a:xfrm>
            <a:off x="9229726" y="6272211"/>
            <a:ext cx="661988" cy="95251"/>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79" name="Rectangle 278">
            <a:extLst>
              <a:ext uri="{FF2B5EF4-FFF2-40B4-BE49-F238E27FC236}">
                <a16:creationId xmlns:a16="http://schemas.microsoft.com/office/drawing/2014/main" id="{3B93D0BE-1B4A-4351-8EEB-98C1D72777EC}"/>
              </a:ext>
            </a:extLst>
          </p:cNvPr>
          <p:cNvSpPr/>
          <p:nvPr/>
        </p:nvSpPr>
        <p:spPr>
          <a:xfrm>
            <a:off x="7281863" y="6376987"/>
            <a:ext cx="452437" cy="8572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126" name="Rectangle 125">
            <a:extLst>
              <a:ext uri="{FF2B5EF4-FFF2-40B4-BE49-F238E27FC236}">
                <a16:creationId xmlns:a16="http://schemas.microsoft.com/office/drawing/2014/main" id="{9BC88DB2-4AFF-4694-88FC-242743A03E00}"/>
              </a:ext>
            </a:extLst>
          </p:cNvPr>
          <p:cNvSpPr/>
          <p:nvPr/>
        </p:nvSpPr>
        <p:spPr>
          <a:xfrm>
            <a:off x="532748" y="2155930"/>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a:extLst>
              <a:ext uri="{FF2B5EF4-FFF2-40B4-BE49-F238E27FC236}">
                <a16:creationId xmlns:a16="http://schemas.microsoft.com/office/drawing/2014/main" id="{7DFFDA8F-50B9-448E-A32D-641F7BCC969A}"/>
              </a:ext>
            </a:extLst>
          </p:cNvPr>
          <p:cNvSpPr txBox="1"/>
          <p:nvPr/>
        </p:nvSpPr>
        <p:spPr>
          <a:xfrm>
            <a:off x="468346" y="2131941"/>
            <a:ext cx="1250731" cy="246221"/>
          </a:xfrm>
          <a:prstGeom prst="rect">
            <a:avLst/>
          </a:prstGeom>
          <a:noFill/>
        </p:spPr>
        <p:txBody>
          <a:bodyPr wrap="square" rtlCol="0">
            <a:spAutoFit/>
          </a:bodyPr>
          <a:lstStyle/>
          <a:p>
            <a:r>
              <a:rPr lang="en-US" sz="1000" dirty="0"/>
              <a:t>Gerd Mohr</a:t>
            </a:r>
          </a:p>
        </p:txBody>
      </p:sp>
      <p:sp>
        <p:nvSpPr>
          <p:cNvPr id="334" name="Rectangle 333">
            <a:extLst>
              <a:ext uri="{FF2B5EF4-FFF2-40B4-BE49-F238E27FC236}">
                <a16:creationId xmlns:a16="http://schemas.microsoft.com/office/drawing/2014/main" id="{19839943-B4F9-4A66-8F63-881CE59F5082}"/>
              </a:ext>
            </a:extLst>
          </p:cNvPr>
          <p:cNvSpPr/>
          <p:nvPr/>
        </p:nvSpPr>
        <p:spPr>
          <a:xfrm>
            <a:off x="543022" y="1946380"/>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Rectangle 335">
            <a:extLst>
              <a:ext uri="{FF2B5EF4-FFF2-40B4-BE49-F238E27FC236}">
                <a16:creationId xmlns:a16="http://schemas.microsoft.com/office/drawing/2014/main" id="{5B4DD6C8-D054-4488-810B-F9B5007185E2}"/>
              </a:ext>
            </a:extLst>
          </p:cNvPr>
          <p:cNvSpPr/>
          <p:nvPr/>
        </p:nvSpPr>
        <p:spPr>
          <a:xfrm>
            <a:off x="543022" y="1736830"/>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Rectangle: Rounded Corners 337">
            <a:extLst>
              <a:ext uri="{FF2B5EF4-FFF2-40B4-BE49-F238E27FC236}">
                <a16:creationId xmlns:a16="http://schemas.microsoft.com/office/drawing/2014/main" id="{F634D488-AC16-41E1-943D-122EC27F5C20}"/>
              </a:ext>
            </a:extLst>
          </p:cNvPr>
          <p:cNvSpPr/>
          <p:nvPr/>
        </p:nvSpPr>
        <p:spPr>
          <a:xfrm>
            <a:off x="533463" y="152112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2B9F4D73-0342-4FA3-B085-BAB5217358C5}"/>
              </a:ext>
            </a:extLst>
          </p:cNvPr>
          <p:cNvSpPr/>
          <p:nvPr/>
        </p:nvSpPr>
        <p:spPr>
          <a:xfrm>
            <a:off x="539638" y="1533997"/>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TextBox 341">
            <a:extLst>
              <a:ext uri="{FF2B5EF4-FFF2-40B4-BE49-F238E27FC236}">
                <a16:creationId xmlns:a16="http://schemas.microsoft.com/office/drawing/2014/main" id="{3B910327-471E-4F56-B387-9A9EBE7AE36F}"/>
              </a:ext>
            </a:extLst>
          </p:cNvPr>
          <p:cNvSpPr txBox="1"/>
          <p:nvPr/>
        </p:nvSpPr>
        <p:spPr>
          <a:xfrm>
            <a:off x="470400" y="1500103"/>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44" name="Rectangle: Rounded Corners 343">
            <a:extLst>
              <a:ext uri="{FF2B5EF4-FFF2-40B4-BE49-F238E27FC236}">
                <a16:creationId xmlns:a16="http://schemas.microsoft.com/office/drawing/2014/main" id="{CCCC96CD-A96D-43C7-BA3F-BF0147CC7723}"/>
              </a:ext>
            </a:extLst>
          </p:cNvPr>
          <p:cNvSpPr/>
          <p:nvPr/>
        </p:nvSpPr>
        <p:spPr>
          <a:xfrm>
            <a:off x="531409" y="173386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xtBox 345">
            <a:extLst>
              <a:ext uri="{FF2B5EF4-FFF2-40B4-BE49-F238E27FC236}">
                <a16:creationId xmlns:a16="http://schemas.microsoft.com/office/drawing/2014/main" id="{35560881-ADED-401C-9B40-7A633E61FE32}"/>
              </a:ext>
            </a:extLst>
          </p:cNvPr>
          <p:cNvSpPr txBox="1"/>
          <p:nvPr/>
        </p:nvSpPr>
        <p:spPr>
          <a:xfrm>
            <a:off x="468346" y="1712841"/>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48" name="Rectangle: Rounded Corners 347">
            <a:extLst>
              <a:ext uri="{FF2B5EF4-FFF2-40B4-BE49-F238E27FC236}">
                <a16:creationId xmlns:a16="http://schemas.microsoft.com/office/drawing/2014/main" id="{21727184-9D82-4B8D-A2C0-4444160F1B97}"/>
              </a:ext>
            </a:extLst>
          </p:cNvPr>
          <p:cNvSpPr/>
          <p:nvPr/>
        </p:nvSpPr>
        <p:spPr>
          <a:xfrm>
            <a:off x="531409" y="194341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xtBox 349">
            <a:extLst>
              <a:ext uri="{FF2B5EF4-FFF2-40B4-BE49-F238E27FC236}">
                <a16:creationId xmlns:a16="http://schemas.microsoft.com/office/drawing/2014/main" id="{8CCD3981-A78B-4CA0-A57C-1332DD811E4E}"/>
              </a:ext>
            </a:extLst>
          </p:cNvPr>
          <p:cNvSpPr txBox="1"/>
          <p:nvPr/>
        </p:nvSpPr>
        <p:spPr>
          <a:xfrm>
            <a:off x="468346" y="1922391"/>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130" name="Rectangle: Rounded Corners 129">
            <a:extLst>
              <a:ext uri="{FF2B5EF4-FFF2-40B4-BE49-F238E27FC236}">
                <a16:creationId xmlns:a16="http://schemas.microsoft.com/office/drawing/2014/main" id="{187154B3-E792-4071-B78A-9C8972F0D7F0}"/>
              </a:ext>
            </a:extLst>
          </p:cNvPr>
          <p:cNvSpPr/>
          <p:nvPr/>
        </p:nvSpPr>
        <p:spPr>
          <a:xfrm>
            <a:off x="531409" y="215296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0BE61212-1316-4C60-9D4D-F6FA181D8185}"/>
              </a:ext>
            </a:extLst>
          </p:cNvPr>
          <p:cNvSpPr txBox="1"/>
          <p:nvPr/>
        </p:nvSpPr>
        <p:spPr>
          <a:xfrm>
            <a:off x="2690648" y="304813"/>
            <a:ext cx="343364" cy="369332"/>
          </a:xfrm>
          <a:prstGeom prst="rect">
            <a:avLst/>
          </a:prstGeom>
          <a:noFill/>
        </p:spPr>
        <p:txBody>
          <a:bodyPr wrap="none" rtlCol="0">
            <a:spAutoFit/>
          </a:bodyPr>
          <a:lstStyle/>
          <a:p>
            <a:r>
              <a:rPr lang="en-US" dirty="0"/>
              <a:t>…</a:t>
            </a:r>
          </a:p>
        </p:txBody>
      </p:sp>
      <p:sp>
        <p:nvSpPr>
          <p:cNvPr id="138" name="Rectangle 137">
            <a:extLst>
              <a:ext uri="{FF2B5EF4-FFF2-40B4-BE49-F238E27FC236}">
                <a16:creationId xmlns:a16="http://schemas.microsoft.com/office/drawing/2014/main" id="{A0BF5E8A-42A6-4ABB-B4FE-006C9CDA61E2}"/>
              </a:ext>
            </a:extLst>
          </p:cNvPr>
          <p:cNvSpPr/>
          <p:nvPr/>
        </p:nvSpPr>
        <p:spPr>
          <a:xfrm>
            <a:off x="538003" y="400050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B2A766DE-AC4F-4625-9A19-9D811D54B063}"/>
              </a:ext>
            </a:extLst>
          </p:cNvPr>
          <p:cNvSpPr txBox="1"/>
          <p:nvPr/>
        </p:nvSpPr>
        <p:spPr>
          <a:xfrm>
            <a:off x="473601" y="3976512"/>
            <a:ext cx="1250731" cy="246221"/>
          </a:xfrm>
          <a:prstGeom prst="rect">
            <a:avLst/>
          </a:prstGeom>
          <a:noFill/>
        </p:spPr>
        <p:txBody>
          <a:bodyPr wrap="square" rtlCol="0">
            <a:spAutoFit/>
          </a:bodyPr>
          <a:lstStyle/>
          <a:p>
            <a:r>
              <a:rPr lang="en-US" sz="1000" dirty="0"/>
              <a:t>Gerd Mohr</a:t>
            </a:r>
          </a:p>
        </p:txBody>
      </p:sp>
      <p:sp>
        <p:nvSpPr>
          <p:cNvPr id="149" name="Rectangle 148">
            <a:extLst>
              <a:ext uri="{FF2B5EF4-FFF2-40B4-BE49-F238E27FC236}">
                <a16:creationId xmlns:a16="http://schemas.microsoft.com/office/drawing/2014/main" id="{00ADC7ED-C379-4FC9-9C2F-1C0D8BC990FE}"/>
              </a:ext>
            </a:extLst>
          </p:cNvPr>
          <p:cNvSpPr/>
          <p:nvPr/>
        </p:nvSpPr>
        <p:spPr>
          <a:xfrm>
            <a:off x="548277" y="379095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2993D6B4-6FE1-4C00-B3E4-6FB145386F44}"/>
              </a:ext>
            </a:extLst>
          </p:cNvPr>
          <p:cNvSpPr/>
          <p:nvPr/>
        </p:nvSpPr>
        <p:spPr>
          <a:xfrm>
            <a:off x="548277" y="3581401"/>
            <a:ext cx="1142999" cy="16668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C7B2B5CA-F5B5-4CC5-94EB-A719FFFC64F8}"/>
              </a:ext>
            </a:extLst>
          </p:cNvPr>
          <p:cNvSpPr/>
          <p:nvPr/>
        </p:nvSpPr>
        <p:spPr>
          <a:xfrm>
            <a:off x="538718" y="336569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a16="http://schemas.microsoft.com/office/drawing/2014/main" id="{22F9D6F8-C36D-41A1-81F2-578525D66284}"/>
              </a:ext>
            </a:extLst>
          </p:cNvPr>
          <p:cNvSpPr/>
          <p:nvPr/>
        </p:nvSpPr>
        <p:spPr>
          <a:xfrm>
            <a:off x="544893" y="3378568"/>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TextBox 362">
            <a:extLst>
              <a:ext uri="{FF2B5EF4-FFF2-40B4-BE49-F238E27FC236}">
                <a16:creationId xmlns:a16="http://schemas.microsoft.com/office/drawing/2014/main" id="{0A450981-F0A8-4FC9-8B0E-D8BD5595014C}"/>
              </a:ext>
            </a:extLst>
          </p:cNvPr>
          <p:cNvSpPr txBox="1"/>
          <p:nvPr/>
        </p:nvSpPr>
        <p:spPr>
          <a:xfrm>
            <a:off x="475655" y="3344674"/>
            <a:ext cx="1250731" cy="246221"/>
          </a:xfrm>
          <a:prstGeom prst="rect">
            <a:avLst/>
          </a:prstGeom>
          <a:noFill/>
        </p:spPr>
        <p:txBody>
          <a:bodyPr wrap="square" rtlCol="0">
            <a:spAutoFit/>
          </a:bodyPr>
          <a:lstStyle/>
          <a:p>
            <a:r>
              <a:rPr lang="en-US" sz="1000" dirty="0"/>
              <a:t>Anna Maria </a:t>
            </a:r>
            <a:r>
              <a:rPr lang="en-US" sz="1000" dirty="0" err="1"/>
              <a:t>Hink</a:t>
            </a:r>
            <a:endParaRPr lang="en-US" sz="1000" dirty="0"/>
          </a:p>
        </p:txBody>
      </p:sp>
      <p:sp>
        <p:nvSpPr>
          <p:cNvPr id="365" name="Rectangle: Rounded Corners 364">
            <a:extLst>
              <a:ext uri="{FF2B5EF4-FFF2-40B4-BE49-F238E27FC236}">
                <a16:creationId xmlns:a16="http://schemas.microsoft.com/office/drawing/2014/main" id="{48411527-3069-438E-841D-6BAC6E81236F}"/>
              </a:ext>
            </a:extLst>
          </p:cNvPr>
          <p:cNvSpPr/>
          <p:nvPr/>
        </p:nvSpPr>
        <p:spPr>
          <a:xfrm>
            <a:off x="536664" y="357843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a:extLst>
              <a:ext uri="{FF2B5EF4-FFF2-40B4-BE49-F238E27FC236}">
                <a16:creationId xmlns:a16="http://schemas.microsoft.com/office/drawing/2014/main" id="{DC22344C-870F-42A4-A0C6-7838C3083886}"/>
              </a:ext>
            </a:extLst>
          </p:cNvPr>
          <p:cNvSpPr txBox="1"/>
          <p:nvPr/>
        </p:nvSpPr>
        <p:spPr>
          <a:xfrm>
            <a:off x="473601" y="3557412"/>
            <a:ext cx="1250731" cy="246221"/>
          </a:xfrm>
          <a:prstGeom prst="rect">
            <a:avLst/>
          </a:prstGeom>
          <a:noFill/>
        </p:spPr>
        <p:txBody>
          <a:bodyPr wrap="square" rtlCol="0">
            <a:spAutoFit/>
          </a:bodyPr>
          <a:lstStyle/>
          <a:p>
            <a:r>
              <a:rPr lang="en-US" sz="1000" dirty="0" err="1"/>
              <a:t>Könke</a:t>
            </a:r>
            <a:r>
              <a:rPr lang="en-US" sz="1000" dirty="0"/>
              <a:t> </a:t>
            </a:r>
            <a:r>
              <a:rPr lang="en-US" sz="1000" dirty="0" err="1"/>
              <a:t>Ütjen</a:t>
            </a:r>
            <a:endParaRPr lang="en-US" sz="1000" dirty="0"/>
          </a:p>
        </p:txBody>
      </p:sp>
      <p:sp>
        <p:nvSpPr>
          <p:cNvPr id="369" name="Rectangle: Rounded Corners 368">
            <a:extLst>
              <a:ext uri="{FF2B5EF4-FFF2-40B4-BE49-F238E27FC236}">
                <a16:creationId xmlns:a16="http://schemas.microsoft.com/office/drawing/2014/main" id="{F475D50E-4C22-4142-9BD2-6699F948605D}"/>
              </a:ext>
            </a:extLst>
          </p:cNvPr>
          <p:cNvSpPr/>
          <p:nvPr/>
        </p:nvSpPr>
        <p:spPr>
          <a:xfrm>
            <a:off x="536664" y="378798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extBox 370">
            <a:extLst>
              <a:ext uri="{FF2B5EF4-FFF2-40B4-BE49-F238E27FC236}">
                <a16:creationId xmlns:a16="http://schemas.microsoft.com/office/drawing/2014/main" id="{35F2B17C-9E74-4148-ABA0-9F8EF334AA09}"/>
              </a:ext>
            </a:extLst>
          </p:cNvPr>
          <p:cNvSpPr txBox="1"/>
          <p:nvPr/>
        </p:nvSpPr>
        <p:spPr>
          <a:xfrm>
            <a:off x="473601" y="3766962"/>
            <a:ext cx="1250731" cy="246221"/>
          </a:xfrm>
          <a:prstGeom prst="rect">
            <a:avLst/>
          </a:prstGeom>
          <a:noFill/>
        </p:spPr>
        <p:txBody>
          <a:bodyPr wrap="square" rtlCol="0">
            <a:spAutoFit/>
          </a:bodyPr>
          <a:lstStyle/>
          <a:p>
            <a:r>
              <a:rPr lang="en-US" sz="1000" dirty="0"/>
              <a:t>Anne von </a:t>
            </a:r>
            <a:r>
              <a:rPr lang="en-US" sz="1000" dirty="0" err="1"/>
              <a:t>Soosten</a:t>
            </a:r>
            <a:endParaRPr lang="en-US" sz="1000" dirty="0"/>
          </a:p>
        </p:txBody>
      </p:sp>
      <p:sp>
        <p:nvSpPr>
          <p:cNvPr id="373" name="Rectangle: Rounded Corners 372">
            <a:extLst>
              <a:ext uri="{FF2B5EF4-FFF2-40B4-BE49-F238E27FC236}">
                <a16:creationId xmlns:a16="http://schemas.microsoft.com/office/drawing/2014/main" id="{D20B7787-0781-418A-AE40-64049EEF02BB}"/>
              </a:ext>
            </a:extLst>
          </p:cNvPr>
          <p:cNvSpPr/>
          <p:nvPr/>
        </p:nvSpPr>
        <p:spPr>
          <a:xfrm>
            <a:off x="536664" y="3997532"/>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1C77222-6D79-4D6A-B6C9-1BDC7030B04E}"/>
              </a:ext>
            </a:extLst>
          </p:cNvPr>
          <p:cNvSpPr/>
          <p:nvPr/>
        </p:nvSpPr>
        <p:spPr>
          <a:xfrm>
            <a:off x="1757203" y="689736"/>
            <a:ext cx="1142999" cy="16668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9B56CDE-6E14-4899-AF7A-51DDE07022D6}"/>
              </a:ext>
            </a:extLst>
          </p:cNvPr>
          <p:cNvSpPr/>
          <p:nvPr/>
        </p:nvSpPr>
        <p:spPr>
          <a:xfrm>
            <a:off x="1755864" y="68676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FD949469-D8C5-42D8-9175-30E93BABBF1A}"/>
              </a:ext>
            </a:extLst>
          </p:cNvPr>
          <p:cNvSpPr/>
          <p:nvPr/>
        </p:nvSpPr>
        <p:spPr>
          <a:xfrm>
            <a:off x="1755491" y="893506"/>
            <a:ext cx="1142999" cy="166686"/>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Rounded Corners 68">
            <a:extLst>
              <a:ext uri="{FF2B5EF4-FFF2-40B4-BE49-F238E27FC236}">
                <a16:creationId xmlns:a16="http://schemas.microsoft.com/office/drawing/2014/main" id="{42DBCBE0-3C8E-44A2-A283-EBA3E239250A}"/>
              </a:ext>
            </a:extLst>
          </p:cNvPr>
          <p:cNvSpPr/>
          <p:nvPr/>
        </p:nvSpPr>
        <p:spPr>
          <a:xfrm>
            <a:off x="1754152" y="89053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F57D9764-C790-4E72-B37A-54279D064832}"/>
              </a:ext>
            </a:extLst>
          </p:cNvPr>
          <p:cNvSpPr/>
          <p:nvPr/>
        </p:nvSpPr>
        <p:spPr>
          <a:xfrm>
            <a:off x="535124" y="498996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F774A2C-23D9-4DDD-A968-2A3CA079CA18}"/>
              </a:ext>
            </a:extLst>
          </p:cNvPr>
          <p:cNvSpPr txBox="1"/>
          <p:nvPr/>
        </p:nvSpPr>
        <p:spPr>
          <a:xfrm>
            <a:off x="483491" y="4968947"/>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217" name="Rectangle: Rounded Corners 216">
            <a:extLst>
              <a:ext uri="{FF2B5EF4-FFF2-40B4-BE49-F238E27FC236}">
                <a16:creationId xmlns:a16="http://schemas.microsoft.com/office/drawing/2014/main" id="{5473E04B-B3FD-431B-A382-58736FE169DA}"/>
              </a:ext>
            </a:extLst>
          </p:cNvPr>
          <p:cNvSpPr/>
          <p:nvPr/>
        </p:nvSpPr>
        <p:spPr>
          <a:xfrm>
            <a:off x="1746704" y="434829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12F54AF7-9736-484C-BF7B-080778CB4A27}"/>
              </a:ext>
            </a:extLst>
          </p:cNvPr>
          <p:cNvSpPr txBox="1"/>
          <p:nvPr/>
        </p:nvSpPr>
        <p:spPr>
          <a:xfrm>
            <a:off x="1683641" y="4327273"/>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219" name="Rectangle: Rounded Corners 218">
            <a:extLst>
              <a:ext uri="{FF2B5EF4-FFF2-40B4-BE49-F238E27FC236}">
                <a16:creationId xmlns:a16="http://schemas.microsoft.com/office/drawing/2014/main" id="{690B2B6D-CEF2-4779-A91A-76B7D9D3B209}"/>
              </a:ext>
            </a:extLst>
          </p:cNvPr>
          <p:cNvSpPr/>
          <p:nvPr/>
        </p:nvSpPr>
        <p:spPr>
          <a:xfrm>
            <a:off x="2958284" y="45576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xtBox 219">
            <a:extLst>
              <a:ext uri="{FF2B5EF4-FFF2-40B4-BE49-F238E27FC236}">
                <a16:creationId xmlns:a16="http://schemas.microsoft.com/office/drawing/2014/main" id="{8CC6B338-9E29-4CB3-B8CB-CAE05B1685A0}"/>
              </a:ext>
            </a:extLst>
          </p:cNvPr>
          <p:cNvSpPr txBox="1"/>
          <p:nvPr/>
        </p:nvSpPr>
        <p:spPr>
          <a:xfrm>
            <a:off x="2895221" y="4536605"/>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221" name="Rectangle: Rounded Corners 220">
            <a:extLst>
              <a:ext uri="{FF2B5EF4-FFF2-40B4-BE49-F238E27FC236}">
                <a16:creationId xmlns:a16="http://schemas.microsoft.com/office/drawing/2014/main" id="{9FCE797C-2121-4E41-9001-65EFA6E9907C}"/>
              </a:ext>
            </a:extLst>
          </p:cNvPr>
          <p:cNvSpPr/>
          <p:nvPr/>
        </p:nvSpPr>
        <p:spPr>
          <a:xfrm>
            <a:off x="4158434" y="43372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a:extLst>
              <a:ext uri="{FF2B5EF4-FFF2-40B4-BE49-F238E27FC236}">
                <a16:creationId xmlns:a16="http://schemas.microsoft.com/office/drawing/2014/main" id="{58063FBB-3971-4DDB-A583-AB8CA4C64440}"/>
              </a:ext>
            </a:extLst>
          </p:cNvPr>
          <p:cNvSpPr txBox="1"/>
          <p:nvPr/>
        </p:nvSpPr>
        <p:spPr>
          <a:xfrm>
            <a:off x="4095371" y="4316265"/>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223" name="Rectangle: Rounded Corners 222">
            <a:extLst>
              <a:ext uri="{FF2B5EF4-FFF2-40B4-BE49-F238E27FC236}">
                <a16:creationId xmlns:a16="http://schemas.microsoft.com/office/drawing/2014/main" id="{0129DC27-F965-4C82-8A45-1DB5E4913DB0}"/>
              </a:ext>
            </a:extLst>
          </p:cNvPr>
          <p:cNvSpPr/>
          <p:nvPr/>
        </p:nvSpPr>
        <p:spPr>
          <a:xfrm>
            <a:off x="536506" y="580718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a:extLst>
              <a:ext uri="{FF2B5EF4-FFF2-40B4-BE49-F238E27FC236}">
                <a16:creationId xmlns:a16="http://schemas.microsoft.com/office/drawing/2014/main" id="{1D3CCE3C-847E-417E-82D1-1FCC61A16720}"/>
              </a:ext>
            </a:extLst>
          </p:cNvPr>
          <p:cNvSpPr txBox="1"/>
          <p:nvPr/>
        </p:nvSpPr>
        <p:spPr>
          <a:xfrm>
            <a:off x="473443" y="5786160"/>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253" name="Rectangle: Rounded Corners 252">
            <a:extLst>
              <a:ext uri="{FF2B5EF4-FFF2-40B4-BE49-F238E27FC236}">
                <a16:creationId xmlns:a16="http://schemas.microsoft.com/office/drawing/2014/main" id="{060B4CDC-D007-48EB-9D95-68751F447573}"/>
              </a:ext>
            </a:extLst>
          </p:cNvPr>
          <p:cNvSpPr/>
          <p:nvPr/>
        </p:nvSpPr>
        <p:spPr>
          <a:xfrm>
            <a:off x="1748086" y="538853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extBox 254">
            <a:extLst>
              <a:ext uri="{FF2B5EF4-FFF2-40B4-BE49-F238E27FC236}">
                <a16:creationId xmlns:a16="http://schemas.microsoft.com/office/drawing/2014/main" id="{D448940F-F947-493B-ACFB-2FF19D367FAE}"/>
              </a:ext>
            </a:extLst>
          </p:cNvPr>
          <p:cNvSpPr txBox="1"/>
          <p:nvPr/>
        </p:nvSpPr>
        <p:spPr>
          <a:xfrm>
            <a:off x="1685023" y="5367516"/>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257" name="Rectangle: Rounded Corners 256">
            <a:extLst>
              <a:ext uri="{FF2B5EF4-FFF2-40B4-BE49-F238E27FC236}">
                <a16:creationId xmlns:a16="http://schemas.microsoft.com/office/drawing/2014/main" id="{2A67570A-8358-4650-8658-916CAED7DCEE}"/>
              </a:ext>
            </a:extLst>
          </p:cNvPr>
          <p:cNvSpPr/>
          <p:nvPr/>
        </p:nvSpPr>
        <p:spPr>
          <a:xfrm>
            <a:off x="2960079" y="559785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id="{076FF634-CDB1-40AA-9234-E623E3ED4D63}"/>
              </a:ext>
            </a:extLst>
          </p:cNvPr>
          <p:cNvSpPr txBox="1"/>
          <p:nvPr/>
        </p:nvSpPr>
        <p:spPr>
          <a:xfrm>
            <a:off x="2897016" y="5576839"/>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289" name="Rectangle: Rounded Corners 288">
            <a:extLst>
              <a:ext uri="{FF2B5EF4-FFF2-40B4-BE49-F238E27FC236}">
                <a16:creationId xmlns:a16="http://schemas.microsoft.com/office/drawing/2014/main" id="{C0D9259C-3089-4DB6-8BD6-E5282ABCF73F}"/>
              </a:ext>
            </a:extLst>
          </p:cNvPr>
          <p:cNvSpPr/>
          <p:nvPr/>
        </p:nvSpPr>
        <p:spPr>
          <a:xfrm>
            <a:off x="4175056" y="5392346"/>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extBox 289">
            <a:extLst>
              <a:ext uri="{FF2B5EF4-FFF2-40B4-BE49-F238E27FC236}">
                <a16:creationId xmlns:a16="http://schemas.microsoft.com/office/drawing/2014/main" id="{3FA2EEBE-2169-495B-A386-604722A7BC57}"/>
              </a:ext>
            </a:extLst>
          </p:cNvPr>
          <p:cNvSpPr txBox="1"/>
          <p:nvPr/>
        </p:nvSpPr>
        <p:spPr>
          <a:xfrm>
            <a:off x="4111993" y="5371326"/>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cxnSp>
        <p:nvCxnSpPr>
          <p:cNvPr id="291" name="Straight Connector 290">
            <a:extLst>
              <a:ext uri="{FF2B5EF4-FFF2-40B4-BE49-F238E27FC236}">
                <a16:creationId xmlns:a16="http://schemas.microsoft.com/office/drawing/2014/main" id="{5B2B13EA-FBC8-4724-81E5-5FED4F8466A9}"/>
              </a:ext>
            </a:extLst>
          </p:cNvPr>
          <p:cNvCxnSpPr>
            <a:cxnSpLocks/>
          </p:cNvCxnSpPr>
          <p:nvPr/>
        </p:nvCxnSpPr>
        <p:spPr>
          <a:xfrm>
            <a:off x="393356" y="6093082"/>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2B27DAC7-4D29-43DE-A936-848487734EAD}"/>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
        <p:nvSpPr>
          <p:cNvPr id="94" name="Rectangle 93">
            <a:extLst>
              <a:ext uri="{FF2B5EF4-FFF2-40B4-BE49-F238E27FC236}">
                <a16:creationId xmlns:a16="http://schemas.microsoft.com/office/drawing/2014/main" id="{3A5966B3-4E99-404C-93D6-16601D31932B}"/>
              </a:ext>
            </a:extLst>
          </p:cNvPr>
          <p:cNvSpPr/>
          <p:nvPr/>
        </p:nvSpPr>
        <p:spPr>
          <a:xfrm>
            <a:off x="9010650" y="409574"/>
            <a:ext cx="557213" cy="9048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95" name="Rectangle 94">
            <a:extLst>
              <a:ext uri="{FF2B5EF4-FFF2-40B4-BE49-F238E27FC236}">
                <a16:creationId xmlns:a16="http://schemas.microsoft.com/office/drawing/2014/main" id="{77BF09C5-DDCC-406E-9C5F-AAA6CB7A44DF}"/>
              </a:ext>
            </a:extLst>
          </p:cNvPr>
          <p:cNvSpPr/>
          <p:nvPr/>
        </p:nvSpPr>
        <p:spPr>
          <a:xfrm>
            <a:off x="8234363" y="1714500"/>
            <a:ext cx="185737"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96" name="Rectangle 295">
            <a:extLst>
              <a:ext uri="{FF2B5EF4-FFF2-40B4-BE49-F238E27FC236}">
                <a16:creationId xmlns:a16="http://schemas.microsoft.com/office/drawing/2014/main" id="{7C718643-415F-4811-9FFF-6A466A161F52}"/>
              </a:ext>
            </a:extLst>
          </p:cNvPr>
          <p:cNvSpPr/>
          <p:nvPr/>
        </p:nvSpPr>
        <p:spPr>
          <a:xfrm>
            <a:off x="8448676" y="1714500"/>
            <a:ext cx="185737" cy="90488"/>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99" name="Rectangle 298">
            <a:extLst>
              <a:ext uri="{FF2B5EF4-FFF2-40B4-BE49-F238E27FC236}">
                <a16:creationId xmlns:a16="http://schemas.microsoft.com/office/drawing/2014/main" id="{E771003C-7035-4096-82C5-0EE2DE7269D0}"/>
              </a:ext>
            </a:extLst>
          </p:cNvPr>
          <p:cNvSpPr/>
          <p:nvPr/>
        </p:nvSpPr>
        <p:spPr>
          <a:xfrm>
            <a:off x="8472488" y="6371239"/>
            <a:ext cx="166687" cy="81949"/>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00B0F0"/>
              </a:solidFill>
            </a:endParaRPr>
          </a:p>
        </p:txBody>
      </p:sp>
      <p:sp>
        <p:nvSpPr>
          <p:cNvPr id="284" name="Rectangle: Rounded Corners 283">
            <a:extLst>
              <a:ext uri="{FF2B5EF4-FFF2-40B4-BE49-F238E27FC236}">
                <a16:creationId xmlns:a16="http://schemas.microsoft.com/office/drawing/2014/main" id="{D28B7738-20AD-4E1B-A187-6C7885FD7C9E}"/>
              </a:ext>
            </a:extLst>
          </p:cNvPr>
          <p:cNvSpPr/>
          <p:nvPr/>
        </p:nvSpPr>
        <p:spPr>
          <a:xfrm>
            <a:off x="1763579" y="252127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extBox 285">
            <a:extLst>
              <a:ext uri="{FF2B5EF4-FFF2-40B4-BE49-F238E27FC236}">
                <a16:creationId xmlns:a16="http://schemas.microsoft.com/office/drawing/2014/main" id="{ED1AD9AE-3DBA-44D4-9618-4070B763D3B5}"/>
              </a:ext>
            </a:extLst>
          </p:cNvPr>
          <p:cNvSpPr txBox="1"/>
          <p:nvPr/>
        </p:nvSpPr>
        <p:spPr>
          <a:xfrm>
            <a:off x="1700516" y="2500253"/>
            <a:ext cx="1250731" cy="246221"/>
          </a:xfrm>
          <a:prstGeom prst="rect">
            <a:avLst/>
          </a:prstGeom>
          <a:noFill/>
        </p:spPr>
        <p:txBody>
          <a:bodyPr wrap="square" rtlCol="0">
            <a:spAutoFit/>
          </a:bodyPr>
          <a:lstStyle/>
          <a:p>
            <a:r>
              <a:rPr lang="en-US" sz="1000" dirty="0"/>
              <a:t>To.</a:t>
            </a:r>
          </a:p>
        </p:txBody>
      </p:sp>
      <p:sp>
        <p:nvSpPr>
          <p:cNvPr id="64" name="Rectangle: Rounded Corners 63">
            <a:extLst>
              <a:ext uri="{FF2B5EF4-FFF2-40B4-BE49-F238E27FC236}">
                <a16:creationId xmlns:a16="http://schemas.microsoft.com/office/drawing/2014/main" id="{9DCBB2CA-D74D-4A91-B40F-89B9341BA1CA}"/>
              </a:ext>
            </a:extLst>
          </p:cNvPr>
          <p:cNvSpPr/>
          <p:nvPr/>
        </p:nvSpPr>
        <p:spPr>
          <a:xfrm>
            <a:off x="1763579" y="273082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C96E1C5-3ED7-4CE9-953E-A3970055BA21}"/>
              </a:ext>
            </a:extLst>
          </p:cNvPr>
          <p:cNvSpPr/>
          <p:nvPr/>
        </p:nvSpPr>
        <p:spPr>
          <a:xfrm>
            <a:off x="9929813" y="6272213"/>
            <a:ext cx="204787"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8FF66FD-1A0F-488F-8271-F8E7B613839D}"/>
              </a:ext>
            </a:extLst>
          </p:cNvPr>
          <p:cNvSpPr/>
          <p:nvPr/>
        </p:nvSpPr>
        <p:spPr>
          <a:xfrm>
            <a:off x="8081964" y="5667375"/>
            <a:ext cx="138112"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58B65AF-F992-4525-B904-2312DCB34C6D}"/>
              </a:ext>
            </a:extLst>
          </p:cNvPr>
          <p:cNvSpPr/>
          <p:nvPr/>
        </p:nvSpPr>
        <p:spPr>
          <a:xfrm>
            <a:off x="8853489" y="5310188"/>
            <a:ext cx="138112"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1A67F1F-B2FC-4756-AE51-678A10311A79}"/>
              </a:ext>
            </a:extLst>
          </p:cNvPr>
          <p:cNvSpPr/>
          <p:nvPr/>
        </p:nvSpPr>
        <p:spPr>
          <a:xfrm>
            <a:off x="8443913" y="3476626"/>
            <a:ext cx="138112"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D51C26E-EEB7-4660-9940-C4C50159206B}"/>
              </a:ext>
            </a:extLst>
          </p:cNvPr>
          <p:cNvSpPr/>
          <p:nvPr/>
        </p:nvSpPr>
        <p:spPr>
          <a:xfrm>
            <a:off x="8734426" y="2138364"/>
            <a:ext cx="138112"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17801AC-9468-4F82-8169-C1D68676F489}"/>
              </a:ext>
            </a:extLst>
          </p:cNvPr>
          <p:cNvSpPr/>
          <p:nvPr/>
        </p:nvSpPr>
        <p:spPr>
          <a:xfrm>
            <a:off x="8691563" y="1714502"/>
            <a:ext cx="138112" cy="9525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7E2A4FA9-F100-4C66-A9A6-87F86ACBBF55}"/>
              </a:ext>
            </a:extLst>
          </p:cNvPr>
          <p:cNvSpPr/>
          <p:nvPr/>
        </p:nvSpPr>
        <p:spPr>
          <a:xfrm>
            <a:off x="540706" y="435007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42E0AF2F-DE1E-4FFB-9AA7-0E021D4DC124}"/>
              </a:ext>
            </a:extLst>
          </p:cNvPr>
          <p:cNvSpPr/>
          <p:nvPr/>
        </p:nvSpPr>
        <p:spPr>
          <a:xfrm>
            <a:off x="540706" y="455962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Rounded Corners 309">
            <a:extLst>
              <a:ext uri="{FF2B5EF4-FFF2-40B4-BE49-F238E27FC236}">
                <a16:creationId xmlns:a16="http://schemas.microsoft.com/office/drawing/2014/main" id="{68C19C00-D772-40F0-9734-621228534F20}"/>
              </a:ext>
            </a:extLst>
          </p:cNvPr>
          <p:cNvSpPr/>
          <p:nvPr/>
        </p:nvSpPr>
        <p:spPr>
          <a:xfrm>
            <a:off x="540706" y="476917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4CA31DD-C054-48B1-8980-62D1D1A3D299}"/>
              </a:ext>
            </a:extLst>
          </p:cNvPr>
          <p:cNvSpPr/>
          <p:nvPr/>
        </p:nvSpPr>
        <p:spPr>
          <a:xfrm>
            <a:off x="8181975" y="957262"/>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DD7ED9F-E681-408F-AA57-2806135082CF}"/>
              </a:ext>
            </a:extLst>
          </p:cNvPr>
          <p:cNvSpPr/>
          <p:nvPr/>
        </p:nvSpPr>
        <p:spPr>
          <a:xfrm>
            <a:off x="7629525" y="1038224"/>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8D62F295-67BC-4069-B25B-F38750233671}"/>
              </a:ext>
            </a:extLst>
          </p:cNvPr>
          <p:cNvSpPr/>
          <p:nvPr/>
        </p:nvSpPr>
        <p:spPr>
          <a:xfrm>
            <a:off x="7700963" y="1123949"/>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83BE177-8AC4-4CEC-BFBE-475CF840758C}"/>
              </a:ext>
            </a:extLst>
          </p:cNvPr>
          <p:cNvSpPr/>
          <p:nvPr/>
        </p:nvSpPr>
        <p:spPr>
          <a:xfrm>
            <a:off x="7753350" y="1209674"/>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419281A-A77E-4CF7-BEDC-64C88AF4ED02}"/>
              </a:ext>
            </a:extLst>
          </p:cNvPr>
          <p:cNvSpPr/>
          <p:nvPr/>
        </p:nvSpPr>
        <p:spPr>
          <a:xfrm>
            <a:off x="8529637" y="1547812"/>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FD05F63-AE36-4BC7-8114-DB5BCA09A445}"/>
              </a:ext>
            </a:extLst>
          </p:cNvPr>
          <p:cNvSpPr/>
          <p:nvPr/>
        </p:nvSpPr>
        <p:spPr>
          <a:xfrm>
            <a:off x="10434637" y="1728787"/>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8F5F5CE3-C228-4132-A6E4-093CB4FE6350}"/>
              </a:ext>
            </a:extLst>
          </p:cNvPr>
          <p:cNvSpPr/>
          <p:nvPr/>
        </p:nvSpPr>
        <p:spPr>
          <a:xfrm>
            <a:off x="7191375" y="2214562"/>
            <a:ext cx="333376"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35748AD-7695-4382-8446-6EDC739D2DD2}"/>
              </a:ext>
            </a:extLst>
          </p:cNvPr>
          <p:cNvSpPr/>
          <p:nvPr/>
        </p:nvSpPr>
        <p:spPr>
          <a:xfrm>
            <a:off x="7824786" y="2633662"/>
            <a:ext cx="366713" cy="90488"/>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72A3C3E-867C-497C-BB4E-ED2B7589F74C}"/>
              </a:ext>
            </a:extLst>
          </p:cNvPr>
          <p:cNvSpPr/>
          <p:nvPr/>
        </p:nvSpPr>
        <p:spPr>
          <a:xfrm>
            <a:off x="7972423" y="2724149"/>
            <a:ext cx="366713" cy="90488"/>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DD40A96-0E1E-4467-9882-328CEB999897}"/>
              </a:ext>
            </a:extLst>
          </p:cNvPr>
          <p:cNvSpPr/>
          <p:nvPr/>
        </p:nvSpPr>
        <p:spPr>
          <a:xfrm>
            <a:off x="9582148" y="3481387"/>
            <a:ext cx="333377"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1F531932-9F24-4915-94ED-84B69D649369}"/>
              </a:ext>
            </a:extLst>
          </p:cNvPr>
          <p:cNvSpPr/>
          <p:nvPr/>
        </p:nvSpPr>
        <p:spPr>
          <a:xfrm>
            <a:off x="7986711" y="3643313"/>
            <a:ext cx="376239"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D4390977-FEE3-4B72-8946-523584F1CC7E}"/>
              </a:ext>
            </a:extLst>
          </p:cNvPr>
          <p:cNvSpPr/>
          <p:nvPr/>
        </p:nvSpPr>
        <p:spPr>
          <a:xfrm>
            <a:off x="7910511" y="3729038"/>
            <a:ext cx="376239"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2869840-DA67-466B-8E92-C2C1E92FAAF0}"/>
              </a:ext>
            </a:extLst>
          </p:cNvPr>
          <p:cNvSpPr/>
          <p:nvPr/>
        </p:nvSpPr>
        <p:spPr>
          <a:xfrm>
            <a:off x="7786686" y="3810000"/>
            <a:ext cx="376239"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8CB5F94-5787-4C44-BC8F-3F3394F5830A}"/>
              </a:ext>
            </a:extLst>
          </p:cNvPr>
          <p:cNvSpPr/>
          <p:nvPr/>
        </p:nvSpPr>
        <p:spPr>
          <a:xfrm>
            <a:off x="7743823" y="3895725"/>
            <a:ext cx="376239"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A1523DF-1455-45C8-BFF9-00F56322B9B3}"/>
              </a:ext>
            </a:extLst>
          </p:cNvPr>
          <p:cNvSpPr/>
          <p:nvPr/>
        </p:nvSpPr>
        <p:spPr>
          <a:xfrm>
            <a:off x="8034335" y="3981450"/>
            <a:ext cx="376239"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DDC7582-FBC4-407B-A70A-854F092D67C3}"/>
              </a:ext>
            </a:extLst>
          </p:cNvPr>
          <p:cNvSpPr/>
          <p:nvPr/>
        </p:nvSpPr>
        <p:spPr>
          <a:xfrm>
            <a:off x="8091486" y="4067175"/>
            <a:ext cx="338140" cy="80963"/>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1308F8E6-9D17-4FC0-A1C5-A58E5D039348}"/>
              </a:ext>
            </a:extLst>
          </p:cNvPr>
          <p:cNvSpPr/>
          <p:nvPr/>
        </p:nvSpPr>
        <p:spPr>
          <a:xfrm>
            <a:off x="7786686" y="4152900"/>
            <a:ext cx="381002" cy="80963"/>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D6510930-0EB9-4D09-9EBD-69A21DD9A1C3}"/>
              </a:ext>
            </a:extLst>
          </p:cNvPr>
          <p:cNvSpPr/>
          <p:nvPr/>
        </p:nvSpPr>
        <p:spPr>
          <a:xfrm>
            <a:off x="8072436" y="4619625"/>
            <a:ext cx="381002" cy="80963"/>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1750EC4E-59D7-477A-9730-6444C8884859}"/>
              </a:ext>
            </a:extLst>
          </p:cNvPr>
          <p:cNvSpPr/>
          <p:nvPr/>
        </p:nvSpPr>
        <p:spPr>
          <a:xfrm>
            <a:off x="7981948" y="4700587"/>
            <a:ext cx="433389"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222730BD-922B-41E7-B869-0F86D6CEFD0A}"/>
              </a:ext>
            </a:extLst>
          </p:cNvPr>
          <p:cNvSpPr/>
          <p:nvPr/>
        </p:nvSpPr>
        <p:spPr>
          <a:xfrm>
            <a:off x="8015287" y="4786312"/>
            <a:ext cx="347664" cy="90488"/>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BD5CAE2-7DB7-42BB-90CF-9D41E05B51FF}"/>
              </a:ext>
            </a:extLst>
          </p:cNvPr>
          <p:cNvSpPr/>
          <p:nvPr/>
        </p:nvSpPr>
        <p:spPr>
          <a:xfrm>
            <a:off x="8129587" y="4876800"/>
            <a:ext cx="390526"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039ABFB4-8FAC-47C0-B546-6615B3660C1E}"/>
              </a:ext>
            </a:extLst>
          </p:cNvPr>
          <p:cNvSpPr/>
          <p:nvPr/>
        </p:nvSpPr>
        <p:spPr>
          <a:xfrm>
            <a:off x="8162924" y="4962525"/>
            <a:ext cx="347664" cy="90488"/>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D9BFA234-B10F-4A07-81CD-915FF46FCB81}"/>
              </a:ext>
            </a:extLst>
          </p:cNvPr>
          <p:cNvSpPr/>
          <p:nvPr/>
        </p:nvSpPr>
        <p:spPr>
          <a:xfrm>
            <a:off x="8910637" y="5214936"/>
            <a:ext cx="395288" cy="95251"/>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D06A47DA-92CD-4FEC-889E-13BF2267FE07}"/>
              </a:ext>
            </a:extLst>
          </p:cNvPr>
          <p:cNvSpPr/>
          <p:nvPr/>
        </p:nvSpPr>
        <p:spPr>
          <a:xfrm>
            <a:off x="9991725" y="5305423"/>
            <a:ext cx="395288" cy="95251"/>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D570E090-9CAD-42EF-855A-EA6CA7358C20}"/>
              </a:ext>
            </a:extLst>
          </p:cNvPr>
          <p:cNvSpPr/>
          <p:nvPr/>
        </p:nvSpPr>
        <p:spPr>
          <a:xfrm>
            <a:off x="7805736" y="5491161"/>
            <a:ext cx="442913" cy="90489"/>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5B16355-F3A9-4406-B9E0-4D5007678ECF}"/>
              </a:ext>
            </a:extLst>
          </p:cNvPr>
          <p:cNvSpPr/>
          <p:nvPr/>
        </p:nvSpPr>
        <p:spPr>
          <a:xfrm>
            <a:off x="7753349" y="5581650"/>
            <a:ext cx="395290" cy="8572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B3E6688-AAB8-41F0-AB79-4BA0E622030A}"/>
              </a:ext>
            </a:extLst>
          </p:cNvPr>
          <p:cNvSpPr/>
          <p:nvPr/>
        </p:nvSpPr>
        <p:spPr>
          <a:xfrm>
            <a:off x="7805737" y="5757863"/>
            <a:ext cx="352426" cy="8572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F891637-2BF2-4D48-9156-D75B72379072}"/>
              </a:ext>
            </a:extLst>
          </p:cNvPr>
          <p:cNvSpPr/>
          <p:nvPr/>
        </p:nvSpPr>
        <p:spPr>
          <a:xfrm>
            <a:off x="8210548" y="5848352"/>
            <a:ext cx="395289" cy="85724"/>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E20006E5-396D-401B-BE83-010D84FB2E29}"/>
              </a:ext>
            </a:extLst>
          </p:cNvPr>
          <p:cNvSpPr/>
          <p:nvPr/>
        </p:nvSpPr>
        <p:spPr>
          <a:xfrm>
            <a:off x="8172448" y="5934077"/>
            <a:ext cx="395289" cy="85724"/>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9C3AB1DF-C5F8-4288-86C1-325EF84FE296}"/>
              </a:ext>
            </a:extLst>
          </p:cNvPr>
          <p:cNvSpPr/>
          <p:nvPr/>
        </p:nvSpPr>
        <p:spPr>
          <a:xfrm>
            <a:off x="8196260" y="6019802"/>
            <a:ext cx="395289" cy="85724"/>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29DCCB28-8180-42BF-B5D9-053FE9C8E4E2}"/>
              </a:ext>
            </a:extLst>
          </p:cNvPr>
          <p:cNvSpPr/>
          <p:nvPr/>
        </p:nvSpPr>
        <p:spPr>
          <a:xfrm>
            <a:off x="7962897" y="6286502"/>
            <a:ext cx="395289" cy="85724"/>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48CA019-3F40-44CE-8E12-D509E8F062CE}"/>
              </a:ext>
            </a:extLst>
          </p:cNvPr>
          <p:cNvSpPr/>
          <p:nvPr/>
        </p:nvSpPr>
        <p:spPr>
          <a:xfrm>
            <a:off x="8353422" y="6462714"/>
            <a:ext cx="438153" cy="9048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79CAD691-9E58-4B40-8328-E2D7C821B8F6}"/>
              </a:ext>
            </a:extLst>
          </p:cNvPr>
          <p:cNvSpPr/>
          <p:nvPr/>
        </p:nvSpPr>
        <p:spPr>
          <a:xfrm>
            <a:off x="2951564" y="4348699"/>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697B9F7-52E8-4085-B2F4-1767DB18D469}"/>
              </a:ext>
            </a:extLst>
          </p:cNvPr>
          <p:cNvSpPr/>
          <p:nvPr/>
        </p:nvSpPr>
        <p:spPr>
          <a:xfrm>
            <a:off x="7784893" y="1881188"/>
            <a:ext cx="420895" cy="80622"/>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AC903415-907D-4860-ABF4-E59B9F2DE1B7}"/>
              </a:ext>
            </a:extLst>
          </p:cNvPr>
          <p:cNvSpPr/>
          <p:nvPr/>
        </p:nvSpPr>
        <p:spPr>
          <a:xfrm>
            <a:off x="7799180" y="1962151"/>
            <a:ext cx="3780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EE4C8BC5-1DCF-4DA3-9C75-7C57EA1CD4FA}"/>
              </a:ext>
            </a:extLst>
          </p:cNvPr>
          <p:cNvSpPr/>
          <p:nvPr/>
        </p:nvSpPr>
        <p:spPr>
          <a:xfrm>
            <a:off x="7775368" y="2043114"/>
            <a:ext cx="3780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A0BDBA3E-9CCC-44F6-99CB-80A7447C97C0}"/>
              </a:ext>
            </a:extLst>
          </p:cNvPr>
          <p:cNvSpPr/>
          <p:nvPr/>
        </p:nvSpPr>
        <p:spPr>
          <a:xfrm>
            <a:off x="7732505" y="2295526"/>
            <a:ext cx="3780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2C5CF977-B3ED-41D8-BA1B-8DFAD5C262B6}"/>
              </a:ext>
            </a:extLst>
          </p:cNvPr>
          <p:cNvSpPr/>
          <p:nvPr/>
        </p:nvSpPr>
        <p:spPr>
          <a:xfrm>
            <a:off x="7818230" y="2386014"/>
            <a:ext cx="3780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41C38609-8526-44C9-B6EB-89F2A541D106}"/>
              </a:ext>
            </a:extLst>
          </p:cNvPr>
          <p:cNvSpPr/>
          <p:nvPr/>
        </p:nvSpPr>
        <p:spPr>
          <a:xfrm>
            <a:off x="7799180" y="2471739"/>
            <a:ext cx="3780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8FA082A3-0BD0-4757-BDF2-F8B73CBBDAE4}"/>
              </a:ext>
            </a:extLst>
          </p:cNvPr>
          <p:cNvSpPr/>
          <p:nvPr/>
        </p:nvSpPr>
        <p:spPr>
          <a:xfrm>
            <a:off x="7722980" y="2552701"/>
            <a:ext cx="339933" cy="85724"/>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ADE685BC-A506-42DF-87BC-550949FEF7EB}"/>
              </a:ext>
            </a:extLst>
          </p:cNvPr>
          <p:cNvSpPr/>
          <p:nvPr/>
        </p:nvSpPr>
        <p:spPr>
          <a:xfrm>
            <a:off x="7894430" y="3143249"/>
            <a:ext cx="378033" cy="8572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8CF3FD54-93FC-4F7D-A032-578B68598747}"/>
              </a:ext>
            </a:extLst>
          </p:cNvPr>
          <p:cNvSpPr/>
          <p:nvPr/>
        </p:nvSpPr>
        <p:spPr>
          <a:xfrm>
            <a:off x="8637380" y="3390899"/>
            <a:ext cx="378033" cy="8572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CBE705D0-6771-4844-9B6C-2B6E671F68F1}"/>
              </a:ext>
            </a:extLst>
          </p:cNvPr>
          <p:cNvSpPr/>
          <p:nvPr/>
        </p:nvSpPr>
        <p:spPr>
          <a:xfrm>
            <a:off x="8589755" y="4429124"/>
            <a:ext cx="358983" cy="8572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756D0B2E-EDD6-4C08-ABF7-85C7FCD04C1B}"/>
              </a:ext>
            </a:extLst>
          </p:cNvPr>
          <p:cNvSpPr/>
          <p:nvPr/>
        </p:nvSpPr>
        <p:spPr>
          <a:xfrm>
            <a:off x="8932655" y="4514849"/>
            <a:ext cx="397083" cy="8572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DD645230-6241-497F-8149-DE7DBCDC2CB9}"/>
              </a:ext>
            </a:extLst>
          </p:cNvPr>
          <p:cNvSpPr/>
          <p:nvPr/>
        </p:nvSpPr>
        <p:spPr>
          <a:xfrm>
            <a:off x="527854" y="538382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B537E397-F49E-4326-9B70-818DB2281FBB}"/>
              </a:ext>
            </a:extLst>
          </p:cNvPr>
          <p:cNvSpPr/>
          <p:nvPr/>
        </p:nvSpPr>
        <p:spPr>
          <a:xfrm>
            <a:off x="527854" y="5593374"/>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5A25DEC4-7D38-4A02-9F7D-A15620A3EF7C}"/>
              </a:ext>
            </a:extLst>
          </p:cNvPr>
          <p:cNvSpPr/>
          <p:nvPr/>
        </p:nvSpPr>
        <p:spPr>
          <a:xfrm>
            <a:off x="9341542" y="1562099"/>
            <a:ext cx="364433" cy="71439"/>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9E01B0F0-3100-4D5E-B0D3-AC76C1729C6D}"/>
              </a:ext>
            </a:extLst>
          </p:cNvPr>
          <p:cNvSpPr/>
          <p:nvPr/>
        </p:nvSpPr>
        <p:spPr>
          <a:xfrm>
            <a:off x="7207943" y="1800225"/>
            <a:ext cx="335858" cy="78037"/>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81FAA76-E0A6-447F-8849-624F0D88444C}"/>
              </a:ext>
            </a:extLst>
          </p:cNvPr>
          <p:cNvSpPr/>
          <p:nvPr/>
        </p:nvSpPr>
        <p:spPr>
          <a:xfrm>
            <a:off x="7658100" y="2214563"/>
            <a:ext cx="366713" cy="8096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6EAA5E2-8C7B-4F38-9FD7-87E82B33DBF3}"/>
              </a:ext>
            </a:extLst>
          </p:cNvPr>
          <p:cNvSpPr/>
          <p:nvPr/>
        </p:nvSpPr>
        <p:spPr>
          <a:xfrm>
            <a:off x="8296275" y="2638424"/>
            <a:ext cx="328613" cy="85725"/>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1F363411-2F74-42DB-9C57-31D2C7F66119}"/>
              </a:ext>
            </a:extLst>
          </p:cNvPr>
          <p:cNvSpPr/>
          <p:nvPr/>
        </p:nvSpPr>
        <p:spPr>
          <a:xfrm>
            <a:off x="9582150" y="3395663"/>
            <a:ext cx="366713" cy="8096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46C54E13-F070-4B6F-B120-6FCDB8791B94}"/>
              </a:ext>
            </a:extLst>
          </p:cNvPr>
          <p:cNvSpPr/>
          <p:nvPr/>
        </p:nvSpPr>
        <p:spPr>
          <a:xfrm>
            <a:off x="7215188" y="3562349"/>
            <a:ext cx="333376" cy="80963"/>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AEFE71C-319C-4ECC-9B94-A11B1DE7110C}"/>
              </a:ext>
            </a:extLst>
          </p:cNvPr>
          <p:cNvSpPr/>
          <p:nvPr/>
        </p:nvSpPr>
        <p:spPr>
          <a:xfrm>
            <a:off x="8272462" y="3814762"/>
            <a:ext cx="371475" cy="7620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6CECEC6B-A06D-4200-878B-F9BE07D6932F}"/>
              </a:ext>
            </a:extLst>
          </p:cNvPr>
          <p:cNvSpPr/>
          <p:nvPr/>
        </p:nvSpPr>
        <p:spPr>
          <a:xfrm>
            <a:off x="8229600" y="3900487"/>
            <a:ext cx="371475" cy="76202"/>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CEEE9E2B-418A-4E91-9B31-706253B631A3}"/>
              </a:ext>
            </a:extLst>
          </p:cNvPr>
          <p:cNvSpPr/>
          <p:nvPr/>
        </p:nvSpPr>
        <p:spPr>
          <a:xfrm>
            <a:off x="9529763" y="4438650"/>
            <a:ext cx="352426" cy="71438"/>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3C780D43-5EE4-4B38-9FB1-0968A139E367}"/>
              </a:ext>
            </a:extLst>
          </p:cNvPr>
          <p:cNvSpPr/>
          <p:nvPr/>
        </p:nvSpPr>
        <p:spPr>
          <a:xfrm>
            <a:off x="9934576" y="4529137"/>
            <a:ext cx="385762" cy="71438"/>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9D7101E2-FA4B-47A4-8E8A-43DD3A062D5A}"/>
              </a:ext>
            </a:extLst>
          </p:cNvPr>
          <p:cNvSpPr/>
          <p:nvPr/>
        </p:nvSpPr>
        <p:spPr>
          <a:xfrm>
            <a:off x="8486775" y="4791074"/>
            <a:ext cx="385762" cy="80963"/>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6FB38590-389A-4D00-BCF2-95D957F234FF}"/>
              </a:ext>
            </a:extLst>
          </p:cNvPr>
          <p:cNvSpPr/>
          <p:nvPr/>
        </p:nvSpPr>
        <p:spPr>
          <a:xfrm>
            <a:off x="8643938" y="4876800"/>
            <a:ext cx="385762" cy="80963"/>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9AE9FF74-4A0A-480F-B328-836B0DEB7C60}"/>
              </a:ext>
            </a:extLst>
          </p:cNvPr>
          <p:cNvSpPr/>
          <p:nvPr/>
        </p:nvSpPr>
        <p:spPr>
          <a:xfrm>
            <a:off x="9815513" y="5224462"/>
            <a:ext cx="385762" cy="80963"/>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AD1E57DD-A594-4D88-8818-5D664F3912BE}"/>
              </a:ext>
            </a:extLst>
          </p:cNvPr>
          <p:cNvSpPr/>
          <p:nvPr/>
        </p:nvSpPr>
        <p:spPr>
          <a:xfrm>
            <a:off x="7186613" y="5410199"/>
            <a:ext cx="404812" cy="80964"/>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F755FBAD-8D97-4333-A3DE-7264EF5AE6BF}"/>
              </a:ext>
            </a:extLst>
          </p:cNvPr>
          <p:cNvSpPr/>
          <p:nvPr/>
        </p:nvSpPr>
        <p:spPr>
          <a:xfrm>
            <a:off x="8729663" y="5843587"/>
            <a:ext cx="404812" cy="80964"/>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171FB4A6-B798-4FF1-8C58-F638AB1AAE19}"/>
              </a:ext>
            </a:extLst>
          </p:cNvPr>
          <p:cNvSpPr/>
          <p:nvPr/>
        </p:nvSpPr>
        <p:spPr>
          <a:xfrm>
            <a:off x="9310688" y="5667374"/>
            <a:ext cx="404812" cy="80964"/>
          </a:xfrm>
          <a:prstGeom prst="rect">
            <a:avLst/>
          </a:prstGeom>
          <a:solidFill>
            <a:srgbClr val="00206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Rounded Corners 200">
            <a:extLst>
              <a:ext uri="{FF2B5EF4-FFF2-40B4-BE49-F238E27FC236}">
                <a16:creationId xmlns:a16="http://schemas.microsoft.com/office/drawing/2014/main" id="{5C6D4F3B-A584-4A80-BC0B-884D84641C11}"/>
              </a:ext>
            </a:extLst>
          </p:cNvPr>
          <p:cNvSpPr/>
          <p:nvPr/>
        </p:nvSpPr>
        <p:spPr>
          <a:xfrm>
            <a:off x="2960744" y="5382451"/>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8C78639-3A45-46CE-B077-A7ED87531F9B}"/>
              </a:ext>
            </a:extLst>
          </p:cNvPr>
          <p:cNvSpPr/>
          <p:nvPr/>
        </p:nvSpPr>
        <p:spPr>
          <a:xfrm>
            <a:off x="8631987" y="952499"/>
            <a:ext cx="354852" cy="93363"/>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9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7145F7-48EC-4181-9C2B-B5C361A949B3}"/>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pic>
        <p:nvPicPr>
          <p:cNvPr id="4" name="Picture 3">
            <a:extLst>
              <a:ext uri="{FF2B5EF4-FFF2-40B4-BE49-F238E27FC236}">
                <a16:creationId xmlns:a16="http://schemas.microsoft.com/office/drawing/2014/main" id="{D4210F2E-4A2A-4D41-9B36-7120CA5501DA}"/>
              </a:ext>
            </a:extLst>
          </p:cNvPr>
          <p:cNvPicPr>
            <a:picLocks noChangeAspect="1"/>
          </p:cNvPicPr>
          <p:nvPr/>
        </p:nvPicPr>
        <p:blipFill>
          <a:blip r:embed="rId3"/>
          <a:stretch>
            <a:fillRect/>
          </a:stretch>
        </p:blipFill>
        <p:spPr>
          <a:xfrm>
            <a:off x="2798283" y="602225"/>
            <a:ext cx="6708007" cy="6129080"/>
          </a:xfrm>
          <a:prstGeom prst="rect">
            <a:avLst/>
          </a:prstGeom>
        </p:spPr>
      </p:pic>
    </p:spTree>
    <p:extLst>
      <p:ext uri="{BB962C8B-B14F-4D97-AF65-F5344CB8AC3E}">
        <p14:creationId xmlns:p14="http://schemas.microsoft.com/office/powerpoint/2010/main" val="1826746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84AC24-A7DC-4D38-9140-88D44038F9DD}"/>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sp>
        <p:nvSpPr>
          <p:cNvPr id="9" name="Content Placeholder 8">
            <a:extLst>
              <a:ext uri="{FF2B5EF4-FFF2-40B4-BE49-F238E27FC236}">
                <a16:creationId xmlns:a16="http://schemas.microsoft.com/office/drawing/2014/main" id="{71FC08B9-C672-4081-B7DF-CFC56A9C0387}"/>
              </a:ext>
            </a:extLst>
          </p:cNvPr>
          <p:cNvSpPr>
            <a:spLocks noGrp="1"/>
          </p:cNvSpPr>
          <p:nvPr>
            <p:ph idx="1"/>
          </p:nvPr>
        </p:nvSpPr>
        <p:spPr>
          <a:xfrm>
            <a:off x="580679" y="1074550"/>
            <a:ext cx="10998323" cy="5656756"/>
          </a:xfrm>
        </p:spPr>
        <p:txBody>
          <a:bodyPr>
            <a:normAutofit fontScale="77500" lnSpcReduction="20000"/>
          </a:bodyPr>
          <a:lstStyle/>
          <a:p>
            <a:r>
              <a:rPr lang="en-US" dirty="0"/>
              <a:t>OCR errors that probably shouldn’t be corrected</a:t>
            </a:r>
          </a:p>
          <a:p>
            <a:pPr marL="742950" lvl="1" indent="-285750"/>
            <a:r>
              <a:rPr lang="en-US" dirty="0"/>
              <a:t>The letter “l” for “I” in “</a:t>
            </a:r>
            <a:r>
              <a:rPr lang="en-US" dirty="0" err="1"/>
              <a:t>oll</a:t>
            </a:r>
            <a:r>
              <a:rPr lang="en-US" dirty="0"/>
              <a:t>” (small letter “l” is almost indistinguishable from capital letter “I”)</a:t>
            </a:r>
          </a:p>
          <a:p>
            <a:pPr marL="742950" lvl="1" indent="-285750"/>
            <a:r>
              <a:rPr lang="en-US" dirty="0"/>
              <a:t>The actual big centered dot in place of * (perhaps the dot should be changed to *)</a:t>
            </a:r>
          </a:p>
          <a:p>
            <a:r>
              <a:rPr lang="en-US" dirty="0"/>
              <a:t>Further corrections of OCR errors discovered at this stage of work:</a:t>
            </a:r>
          </a:p>
          <a:p>
            <a:pPr marL="742950" lvl="1" indent="-285750"/>
            <a:r>
              <a:rPr lang="en-US" dirty="0"/>
              <a:t>ü instead of Ü</a:t>
            </a:r>
          </a:p>
          <a:p>
            <a:pPr marL="742950" lvl="1" indent="-285750"/>
            <a:r>
              <a:rPr lang="en-US" dirty="0"/>
              <a:t>Some □’s were </a:t>
            </a:r>
            <a:r>
              <a:rPr lang="en-US" dirty="0" err="1"/>
              <a:t>OCR’d</a:t>
            </a:r>
            <a:r>
              <a:rPr lang="en-US" dirty="0"/>
              <a:t> incorrectly; we were unable to correct them as □’s and made them “D” instead.</a:t>
            </a:r>
          </a:p>
          <a:p>
            <a:pPr marL="285750" indent="-285750"/>
            <a:r>
              <a:rPr lang="en-US" dirty="0" err="1"/>
              <a:t>PDFindexer</a:t>
            </a:r>
            <a:r>
              <a:rPr lang="en-US" dirty="0"/>
              <a:t> errors</a:t>
            </a:r>
          </a:p>
          <a:p>
            <a:pPr marL="742950" lvl="1" indent="-285750"/>
            <a:r>
              <a:rPr lang="en-US" dirty="0"/>
              <a:t>Cl </a:t>
            </a:r>
            <a:r>
              <a:rPr lang="en-US" dirty="0" err="1"/>
              <a:t>aus</a:t>
            </a:r>
            <a:r>
              <a:rPr lang="en-US" dirty="0"/>
              <a:t> (shouldn’t be corrected as an OCR error (which it isn’t), nor as an extraction error (which it isn’t)</a:t>
            </a:r>
          </a:p>
          <a:p>
            <a:pPr marL="742950" lvl="1" indent="-285750"/>
            <a:r>
              <a:rPr lang="en-US" dirty="0"/>
              <a:t>The “1” on a line by itself should be corrected as an OCR error of the comma following 1704.</a:t>
            </a:r>
          </a:p>
          <a:p>
            <a:r>
              <a:rPr lang="en-US" dirty="0"/>
              <a:t>Author and typesetting errors, inconsistencies, or potentially confusing nomenclature</a:t>
            </a:r>
          </a:p>
          <a:p>
            <a:pPr marL="742950" lvl="1" indent="-285750"/>
            <a:r>
              <a:rPr lang="en-US" dirty="0"/>
              <a:t>The author’s use of “* </a:t>
            </a:r>
            <a:r>
              <a:rPr lang="en-US" dirty="0" err="1"/>
              <a:t>aus</a:t>
            </a:r>
            <a:r>
              <a:rPr lang="en-US" dirty="0"/>
              <a:t> B025”, for example, could confuse GreenQQ because of the unnecessary *.</a:t>
            </a:r>
          </a:p>
          <a:p>
            <a:pPr marL="742950" lvl="1" indent="-285750"/>
            <a:r>
              <a:rPr lang="en-US" dirty="0"/>
              <a:t>Inconsistencies will cause us to create otherwise unnecessary templates.</a:t>
            </a:r>
          </a:p>
          <a:p>
            <a:pPr marL="742950" lvl="1" indent="-285750"/>
            <a:r>
              <a:rPr lang="en-US" dirty="0"/>
              <a:t>Typos can possibly be corrected like OCR error corrections.</a:t>
            </a:r>
          </a:p>
          <a:p>
            <a:r>
              <a:rPr lang="en-US" dirty="0"/>
              <a:t>Apparent GreenQQ coding errors (otherwise unexplainable)</a:t>
            </a:r>
          </a:p>
          <a:p>
            <a:pPr marL="742950" lvl="1" indent="-285750"/>
            <a:r>
              <a:rPr lang="en-US" b="0" i="0" u="none" strike="noStrike" dirty="0">
                <a:solidFill>
                  <a:srgbClr val="000000"/>
                </a:solidFill>
                <a:effectLst/>
                <a:latin typeface="Calibri" panose="020F0502020204030204" pitchFamily="34" charset="0"/>
              </a:rPr>
              <a:t>T29: “|EXAMPLE|Child</a:t>
            </a:r>
            <a:r>
              <a:rPr lang="en-US" dirty="0">
                <a:solidFill>
                  <a:srgbClr val="000000"/>
                </a:solidFill>
                <a:latin typeface="Calibri" panose="020F0502020204030204" pitchFamily="34" charset="0"/>
              </a:rPr>
              <a:t>|</a:t>
            </a:r>
            <a:r>
              <a:rPr lang="en-US" b="0" i="0" u="none" strike="noStrike" dirty="0">
                <a:solidFill>
                  <a:srgbClr val="000000"/>
                </a:solidFill>
                <a:effectLst/>
                <a:latin typeface="Calibri" panose="020F0502020204030204" pitchFamily="34" charset="0"/>
              </a:rPr>
              <a:t>s1 Kind|:|e1 Jochen|e2 s2 Michel|” recognizes “</a:t>
            </a:r>
            <a:r>
              <a:rPr lang="en-US" b="0" i="0" u="none" strike="noStrike" dirty="0" err="1">
                <a:solidFill>
                  <a:srgbClr val="000000"/>
                </a:solidFill>
                <a:effectLst/>
                <a:latin typeface="Calibri" panose="020F0502020204030204" pitchFamily="34" charset="0"/>
              </a:rPr>
              <a:t>Kirchspiels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Flögeln</a:t>
            </a:r>
            <a:r>
              <a:rPr lang="en-US" b="0" i="0" u="none" strike="noStrike" dirty="0">
                <a:solidFill>
                  <a:srgbClr val="000000"/>
                </a:solidFill>
                <a:effectLst/>
                <a:latin typeface="Calibri" panose="020F0502020204030204" pitchFamily="34" charset="0"/>
              </a:rPr>
              <a:t>” as a child in ChildOf. </a:t>
            </a:r>
            <a:r>
              <a:rPr lang="en-US" dirty="0">
                <a:solidFill>
                  <a:srgbClr val="000000"/>
                </a:solidFill>
                <a:latin typeface="Calibri" panose="020F0502020204030204" pitchFamily="34" charset="0"/>
              </a:rPr>
              <a:t>And T28 recognizes: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and </a:t>
            </a:r>
            <a:r>
              <a:rPr lang="en-US" dirty="0" err="1">
                <a:solidFill>
                  <a:srgbClr val="000000"/>
                </a:solidFill>
                <a:latin typeface="Calibri" panose="020F0502020204030204" pitchFamily="34" charset="0"/>
              </a:rPr>
              <a:t>Ksp</a:t>
            </a:r>
            <a:r>
              <a:rPr lang="en-US" dirty="0">
                <a:solidFill>
                  <a:srgbClr val="000000"/>
                </a:solidFill>
                <a:latin typeface="Calibri" panose="020F0502020204030204" pitchFamily="34" charset="0"/>
              </a:rPr>
              <a:t>.</a:t>
            </a:r>
          </a:p>
          <a:p>
            <a:pPr lvl="1"/>
            <a:r>
              <a:rPr lang="en-US" dirty="0">
                <a:solidFill>
                  <a:srgbClr val="000000"/>
                </a:solidFill>
                <a:latin typeface="Calibri" panose="020F0502020204030204" pitchFamily="34" charset="0"/>
              </a:rPr>
              <a:t>We can and probably should take care of the </a:t>
            </a:r>
            <a:r>
              <a:rPr lang="en-US" dirty="0" err="1">
                <a:solidFill>
                  <a:srgbClr val="000000"/>
                </a:solidFill>
                <a:latin typeface="Calibri" panose="020F0502020204030204" pitchFamily="34" charset="0"/>
              </a:rPr>
              <a:t>Itken</a:t>
            </a:r>
            <a:r>
              <a:rPr lang="en-US" dirty="0">
                <a:solidFill>
                  <a:srgbClr val="000000"/>
                </a:solidFill>
                <a:latin typeface="Calibri" panose="020F0502020204030204" pitchFamily="34" charset="0"/>
              </a:rPr>
              <a:t> and </a:t>
            </a:r>
            <a:r>
              <a:rPr lang="en-US" dirty="0" err="1">
                <a:solidFill>
                  <a:srgbClr val="000000"/>
                </a:solidFill>
                <a:latin typeface="Calibri" panose="020F0502020204030204" pitchFamily="34" charset="0"/>
              </a:rPr>
              <a:t>Itjen</a:t>
            </a:r>
            <a:r>
              <a:rPr lang="en-US" dirty="0">
                <a:solidFill>
                  <a:srgbClr val="000000"/>
                </a:solidFill>
                <a:latin typeface="Calibri" panose="020F0502020204030204" pitchFamily="34" charset="0"/>
              </a:rPr>
              <a:t> by properly adding book-specific name forms. Currently, the other two won’t hurt us because we’ll discard them when we postprocess records; but if they are coding errors, they should be corrected.</a:t>
            </a:r>
            <a:endParaRPr lang="en-US" dirty="0"/>
          </a:p>
          <a:p>
            <a:pPr marL="285750" indent="-285750"/>
            <a:endParaRPr lang="en-US" dirty="0"/>
          </a:p>
          <a:p>
            <a:endParaRPr lang="en-US" dirty="0"/>
          </a:p>
        </p:txBody>
      </p:sp>
      <p:sp>
        <p:nvSpPr>
          <p:cNvPr id="10" name="TextBox 9">
            <a:extLst>
              <a:ext uri="{FF2B5EF4-FFF2-40B4-BE49-F238E27FC236}">
                <a16:creationId xmlns:a16="http://schemas.microsoft.com/office/drawing/2014/main" id="{BF642C10-85D4-4EDF-82E5-3AFB673D8BFC}"/>
              </a:ext>
            </a:extLst>
          </p:cNvPr>
          <p:cNvSpPr txBox="1"/>
          <p:nvPr/>
        </p:nvSpPr>
        <p:spPr>
          <a:xfrm>
            <a:off x="5201063" y="484054"/>
            <a:ext cx="918713" cy="461665"/>
          </a:xfrm>
          <a:prstGeom prst="rect">
            <a:avLst/>
          </a:prstGeom>
          <a:noFill/>
        </p:spPr>
        <p:txBody>
          <a:bodyPr wrap="none" rtlCol="0">
            <a:spAutoFit/>
          </a:bodyPr>
          <a:lstStyle/>
          <a:p>
            <a:r>
              <a:rPr lang="en-US" sz="2400" dirty="0"/>
              <a:t>Notes</a:t>
            </a:r>
          </a:p>
        </p:txBody>
      </p:sp>
    </p:spTree>
    <p:extLst>
      <p:ext uri="{BB962C8B-B14F-4D97-AF65-F5344CB8AC3E}">
        <p14:creationId xmlns:p14="http://schemas.microsoft.com/office/powerpoint/2010/main" val="2258799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26C5CD-DE17-4D47-9E53-A638F32B5AA9}"/>
              </a:ext>
            </a:extLst>
          </p:cNvPr>
          <p:cNvSpPr txBox="1"/>
          <p:nvPr/>
        </p:nvSpPr>
        <p:spPr>
          <a:xfrm>
            <a:off x="152203" y="10160"/>
            <a:ext cx="4316695" cy="461665"/>
          </a:xfrm>
          <a:prstGeom prst="rect">
            <a:avLst/>
          </a:prstGeom>
          <a:noFill/>
        </p:spPr>
        <p:txBody>
          <a:bodyPr wrap="none" rtlCol="0">
            <a:spAutoFit/>
          </a:bodyPr>
          <a:lstStyle/>
          <a:p>
            <a:r>
              <a:rPr lang="en-US" sz="2400" dirty="0"/>
              <a:t>GreenQQ UI: Quick Start Mockup</a:t>
            </a:r>
          </a:p>
        </p:txBody>
      </p:sp>
      <p:pic>
        <p:nvPicPr>
          <p:cNvPr id="6" name="Picture 5">
            <a:extLst>
              <a:ext uri="{FF2B5EF4-FFF2-40B4-BE49-F238E27FC236}">
                <a16:creationId xmlns:a16="http://schemas.microsoft.com/office/drawing/2014/main" id="{A58C09EE-0A86-4B68-ADE8-D75EA8461564}"/>
              </a:ext>
            </a:extLst>
          </p:cNvPr>
          <p:cNvPicPr>
            <a:picLocks noChangeAspect="1"/>
          </p:cNvPicPr>
          <p:nvPr/>
        </p:nvPicPr>
        <p:blipFill>
          <a:blip r:embed="rId2"/>
          <a:stretch>
            <a:fillRect/>
          </a:stretch>
        </p:blipFill>
        <p:spPr>
          <a:xfrm>
            <a:off x="2000890" y="550843"/>
            <a:ext cx="4140161" cy="6191479"/>
          </a:xfrm>
          <a:prstGeom prst="rect">
            <a:avLst/>
          </a:prstGeom>
        </p:spPr>
      </p:pic>
      <p:pic>
        <p:nvPicPr>
          <p:cNvPr id="7" name="Picture 6">
            <a:extLst>
              <a:ext uri="{FF2B5EF4-FFF2-40B4-BE49-F238E27FC236}">
                <a16:creationId xmlns:a16="http://schemas.microsoft.com/office/drawing/2014/main" id="{4451B77F-E367-4934-A8E3-524F0ECB5A0D}"/>
              </a:ext>
            </a:extLst>
          </p:cNvPr>
          <p:cNvPicPr>
            <a:picLocks noChangeAspect="1"/>
          </p:cNvPicPr>
          <p:nvPr/>
        </p:nvPicPr>
        <p:blipFill>
          <a:blip r:embed="rId3"/>
          <a:stretch>
            <a:fillRect/>
          </a:stretch>
        </p:blipFill>
        <p:spPr>
          <a:xfrm>
            <a:off x="6328723" y="540976"/>
            <a:ext cx="3983063" cy="6188561"/>
          </a:xfrm>
          <a:prstGeom prst="rect">
            <a:avLst/>
          </a:prstGeom>
          <a:ln>
            <a:solidFill>
              <a:schemeClr val="tx1"/>
            </a:solidFill>
          </a:ln>
        </p:spPr>
      </p:pic>
    </p:spTree>
    <p:extLst>
      <p:ext uri="{BB962C8B-B14F-4D97-AF65-F5344CB8AC3E}">
        <p14:creationId xmlns:p14="http://schemas.microsoft.com/office/powerpoint/2010/main" val="396499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1162"/>
          </a:xfrm>
        </p:spPr>
        <p:txBody>
          <a:bodyPr>
            <a:noAutofit/>
          </a:bodyPr>
          <a:lstStyle/>
          <a:p>
            <a:r>
              <a:rPr lang="en-US" sz="2800" dirty="0">
                <a:latin typeface="+mn-lt"/>
                <a:ea typeface="+mn-ea"/>
                <a:cs typeface="+mn-cs"/>
              </a:rPr>
              <a:t>Steps to OCR Flögeln Book in ABBYY</a:t>
            </a:r>
          </a:p>
        </p:txBody>
      </p:sp>
      <p:sp>
        <p:nvSpPr>
          <p:cNvPr id="3" name="Content Placeholder 2"/>
          <p:cNvSpPr>
            <a:spLocks noGrp="1"/>
          </p:cNvSpPr>
          <p:nvPr>
            <p:ph idx="1"/>
          </p:nvPr>
        </p:nvSpPr>
        <p:spPr>
          <a:xfrm>
            <a:off x="1981200" y="838200"/>
            <a:ext cx="8229600" cy="5715000"/>
          </a:xfrm>
        </p:spPr>
        <p:txBody>
          <a:bodyPr>
            <a:normAutofit fontScale="92500" lnSpcReduction="20000"/>
          </a:bodyPr>
          <a:lstStyle/>
          <a:p>
            <a:r>
              <a:rPr lang="en-US" sz="2000" dirty="0"/>
              <a:t>Set the Language to German, select OFB User Dictionaries</a:t>
            </a:r>
          </a:p>
          <a:p>
            <a:r>
              <a:rPr lang="en-US" sz="2000" dirty="0"/>
              <a:t>Set Image Resolution to 700 dpi for all pages</a:t>
            </a:r>
          </a:p>
          <a:p>
            <a:r>
              <a:rPr lang="en-US" sz="2000" dirty="0"/>
              <a:t>Recognize All Pages</a:t>
            </a:r>
          </a:p>
          <a:p>
            <a:r>
              <a:rPr lang="en-US" sz="2000" dirty="0"/>
              <a:t>OCR areas missed a couple of Reference IDs. They were adjusted and re-OCRd. </a:t>
            </a:r>
          </a:p>
          <a:p>
            <a:r>
              <a:rPr lang="en-US" sz="2000" dirty="0"/>
              <a:t>Find/Replace</a:t>
            </a:r>
          </a:p>
          <a:p>
            <a:pPr lvl="1"/>
            <a:r>
              <a:rPr lang="en-US" sz="1200" dirty="0"/>
              <a:t>%		½</a:t>
            </a:r>
          </a:p>
          <a:p>
            <a:pPr lvl="1"/>
            <a:r>
              <a:rPr lang="en-US" sz="1200" dirty="0"/>
              <a:t>„ 		.,	There are a few legitimate „ at the beginning of quotes, so look at each one</a:t>
            </a:r>
          </a:p>
          <a:p>
            <a:pPr lvl="1"/>
            <a:r>
              <a:rPr lang="en-US" sz="1200" dirty="0"/>
              <a:t>‘		*</a:t>
            </a:r>
          </a:p>
          <a:p>
            <a:pPr lvl="1"/>
            <a:r>
              <a:rPr lang="en-US" sz="1200" dirty="0"/>
              <a:t>-		~	There are some legitimate dashes in the book, so after Find/Replace do:</a:t>
            </a:r>
          </a:p>
          <a:p>
            <a:pPr lvl="2"/>
            <a:r>
              <a:rPr lang="en-US" sz="1200" dirty="0"/>
              <a:t>/~	/-</a:t>
            </a:r>
          </a:p>
          <a:p>
            <a:pPr lvl="2"/>
            <a:r>
              <a:rPr lang="en-US" sz="1200" dirty="0" err="1"/>
              <a:t>o~o</a:t>
            </a:r>
            <a:r>
              <a:rPr lang="en-US" sz="1200" dirty="0"/>
              <a:t>	o-o</a:t>
            </a:r>
          </a:p>
          <a:p>
            <a:pPr lvl="1"/>
            <a:r>
              <a:rPr lang="en-US" sz="1200" dirty="0" err="1"/>
              <a:t>lls</a:t>
            </a:r>
            <a:r>
              <a:rPr lang="en-US" sz="1200" dirty="0"/>
              <a:t>(</a:t>
            </a:r>
            <a:r>
              <a:rPr lang="en-US" sz="1200" dirty="0" err="1"/>
              <a:t>a,e</a:t>
            </a:r>
            <a:r>
              <a:rPr lang="en-US" sz="1200" dirty="0"/>
              <a:t>)	</a:t>
            </a:r>
            <a:r>
              <a:rPr lang="en-US" sz="1200" dirty="0" err="1"/>
              <a:t>Ils</a:t>
            </a:r>
            <a:r>
              <a:rPr lang="en-US" sz="1200" dirty="0"/>
              <a:t>(</a:t>
            </a:r>
            <a:r>
              <a:rPr lang="en-US" sz="1200" dirty="0" err="1"/>
              <a:t>a,e</a:t>
            </a:r>
            <a:r>
              <a:rPr lang="en-US" sz="1200" dirty="0"/>
              <a:t>)	lowercase l looks like uppercase I</a:t>
            </a:r>
          </a:p>
          <a:p>
            <a:pPr lvl="1"/>
            <a:r>
              <a:rPr lang="en-US" sz="1200" dirty="0"/>
              <a:t>oo1	ool	1 (one) should be l (lowercase L)</a:t>
            </a:r>
          </a:p>
          <a:p>
            <a:pPr lvl="1"/>
            <a:r>
              <a:rPr lang="en-US" sz="1200" dirty="0" err="1"/>
              <a:t>ooI</a:t>
            </a:r>
            <a:r>
              <a:rPr lang="en-US" sz="1200" dirty="0"/>
              <a:t>(II)	ool(ll)	These should be lowercase L</a:t>
            </a:r>
          </a:p>
          <a:p>
            <a:pPr lvl="1"/>
            <a:r>
              <a:rPr lang="en-US" sz="1200" dirty="0"/>
              <a:t>col		ool	There are several legitimate col as in Nicolas, </a:t>
            </a:r>
            <a:r>
              <a:rPr lang="en-US" sz="1200" dirty="0">
                <a:solidFill>
                  <a:srgbClr val="FF0000"/>
                </a:solidFill>
              </a:rPr>
              <a:t>so do this carefully or not at all</a:t>
            </a:r>
            <a:r>
              <a:rPr lang="en-US" sz="1200" dirty="0"/>
              <a:t>.</a:t>
            </a:r>
          </a:p>
          <a:p>
            <a:pPr lvl="1"/>
            <a:r>
              <a:rPr lang="en-US" sz="1200" dirty="0"/>
              <a:t>52A/27	52/-/27</a:t>
            </a:r>
          </a:p>
          <a:p>
            <a:pPr lvl="1"/>
            <a:r>
              <a:rPr lang="de-DE" sz="1200" dirty="0" err="1"/>
              <a:t>rnögl</a:t>
            </a:r>
            <a:r>
              <a:rPr lang="de-DE" sz="1200" dirty="0"/>
              <a:t>	mögl</a:t>
            </a:r>
            <a:endParaRPr lang="en-US" sz="1200" dirty="0"/>
          </a:p>
          <a:p>
            <a:pPr lvl="1"/>
            <a:r>
              <a:rPr lang="de-DE" sz="1200" dirty="0" err="1"/>
              <a:t>vernn</a:t>
            </a:r>
            <a:r>
              <a:rPr lang="de-DE" sz="1200" dirty="0"/>
              <a:t>.	verm.</a:t>
            </a:r>
            <a:endParaRPr lang="en-US" sz="1200" dirty="0"/>
          </a:p>
          <a:p>
            <a:pPr lvl="1"/>
            <a:r>
              <a:rPr lang="de-DE" sz="1200" dirty="0" err="1"/>
              <a:t>Brn</a:t>
            </a:r>
            <a:r>
              <a:rPr lang="de-DE" sz="1200" dirty="0"/>
              <a:t>.	Bm.</a:t>
            </a:r>
            <a:endParaRPr lang="en-US" sz="1200" dirty="0"/>
          </a:p>
          <a:p>
            <a:pPr lvl="1"/>
            <a:r>
              <a:rPr lang="en-US" sz="1200" dirty="0"/>
              <a:t>000(1,..,9) 	O00(1,..,9)	Reference IDs for names that start with uppercase O</a:t>
            </a:r>
          </a:p>
          <a:p>
            <a:pPr lvl="1"/>
            <a:endParaRPr lang="en-US" sz="1200" dirty="0"/>
          </a:p>
          <a:p>
            <a:pPr lvl="1"/>
            <a:r>
              <a:rPr lang="en-US" sz="1200" dirty="0"/>
              <a:t>Search for missing periods in dates – between month-year, search for (0,..,9)(space)1; between day-month, search for (0,..,9)(space) (2,..,9) – search for  (0,..,9)(space) 1 was already done in first step</a:t>
            </a:r>
          </a:p>
          <a:p>
            <a:pPr lvl="1"/>
            <a:endParaRPr lang="en-US" sz="1200" dirty="0"/>
          </a:p>
          <a:p>
            <a:pPr lvl="1"/>
            <a:r>
              <a:rPr lang="en-US" sz="1200" dirty="0"/>
              <a:t>A few of the □ and * symbols that were against the left-hand margin didn’t get exported in the PDF.  Add an extra space to move those symbols away from the margin. (R005, R007, S119, S121)</a:t>
            </a:r>
          </a:p>
          <a:p>
            <a:pPr marL="457200" lvl="1" indent="0">
              <a:buNone/>
            </a:pPr>
            <a:r>
              <a:rPr lang="en-US" sz="1200" dirty="0"/>
              <a:t> </a:t>
            </a:r>
          </a:p>
          <a:p>
            <a:pPr lvl="1"/>
            <a:r>
              <a:rPr lang="en-US" sz="1200" dirty="0"/>
              <a:t>S087 was incorrectly OCRd because the text lines weren’t straight. OCR region was straightened and re-OCRd.</a:t>
            </a:r>
          </a:p>
        </p:txBody>
      </p:sp>
    </p:spTree>
    <p:extLst>
      <p:ext uri="{BB962C8B-B14F-4D97-AF65-F5344CB8AC3E}">
        <p14:creationId xmlns:p14="http://schemas.microsoft.com/office/powerpoint/2010/main" val="5088953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3049051" y="40832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85988" y="4062248"/>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8024</a:t>
            </a:r>
          </a:p>
        </p:txBody>
      </p:sp>
      <p:sp>
        <p:nvSpPr>
          <p:cNvPr id="9" name="Rectangle: Rounded Corners 8">
            <a:extLst>
              <a:ext uri="{FF2B5EF4-FFF2-40B4-BE49-F238E27FC236}">
                <a16:creationId xmlns:a16="http://schemas.microsoft.com/office/drawing/2014/main" id="{5E38BCE9-305D-4A1C-87EB-62162AE79FC8}"/>
              </a:ext>
            </a:extLst>
          </p:cNvPr>
          <p:cNvSpPr/>
          <p:nvPr/>
        </p:nvSpPr>
        <p:spPr>
          <a:xfrm>
            <a:off x="1781503" y="593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47717A-CE7F-4721-9321-9BE1B5547D9C}"/>
              </a:ext>
            </a:extLst>
          </p:cNvPr>
          <p:cNvSpPr txBox="1"/>
          <p:nvPr/>
        </p:nvSpPr>
        <p:spPr>
          <a:xfrm>
            <a:off x="1718440" y="57281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3" name="Rectangle 12">
            <a:extLst>
              <a:ext uri="{FF2B5EF4-FFF2-40B4-BE49-F238E27FC236}">
                <a16:creationId xmlns:a16="http://schemas.microsoft.com/office/drawing/2014/main" id="{41270DA8-2C28-4EBB-88C8-0F093250CD41}"/>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sp>
        <p:nvSpPr>
          <p:cNvPr id="16" name="Rectangle 15">
            <a:extLst>
              <a:ext uri="{FF2B5EF4-FFF2-40B4-BE49-F238E27FC236}">
                <a16:creationId xmlns:a16="http://schemas.microsoft.com/office/drawing/2014/main" id="{8331C333-C598-4D72-80CE-07F559891AA4}"/>
              </a:ext>
            </a:extLst>
          </p:cNvPr>
          <p:cNvSpPr/>
          <p:nvPr/>
        </p:nvSpPr>
        <p:spPr>
          <a:xfrm>
            <a:off x="1787678" y="60670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C5FB667-4061-4B4C-94BD-EE6C6CA2CE05}"/>
              </a:ext>
            </a:extLst>
          </p:cNvPr>
          <p:cNvSpPr/>
          <p:nvPr/>
        </p:nvSpPr>
        <p:spPr>
          <a:xfrm>
            <a:off x="7143751" y="85725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24422E-3B27-4DC4-96A7-3FD91D0DCE2B}"/>
              </a:ext>
            </a:extLst>
          </p:cNvPr>
          <p:cNvSpPr/>
          <p:nvPr/>
        </p:nvSpPr>
        <p:spPr>
          <a:xfrm>
            <a:off x="7117081" y="142494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A90A9-62F1-42E9-BFF1-A09677748B93}"/>
              </a:ext>
            </a:extLst>
          </p:cNvPr>
          <p:cNvSpPr/>
          <p:nvPr/>
        </p:nvSpPr>
        <p:spPr>
          <a:xfrm>
            <a:off x="7132321" y="28689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486CCE-AC23-4A24-939A-05879F7E6838}"/>
              </a:ext>
            </a:extLst>
          </p:cNvPr>
          <p:cNvSpPr/>
          <p:nvPr/>
        </p:nvSpPr>
        <p:spPr>
          <a:xfrm>
            <a:off x="7136131" y="328422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896E4A-E346-4666-8D8E-B5798DD3B766}"/>
              </a:ext>
            </a:extLst>
          </p:cNvPr>
          <p:cNvSpPr/>
          <p:nvPr/>
        </p:nvSpPr>
        <p:spPr>
          <a:xfrm>
            <a:off x="7105651" y="43167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CAB2F7-04CC-444C-A1BF-8F4F8F3D62A8}"/>
              </a:ext>
            </a:extLst>
          </p:cNvPr>
          <p:cNvSpPr/>
          <p:nvPr/>
        </p:nvSpPr>
        <p:spPr>
          <a:xfrm>
            <a:off x="7109461" y="513207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78EF49-A7EB-406B-83A3-8CA2AF5CF066}"/>
              </a:ext>
            </a:extLst>
          </p:cNvPr>
          <p:cNvSpPr/>
          <p:nvPr/>
        </p:nvSpPr>
        <p:spPr>
          <a:xfrm>
            <a:off x="7124701" y="617601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87A3BF-09EE-44CD-B664-D2675808CC88}"/>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60DBD9-DADE-433A-9F61-2BBE13C73F6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907F2AD-FD16-42FD-8D45-E0A96B5DC0A6}"/>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16A3B8-1DD0-4B26-AA19-72BC3273F7A8}"/>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BE5378-05D7-48ED-87B1-3D5144BFCB86}"/>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E7FC7C-E1FE-41FF-A18C-0B971DB556FF}"/>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BFC05A-D261-46BF-A556-275E41A77853}"/>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88620" y="109728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898DCF8-83D2-4CF1-B8AB-F1A3984210FF}"/>
              </a:ext>
            </a:extLst>
          </p:cNvPr>
          <p:cNvSpPr/>
          <p:nvPr/>
        </p:nvSpPr>
        <p:spPr>
          <a:xfrm>
            <a:off x="563880" y="14185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C53F48C-85B7-4859-9473-CED9E96D9ABB}"/>
              </a:ext>
            </a:extLst>
          </p:cNvPr>
          <p:cNvSpPr txBox="1"/>
          <p:nvPr/>
        </p:nvSpPr>
        <p:spPr>
          <a:xfrm>
            <a:off x="500817" y="1397483"/>
            <a:ext cx="1250731" cy="246221"/>
          </a:xfrm>
          <a:prstGeom prst="rect">
            <a:avLst/>
          </a:prstGeom>
          <a:noFill/>
        </p:spPr>
        <p:txBody>
          <a:bodyPr wrap="square" rtlCol="0">
            <a:spAutoFit/>
          </a:bodyPr>
          <a:lstStyle/>
          <a:p>
            <a:r>
              <a:rPr lang="en-US" sz="1000" dirty="0"/>
              <a:t>An N.N</a:t>
            </a:r>
            <a:r>
              <a:rPr lang="en-US" sz="1000" dirty="0">
                <a:solidFill>
                  <a:schemeClr val="bg1">
                    <a:lumMod val="75000"/>
                  </a:schemeClr>
                </a:solidFill>
              </a:rPr>
              <a:t>.</a:t>
            </a:r>
          </a:p>
        </p:txBody>
      </p:sp>
      <p:sp>
        <p:nvSpPr>
          <p:cNvPr id="34" name="Rectangle: Rounded Corners 33">
            <a:extLst>
              <a:ext uri="{FF2B5EF4-FFF2-40B4-BE49-F238E27FC236}">
                <a16:creationId xmlns:a16="http://schemas.microsoft.com/office/drawing/2014/main" id="{248276EA-1BA4-4E07-B94C-9EF69C81464E}"/>
              </a:ext>
            </a:extLst>
          </p:cNvPr>
          <p:cNvSpPr/>
          <p:nvPr/>
        </p:nvSpPr>
        <p:spPr>
          <a:xfrm>
            <a:off x="562303" y="119200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99240" y="117098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68478" y="119436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85970" y="11899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722907" y="1168883"/>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39" name="Rectangle: Rounded Corners 38">
            <a:extLst>
              <a:ext uri="{FF2B5EF4-FFF2-40B4-BE49-F238E27FC236}">
                <a16:creationId xmlns:a16="http://schemas.microsoft.com/office/drawing/2014/main" id="{AF9DFD4F-E392-47DB-B2D1-3CEC01E8CDA2}"/>
              </a:ext>
            </a:extLst>
          </p:cNvPr>
          <p:cNvSpPr/>
          <p:nvPr/>
        </p:nvSpPr>
        <p:spPr>
          <a:xfrm>
            <a:off x="59541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9492B6-9321-4746-A197-5B03B0E57CC1}"/>
              </a:ext>
            </a:extLst>
          </p:cNvPr>
          <p:cNvSpPr txBox="1"/>
          <p:nvPr/>
        </p:nvSpPr>
        <p:spPr>
          <a:xfrm>
            <a:off x="532348" y="1951508"/>
            <a:ext cx="1250731" cy="246221"/>
          </a:xfrm>
          <a:prstGeom prst="rect">
            <a:avLst/>
          </a:prstGeom>
          <a:noFill/>
        </p:spPr>
        <p:txBody>
          <a:bodyPr wrap="square" rtlCol="0">
            <a:spAutoFit/>
          </a:bodyPr>
          <a:lstStyle/>
          <a:p>
            <a:r>
              <a:rPr lang="en-US" sz="1000" dirty="0"/>
              <a:t>ca. 1644</a:t>
            </a:r>
          </a:p>
        </p:txBody>
      </p:sp>
      <p:sp>
        <p:nvSpPr>
          <p:cNvPr id="41" name="Rectangle: Rounded Corners 40">
            <a:extLst>
              <a:ext uri="{FF2B5EF4-FFF2-40B4-BE49-F238E27FC236}">
                <a16:creationId xmlns:a16="http://schemas.microsoft.com/office/drawing/2014/main" id="{3AE9E424-7E6F-4FCC-B2B6-832C61CF3F96}"/>
              </a:ext>
            </a:extLst>
          </p:cNvPr>
          <p:cNvSpPr/>
          <p:nvPr/>
        </p:nvSpPr>
        <p:spPr>
          <a:xfrm>
            <a:off x="587791" y="21935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28719F-6231-4A72-9050-55A86D630915}"/>
              </a:ext>
            </a:extLst>
          </p:cNvPr>
          <p:cNvSpPr txBox="1"/>
          <p:nvPr/>
        </p:nvSpPr>
        <p:spPr>
          <a:xfrm>
            <a:off x="524728" y="2172488"/>
            <a:ext cx="1250731" cy="246221"/>
          </a:xfrm>
          <a:prstGeom prst="rect">
            <a:avLst/>
          </a:prstGeom>
          <a:noFill/>
        </p:spPr>
        <p:txBody>
          <a:bodyPr wrap="square" rtlCol="0">
            <a:spAutoFit/>
          </a:bodyPr>
          <a:lstStyle/>
          <a:p>
            <a:r>
              <a:rPr lang="en-US" sz="1000" dirty="0"/>
              <a:t>17.4.1729</a:t>
            </a:r>
          </a:p>
        </p:txBody>
      </p:sp>
      <p:sp>
        <p:nvSpPr>
          <p:cNvPr id="43" name="Rectangle: Rounded Corners 42">
            <a:extLst>
              <a:ext uri="{FF2B5EF4-FFF2-40B4-BE49-F238E27FC236}">
                <a16:creationId xmlns:a16="http://schemas.microsoft.com/office/drawing/2014/main" id="{1D010871-A2D6-46F9-AB02-1CDC6631DDE2}"/>
              </a:ext>
            </a:extLst>
          </p:cNvPr>
          <p:cNvSpPr/>
          <p:nvPr/>
        </p:nvSpPr>
        <p:spPr>
          <a:xfrm>
            <a:off x="595411" y="2418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7B9A8A-5650-4563-BDC8-7D1224476CA2}"/>
              </a:ext>
            </a:extLst>
          </p:cNvPr>
          <p:cNvSpPr txBox="1"/>
          <p:nvPr/>
        </p:nvSpPr>
        <p:spPr>
          <a:xfrm>
            <a:off x="543778" y="2397278"/>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45" name="Rectangle 44">
            <a:extLst>
              <a:ext uri="{FF2B5EF4-FFF2-40B4-BE49-F238E27FC236}">
                <a16:creationId xmlns:a16="http://schemas.microsoft.com/office/drawing/2014/main" id="{95FEAB42-0962-4F96-8C2A-A072E52D00A2}"/>
              </a:ext>
            </a:extLst>
          </p:cNvPr>
          <p:cNvSpPr/>
          <p:nvPr/>
        </p:nvSpPr>
        <p:spPr>
          <a:xfrm>
            <a:off x="598039" y="2211374"/>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4086FA-50FD-4873-865B-17569B09C76B}"/>
              </a:ext>
            </a:extLst>
          </p:cNvPr>
          <p:cNvSpPr/>
          <p:nvPr/>
        </p:nvSpPr>
        <p:spPr>
          <a:xfrm>
            <a:off x="588579" y="1987504"/>
            <a:ext cx="1166649" cy="15765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23A0EC-AD48-47F5-BA46-F7544064C5C6}"/>
              </a:ext>
            </a:extLst>
          </p:cNvPr>
          <p:cNvSpPr/>
          <p:nvPr/>
        </p:nvSpPr>
        <p:spPr>
          <a:xfrm>
            <a:off x="8184669" y="9601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70C528-310F-4668-9BA3-9A4516107285}"/>
              </a:ext>
            </a:extLst>
          </p:cNvPr>
          <p:cNvSpPr/>
          <p:nvPr/>
        </p:nvSpPr>
        <p:spPr>
          <a:xfrm>
            <a:off x="7628409" y="104393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CB7EE83-EB4C-4940-80FC-3977DA5E1133}"/>
              </a:ext>
            </a:extLst>
          </p:cNvPr>
          <p:cNvSpPr/>
          <p:nvPr/>
        </p:nvSpPr>
        <p:spPr>
          <a:xfrm>
            <a:off x="7689369" y="112775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2D7E0F7-AA23-4A19-AC4B-3E4BAAD2FAC3}"/>
              </a:ext>
            </a:extLst>
          </p:cNvPr>
          <p:cNvSpPr/>
          <p:nvPr/>
        </p:nvSpPr>
        <p:spPr>
          <a:xfrm>
            <a:off x="7746519" y="120776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FF27E8D-ECAB-4AEE-80B2-7A56AFBE29E2}"/>
              </a:ext>
            </a:extLst>
          </p:cNvPr>
          <p:cNvSpPr/>
          <p:nvPr/>
        </p:nvSpPr>
        <p:spPr>
          <a:xfrm>
            <a:off x="8523759" y="156209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C24BCD-5B36-4433-A84A-3193A45F6893}"/>
              </a:ext>
            </a:extLst>
          </p:cNvPr>
          <p:cNvSpPr/>
          <p:nvPr/>
        </p:nvSpPr>
        <p:spPr>
          <a:xfrm>
            <a:off x="7197879" y="180212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6DE6882-7D01-4A28-AA85-E4DD00155439}"/>
              </a:ext>
            </a:extLst>
          </p:cNvPr>
          <p:cNvSpPr/>
          <p:nvPr/>
        </p:nvSpPr>
        <p:spPr>
          <a:xfrm>
            <a:off x="9590559" y="34747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669D64-4CC6-4D7A-90F3-57D08A10ADBA}"/>
              </a:ext>
            </a:extLst>
          </p:cNvPr>
          <p:cNvSpPr/>
          <p:nvPr/>
        </p:nvSpPr>
        <p:spPr>
          <a:xfrm>
            <a:off x="7803669" y="2640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7F78321-8F65-4F40-9572-EE129F5E903D}"/>
              </a:ext>
            </a:extLst>
          </p:cNvPr>
          <p:cNvSpPr/>
          <p:nvPr/>
        </p:nvSpPr>
        <p:spPr>
          <a:xfrm>
            <a:off x="7178829" y="22097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2846A3-75CA-4F87-A7DA-B1972E8B508D}"/>
              </a:ext>
            </a:extLst>
          </p:cNvPr>
          <p:cNvSpPr/>
          <p:nvPr/>
        </p:nvSpPr>
        <p:spPr>
          <a:xfrm>
            <a:off x="7971309" y="27165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477BAA0-79C4-40B9-AAFE-7A8B744FAE57}"/>
              </a:ext>
            </a:extLst>
          </p:cNvPr>
          <p:cNvSpPr/>
          <p:nvPr/>
        </p:nvSpPr>
        <p:spPr>
          <a:xfrm>
            <a:off x="7986549" y="3646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E7ECFBC-342B-4674-83FE-2666BB814A04}"/>
              </a:ext>
            </a:extLst>
          </p:cNvPr>
          <p:cNvSpPr/>
          <p:nvPr/>
        </p:nvSpPr>
        <p:spPr>
          <a:xfrm>
            <a:off x="7910349" y="37185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B8A821D-1422-475B-9888-66103C36F2C0}"/>
              </a:ext>
            </a:extLst>
          </p:cNvPr>
          <p:cNvSpPr/>
          <p:nvPr/>
        </p:nvSpPr>
        <p:spPr>
          <a:xfrm>
            <a:off x="7788429" y="38023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028F14B-BE0F-446B-90DC-D830396D0F6E}"/>
              </a:ext>
            </a:extLst>
          </p:cNvPr>
          <p:cNvSpPr/>
          <p:nvPr/>
        </p:nvSpPr>
        <p:spPr>
          <a:xfrm>
            <a:off x="7735089" y="38861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CE8F5C-B7D2-4D05-B676-DB07C680A2A9}"/>
              </a:ext>
            </a:extLst>
          </p:cNvPr>
          <p:cNvSpPr/>
          <p:nvPr/>
        </p:nvSpPr>
        <p:spPr>
          <a:xfrm>
            <a:off x="8024649" y="3970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343A4D1-148C-4A4F-B311-FE4FAC7CF975}"/>
              </a:ext>
            </a:extLst>
          </p:cNvPr>
          <p:cNvSpPr/>
          <p:nvPr/>
        </p:nvSpPr>
        <p:spPr>
          <a:xfrm>
            <a:off x="8085609" y="4053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B02A37C-8141-4396-94B5-601FB1E1AD35}"/>
              </a:ext>
            </a:extLst>
          </p:cNvPr>
          <p:cNvSpPr/>
          <p:nvPr/>
        </p:nvSpPr>
        <p:spPr>
          <a:xfrm>
            <a:off x="7780809" y="41376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1E6DC5B-2D0D-4968-8DD6-D168CE7F49B2}"/>
              </a:ext>
            </a:extLst>
          </p:cNvPr>
          <p:cNvSpPr/>
          <p:nvPr/>
        </p:nvSpPr>
        <p:spPr>
          <a:xfrm>
            <a:off x="8070369" y="46100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9AB7E3E-0883-45D4-841E-134647310ACC}"/>
              </a:ext>
            </a:extLst>
          </p:cNvPr>
          <p:cNvSpPr/>
          <p:nvPr/>
        </p:nvSpPr>
        <p:spPr>
          <a:xfrm>
            <a:off x="7982739" y="46939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7B2C9E3-18D6-49CA-A7A8-4B1CD60BF811}"/>
              </a:ext>
            </a:extLst>
          </p:cNvPr>
          <p:cNvSpPr/>
          <p:nvPr/>
        </p:nvSpPr>
        <p:spPr>
          <a:xfrm>
            <a:off x="8009409" y="4789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F892D6-3178-4CC0-AB89-99F1BF2B3784}"/>
              </a:ext>
            </a:extLst>
          </p:cNvPr>
          <p:cNvSpPr/>
          <p:nvPr/>
        </p:nvSpPr>
        <p:spPr>
          <a:xfrm>
            <a:off x="8127519" y="487298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A2A216-5FAF-4E8B-BAFE-CC5E8B63EC10}"/>
              </a:ext>
            </a:extLst>
          </p:cNvPr>
          <p:cNvSpPr/>
          <p:nvPr/>
        </p:nvSpPr>
        <p:spPr>
          <a:xfrm>
            <a:off x="8165619" y="49568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D3860D5-B19D-4814-A452-8491496B8545}"/>
              </a:ext>
            </a:extLst>
          </p:cNvPr>
          <p:cNvSpPr/>
          <p:nvPr/>
        </p:nvSpPr>
        <p:spPr>
          <a:xfrm>
            <a:off x="8900949" y="52235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16F3331-E44A-4A81-B81F-83DD7A3E1EB3}"/>
              </a:ext>
            </a:extLst>
          </p:cNvPr>
          <p:cNvSpPr/>
          <p:nvPr/>
        </p:nvSpPr>
        <p:spPr>
          <a:xfrm>
            <a:off x="9990609" y="5307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BFE3D33-55B0-4590-9A4F-EA6D0BC04BE0}"/>
              </a:ext>
            </a:extLst>
          </p:cNvPr>
          <p:cNvSpPr/>
          <p:nvPr/>
        </p:nvSpPr>
        <p:spPr>
          <a:xfrm>
            <a:off x="7811289" y="5494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FEEB210-48F7-4E74-B91B-F42DBC26F54B}"/>
              </a:ext>
            </a:extLst>
          </p:cNvPr>
          <p:cNvSpPr/>
          <p:nvPr/>
        </p:nvSpPr>
        <p:spPr>
          <a:xfrm>
            <a:off x="7815099" y="57607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B05749C-D645-4F96-82C3-55B349D1FCDD}"/>
              </a:ext>
            </a:extLst>
          </p:cNvPr>
          <p:cNvSpPr/>
          <p:nvPr/>
        </p:nvSpPr>
        <p:spPr>
          <a:xfrm>
            <a:off x="8207529" y="58445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4D4B3D9-8EB7-4D37-A382-58C4EA28C0E9}"/>
              </a:ext>
            </a:extLst>
          </p:cNvPr>
          <p:cNvSpPr/>
          <p:nvPr/>
        </p:nvSpPr>
        <p:spPr>
          <a:xfrm>
            <a:off x="8165619" y="59169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A4EF5CC-3E63-46BF-9423-AE6826830280}"/>
              </a:ext>
            </a:extLst>
          </p:cNvPr>
          <p:cNvSpPr/>
          <p:nvPr/>
        </p:nvSpPr>
        <p:spPr>
          <a:xfrm>
            <a:off x="8203719" y="600074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1D88DA-1D76-4FC5-9851-8EF7110748EA}"/>
              </a:ext>
            </a:extLst>
          </p:cNvPr>
          <p:cNvSpPr/>
          <p:nvPr/>
        </p:nvSpPr>
        <p:spPr>
          <a:xfrm>
            <a:off x="7967499" y="62788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A57428-D8E5-4351-8880-614BB6AA3210}"/>
              </a:ext>
            </a:extLst>
          </p:cNvPr>
          <p:cNvSpPr/>
          <p:nvPr/>
        </p:nvSpPr>
        <p:spPr>
          <a:xfrm>
            <a:off x="7746519" y="5577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A36CDC79-9BEA-4CCF-A921-593A4B1E731A}"/>
              </a:ext>
            </a:extLst>
          </p:cNvPr>
          <p:cNvSpPr/>
          <p:nvPr/>
        </p:nvSpPr>
        <p:spPr>
          <a:xfrm>
            <a:off x="180699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F8ECA0DF-8EA5-408A-8F07-B65342A8DD93}"/>
              </a:ext>
            </a:extLst>
          </p:cNvPr>
          <p:cNvSpPr txBox="1"/>
          <p:nvPr/>
        </p:nvSpPr>
        <p:spPr>
          <a:xfrm>
            <a:off x="1743928" y="1951508"/>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80" name="Rectangle: Rounded Corners 79">
            <a:extLst>
              <a:ext uri="{FF2B5EF4-FFF2-40B4-BE49-F238E27FC236}">
                <a16:creationId xmlns:a16="http://schemas.microsoft.com/office/drawing/2014/main" id="{F50492CC-7CC4-4848-84F7-1E0BE82BD4CF}"/>
              </a:ext>
            </a:extLst>
          </p:cNvPr>
          <p:cNvSpPr/>
          <p:nvPr/>
        </p:nvSpPr>
        <p:spPr>
          <a:xfrm>
            <a:off x="301857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6E0658F-CB4D-4B37-A4B3-84B7F70B620E}"/>
              </a:ext>
            </a:extLst>
          </p:cNvPr>
          <p:cNvSpPr txBox="1"/>
          <p:nvPr/>
        </p:nvSpPr>
        <p:spPr>
          <a:xfrm>
            <a:off x="2955508" y="1951508"/>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82" name="Rectangle: Rounded Corners 81">
            <a:extLst>
              <a:ext uri="{FF2B5EF4-FFF2-40B4-BE49-F238E27FC236}">
                <a16:creationId xmlns:a16="http://schemas.microsoft.com/office/drawing/2014/main" id="{B84D5687-C8CE-4728-A995-8BE5074E9F00}"/>
              </a:ext>
            </a:extLst>
          </p:cNvPr>
          <p:cNvSpPr/>
          <p:nvPr/>
        </p:nvSpPr>
        <p:spPr>
          <a:xfrm>
            <a:off x="421872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82C18C4-4444-49E8-BB3E-895288C6F8B1}"/>
              </a:ext>
            </a:extLst>
          </p:cNvPr>
          <p:cNvSpPr txBox="1"/>
          <p:nvPr/>
        </p:nvSpPr>
        <p:spPr>
          <a:xfrm>
            <a:off x="4155658" y="1951508"/>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84" name="Rectangle: Rounded Corners 83">
            <a:extLst>
              <a:ext uri="{FF2B5EF4-FFF2-40B4-BE49-F238E27FC236}">
                <a16:creationId xmlns:a16="http://schemas.microsoft.com/office/drawing/2014/main" id="{550C3ED2-8677-4E87-90E9-BA3C8FC8BD92}"/>
              </a:ext>
            </a:extLst>
          </p:cNvPr>
          <p:cNvSpPr/>
          <p:nvPr/>
        </p:nvSpPr>
        <p:spPr>
          <a:xfrm>
            <a:off x="60684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175A6EA8-751D-4B33-8C53-B2B6E59B1142}"/>
              </a:ext>
            </a:extLst>
          </p:cNvPr>
          <p:cNvSpPr txBox="1"/>
          <p:nvPr/>
        </p:nvSpPr>
        <p:spPr>
          <a:xfrm>
            <a:off x="543778" y="2774468"/>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86" name="Rectangle: Rounded Corners 85">
            <a:extLst>
              <a:ext uri="{FF2B5EF4-FFF2-40B4-BE49-F238E27FC236}">
                <a16:creationId xmlns:a16="http://schemas.microsoft.com/office/drawing/2014/main" id="{9A380D57-5869-4EC3-9D61-33229F813A9D}"/>
              </a:ext>
            </a:extLst>
          </p:cNvPr>
          <p:cNvSpPr/>
          <p:nvPr/>
        </p:nvSpPr>
        <p:spPr>
          <a:xfrm>
            <a:off x="181842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E99549C-660A-4432-BE15-3A797CFC94A9}"/>
              </a:ext>
            </a:extLst>
          </p:cNvPr>
          <p:cNvSpPr txBox="1"/>
          <p:nvPr/>
        </p:nvSpPr>
        <p:spPr>
          <a:xfrm>
            <a:off x="1755358" y="2774468"/>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88" name="Rectangle: Rounded Corners 87">
            <a:extLst>
              <a:ext uri="{FF2B5EF4-FFF2-40B4-BE49-F238E27FC236}">
                <a16:creationId xmlns:a16="http://schemas.microsoft.com/office/drawing/2014/main" id="{73A04BB7-E932-4BD8-895A-79601A9F669A}"/>
              </a:ext>
            </a:extLst>
          </p:cNvPr>
          <p:cNvSpPr/>
          <p:nvPr/>
        </p:nvSpPr>
        <p:spPr>
          <a:xfrm>
            <a:off x="304143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2F7D4D3-2F01-48AE-B96D-879A55C8062D}"/>
              </a:ext>
            </a:extLst>
          </p:cNvPr>
          <p:cNvSpPr txBox="1"/>
          <p:nvPr/>
        </p:nvSpPr>
        <p:spPr>
          <a:xfrm>
            <a:off x="2978368" y="2774468"/>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90" name="Rectangle: Rounded Corners 89">
            <a:extLst>
              <a:ext uri="{FF2B5EF4-FFF2-40B4-BE49-F238E27FC236}">
                <a16:creationId xmlns:a16="http://schemas.microsoft.com/office/drawing/2014/main" id="{BFBD82E3-A723-42C3-845E-D41788F4125C}"/>
              </a:ext>
            </a:extLst>
          </p:cNvPr>
          <p:cNvSpPr/>
          <p:nvPr/>
        </p:nvSpPr>
        <p:spPr>
          <a:xfrm>
            <a:off x="4245391" y="2799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3CE20CF-EC2A-4659-8629-F25D58AF39C0}"/>
              </a:ext>
            </a:extLst>
          </p:cNvPr>
          <p:cNvSpPr txBox="1"/>
          <p:nvPr/>
        </p:nvSpPr>
        <p:spPr>
          <a:xfrm>
            <a:off x="4182328" y="2778278"/>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sp>
        <p:nvSpPr>
          <p:cNvPr id="92" name="Rectangle: Rounded Corners 91">
            <a:extLst>
              <a:ext uri="{FF2B5EF4-FFF2-40B4-BE49-F238E27FC236}">
                <a16:creationId xmlns:a16="http://schemas.microsoft.com/office/drawing/2014/main" id="{4D502957-73C9-4E99-9C5F-34C989212C92}"/>
              </a:ext>
            </a:extLst>
          </p:cNvPr>
          <p:cNvSpPr/>
          <p:nvPr/>
        </p:nvSpPr>
        <p:spPr>
          <a:xfrm>
            <a:off x="1816516" y="32069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09DE637-6AE8-4896-A39E-72C349E790CF}"/>
              </a:ext>
            </a:extLst>
          </p:cNvPr>
          <p:cNvSpPr txBox="1"/>
          <p:nvPr/>
        </p:nvSpPr>
        <p:spPr>
          <a:xfrm>
            <a:off x="1772503" y="3185948"/>
            <a:ext cx="1250731" cy="246221"/>
          </a:xfrm>
          <a:prstGeom prst="rect">
            <a:avLst/>
          </a:prstGeom>
          <a:noFill/>
        </p:spPr>
        <p:txBody>
          <a:bodyPr wrap="square" rtlCol="0">
            <a:spAutoFit/>
          </a:bodyPr>
          <a:lstStyle/>
          <a:p>
            <a:r>
              <a:rPr lang="en-US" sz="1000" dirty="0"/>
              <a:t>8024</a:t>
            </a:r>
          </a:p>
        </p:txBody>
      </p:sp>
      <p:sp>
        <p:nvSpPr>
          <p:cNvPr id="94" name="Rectangle 93">
            <a:extLst>
              <a:ext uri="{FF2B5EF4-FFF2-40B4-BE49-F238E27FC236}">
                <a16:creationId xmlns:a16="http://schemas.microsoft.com/office/drawing/2014/main" id="{232487D1-430A-48F1-9816-F2B1A41A4266}"/>
              </a:ext>
            </a:extLst>
          </p:cNvPr>
          <p:cNvSpPr/>
          <p:nvPr/>
        </p:nvSpPr>
        <p:spPr>
          <a:xfrm>
            <a:off x="1829654" y="321813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74EE793-9CAD-446D-A337-53BF37CF4E27}"/>
              </a:ext>
            </a:extLst>
          </p:cNvPr>
          <p:cNvSpPr/>
          <p:nvPr/>
        </p:nvSpPr>
        <p:spPr>
          <a:xfrm>
            <a:off x="9015249" y="155447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BF4692-4EC5-4C40-9A61-3A2977392709}"/>
              </a:ext>
            </a:extLst>
          </p:cNvPr>
          <p:cNvSpPr/>
          <p:nvPr/>
        </p:nvSpPr>
        <p:spPr>
          <a:xfrm>
            <a:off x="9259089" y="337565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909D476-93A4-4339-90E7-11CAC43F6D93}"/>
              </a:ext>
            </a:extLst>
          </p:cNvPr>
          <p:cNvSpPr/>
          <p:nvPr/>
        </p:nvSpPr>
        <p:spPr>
          <a:xfrm>
            <a:off x="9480069" y="52082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8F006F9-DCB3-4492-B687-A40B865C2CE0}"/>
              </a:ext>
            </a:extLst>
          </p:cNvPr>
          <p:cNvSpPr/>
          <p:nvPr/>
        </p:nvSpPr>
        <p:spPr>
          <a:xfrm>
            <a:off x="9198129" y="442340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D51CC1-052F-4B4E-96A9-BEF9798DC3F9}"/>
              </a:ext>
            </a:extLst>
          </p:cNvPr>
          <p:cNvSpPr/>
          <p:nvPr/>
        </p:nvSpPr>
        <p:spPr>
          <a:xfrm>
            <a:off x="8535189" y="62750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27A1C794-16FF-4CD3-8935-32938C063B97}"/>
              </a:ext>
            </a:extLst>
          </p:cNvPr>
          <p:cNvSpPr/>
          <p:nvPr/>
        </p:nvSpPr>
        <p:spPr>
          <a:xfrm>
            <a:off x="181651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43BF52C-76C7-4152-8408-EEAE30BBADFB}"/>
              </a:ext>
            </a:extLst>
          </p:cNvPr>
          <p:cNvSpPr txBox="1"/>
          <p:nvPr/>
        </p:nvSpPr>
        <p:spPr>
          <a:xfrm>
            <a:off x="1772503" y="3403118"/>
            <a:ext cx="1250731" cy="246221"/>
          </a:xfrm>
          <a:prstGeom prst="rect">
            <a:avLst/>
          </a:prstGeom>
          <a:noFill/>
        </p:spPr>
        <p:txBody>
          <a:bodyPr wrap="square" rtlCol="0">
            <a:spAutoFit/>
          </a:bodyPr>
          <a:lstStyle/>
          <a:p>
            <a:r>
              <a:rPr lang="en-US" sz="1000" dirty="0"/>
              <a:t>H046</a:t>
            </a:r>
          </a:p>
        </p:txBody>
      </p:sp>
      <p:sp>
        <p:nvSpPr>
          <p:cNvPr id="102" name="Rectangle 101">
            <a:extLst>
              <a:ext uri="{FF2B5EF4-FFF2-40B4-BE49-F238E27FC236}">
                <a16:creationId xmlns:a16="http://schemas.microsoft.com/office/drawing/2014/main" id="{40EF3B2E-8982-41E8-B7F7-C3F30328ABB3}"/>
              </a:ext>
            </a:extLst>
          </p:cNvPr>
          <p:cNvSpPr/>
          <p:nvPr/>
        </p:nvSpPr>
        <p:spPr>
          <a:xfrm>
            <a:off x="1829654" y="3435304"/>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9B14A-733C-4DB6-9D3B-887E9C253C04}"/>
              </a:ext>
            </a:extLst>
          </p:cNvPr>
          <p:cNvSpPr/>
          <p:nvPr/>
        </p:nvSpPr>
        <p:spPr>
          <a:xfrm>
            <a:off x="10089669" y="347471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9303750-2BFE-4781-BD6D-299BFC9C9554}"/>
              </a:ext>
            </a:extLst>
          </p:cNvPr>
          <p:cNvSpPr/>
          <p:nvPr/>
        </p:nvSpPr>
        <p:spPr>
          <a:xfrm>
            <a:off x="9579129" y="450722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E8247C6-18A0-43E4-8294-E0B5A6C29BA0}"/>
              </a:ext>
            </a:extLst>
          </p:cNvPr>
          <p:cNvSpPr/>
          <p:nvPr/>
        </p:nvSpPr>
        <p:spPr>
          <a:xfrm>
            <a:off x="10565919" y="529970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827946" y="36413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83933" y="3620288"/>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3031906" y="32222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968843" y="3201188"/>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413451" y="394111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617614" y="406632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554551" y="404530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623789" y="40791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7C8C1C40-D534-474B-99D1-149D32166A9B}"/>
              </a:ext>
            </a:extLst>
          </p:cNvPr>
          <p:cNvSpPr/>
          <p:nvPr/>
        </p:nvSpPr>
        <p:spPr>
          <a:xfrm>
            <a:off x="618271" y="42813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C684542-9ABD-43A6-ACB0-616851D26B27}"/>
              </a:ext>
            </a:extLst>
          </p:cNvPr>
          <p:cNvSpPr txBox="1"/>
          <p:nvPr/>
        </p:nvSpPr>
        <p:spPr>
          <a:xfrm>
            <a:off x="566638" y="426036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829851" y="40756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766788" y="4054628"/>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264441" y="40870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201378" y="4066058"/>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829851" y="47157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66788" y="4694708"/>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405831" y="457357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621424" y="47102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558361" y="468919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627599" y="472308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Rounded Corners 125">
            <a:extLst>
              <a:ext uri="{FF2B5EF4-FFF2-40B4-BE49-F238E27FC236}">
                <a16:creationId xmlns:a16="http://schemas.microsoft.com/office/drawing/2014/main" id="{6C52688C-C696-451C-A207-76A67C56A100}"/>
              </a:ext>
            </a:extLst>
          </p:cNvPr>
          <p:cNvSpPr/>
          <p:nvPr/>
        </p:nvSpPr>
        <p:spPr>
          <a:xfrm>
            <a:off x="622081" y="49252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0F63E837-78F2-4433-93A2-7A0E5AB51011}"/>
              </a:ext>
            </a:extLst>
          </p:cNvPr>
          <p:cNvSpPr txBox="1"/>
          <p:nvPr/>
        </p:nvSpPr>
        <p:spPr>
          <a:xfrm>
            <a:off x="570448" y="490425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426720" y="3103245"/>
            <a:ext cx="571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91A9E58-88CB-4240-A216-7DE978752B72}"/>
              </a:ext>
            </a:extLst>
          </p:cNvPr>
          <p:cNvCxnSpPr>
            <a:cxnSpLocks/>
          </p:cNvCxnSpPr>
          <p:nvPr/>
        </p:nvCxnSpPr>
        <p:spPr>
          <a:xfrm>
            <a:off x="413451" y="523270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Rounded Corners 129">
            <a:extLst>
              <a:ext uri="{FF2B5EF4-FFF2-40B4-BE49-F238E27FC236}">
                <a16:creationId xmlns:a16="http://schemas.microsoft.com/office/drawing/2014/main" id="{C130C458-BF51-4A1D-B2CC-B688747C4075}"/>
              </a:ext>
            </a:extLst>
          </p:cNvPr>
          <p:cNvSpPr/>
          <p:nvPr/>
        </p:nvSpPr>
        <p:spPr>
          <a:xfrm>
            <a:off x="569135" y="164447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41FA176-B78D-4991-872A-AF3E47663E6D}"/>
              </a:ext>
            </a:extLst>
          </p:cNvPr>
          <p:cNvSpPr txBox="1"/>
          <p:nvPr/>
        </p:nvSpPr>
        <p:spPr>
          <a:xfrm>
            <a:off x="506072" y="1623455"/>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32" name="Rectangle 131">
            <a:extLst>
              <a:ext uri="{FF2B5EF4-FFF2-40B4-BE49-F238E27FC236}">
                <a16:creationId xmlns:a16="http://schemas.microsoft.com/office/drawing/2014/main" id="{41480C89-2260-40C8-B810-AA602491652F}"/>
              </a:ext>
            </a:extLst>
          </p:cNvPr>
          <p:cNvSpPr/>
          <p:nvPr/>
        </p:nvSpPr>
        <p:spPr>
          <a:xfrm>
            <a:off x="562304" y="1425201"/>
            <a:ext cx="1166649" cy="157656"/>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A13EB97-77EE-4927-98C7-BA5C3EB7CEEC}"/>
              </a:ext>
            </a:extLst>
          </p:cNvPr>
          <p:cNvSpPr/>
          <p:nvPr/>
        </p:nvSpPr>
        <p:spPr>
          <a:xfrm>
            <a:off x="7220608" y="1040523"/>
            <a:ext cx="304800" cy="85133"/>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AB0D58E-9B42-4EDB-A89E-13C9D8206FA4}"/>
              </a:ext>
            </a:extLst>
          </p:cNvPr>
          <p:cNvSpPr/>
          <p:nvPr/>
        </p:nvSpPr>
        <p:spPr>
          <a:xfrm>
            <a:off x="7225862" y="3053254"/>
            <a:ext cx="446689" cy="99849"/>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608089" y="320907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545026" y="318805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614264" y="322194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Rounded Corners 137">
            <a:extLst>
              <a:ext uri="{FF2B5EF4-FFF2-40B4-BE49-F238E27FC236}">
                <a16:creationId xmlns:a16="http://schemas.microsoft.com/office/drawing/2014/main" id="{5F4FC808-226A-4648-B908-B00B41A3824F}"/>
              </a:ext>
            </a:extLst>
          </p:cNvPr>
          <p:cNvSpPr/>
          <p:nvPr/>
        </p:nvSpPr>
        <p:spPr>
          <a:xfrm>
            <a:off x="60874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D9533989-4E6B-4412-84D4-66C36BA9345C}"/>
              </a:ext>
            </a:extLst>
          </p:cNvPr>
          <p:cNvSpPr txBox="1"/>
          <p:nvPr/>
        </p:nvSpPr>
        <p:spPr>
          <a:xfrm>
            <a:off x="557113" y="340311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40" name="TextBox 139">
            <a:extLst>
              <a:ext uri="{FF2B5EF4-FFF2-40B4-BE49-F238E27FC236}">
                <a16:creationId xmlns:a16="http://schemas.microsoft.com/office/drawing/2014/main" id="{7C501195-7E71-4762-826A-0A81CF3244FA}"/>
              </a:ext>
            </a:extLst>
          </p:cNvPr>
          <p:cNvSpPr txBox="1"/>
          <p:nvPr/>
        </p:nvSpPr>
        <p:spPr>
          <a:xfrm>
            <a:off x="152203" y="10160"/>
            <a:ext cx="2051908" cy="461665"/>
          </a:xfrm>
          <a:prstGeom prst="rect">
            <a:avLst/>
          </a:prstGeom>
          <a:noFill/>
        </p:spPr>
        <p:txBody>
          <a:bodyPr wrap="none" rtlCol="0">
            <a:spAutoFit/>
          </a:bodyPr>
          <a:lstStyle/>
          <a:p>
            <a:r>
              <a:rPr lang="en-US" sz="2400" dirty="0"/>
              <a:t>Extract Entities</a:t>
            </a:r>
          </a:p>
        </p:txBody>
      </p:sp>
      <p:sp>
        <p:nvSpPr>
          <p:cNvPr id="141" name="TextBox 140">
            <a:extLst>
              <a:ext uri="{FF2B5EF4-FFF2-40B4-BE49-F238E27FC236}">
                <a16:creationId xmlns:a16="http://schemas.microsoft.com/office/drawing/2014/main" id="{8756FF55-948D-46BB-9CD9-E7C45EC22F47}"/>
              </a:ext>
            </a:extLst>
          </p:cNvPr>
          <p:cNvSpPr txBox="1"/>
          <p:nvPr/>
        </p:nvSpPr>
        <p:spPr>
          <a:xfrm>
            <a:off x="4594416" y="1103669"/>
            <a:ext cx="1529521" cy="369332"/>
          </a:xfrm>
          <a:prstGeom prst="rect">
            <a:avLst/>
          </a:prstGeom>
          <a:noFill/>
        </p:spPr>
        <p:txBody>
          <a:bodyPr wrap="none" rtlCol="0">
            <a:spAutoFit/>
          </a:bodyPr>
          <a:lstStyle/>
          <a:p>
            <a:r>
              <a:rPr lang="en-US" dirty="0">
                <a:solidFill>
                  <a:srgbClr val="00B050"/>
                </a:solidFill>
              </a:rPr>
              <a:t>Person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608136" y="3110111"/>
            <a:ext cx="1586203" cy="369332"/>
          </a:xfrm>
          <a:prstGeom prst="rect">
            <a:avLst/>
          </a:prstGeom>
          <a:noFill/>
        </p:spPr>
        <p:txBody>
          <a:bodyPr wrap="none" rtlCol="0">
            <a:spAutoFit/>
          </a:bodyPr>
          <a:lstStyle/>
          <a:p>
            <a:r>
              <a:rPr lang="en-US" dirty="0">
                <a:solidFill>
                  <a:srgbClr val="00B050"/>
                </a:solidFill>
              </a:rPr>
              <a:t>ChildOf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394988" y="4242061"/>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3645555" y="4862765"/>
            <a:ext cx="2506520" cy="369332"/>
          </a:xfrm>
          <a:prstGeom prst="rect">
            <a:avLst/>
          </a:prstGeom>
          <a:noFill/>
        </p:spPr>
        <p:txBody>
          <a:bodyPr wrap="none" rtlCol="0">
            <a:spAutoFit/>
          </a:bodyPr>
          <a:lstStyle/>
          <a:p>
            <a:r>
              <a:rPr lang="en-US" dirty="0">
                <a:solidFill>
                  <a:srgbClr val="00B050"/>
                </a:solidFill>
              </a:rPr>
              <a:t>FamilyHousehold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Tree>
    <p:extLst>
      <p:ext uri="{BB962C8B-B14F-4D97-AF65-F5344CB8AC3E}">
        <p14:creationId xmlns:p14="http://schemas.microsoft.com/office/powerpoint/2010/main" val="17735267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D31E63-F682-49A1-8487-55CF19DCC570}"/>
              </a:ext>
            </a:extLst>
          </p:cNvPr>
          <p:cNvSpPr/>
          <p:nvPr/>
        </p:nvSpPr>
        <p:spPr>
          <a:xfrm>
            <a:off x="3049051" y="40832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547ADE-B6D1-4C39-8C05-7B7F95DE2491}"/>
              </a:ext>
            </a:extLst>
          </p:cNvPr>
          <p:cNvSpPr txBox="1"/>
          <p:nvPr/>
        </p:nvSpPr>
        <p:spPr>
          <a:xfrm>
            <a:off x="2985988" y="4062248"/>
            <a:ext cx="1250731" cy="246221"/>
          </a:xfrm>
          <a:prstGeom prst="rect">
            <a:avLst/>
          </a:prstGeom>
          <a:noFill/>
        </p:spPr>
        <p:txBody>
          <a:bodyPr wrap="square" rtlCol="0">
            <a:spAutoFit/>
          </a:bodyPr>
          <a:lstStyle/>
          <a:p>
            <a:r>
              <a:rPr lang="en-US" sz="1000" dirty="0">
                <a:solidFill>
                  <a:schemeClr val="bg1">
                    <a:lumMod val="75000"/>
                  </a:schemeClr>
                </a:solidFill>
              </a:rPr>
              <a:t>Marriage Event Date</a:t>
            </a:r>
          </a:p>
        </p:txBody>
      </p:sp>
      <p:grpSp>
        <p:nvGrpSpPr>
          <p:cNvPr id="4" name="Group 3">
            <a:extLst>
              <a:ext uri="{FF2B5EF4-FFF2-40B4-BE49-F238E27FC236}">
                <a16:creationId xmlns:a16="http://schemas.microsoft.com/office/drawing/2014/main" id="{ADB8AE38-13C1-4364-9B36-DF1346B666A0}"/>
              </a:ext>
            </a:extLst>
          </p:cNvPr>
          <p:cNvGrpSpPr/>
          <p:nvPr/>
        </p:nvGrpSpPr>
        <p:grpSpPr>
          <a:xfrm>
            <a:off x="7032409" y="384791"/>
            <a:ext cx="3825311" cy="6215706"/>
            <a:chOff x="6454340" y="374281"/>
            <a:chExt cx="3825311" cy="6215706"/>
          </a:xfrm>
        </p:grpSpPr>
        <p:pic>
          <p:nvPicPr>
            <p:cNvPr id="5" name="Picture 4">
              <a:extLst>
                <a:ext uri="{FF2B5EF4-FFF2-40B4-BE49-F238E27FC236}">
                  <a16:creationId xmlns:a16="http://schemas.microsoft.com/office/drawing/2014/main" id="{079026FF-961A-488D-9462-CCAC700E09A6}"/>
                </a:ext>
              </a:extLst>
            </p:cNvPr>
            <p:cNvPicPr>
              <a:picLocks noChangeAspect="1"/>
            </p:cNvPicPr>
            <p:nvPr/>
          </p:nvPicPr>
          <p:blipFill>
            <a:blip r:embed="rId3"/>
            <a:stretch>
              <a:fillRect/>
            </a:stretch>
          </p:blipFill>
          <p:spPr>
            <a:xfrm>
              <a:off x="6457042" y="374281"/>
              <a:ext cx="3822076" cy="3861388"/>
            </a:xfrm>
            <a:prstGeom prst="rect">
              <a:avLst/>
            </a:prstGeom>
          </p:spPr>
        </p:pic>
        <p:pic>
          <p:nvPicPr>
            <p:cNvPr id="6" name="Picture 5">
              <a:extLst>
                <a:ext uri="{FF2B5EF4-FFF2-40B4-BE49-F238E27FC236}">
                  <a16:creationId xmlns:a16="http://schemas.microsoft.com/office/drawing/2014/main" id="{72737F76-CE52-43BC-ADC6-2D9F54083E6C}"/>
                </a:ext>
              </a:extLst>
            </p:cNvPr>
            <p:cNvPicPr>
              <a:picLocks noChangeAspect="1"/>
            </p:cNvPicPr>
            <p:nvPr/>
          </p:nvPicPr>
          <p:blipFill>
            <a:blip r:embed="rId4"/>
            <a:stretch>
              <a:fillRect/>
            </a:stretch>
          </p:blipFill>
          <p:spPr>
            <a:xfrm>
              <a:off x="6454340" y="4246181"/>
              <a:ext cx="3825311" cy="2343806"/>
            </a:xfrm>
            <a:prstGeom prst="rect">
              <a:avLst/>
            </a:prstGeom>
          </p:spPr>
        </p:pic>
      </p:grpSp>
      <p:sp>
        <p:nvSpPr>
          <p:cNvPr id="7" name="Rectangle: Rounded Corners 6">
            <a:extLst>
              <a:ext uri="{FF2B5EF4-FFF2-40B4-BE49-F238E27FC236}">
                <a16:creationId xmlns:a16="http://schemas.microsoft.com/office/drawing/2014/main" id="{B697C4F1-DFE4-42A8-A95D-BF398A4F2BAC}"/>
              </a:ext>
            </a:extLst>
          </p:cNvPr>
          <p:cNvSpPr/>
          <p:nvPr/>
        </p:nvSpPr>
        <p:spPr>
          <a:xfrm>
            <a:off x="551793" y="58332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E1C476-AEDA-4CCC-9208-C1D1446B8756}"/>
              </a:ext>
            </a:extLst>
          </p:cNvPr>
          <p:cNvSpPr txBox="1"/>
          <p:nvPr/>
        </p:nvSpPr>
        <p:spPr>
          <a:xfrm>
            <a:off x="488730" y="562305"/>
            <a:ext cx="1250731" cy="246221"/>
          </a:xfrm>
          <a:prstGeom prst="rect">
            <a:avLst/>
          </a:prstGeom>
          <a:noFill/>
        </p:spPr>
        <p:txBody>
          <a:bodyPr wrap="square" rtlCol="0">
            <a:spAutoFit/>
          </a:bodyPr>
          <a:lstStyle/>
          <a:p>
            <a:r>
              <a:rPr lang="en-US" sz="1000" dirty="0"/>
              <a:t>8024</a:t>
            </a:r>
          </a:p>
        </p:txBody>
      </p:sp>
      <p:sp>
        <p:nvSpPr>
          <p:cNvPr id="9" name="Rectangle: Rounded Corners 8">
            <a:extLst>
              <a:ext uri="{FF2B5EF4-FFF2-40B4-BE49-F238E27FC236}">
                <a16:creationId xmlns:a16="http://schemas.microsoft.com/office/drawing/2014/main" id="{5E38BCE9-305D-4A1C-87EB-62162AE79FC8}"/>
              </a:ext>
            </a:extLst>
          </p:cNvPr>
          <p:cNvSpPr/>
          <p:nvPr/>
        </p:nvSpPr>
        <p:spPr>
          <a:xfrm>
            <a:off x="1781503" y="59383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47717A-CE7F-4721-9321-9BE1B5547D9C}"/>
              </a:ext>
            </a:extLst>
          </p:cNvPr>
          <p:cNvSpPr txBox="1"/>
          <p:nvPr/>
        </p:nvSpPr>
        <p:spPr>
          <a:xfrm>
            <a:off x="1718440" y="57281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 name="Rectangle: Rounded Corners 10">
            <a:extLst>
              <a:ext uri="{FF2B5EF4-FFF2-40B4-BE49-F238E27FC236}">
                <a16:creationId xmlns:a16="http://schemas.microsoft.com/office/drawing/2014/main" id="{1F6D9451-7B04-4B29-9C3A-6C03AA055F2F}"/>
              </a:ext>
            </a:extLst>
          </p:cNvPr>
          <p:cNvSpPr/>
          <p:nvPr/>
        </p:nvSpPr>
        <p:spPr>
          <a:xfrm>
            <a:off x="557048" y="788277"/>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D5E690-3BD3-4735-8FA7-50D7355D8AE9}"/>
              </a:ext>
            </a:extLst>
          </p:cNvPr>
          <p:cNvSpPr txBox="1"/>
          <p:nvPr/>
        </p:nvSpPr>
        <p:spPr>
          <a:xfrm>
            <a:off x="493985" y="767257"/>
            <a:ext cx="1250731" cy="246221"/>
          </a:xfrm>
          <a:prstGeom prst="rect">
            <a:avLst/>
          </a:prstGeom>
          <a:noFill/>
        </p:spPr>
        <p:txBody>
          <a:bodyPr wrap="square" rtlCol="0">
            <a:spAutoFit/>
          </a:bodyPr>
          <a:lstStyle/>
          <a:p>
            <a:r>
              <a:rPr lang="en-US" sz="1000" dirty="0">
                <a:solidFill>
                  <a:schemeClr val="bg1">
                    <a:lumMod val="75000"/>
                  </a:schemeClr>
                </a:solidFill>
              </a:rPr>
              <a:t>Reference ID</a:t>
            </a:r>
          </a:p>
        </p:txBody>
      </p:sp>
      <p:sp>
        <p:nvSpPr>
          <p:cNvPr id="13" name="Rectangle 12">
            <a:extLst>
              <a:ext uri="{FF2B5EF4-FFF2-40B4-BE49-F238E27FC236}">
                <a16:creationId xmlns:a16="http://schemas.microsoft.com/office/drawing/2014/main" id="{41270DA8-2C28-4EBB-88C8-0F093250CD41}"/>
              </a:ext>
            </a:extLst>
          </p:cNvPr>
          <p:cNvSpPr/>
          <p:nvPr/>
        </p:nvSpPr>
        <p:spPr>
          <a:xfrm>
            <a:off x="557048" y="599089"/>
            <a:ext cx="1166649" cy="15765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3D47C51-B971-419F-9F8B-C6734E866B72}"/>
              </a:ext>
            </a:extLst>
          </p:cNvPr>
          <p:cNvSpPr/>
          <p:nvPr/>
        </p:nvSpPr>
        <p:spPr>
          <a:xfrm>
            <a:off x="1785313" y="80338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09D177-AD04-4014-9FE2-95E87567CB4E}"/>
              </a:ext>
            </a:extLst>
          </p:cNvPr>
          <p:cNvSpPr txBox="1"/>
          <p:nvPr/>
        </p:nvSpPr>
        <p:spPr>
          <a:xfrm>
            <a:off x="1722250" y="782365"/>
            <a:ext cx="1250731" cy="246221"/>
          </a:xfrm>
          <a:prstGeom prst="rect">
            <a:avLst/>
          </a:prstGeom>
          <a:noFill/>
        </p:spPr>
        <p:txBody>
          <a:bodyPr wrap="square" rtlCol="0">
            <a:spAutoFit/>
          </a:bodyPr>
          <a:lstStyle/>
          <a:p>
            <a:r>
              <a:rPr lang="en-US" sz="1000">
                <a:solidFill>
                  <a:schemeClr val="bg1">
                    <a:lumMod val="75000"/>
                  </a:schemeClr>
                </a:solidFill>
              </a:rPr>
              <a:t>Head Name</a:t>
            </a:r>
            <a:endParaRPr lang="en-US" sz="1000" dirty="0">
              <a:solidFill>
                <a:schemeClr val="bg1">
                  <a:lumMod val="75000"/>
                </a:schemeClr>
              </a:solidFill>
            </a:endParaRPr>
          </a:p>
        </p:txBody>
      </p:sp>
      <p:sp>
        <p:nvSpPr>
          <p:cNvPr id="16" name="Rectangle 15">
            <a:extLst>
              <a:ext uri="{FF2B5EF4-FFF2-40B4-BE49-F238E27FC236}">
                <a16:creationId xmlns:a16="http://schemas.microsoft.com/office/drawing/2014/main" id="{8331C333-C598-4D72-80CE-07F559891AA4}"/>
              </a:ext>
            </a:extLst>
          </p:cNvPr>
          <p:cNvSpPr/>
          <p:nvPr/>
        </p:nvSpPr>
        <p:spPr>
          <a:xfrm>
            <a:off x="1787678" y="60670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C5FB667-4061-4B4C-94BD-EE6C6CA2CE05}"/>
              </a:ext>
            </a:extLst>
          </p:cNvPr>
          <p:cNvSpPr/>
          <p:nvPr/>
        </p:nvSpPr>
        <p:spPr>
          <a:xfrm>
            <a:off x="7143751" y="85725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424422E-3B27-4DC4-96A7-3FD91D0DCE2B}"/>
              </a:ext>
            </a:extLst>
          </p:cNvPr>
          <p:cNvSpPr/>
          <p:nvPr/>
        </p:nvSpPr>
        <p:spPr>
          <a:xfrm>
            <a:off x="7117081" y="142494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06A90A9-62F1-42E9-BFF1-A09677748B93}"/>
              </a:ext>
            </a:extLst>
          </p:cNvPr>
          <p:cNvSpPr/>
          <p:nvPr/>
        </p:nvSpPr>
        <p:spPr>
          <a:xfrm>
            <a:off x="7132321" y="28689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486CCE-AC23-4A24-939A-05879F7E6838}"/>
              </a:ext>
            </a:extLst>
          </p:cNvPr>
          <p:cNvSpPr/>
          <p:nvPr/>
        </p:nvSpPr>
        <p:spPr>
          <a:xfrm>
            <a:off x="7136131" y="328422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896E4A-E346-4666-8D8E-B5798DD3B766}"/>
              </a:ext>
            </a:extLst>
          </p:cNvPr>
          <p:cNvSpPr/>
          <p:nvPr/>
        </p:nvSpPr>
        <p:spPr>
          <a:xfrm>
            <a:off x="7105651" y="431673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CAB2F7-04CC-444C-A1BF-8F4F8F3D62A8}"/>
              </a:ext>
            </a:extLst>
          </p:cNvPr>
          <p:cNvSpPr/>
          <p:nvPr/>
        </p:nvSpPr>
        <p:spPr>
          <a:xfrm>
            <a:off x="7109461" y="513207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78EF49-A7EB-406B-83A3-8CA2AF5CF066}"/>
              </a:ext>
            </a:extLst>
          </p:cNvPr>
          <p:cNvSpPr/>
          <p:nvPr/>
        </p:nvSpPr>
        <p:spPr>
          <a:xfrm>
            <a:off x="7124701" y="6176010"/>
            <a:ext cx="205740" cy="101424"/>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87A3BF-09EE-44CD-B664-D2675808CC88}"/>
              </a:ext>
            </a:extLst>
          </p:cNvPr>
          <p:cNvSpPr/>
          <p:nvPr/>
        </p:nvSpPr>
        <p:spPr>
          <a:xfrm>
            <a:off x="7140729" y="948690"/>
            <a:ext cx="517371" cy="9380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60DBD9-DADE-433A-9F61-2BBE13C73F67}"/>
              </a:ext>
            </a:extLst>
          </p:cNvPr>
          <p:cNvSpPr/>
          <p:nvPr/>
        </p:nvSpPr>
        <p:spPr>
          <a:xfrm>
            <a:off x="7133108" y="2964179"/>
            <a:ext cx="707872" cy="9906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907F2AD-FD16-42FD-8D45-E0A96B5DC0A6}"/>
              </a:ext>
            </a:extLst>
          </p:cNvPr>
          <p:cNvSpPr/>
          <p:nvPr/>
        </p:nvSpPr>
        <p:spPr>
          <a:xfrm>
            <a:off x="7136919" y="3379469"/>
            <a:ext cx="528802" cy="105235"/>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D16A3B8-1DD0-4B26-AA19-72BC3273F7A8}"/>
              </a:ext>
            </a:extLst>
          </p:cNvPr>
          <p:cNvSpPr/>
          <p:nvPr/>
        </p:nvSpPr>
        <p:spPr>
          <a:xfrm>
            <a:off x="7106438" y="4411980"/>
            <a:ext cx="963141" cy="10523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BE5378-05D7-48ED-87B1-3D5144BFCB86}"/>
              </a:ext>
            </a:extLst>
          </p:cNvPr>
          <p:cNvSpPr/>
          <p:nvPr/>
        </p:nvSpPr>
        <p:spPr>
          <a:xfrm>
            <a:off x="7110248" y="5200651"/>
            <a:ext cx="810741" cy="1204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E7FC7C-E1FE-41FF-A18C-0B971DB556FF}"/>
              </a:ext>
            </a:extLst>
          </p:cNvPr>
          <p:cNvSpPr/>
          <p:nvPr/>
        </p:nvSpPr>
        <p:spPr>
          <a:xfrm>
            <a:off x="7125488" y="6263641"/>
            <a:ext cx="738351" cy="11285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7BFC05A-D261-46BF-A556-275E41A77853}"/>
              </a:ext>
            </a:extLst>
          </p:cNvPr>
          <p:cNvSpPr/>
          <p:nvPr/>
        </p:nvSpPr>
        <p:spPr>
          <a:xfrm>
            <a:off x="7125488" y="1539239"/>
            <a:ext cx="464031" cy="9525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2F6BBC2-C268-468D-9510-7F9213067D96}"/>
              </a:ext>
            </a:extLst>
          </p:cNvPr>
          <p:cNvCxnSpPr>
            <a:cxnSpLocks/>
          </p:cNvCxnSpPr>
          <p:nvPr/>
        </p:nvCxnSpPr>
        <p:spPr>
          <a:xfrm>
            <a:off x="388620" y="109728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4898DCF8-83D2-4CF1-B8AB-F1A3984210FF}"/>
              </a:ext>
            </a:extLst>
          </p:cNvPr>
          <p:cNvSpPr/>
          <p:nvPr/>
        </p:nvSpPr>
        <p:spPr>
          <a:xfrm>
            <a:off x="563880" y="14185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C53F48C-85B7-4859-9473-CED9E96D9ABB}"/>
              </a:ext>
            </a:extLst>
          </p:cNvPr>
          <p:cNvSpPr txBox="1"/>
          <p:nvPr/>
        </p:nvSpPr>
        <p:spPr>
          <a:xfrm>
            <a:off x="500817" y="1397483"/>
            <a:ext cx="1250731" cy="246221"/>
          </a:xfrm>
          <a:prstGeom prst="rect">
            <a:avLst/>
          </a:prstGeom>
          <a:noFill/>
        </p:spPr>
        <p:txBody>
          <a:bodyPr wrap="square" rtlCol="0">
            <a:spAutoFit/>
          </a:bodyPr>
          <a:lstStyle/>
          <a:p>
            <a:r>
              <a:rPr lang="en-US" sz="1000" dirty="0"/>
              <a:t>An N.N</a:t>
            </a:r>
            <a:r>
              <a:rPr lang="en-US" sz="1000" dirty="0">
                <a:solidFill>
                  <a:schemeClr val="bg1">
                    <a:lumMod val="75000"/>
                  </a:schemeClr>
                </a:solidFill>
              </a:rPr>
              <a:t>.</a:t>
            </a:r>
          </a:p>
        </p:txBody>
      </p:sp>
      <p:sp>
        <p:nvSpPr>
          <p:cNvPr id="34" name="Rectangle: Rounded Corners 33">
            <a:extLst>
              <a:ext uri="{FF2B5EF4-FFF2-40B4-BE49-F238E27FC236}">
                <a16:creationId xmlns:a16="http://schemas.microsoft.com/office/drawing/2014/main" id="{248276EA-1BA4-4E07-B94C-9EF69C81464E}"/>
              </a:ext>
            </a:extLst>
          </p:cNvPr>
          <p:cNvSpPr/>
          <p:nvPr/>
        </p:nvSpPr>
        <p:spPr>
          <a:xfrm>
            <a:off x="562303" y="119200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0F73245-FAA3-482E-8D51-3A71D950E438}"/>
              </a:ext>
            </a:extLst>
          </p:cNvPr>
          <p:cNvSpPr txBox="1"/>
          <p:nvPr/>
        </p:nvSpPr>
        <p:spPr>
          <a:xfrm>
            <a:off x="499240" y="1170985"/>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36" name="Rectangle 35">
            <a:extLst>
              <a:ext uri="{FF2B5EF4-FFF2-40B4-BE49-F238E27FC236}">
                <a16:creationId xmlns:a16="http://schemas.microsoft.com/office/drawing/2014/main" id="{CA0C5B54-ED92-4B6E-92B6-914E041B663C}"/>
              </a:ext>
            </a:extLst>
          </p:cNvPr>
          <p:cNvSpPr/>
          <p:nvPr/>
        </p:nvSpPr>
        <p:spPr>
          <a:xfrm>
            <a:off x="568478" y="1194369"/>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E3BEB544-B810-4A9B-90CC-E1571E151FE1}"/>
              </a:ext>
            </a:extLst>
          </p:cNvPr>
          <p:cNvSpPr/>
          <p:nvPr/>
        </p:nvSpPr>
        <p:spPr>
          <a:xfrm>
            <a:off x="1785970" y="118990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D74A606-CDE5-4D7B-98FB-2F36CA6F147C}"/>
              </a:ext>
            </a:extLst>
          </p:cNvPr>
          <p:cNvSpPr txBox="1"/>
          <p:nvPr/>
        </p:nvSpPr>
        <p:spPr>
          <a:xfrm>
            <a:off x="1722907" y="1168883"/>
            <a:ext cx="1250731" cy="246221"/>
          </a:xfrm>
          <a:prstGeom prst="rect">
            <a:avLst/>
          </a:prstGeom>
          <a:noFill/>
        </p:spPr>
        <p:txBody>
          <a:bodyPr wrap="square" rtlCol="0">
            <a:spAutoFit/>
          </a:bodyPr>
          <a:lstStyle/>
          <a:p>
            <a:r>
              <a:rPr lang="en-US" sz="1000" dirty="0">
                <a:solidFill>
                  <a:schemeClr val="bg1">
                    <a:lumMod val="75000"/>
                  </a:schemeClr>
                </a:solidFill>
              </a:rPr>
              <a:t>Gender Designator</a:t>
            </a:r>
          </a:p>
        </p:txBody>
      </p:sp>
      <p:sp>
        <p:nvSpPr>
          <p:cNvPr id="39" name="Rectangle: Rounded Corners 38">
            <a:extLst>
              <a:ext uri="{FF2B5EF4-FFF2-40B4-BE49-F238E27FC236}">
                <a16:creationId xmlns:a16="http://schemas.microsoft.com/office/drawing/2014/main" id="{AF9DFD4F-E392-47DB-B2D1-3CEC01E8CDA2}"/>
              </a:ext>
            </a:extLst>
          </p:cNvPr>
          <p:cNvSpPr/>
          <p:nvPr/>
        </p:nvSpPr>
        <p:spPr>
          <a:xfrm>
            <a:off x="59541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89492B6-9321-4746-A197-5B03B0E57CC1}"/>
              </a:ext>
            </a:extLst>
          </p:cNvPr>
          <p:cNvSpPr txBox="1"/>
          <p:nvPr/>
        </p:nvSpPr>
        <p:spPr>
          <a:xfrm>
            <a:off x="532348" y="1951508"/>
            <a:ext cx="1250731" cy="246221"/>
          </a:xfrm>
          <a:prstGeom prst="rect">
            <a:avLst/>
          </a:prstGeom>
          <a:noFill/>
        </p:spPr>
        <p:txBody>
          <a:bodyPr wrap="square" rtlCol="0">
            <a:spAutoFit/>
          </a:bodyPr>
          <a:lstStyle/>
          <a:p>
            <a:r>
              <a:rPr lang="en-US" sz="1000" dirty="0"/>
              <a:t>ca. 1644</a:t>
            </a:r>
          </a:p>
        </p:txBody>
      </p:sp>
      <p:sp>
        <p:nvSpPr>
          <p:cNvPr id="41" name="Rectangle: Rounded Corners 40">
            <a:extLst>
              <a:ext uri="{FF2B5EF4-FFF2-40B4-BE49-F238E27FC236}">
                <a16:creationId xmlns:a16="http://schemas.microsoft.com/office/drawing/2014/main" id="{3AE9E424-7E6F-4FCC-B2B6-832C61CF3F96}"/>
              </a:ext>
            </a:extLst>
          </p:cNvPr>
          <p:cNvSpPr/>
          <p:nvPr/>
        </p:nvSpPr>
        <p:spPr>
          <a:xfrm>
            <a:off x="587791" y="21935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328719F-6231-4A72-9050-55A86D630915}"/>
              </a:ext>
            </a:extLst>
          </p:cNvPr>
          <p:cNvSpPr txBox="1"/>
          <p:nvPr/>
        </p:nvSpPr>
        <p:spPr>
          <a:xfrm>
            <a:off x="524728" y="2172488"/>
            <a:ext cx="1250731" cy="246221"/>
          </a:xfrm>
          <a:prstGeom prst="rect">
            <a:avLst/>
          </a:prstGeom>
          <a:noFill/>
        </p:spPr>
        <p:txBody>
          <a:bodyPr wrap="square" rtlCol="0">
            <a:spAutoFit/>
          </a:bodyPr>
          <a:lstStyle/>
          <a:p>
            <a:r>
              <a:rPr lang="en-US" sz="1000" dirty="0"/>
              <a:t>17.4.1729</a:t>
            </a:r>
          </a:p>
        </p:txBody>
      </p:sp>
      <p:sp>
        <p:nvSpPr>
          <p:cNvPr id="43" name="Rectangle: Rounded Corners 42">
            <a:extLst>
              <a:ext uri="{FF2B5EF4-FFF2-40B4-BE49-F238E27FC236}">
                <a16:creationId xmlns:a16="http://schemas.microsoft.com/office/drawing/2014/main" id="{1D010871-A2D6-46F9-AB02-1CDC6631DDE2}"/>
              </a:ext>
            </a:extLst>
          </p:cNvPr>
          <p:cNvSpPr/>
          <p:nvPr/>
        </p:nvSpPr>
        <p:spPr>
          <a:xfrm>
            <a:off x="595411" y="2418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7B9A8A-5650-4563-BDC8-7D1224476CA2}"/>
              </a:ext>
            </a:extLst>
          </p:cNvPr>
          <p:cNvSpPr txBox="1"/>
          <p:nvPr/>
        </p:nvSpPr>
        <p:spPr>
          <a:xfrm>
            <a:off x="543778" y="2397278"/>
            <a:ext cx="1250731" cy="246221"/>
          </a:xfrm>
          <a:prstGeom prst="rect">
            <a:avLst/>
          </a:prstGeom>
          <a:noFill/>
        </p:spPr>
        <p:txBody>
          <a:bodyPr wrap="square" rtlCol="0">
            <a:spAutoFit/>
          </a:bodyPr>
          <a:lstStyle/>
          <a:p>
            <a:r>
              <a:rPr lang="en-US" sz="1000" dirty="0">
                <a:solidFill>
                  <a:schemeClr val="bg1">
                    <a:lumMod val="75000"/>
                  </a:schemeClr>
                </a:solidFill>
              </a:rPr>
              <a:t>Birth Date</a:t>
            </a:r>
          </a:p>
        </p:txBody>
      </p:sp>
      <p:sp>
        <p:nvSpPr>
          <p:cNvPr id="45" name="Rectangle 44">
            <a:extLst>
              <a:ext uri="{FF2B5EF4-FFF2-40B4-BE49-F238E27FC236}">
                <a16:creationId xmlns:a16="http://schemas.microsoft.com/office/drawing/2014/main" id="{95FEAB42-0962-4F96-8C2A-A072E52D00A2}"/>
              </a:ext>
            </a:extLst>
          </p:cNvPr>
          <p:cNvSpPr/>
          <p:nvPr/>
        </p:nvSpPr>
        <p:spPr>
          <a:xfrm>
            <a:off x="598039" y="2211374"/>
            <a:ext cx="1166649" cy="157656"/>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4086FA-50FD-4873-865B-17569B09C76B}"/>
              </a:ext>
            </a:extLst>
          </p:cNvPr>
          <p:cNvSpPr/>
          <p:nvPr/>
        </p:nvSpPr>
        <p:spPr>
          <a:xfrm>
            <a:off x="588579" y="1987504"/>
            <a:ext cx="1166649" cy="157656"/>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23A0EC-AD48-47F5-BA46-F7544064C5C6}"/>
              </a:ext>
            </a:extLst>
          </p:cNvPr>
          <p:cNvSpPr/>
          <p:nvPr/>
        </p:nvSpPr>
        <p:spPr>
          <a:xfrm>
            <a:off x="8184669" y="9601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70C528-310F-4668-9BA3-9A4516107285}"/>
              </a:ext>
            </a:extLst>
          </p:cNvPr>
          <p:cNvSpPr/>
          <p:nvPr/>
        </p:nvSpPr>
        <p:spPr>
          <a:xfrm>
            <a:off x="7628409" y="104393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CB7EE83-EB4C-4940-80FC-3977DA5E1133}"/>
              </a:ext>
            </a:extLst>
          </p:cNvPr>
          <p:cNvSpPr/>
          <p:nvPr/>
        </p:nvSpPr>
        <p:spPr>
          <a:xfrm>
            <a:off x="7689369" y="112775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2D7E0F7-AA23-4A19-AC4B-3E4BAAD2FAC3}"/>
              </a:ext>
            </a:extLst>
          </p:cNvPr>
          <p:cNvSpPr/>
          <p:nvPr/>
        </p:nvSpPr>
        <p:spPr>
          <a:xfrm>
            <a:off x="7746519" y="120776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FF27E8D-ECAB-4AEE-80B2-7A56AFBE29E2}"/>
              </a:ext>
            </a:extLst>
          </p:cNvPr>
          <p:cNvSpPr/>
          <p:nvPr/>
        </p:nvSpPr>
        <p:spPr>
          <a:xfrm>
            <a:off x="8523759" y="156209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0C24BCD-5B36-4433-A84A-3193A45F6893}"/>
              </a:ext>
            </a:extLst>
          </p:cNvPr>
          <p:cNvSpPr/>
          <p:nvPr/>
        </p:nvSpPr>
        <p:spPr>
          <a:xfrm>
            <a:off x="7197879" y="180212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6DE6882-7D01-4A28-AA85-E4DD00155439}"/>
              </a:ext>
            </a:extLst>
          </p:cNvPr>
          <p:cNvSpPr/>
          <p:nvPr/>
        </p:nvSpPr>
        <p:spPr>
          <a:xfrm>
            <a:off x="9590559" y="3474719"/>
            <a:ext cx="342112" cy="74755"/>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3669D64-4CC6-4D7A-90F3-57D08A10ADBA}"/>
              </a:ext>
            </a:extLst>
          </p:cNvPr>
          <p:cNvSpPr/>
          <p:nvPr/>
        </p:nvSpPr>
        <p:spPr>
          <a:xfrm>
            <a:off x="7803669" y="2640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7F78321-8F65-4F40-9572-EE129F5E903D}"/>
              </a:ext>
            </a:extLst>
          </p:cNvPr>
          <p:cNvSpPr/>
          <p:nvPr/>
        </p:nvSpPr>
        <p:spPr>
          <a:xfrm>
            <a:off x="7178829" y="22097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2846A3-75CA-4F87-A7DA-B1972E8B508D}"/>
              </a:ext>
            </a:extLst>
          </p:cNvPr>
          <p:cNvSpPr/>
          <p:nvPr/>
        </p:nvSpPr>
        <p:spPr>
          <a:xfrm>
            <a:off x="7971309" y="27165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477BAA0-79C4-40B9-AAFE-7A8B744FAE57}"/>
              </a:ext>
            </a:extLst>
          </p:cNvPr>
          <p:cNvSpPr/>
          <p:nvPr/>
        </p:nvSpPr>
        <p:spPr>
          <a:xfrm>
            <a:off x="7986549" y="3646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E7ECFBC-342B-4674-83FE-2666BB814A04}"/>
              </a:ext>
            </a:extLst>
          </p:cNvPr>
          <p:cNvSpPr/>
          <p:nvPr/>
        </p:nvSpPr>
        <p:spPr>
          <a:xfrm>
            <a:off x="7910349" y="37185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B8A821D-1422-475B-9888-66103C36F2C0}"/>
              </a:ext>
            </a:extLst>
          </p:cNvPr>
          <p:cNvSpPr/>
          <p:nvPr/>
        </p:nvSpPr>
        <p:spPr>
          <a:xfrm>
            <a:off x="7788429" y="38023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028F14B-BE0F-446B-90DC-D830396D0F6E}"/>
              </a:ext>
            </a:extLst>
          </p:cNvPr>
          <p:cNvSpPr/>
          <p:nvPr/>
        </p:nvSpPr>
        <p:spPr>
          <a:xfrm>
            <a:off x="7735089" y="38861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2CE8F5C-B7D2-4D05-B676-DB07C680A2A9}"/>
              </a:ext>
            </a:extLst>
          </p:cNvPr>
          <p:cNvSpPr/>
          <p:nvPr/>
        </p:nvSpPr>
        <p:spPr>
          <a:xfrm>
            <a:off x="8024649" y="3970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343A4D1-148C-4A4F-B311-FE4FAC7CF975}"/>
              </a:ext>
            </a:extLst>
          </p:cNvPr>
          <p:cNvSpPr/>
          <p:nvPr/>
        </p:nvSpPr>
        <p:spPr>
          <a:xfrm>
            <a:off x="8085609" y="4053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B02A37C-8141-4396-94B5-601FB1E1AD35}"/>
              </a:ext>
            </a:extLst>
          </p:cNvPr>
          <p:cNvSpPr/>
          <p:nvPr/>
        </p:nvSpPr>
        <p:spPr>
          <a:xfrm>
            <a:off x="7780809" y="413765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01E6DC5B-2D0D-4968-8DD6-D168CE7F49B2}"/>
              </a:ext>
            </a:extLst>
          </p:cNvPr>
          <p:cNvSpPr/>
          <p:nvPr/>
        </p:nvSpPr>
        <p:spPr>
          <a:xfrm>
            <a:off x="8070369" y="461009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9AB7E3E-0883-45D4-841E-134647310ACC}"/>
              </a:ext>
            </a:extLst>
          </p:cNvPr>
          <p:cNvSpPr/>
          <p:nvPr/>
        </p:nvSpPr>
        <p:spPr>
          <a:xfrm>
            <a:off x="7982739" y="46939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7B2C9E3-18D6-49CA-A7A8-4B1CD60BF811}"/>
              </a:ext>
            </a:extLst>
          </p:cNvPr>
          <p:cNvSpPr/>
          <p:nvPr/>
        </p:nvSpPr>
        <p:spPr>
          <a:xfrm>
            <a:off x="8009409" y="478916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5F892D6-3178-4CC0-AB89-99F1BF2B3784}"/>
              </a:ext>
            </a:extLst>
          </p:cNvPr>
          <p:cNvSpPr/>
          <p:nvPr/>
        </p:nvSpPr>
        <p:spPr>
          <a:xfrm>
            <a:off x="8127519" y="487298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5A2A216-5FAF-4E8B-BAFE-CC5E8B63EC10}"/>
              </a:ext>
            </a:extLst>
          </p:cNvPr>
          <p:cNvSpPr/>
          <p:nvPr/>
        </p:nvSpPr>
        <p:spPr>
          <a:xfrm>
            <a:off x="8165619" y="49568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D3860D5-B19D-4814-A452-8491496B8545}"/>
              </a:ext>
            </a:extLst>
          </p:cNvPr>
          <p:cNvSpPr/>
          <p:nvPr/>
        </p:nvSpPr>
        <p:spPr>
          <a:xfrm>
            <a:off x="8900949" y="522350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16F3331-E44A-4A81-B81F-83DD7A3E1EB3}"/>
              </a:ext>
            </a:extLst>
          </p:cNvPr>
          <p:cNvSpPr/>
          <p:nvPr/>
        </p:nvSpPr>
        <p:spPr>
          <a:xfrm>
            <a:off x="9990609" y="53073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BFE3D33-55B0-4590-9A4F-EA6D0BC04BE0}"/>
              </a:ext>
            </a:extLst>
          </p:cNvPr>
          <p:cNvSpPr/>
          <p:nvPr/>
        </p:nvSpPr>
        <p:spPr>
          <a:xfrm>
            <a:off x="7811289" y="54940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FEEB210-48F7-4E74-B91B-F42DBC26F54B}"/>
              </a:ext>
            </a:extLst>
          </p:cNvPr>
          <p:cNvSpPr/>
          <p:nvPr/>
        </p:nvSpPr>
        <p:spPr>
          <a:xfrm>
            <a:off x="7815099" y="576071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B05749C-D645-4F96-82C3-55B349D1FCDD}"/>
              </a:ext>
            </a:extLst>
          </p:cNvPr>
          <p:cNvSpPr/>
          <p:nvPr/>
        </p:nvSpPr>
        <p:spPr>
          <a:xfrm>
            <a:off x="8207529" y="58445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4D4B3D9-8EB7-4D37-A382-58C4EA28C0E9}"/>
              </a:ext>
            </a:extLst>
          </p:cNvPr>
          <p:cNvSpPr/>
          <p:nvPr/>
        </p:nvSpPr>
        <p:spPr>
          <a:xfrm>
            <a:off x="8165619" y="591692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A4EF5CC-3E63-46BF-9423-AE6826830280}"/>
              </a:ext>
            </a:extLst>
          </p:cNvPr>
          <p:cNvSpPr/>
          <p:nvPr/>
        </p:nvSpPr>
        <p:spPr>
          <a:xfrm>
            <a:off x="8203719" y="600074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1D88DA-1D76-4FC5-9851-8EF7110748EA}"/>
              </a:ext>
            </a:extLst>
          </p:cNvPr>
          <p:cNvSpPr/>
          <p:nvPr/>
        </p:nvSpPr>
        <p:spPr>
          <a:xfrm>
            <a:off x="7967499" y="627887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A57428-D8E5-4351-8880-614BB6AA3210}"/>
              </a:ext>
            </a:extLst>
          </p:cNvPr>
          <p:cNvSpPr/>
          <p:nvPr/>
        </p:nvSpPr>
        <p:spPr>
          <a:xfrm>
            <a:off x="7746519" y="5577839"/>
            <a:ext cx="391642" cy="70945"/>
          </a:xfrm>
          <a:prstGeom prst="rect">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A36CDC79-9BEA-4CCF-A921-593A4B1E731A}"/>
              </a:ext>
            </a:extLst>
          </p:cNvPr>
          <p:cNvSpPr/>
          <p:nvPr/>
        </p:nvSpPr>
        <p:spPr>
          <a:xfrm>
            <a:off x="180699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F8ECA0DF-8EA5-408A-8F07-B65342A8DD93}"/>
              </a:ext>
            </a:extLst>
          </p:cNvPr>
          <p:cNvSpPr txBox="1"/>
          <p:nvPr/>
        </p:nvSpPr>
        <p:spPr>
          <a:xfrm>
            <a:off x="1743928" y="1951508"/>
            <a:ext cx="1250731" cy="246221"/>
          </a:xfrm>
          <a:prstGeom prst="rect">
            <a:avLst/>
          </a:prstGeom>
          <a:noFill/>
        </p:spPr>
        <p:txBody>
          <a:bodyPr wrap="square" rtlCol="0">
            <a:spAutoFit/>
          </a:bodyPr>
          <a:lstStyle/>
          <a:p>
            <a:r>
              <a:rPr lang="en-US" sz="1000" dirty="0">
                <a:solidFill>
                  <a:schemeClr val="bg1">
                    <a:lumMod val="75000"/>
                  </a:schemeClr>
                </a:solidFill>
              </a:rPr>
              <a:t>Birth Place </a:t>
            </a:r>
          </a:p>
        </p:txBody>
      </p:sp>
      <p:sp>
        <p:nvSpPr>
          <p:cNvPr id="80" name="Rectangle: Rounded Corners 79">
            <a:extLst>
              <a:ext uri="{FF2B5EF4-FFF2-40B4-BE49-F238E27FC236}">
                <a16:creationId xmlns:a16="http://schemas.microsoft.com/office/drawing/2014/main" id="{F50492CC-7CC4-4848-84F7-1E0BE82BD4CF}"/>
              </a:ext>
            </a:extLst>
          </p:cNvPr>
          <p:cNvSpPr/>
          <p:nvPr/>
        </p:nvSpPr>
        <p:spPr>
          <a:xfrm>
            <a:off x="301857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6E0658F-CB4D-4B37-A4B3-84B7F70B620E}"/>
              </a:ext>
            </a:extLst>
          </p:cNvPr>
          <p:cNvSpPr txBox="1"/>
          <p:nvPr/>
        </p:nvSpPr>
        <p:spPr>
          <a:xfrm>
            <a:off x="2955508" y="1951508"/>
            <a:ext cx="1250731" cy="246221"/>
          </a:xfrm>
          <a:prstGeom prst="rect">
            <a:avLst/>
          </a:prstGeom>
          <a:noFill/>
        </p:spPr>
        <p:txBody>
          <a:bodyPr wrap="square" rtlCol="0">
            <a:spAutoFit/>
          </a:bodyPr>
          <a:lstStyle/>
          <a:p>
            <a:r>
              <a:rPr lang="en-US" sz="1000" dirty="0">
                <a:solidFill>
                  <a:schemeClr val="bg1">
                    <a:lumMod val="75000"/>
                  </a:schemeClr>
                </a:solidFill>
              </a:rPr>
              <a:t>Christening Date</a:t>
            </a:r>
          </a:p>
        </p:txBody>
      </p:sp>
      <p:sp>
        <p:nvSpPr>
          <p:cNvPr id="82" name="Rectangle: Rounded Corners 81">
            <a:extLst>
              <a:ext uri="{FF2B5EF4-FFF2-40B4-BE49-F238E27FC236}">
                <a16:creationId xmlns:a16="http://schemas.microsoft.com/office/drawing/2014/main" id="{B84D5687-C8CE-4728-A995-8BE5074E9F00}"/>
              </a:ext>
            </a:extLst>
          </p:cNvPr>
          <p:cNvSpPr/>
          <p:nvPr/>
        </p:nvSpPr>
        <p:spPr>
          <a:xfrm>
            <a:off x="4218721" y="19725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82C18C4-4444-49E8-BB3E-895288C6F8B1}"/>
              </a:ext>
            </a:extLst>
          </p:cNvPr>
          <p:cNvSpPr txBox="1"/>
          <p:nvPr/>
        </p:nvSpPr>
        <p:spPr>
          <a:xfrm>
            <a:off x="4155658" y="1951508"/>
            <a:ext cx="1250731" cy="246221"/>
          </a:xfrm>
          <a:prstGeom prst="rect">
            <a:avLst/>
          </a:prstGeom>
          <a:noFill/>
        </p:spPr>
        <p:txBody>
          <a:bodyPr wrap="square" rtlCol="0">
            <a:spAutoFit/>
          </a:bodyPr>
          <a:lstStyle/>
          <a:p>
            <a:r>
              <a:rPr lang="en-US" sz="1000" dirty="0">
                <a:solidFill>
                  <a:schemeClr val="bg1">
                    <a:lumMod val="75000"/>
                  </a:schemeClr>
                </a:solidFill>
              </a:rPr>
              <a:t>Christening Place</a:t>
            </a:r>
          </a:p>
        </p:txBody>
      </p:sp>
      <p:sp>
        <p:nvSpPr>
          <p:cNvPr id="84" name="Rectangle: Rounded Corners 83">
            <a:extLst>
              <a:ext uri="{FF2B5EF4-FFF2-40B4-BE49-F238E27FC236}">
                <a16:creationId xmlns:a16="http://schemas.microsoft.com/office/drawing/2014/main" id="{550C3ED2-8677-4E87-90E9-BA3C8FC8BD92}"/>
              </a:ext>
            </a:extLst>
          </p:cNvPr>
          <p:cNvSpPr/>
          <p:nvPr/>
        </p:nvSpPr>
        <p:spPr>
          <a:xfrm>
            <a:off x="60684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175A6EA8-751D-4B33-8C53-B2B6E59B1142}"/>
              </a:ext>
            </a:extLst>
          </p:cNvPr>
          <p:cNvSpPr txBox="1"/>
          <p:nvPr/>
        </p:nvSpPr>
        <p:spPr>
          <a:xfrm>
            <a:off x="543778" y="2774468"/>
            <a:ext cx="1250731" cy="246221"/>
          </a:xfrm>
          <a:prstGeom prst="rect">
            <a:avLst/>
          </a:prstGeom>
          <a:noFill/>
        </p:spPr>
        <p:txBody>
          <a:bodyPr wrap="square" rtlCol="0">
            <a:spAutoFit/>
          </a:bodyPr>
          <a:lstStyle/>
          <a:p>
            <a:r>
              <a:rPr lang="en-US" sz="1000" dirty="0">
                <a:solidFill>
                  <a:schemeClr val="bg1">
                    <a:lumMod val="75000"/>
                  </a:schemeClr>
                </a:solidFill>
              </a:rPr>
              <a:t>Death Date</a:t>
            </a:r>
          </a:p>
        </p:txBody>
      </p:sp>
      <p:sp>
        <p:nvSpPr>
          <p:cNvPr id="86" name="Rectangle: Rounded Corners 85">
            <a:extLst>
              <a:ext uri="{FF2B5EF4-FFF2-40B4-BE49-F238E27FC236}">
                <a16:creationId xmlns:a16="http://schemas.microsoft.com/office/drawing/2014/main" id="{9A380D57-5869-4EC3-9D61-33229F813A9D}"/>
              </a:ext>
            </a:extLst>
          </p:cNvPr>
          <p:cNvSpPr/>
          <p:nvPr/>
        </p:nvSpPr>
        <p:spPr>
          <a:xfrm>
            <a:off x="181842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E99549C-660A-4432-BE15-3A797CFC94A9}"/>
              </a:ext>
            </a:extLst>
          </p:cNvPr>
          <p:cNvSpPr txBox="1"/>
          <p:nvPr/>
        </p:nvSpPr>
        <p:spPr>
          <a:xfrm>
            <a:off x="1755358" y="2774468"/>
            <a:ext cx="1250731" cy="246221"/>
          </a:xfrm>
          <a:prstGeom prst="rect">
            <a:avLst/>
          </a:prstGeom>
          <a:noFill/>
        </p:spPr>
        <p:txBody>
          <a:bodyPr wrap="square" rtlCol="0">
            <a:spAutoFit/>
          </a:bodyPr>
          <a:lstStyle/>
          <a:p>
            <a:r>
              <a:rPr lang="en-US" sz="1000" dirty="0">
                <a:solidFill>
                  <a:schemeClr val="bg1">
                    <a:lumMod val="75000"/>
                  </a:schemeClr>
                </a:solidFill>
              </a:rPr>
              <a:t>Death Place</a:t>
            </a:r>
          </a:p>
        </p:txBody>
      </p:sp>
      <p:sp>
        <p:nvSpPr>
          <p:cNvPr id="88" name="Rectangle: Rounded Corners 87">
            <a:extLst>
              <a:ext uri="{FF2B5EF4-FFF2-40B4-BE49-F238E27FC236}">
                <a16:creationId xmlns:a16="http://schemas.microsoft.com/office/drawing/2014/main" id="{73A04BB7-E932-4BD8-895A-79601A9F669A}"/>
              </a:ext>
            </a:extLst>
          </p:cNvPr>
          <p:cNvSpPr/>
          <p:nvPr/>
        </p:nvSpPr>
        <p:spPr>
          <a:xfrm>
            <a:off x="3041431" y="27954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2F7D4D3-2F01-48AE-B96D-879A55C8062D}"/>
              </a:ext>
            </a:extLst>
          </p:cNvPr>
          <p:cNvSpPr txBox="1"/>
          <p:nvPr/>
        </p:nvSpPr>
        <p:spPr>
          <a:xfrm>
            <a:off x="2978368" y="2774468"/>
            <a:ext cx="1250731" cy="246221"/>
          </a:xfrm>
          <a:prstGeom prst="rect">
            <a:avLst/>
          </a:prstGeom>
          <a:noFill/>
        </p:spPr>
        <p:txBody>
          <a:bodyPr wrap="square" rtlCol="0">
            <a:spAutoFit/>
          </a:bodyPr>
          <a:lstStyle/>
          <a:p>
            <a:r>
              <a:rPr lang="en-US" sz="1000" dirty="0">
                <a:solidFill>
                  <a:schemeClr val="bg1">
                    <a:lumMod val="75000"/>
                  </a:schemeClr>
                </a:solidFill>
              </a:rPr>
              <a:t>Burial Date</a:t>
            </a:r>
          </a:p>
        </p:txBody>
      </p:sp>
      <p:sp>
        <p:nvSpPr>
          <p:cNvPr id="90" name="Rectangle: Rounded Corners 89">
            <a:extLst>
              <a:ext uri="{FF2B5EF4-FFF2-40B4-BE49-F238E27FC236}">
                <a16:creationId xmlns:a16="http://schemas.microsoft.com/office/drawing/2014/main" id="{BFBD82E3-A723-42C3-845E-D41788F4125C}"/>
              </a:ext>
            </a:extLst>
          </p:cNvPr>
          <p:cNvSpPr/>
          <p:nvPr/>
        </p:nvSpPr>
        <p:spPr>
          <a:xfrm>
            <a:off x="4245391" y="279929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3CE20CF-EC2A-4659-8629-F25D58AF39C0}"/>
              </a:ext>
            </a:extLst>
          </p:cNvPr>
          <p:cNvSpPr txBox="1"/>
          <p:nvPr/>
        </p:nvSpPr>
        <p:spPr>
          <a:xfrm>
            <a:off x="4182328" y="2778278"/>
            <a:ext cx="1250731" cy="246221"/>
          </a:xfrm>
          <a:prstGeom prst="rect">
            <a:avLst/>
          </a:prstGeom>
          <a:noFill/>
        </p:spPr>
        <p:txBody>
          <a:bodyPr wrap="square" rtlCol="0">
            <a:spAutoFit/>
          </a:bodyPr>
          <a:lstStyle/>
          <a:p>
            <a:r>
              <a:rPr lang="en-US" sz="1000" dirty="0">
                <a:solidFill>
                  <a:schemeClr val="bg1">
                    <a:lumMod val="75000"/>
                  </a:schemeClr>
                </a:solidFill>
              </a:rPr>
              <a:t>Burial Place</a:t>
            </a:r>
          </a:p>
        </p:txBody>
      </p:sp>
      <p:sp>
        <p:nvSpPr>
          <p:cNvPr id="92" name="Rectangle: Rounded Corners 91">
            <a:extLst>
              <a:ext uri="{FF2B5EF4-FFF2-40B4-BE49-F238E27FC236}">
                <a16:creationId xmlns:a16="http://schemas.microsoft.com/office/drawing/2014/main" id="{4D502957-73C9-4E99-9C5F-34C989212C92}"/>
              </a:ext>
            </a:extLst>
          </p:cNvPr>
          <p:cNvSpPr/>
          <p:nvPr/>
        </p:nvSpPr>
        <p:spPr>
          <a:xfrm>
            <a:off x="1816516" y="320696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09DE637-6AE8-4896-A39E-72C349E790CF}"/>
              </a:ext>
            </a:extLst>
          </p:cNvPr>
          <p:cNvSpPr txBox="1"/>
          <p:nvPr/>
        </p:nvSpPr>
        <p:spPr>
          <a:xfrm>
            <a:off x="1772503" y="3185948"/>
            <a:ext cx="1250731" cy="246221"/>
          </a:xfrm>
          <a:prstGeom prst="rect">
            <a:avLst/>
          </a:prstGeom>
          <a:noFill/>
        </p:spPr>
        <p:txBody>
          <a:bodyPr wrap="square" rtlCol="0">
            <a:spAutoFit/>
          </a:bodyPr>
          <a:lstStyle/>
          <a:p>
            <a:r>
              <a:rPr lang="en-US" sz="1000" dirty="0"/>
              <a:t>8024</a:t>
            </a:r>
          </a:p>
        </p:txBody>
      </p:sp>
      <p:sp>
        <p:nvSpPr>
          <p:cNvPr id="94" name="Rectangle 93">
            <a:extLst>
              <a:ext uri="{FF2B5EF4-FFF2-40B4-BE49-F238E27FC236}">
                <a16:creationId xmlns:a16="http://schemas.microsoft.com/office/drawing/2014/main" id="{232487D1-430A-48F1-9816-F2B1A41A4266}"/>
              </a:ext>
            </a:extLst>
          </p:cNvPr>
          <p:cNvSpPr/>
          <p:nvPr/>
        </p:nvSpPr>
        <p:spPr>
          <a:xfrm>
            <a:off x="1829654" y="3218134"/>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674EE793-9CAD-446D-A337-53BF37CF4E27}"/>
              </a:ext>
            </a:extLst>
          </p:cNvPr>
          <p:cNvSpPr/>
          <p:nvPr/>
        </p:nvSpPr>
        <p:spPr>
          <a:xfrm>
            <a:off x="9015249" y="155447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BF4692-4EC5-4C40-9A61-3A2977392709}"/>
              </a:ext>
            </a:extLst>
          </p:cNvPr>
          <p:cNvSpPr/>
          <p:nvPr/>
        </p:nvSpPr>
        <p:spPr>
          <a:xfrm>
            <a:off x="9259089" y="337565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C909D476-93A4-4339-90E7-11CAC43F6D93}"/>
              </a:ext>
            </a:extLst>
          </p:cNvPr>
          <p:cNvSpPr/>
          <p:nvPr/>
        </p:nvSpPr>
        <p:spPr>
          <a:xfrm>
            <a:off x="9480069" y="52082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8F006F9-DCB3-4492-B687-A40B865C2CE0}"/>
              </a:ext>
            </a:extLst>
          </p:cNvPr>
          <p:cNvSpPr/>
          <p:nvPr/>
        </p:nvSpPr>
        <p:spPr>
          <a:xfrm>
            <a:off x="9198129" y="442340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88D51CC1-052F-4B4E-96A9-BEF9798DC3F9}"/>
              </a:ext>
            </a:extLst>
          </p:cNvPr>
          <p:cNvSpPr/>
          <p:nvPr/>
        </p:nvSpPr>
        <p:spPr>
          <a:xfrm>
            <a:off x="8535189" y="6275069"/>
            <a:ext cx="208762" cy="82375"/>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27A1C794-16FF-4CD3-8935-32938C063B97}"/>
              </a:ext>
            </a:extLst>
          </p:cNvPr>
          <p:cNvSpPr/>
          <p:nvPr/>
        </p:nvSpPr>
        <p:spPr>
          <a:xfrm>
            <a:off x="181651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643BF52C-76C7-4152-8408-EEAE30BBADFB}"/>
              </a:ext>
            </a:extLst>
          </p:cNvPr>
          <p:cNvSpPr txBox="1"/>
          <p:nvPr/>
        </p:nvSpPr>
        <p:spPr>
          <a:xfrm>
            <a:off x="1772503" y="3403118"/>
            <a:ext cx="1250731" cy="246221"/>
          </a:xfrm>
          <a:prstGeom prst="rect">
            <a:avLst/>
          </a:prstGeom>
          <a:noFill/>
        </p:spPr>
        <p:txBody>
          <a:bodyPr wrap="square" rtlCol="0">
            <a:spAutoFit/>
          </a:bodyPr>
          <a:lstStyle/>
          <a:p>
            <a:r>
              <a:rPr lang="en-US" sz="1000" dirty="0"/>
              <a:t>H046</a:t>
            </a:r>
          </a:p>
        </p:txBody>
      </p:sp>
      <p:sp>
        <p:nvSpPr>
          <p:cNvPr id="102" name="Rectangle 101">
            <a:extLst>
              <a:ext uri="{FF2B5EF4-FFF2-40B4-BE49-F238E27FC236}">
                <a16:creationId xmlns:a16="http://schemas.microsoft.com/office/drawing/2014/main" id="{40EF3B2E-8982-41E8-B7F7-C3F30328ABB3}"/>
              </a:ext>
            </a:extLst>
          </p:cNvPr>
          <p:cNvSpPr/>
          <p:nvPr/>
        </p:nvSpPr>
        <p:spPr>
          <a:xfrm>
            <a:off x="1829654" y="3435304"/>
            <a:ext cx="1166649" cy="15765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CA9B14A-733C-4DB6-9D3B-887E9C253C04}"/>
              </a:ext>
            </a:extLst>
          </p:cNvPr>
          <p:cNvSpPr/>
          <p:nvPr/>
        </p:nvSpPr>
        <p:spPr>
          <a:xfrm>
            <a:off x="10089669" y="347471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9303750-2BFE-4781-BD6D-299BFC9C9554}"/>
              </a:ext>
            </a:extLst>
          </p:cNvPr>
          <p:cNvSpPr/>
          <p:nvPr/>
        </p:nvSpPr>
        <p:spPr>
          <a:xfrm>
            <a:off x="9579129" y="450722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5E8247C6-18A0-43E4-8294-E0B5A6C29BA0}"/>
              </a:ext>
            </a:extLst>
          </p:cNvPr>
          <p:cNvSpPr/>
          <p:nvPr/>
        </p:nvSpPr>
        <p:spPr>
          <a:xfrm>
            <a:off x="10565919" y="5299709"/>
            <a:ext cx="208762" cy="82375"/>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B07FC159-5E05-4959-A438-B513BD72B49D}"/>
              </a:ext>
            </a:extLst>
          </p:cNvPr>
          <p:cNvSpPr/>
          <p:nvPr/>
        </p:nvSpPr>
        <p:spPr>
          <a:xfrm>
            <a:off x="1827946" y="36413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432BD242-9AE4-4B34-B5D9-84CA33BC0FEC}"/>
              </a:ext>
            </a:extLst>
          </p:cNvPr>
          <p:cNvSpPr txBox="1"/>
          <p:nvPr/>
        </p:nvSpPr>
        <p:spPr>
          <a:xfrm>
            <a:off x="1783933" y="3620288"/>
            <a:ext cx="1250731" cy="246221"/>
          </a:xfrm>
          <a:prstGeom prst="rect">
            <a:avLst/>
          </a:prstGeom>
          <a:noFill/>
        </p:spPr>
        <p:txBody>
          <a:bodyPr wrap="square" rtlCol="0">
            <a:spAutoFit/>
          </a:bodyPr>
          <a:lstStyle/>
          <a:p>
            <a:r>
              <a:rPr lang="en-US" sz="1000" dirty="0">
                <a:solidFill>
                  <a:schemeClr val="bg1">
                    <a:lumMod val="75000"/>
                  </a:schemeClr>
                </a:solidFill>
              </a:rPr>
              <a:t>Parent 1</a:t>
            </a:r>
          </a:p>
        </p:txBody>
      </p:sp>
      <p:sp>
        <p:nvSpPr>
          <p:cNvPr id="108" name="Rectangle: Rounded Corners 107">
            <a:extLst>
              <a:ext uri="{FF2B5EF4-FFF2-40B4-BE49-F238E27FC236}">
                <a16:creationId xmlns:a16="http://schemas.microsoft.com/office/drawing/2014/main" id="{1EAE47C6-36B0-4F1E-A57F-A231F8680E37}"/>
              </a:ext>
            </a:extLst>
          </p:cNvPr>
          <p:cNvSpPr/>
          <p:nvPr/>
        </p:nvSpPr>
        <p:spPr>
          <a:xfrm>
            <a:off x="3031906" y="322220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82A112F-2569-47EA-9714-72D6F628E79D}"/>
              </a:ext>
            </a:extLst>
          </p:cNvPr>
          <p:cNvSpPr txBox="1"/>
          <p:nvPr/>
        </p:nvSpPr>
        <p:spPr>
          <a:xfrm>
            <a:off x="2968843" y="3201188"/>
            <a:ext cx="1250731" cy="246221"/>
          </a:xfrm>
          <a:prstGeom prst="rect">
            <a:avLst/>
          </a:prstGeom>
          <a:noFill/>
        </p:spPr>
        <p:txBody>
          <a:bodyPr wrap="square" rtlCol="0">
            <a:spAutoFit/>
          </a:bodyPr>
          <a:lstStyle/>
          <a:p>
            <a:r>
              <a:rPr lang="en-US" sz="1000" dirty="0">
                <a:solidFill>
                  <a:schemeClr val="bg1">
                    <a:lumMod val="75000"/>
                  </a:schemeClr>
                </a:solidFill>
              </a:rPr>
              <a:t>Parent 2</a:t>
            </a:r>
          </a:p>
        </p:txBody>
      </p:sp>
      <p:cxnSp>
        <p:nvCxnSpPr>
          <p:cNvPr id="110" name="Straight Connector 109">
            <a:extLst>
              <a:ext uri="{FF2B5EF4-FFF2-40B4-BE49-F238E27FC236}">
                <a16:creationId xmlns:a16="http://schemas.microsoft.com/office/drawing/2014/main" id="{6F6BB65D-C895-4797-A779-0E26EF2EFBAC}"/>
              </a:ext>
            </a:extLst>
          </p:cNvPr>
          <p:cNvCxnSpPr>
            <a:cxnSpLocks/>
          </p:cNvCxnSpPr>
          <p:nvPr/>
        </p:nvCxnSpPr>
        <p:spPr>
          <a:xfrm>
            <a:off x="413451" y="394111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8539E8D1-0463-4D31-816B-BC9FFFAFE837}"/>
              </a:ext>
            </a:extLst>
          </p:cNvPr>
          <p:cNvSpPr/>
          <p:nvPr/>
        </p:nvSpPr>
        <p:spPr>
          <a:xfrm>
            <a:off x="617614" y="406632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56D6049E-4E77-45D4-A8A1-89B222E0B7D0}"/>
              </a:ext>
            </a:extLst>
          </p:cNvPr>
          <p:cNvSpPr txBox="1"/>
          <p:nvPr/>
        </p:nvSpPr>
        <p:spPr>
          <a:xfrm>
            <a:off x="554551" y="404530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13" name="Rectangle 112">
            <a:extLst>
              <a:ext uri="{FF2B5EF4-FFF2-40B4-BE49-F238E27FC236}">
                <a16:creationId xmlns:a16="http://schemas.microsoft.com/office/drawing/2014/main" id="{417D25BF-E9F4-4C9D-BEF3-305481BDE139}"/>
              </a:ext>
            </a:extLst>
          </p:cNvPr>
          <p:cNvSpPr/>
          <p:nvPr/>
        </p:nvSpPr>
        <p:spPr>
          <a:xfrm>
            <a:off x="623789" y="407919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Rounded Corners 113">
            <a:extLst>
              <a:ext uri="{FF2B5EF4-FFF2-40B4-BE49-F238E27FC236}">
                <a16:creationId xmlns:a16="http://schemas.microsoft.com/office/drawing/2014/main" id="{7C8C1C40-D534-474B-99D1-149D32166A9B}"/>
              </a:ext>
            </a:extLst>
          </p:cNvPr>
          <p:cNvSpPr/>
          <p:nvPr/>
        </p:nvSpPr>
        <p:spPr>
          <a:xfrm>
            <a:off x="618271" y="428138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C684542-9ABD-43A6-ACB0-616851D26B27}"/>
              </a:ext>
            </a:extLst>
          </p:cNvPr>
          <p:cNvSpPr txBox="1"/>
          <p:nvPr/>
        </p:nvSpPr>
        <p:spPr>
          <a:xfrm>
            <a:off x="566638" y="426036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16" name="Rectangle: Rounded Corners 115">
            <a:extLst>
              <a:ext uri="{FF2B5EF4-FFF2-40B4-BE49-F238E27FC236}">
                <a16:creationId xmlns:a16="http://schemas.microsoft.com/office/drawing/2014/main" id="{A632A11E-5E54-468F-AE8F-CE37519BA26E}"/>
              </a:ext>
            </a:extLst>
          </p:cNvPr>
          <p:cNvSpPr/>
          <p:nvPr/>
        </p:nvSpPr>
        <p:spPr>
          <a:xfrm>
            <a:off x="1829851" y="407564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95C17C1B-18DF-4F4D-BDF5-9F0A65EE7A13}"/>
              </a:ext>
            </a:extLst>
          </p:cNvPr>
          <p:cNvSpPr txBox="1"/>
          <p:nvPr/>
        </p:nvSpPr>
        <p:spPr>
          <a:xfrm>
            <a:off x="1766788" y="4054628"/>
            <a:ext cx="1250731" cy="246221"/>
          </a:xfrm>
          <a:prstGeom prst="rect">
            <a:avLst/>
          </a:prstGeom>
          <a:noFill/>
        </p:spPr>
        <p:txBody>
          <a:bodyPr wrap="square" rtlCol="0">
            <a:spAutoFit/>
          </a:bodyPr>
          <a:lstStyle/>
          <a:p>
            <a:r>
              <a:rPr lang="en-US" sz="1000" dirty="0">
                <a:solidFill>
                  <a:schemeClr val="bg1">
                    <a:lumMod val="75000"/>
                  </a:schemeClr>
                </a:solidFill>
              </a:rPr>
              <a:t>Spouse Name</a:t>
            </a:r>
          </a:p>
        </p:txBody>
      </p:sp>
      <p:sp>
        <p:nvSpPr>
          <p:cNvPr id="118" name="Rectangle: Rounded Corners 117">
            <a:extLst>
              <a:ext uri="{FF2B5EF4-FFF2-40B4-BE49-F238E27FC236}">
                <a16:creationId xmlns:a16="http://schemas.microsoft.com/office/drawing/2014/main" id="{2C28D478-49A0-47AA-B1F4-2F544065A64A}"/>
              </a:ext>
            </a:extLst>
          </p:cNvPr>
          <p:cNvSpPr/>
          <p:nvPr/>
        </p:nvSpPr>
        <p:spPr>
          <a:xfrm>
            <a:off x="4264441" y="40870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279DA779-C17F-4C70-B10B-5D1B1FC44BD2}"/>
              </a:ext>
            </a:extLst>
          </p:cNvPr>
          <p:cNvSpPr txBox="1"/>
          <p:nvPr/>
        </p:nvSpPr>
        <p:spPr>
          <a:xfrm>
            <a:off x="4201378" y="4066058"/>
            <a:ext cx="1306043" cy="246221"/>
          </a:xfrm>
          <a:prstGeom prst="rect">
            <a:avLst/>
          </a:prstGeom>
          <a:noFill/>
        </p:spPr>
        <p:txBody>
          <a:bodyPr wrap="square" rtlCol="0">
            <a:spAutoFit/>
          </a:bodyPr>
          <a:lstStyle/>
          <a:p>
            <a:r>
              <a:rPr lang="en-US" sz="1000" dirty="0">
                <a:solidFill>
                  <a:schemeClr val="bg1">
                    <a:lumMod val="75000"/>
                  </a:schemeClr>
                </a:solidFill>
              </a:rPr>
              <a:t>Marriage Event Place</a:t>
            </a:r>
          </a:p>
        </p:txBody>
      </p:sp>
      <p:sp>
        <p:nvSpPr>
          <p:cNvPr id="120" name="Rectangle: Rounded Corners 119">
            <a:extLst>
              <a:ext uri="{FF2B5EF4-FFF2-40B4-BE49-F238E27FC236}">
                <a16:creationId xmlns:a16="http://schemas.microsoft.com/office/drawing/2014/main" id="{628582F7-590E-4B96-9E50-8566D00703D1}"/>
              </a:ext>
            </a:extLst>
          </p:cNvPr>
          <p:cNvSpPr/>
          <p:nvPr/>
        </p:nvSpPr>
        <p:spPr>
          <a:xfrm>
            <a:off x="1829851" y="471572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7C19C06F-29F3-48BF-8709-6FFF4A798845}"/>
              </a:ext>
            </a:extLst>
          </p:cNvPr>
          <p:cNvSpPr txBox="1"/>
          <p:nvPr/>
        </p:nvSpPr>
        <p:spPr>
          <a:xfrm>
            <a:off x="1766788" y="4694708"/>
            <a:ext cx="1250731" cy="246221"/>
          </a:xfrm>
          <a:prstGeom prst="rect">
            <a:avLst/>
          </a:prstGeom>
          <a:noFill/>
        </p:spPr>
        <p:txBody>
          <a:bodyPr wrap="square" rtlCol="0">
            <a:spAutoFit/>
          </a:bodyPr>
          <a:lstStyle/>
          <a:p>
            <a:r>
              <a:rPr lang="en-US" sz="1000" dirty="0">
                <a:solidFill>
                  <a:schemeClr val="bg1">
                    <a:lumMod val="75000"/>
                  </a:schemeClr>
                </a:solidFill>
              </a:rPr>
              <a:t>Child</a:t>
            </a:r>
          </a:p>
        </p:txBody>
      </p:sp>
      <p:cxnSp>
        <p:nvCxnSpPr>
          <p:cNvPr id="122" name="Straight Connector 121">
            <a:extLst>
              <a:ext uri="{FF2B5EF4-FFF2-40B4-BE49-F238E27FC236}">
                <a16:creationId xmlns:a16="http://schemas.microsoft.com/office/drawing/2014/main" id="{B8C4412F-70B0-4C76-BCBF-9034A02E4EDC}"/>
              </a:ext>
            </a:extLst>
          </p:cNvPr>
          <p:cNvCxnSpPr>
            <a:cxnSpLocks/>
          </p:cNvCxnSpPr>
          <p:nvPr/>
        </p:nvCxnSpPr>
        <p:spPr>
          <a:xfrm>
            <a:off x="405831" y="457357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0E0B2207-5BA9-4468-AE95-43B3BBB4146A}"/>
              </a:ext>
            </a:extLst>
          </p:cNvPr>
          <p:cNvSpPr/>
          <p:nvPr/>
        </p:nvSpPr>
        <p:spPr>
          <a:xfrm>
            <a:off x="621424" y="471021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02124368-8E9E-4595-8317-F494B7A9C1B6}"/>
              </a:ext>
            </a:extLst>
          </p:cNvPr>
          <p:cNvSpPr txBox="1"/>
          <p:nvPr/>
        </p:nvSpPr>
        <p:spPr>
          <a:xfrm>
            <a:off x="558361" y="468919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25" name="Rectangle 124">
            <a:extLst>
              <a:ext uri="{FF2B5EF4-FFF2-40B4-BE49-F238E27FC236}">
                <a16:creationId xmlns:a16="http://schemas.microsoft.com/office/drawing/2014/main" id="{9F42D6B9-F971-462E-95CA-BFACAF633FD7}"/>
              </a:ext>
            </a:extLst>
          </p:cNvPr>
          <p:cNvSpPr/>
          <p:nvPr/>
        </p:nvSpPr>
        <p:spPr>
          <a:xfrm>
            <a:off x="627599" y="472308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Rounded Corners 125">
            <a:extLst>
              <a:ext uri="{FF2B5EF4-FFF2-40B4-BE49-F238E27FC236}">
                <a16:creationId xmlns:a16="http://schemas.microsoft.com/office/drawing/2014/main" id="{6C52688C-C696-451C-A207-76A67C56A100}"/>
              </a:ext>
            </a:extLst>
          </p:cNvPr>
          <p:cNvSpPr/>
          <p:nvPr/>
        </p:nvSpPr>
        <p:spPr>
          <a:xfrm>
            <a:off x="622081" y="492527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0F63E837-78F2-4433-93A2-7A0E5AB51011}"/>
              </a:ext>
            </a:extLst>
          </p:cNvPr>
          <p:cNvSpPr txBox="1"/>
          <p:nvPr/>
        </p:nvSpPr>
        <p:spPr>
          <a:xfrm>
            <a:off x="570448" y="490425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cxnSp>
        <p:nvCxnSpPr>
          <p:cNvPr id="128" name="Straight Connector 127">
            <a:extLst>
              <a:ext uri="{FF2B5EF4-FFF2-40B4-BE49-F238E27FC236}">
                <a16:creationId xmlns:a16="http://schemas.microsoft.com/office/drawing/2014/main" id="{7FBEB400-F025-4C26-9BBF-62841C94F3BC}"/>
              </a:ext>
            </a:extLst>
          </p:cNvPr>
          <p:cNvCxnSpPr>
            <a:cxnSpLocks/>
          </p:cNvCxnSpPr>
          <p:nvPr/>
        </p:nvCxnSpPr>
        <p:spPr>
          <a:xfrm>
            <a:off x="426720" y="3103245"/>
            <a:ext cx="571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91A9E58-88CB-4240-A216-7DE978752B72}"/>
              </a:ext>
            </a:extLst>
          </p:cNvPr>
          <p:cNvCxnSpPr>
            <a:cxnSpLocks/>
          </p:cNvCxnSpPr>
          <p:nvPr/>
        </p:nvCxnSpPr>
        <p:spPr>
          <a:xfrm>
            <a:off x="413451" y="5232705"/>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Rectangle: Rounded Corners 129">
            <a:extLst>
              <a:ext uri="{FF2B5EF4-FFF2-40B4-BE49-F238E27FC236}">
                <a16:creationId xmlns:a16="http://schemas.microsoft.com/office/drawing/2014/main" id="{C130C458-BF51-4A1D-B2CC-B688747C4075}"/>
              </a:ext>
            </a:extLst>
          </p:cNvPr>
          <p:cNvSpPr/>
          <p:nvPr/>
        </p:nvSpPr>
        <p:spPr>
          <a:xfrm>
            <a:off x="569135" y="1644475"/>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41FA176-B78D-4991-872A-AF3E47663E6D}"/>
              </a:ext>
            </a:extLst>
          </p:cNvPr>
          <p:cNvSpPr txBox="1"/>
          <p:nvPr/>
        </p:nvSpPr>
        <p:spPr>
          <a:xfrm>
            <a:off x="506072" y="1623455"/>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32" name="Rectangle 131">
            <a:extLst>
              <a:ext uri="{FF2B5EF4-FFF2-40B4-BE49-F238E27FC236}">
                <a16:creationId xmlns:a16="http://schemas.microsoft.com/office/drawing/2014/main" id="{41480C89-2260-40C8-B810-AA602491652F}"/>
              </a:ext>
            </a:extLst>
          </p:cNvPr>
          <p:cNvSpPr/>
          <p:nvPr/>
        </p:nvSpPr>
        <p:spPr>
          <a:xfrm>
            <a:off x="562304" y="1425201"/>
            <a:ext cx="1166649" cy="157656"/>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A13EB97-77EE-4927-98C7-BA5C3EB7CEEC}"/>
              </a:ext>
            </a:extLst>
          </p:cNvPr>
          <p:cNvSpPr/>
          <p:nvPr/>
        </p:nvSpPr>
        <p:spPr>
          <a:xfrm>
            <a:off x="7220608" y="1040523"/>
            <a:ext cx="304800" cy="85133"/>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AB0D58E-9B42-4EDB-A89E-13C9D8206FA4}"/>
              </a:ext>
            </a:extLst>
          </p:cNvPr>
          <p:cNvSpPr/>
          <p:nvPr/>
        </p:nvSpPr>
        <p:spPr>
          <a:xfrm>
            <a:off x="7225862" y="3053254"/>
            <a:ext cx="446689" cy="99849"/>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77527775-6CF2-416F-BF86-A261A7BC4848}"/>
              </a:ext>
            </a:extLst>
          </p:cNvPr>
          <p:cNvSpPr/>
          <p:nvPr/>
        </p:nvSpPr>
        <p:spPr>
          <a:xfrm>
            <a:off x="608089" y="3209070"/>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502A3F7C-5A3A-44BE-A363-2AF26AA9F885}"/>
              </a:ext>
            </a:extLst>
          </p:cNvPr>
          <p:cNvSpPr txBox="1"/>
          <p:nvPr/>
        </p:nvSpPr>
        <p:spPr>
          <a:xfrm>
            <a:off x="545026" y="3188050"/>
            <a:ext cx="1250731" cy="246221"/>
          </a:xfrm>
          <a:prstGeom prst="rect">
            <a:avLst/>
          </a:prstGeom>
          <a:noFill/>
        </p:spPr>
        <p:txBody>
          <a:bodyPr wrap="square" rtlCol="0">
            <a:spAutoFit/>
          </a:bodyPr>
          <a:lstStyle/>
          <a:p>
            <a:r>
              <a:rPr lang="en-US" sz="1000" dirty="0" err="1"/>
              <a:t>Casten</a:t>
            </a:r>
            <a:r>
              <a:rPr lang="en-US" sz="1000" dirty="0"/>
              <a:t> </a:t>
            </a:r>
            <a:r>
              <a:rPr lang="en-US" sz="1000" dirty="0" err="1"/>
              <a:t>Böse</a:t>
            </a:r>
            <a:endParaRPr lang="en-US" sz="1000" dirty="0"/>
          </a:p>
        </p:txBody>
      </p:sp>
      <p:sp>
        <p:nvSpPr>
          <p:cNvPr id="137" name="Rectangle 136">
            <a:extLst>
              <a:ext uri="{FF2B5EF4-FFF2-40B4-BE49-F238E27FC236}">
                <a16:creationId xmlns:a16="http://schemas.microsoft.com/office/drawing/2014/main" id="{D1A213CA-47B2-4376-8C8D-8F4BC0BE279C}"/>
              </a:ext>
            </a:extLst>
          </p:cNvPr>
          <p:cNvSpPr/>
          <p:nvPr/>
        </p:nvSpPr>
        <p:spPr>
          <a:xfrm>
            <a:off x="614264" y="3221944"/>
            <a:ext cx="1166649" cy="157656"/>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Rounded Corners 137">
            <a:extLst>
              <a:ext uri="{FF2B5EF4-FFF2-40B4-BE49-F238E27FC236}">
                <a16:creationId xmlns:a16="http://schemas.microsoft.com/office/drawing/2014/main" id="{5F4FC808-226A-4648-B908-B00B41A3824F}"/>
              </a:ext>
            </a:extLst>
          </p:cNvPr>
          <p:cNvSpPr/>
          <p:nvPr/>
        </p:nvSpPr>
        <p:spPr>
          <a:xfrm>
            <a:off x="608746" y="3424138"/>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D9533989-4E6B-4412-84D4-66C36BA9345C}"/>
              </a:ext>
            </a:extLst>
          </p:cNvPr>
          <p:cNvSpPr txBox="1"/>
          <p:nvPr/>
        </p:nvSpPr>
        <p:spPr>
          <a:xfrm>
            <a:off x="557113" y="3403118"/>
            <a:ext cx="1250731" cy="246221"/>
          </a:xfrm>
          <a:prstGeom prst="rect">
            <a:avLst/>
          </a:prstGeom>
          <a:noFill/>
        </p:spPr>
        <p:txBody>
          <a:bodyPr wrap="square" rtlCol="0">
            <a:spAutoFit/>
          </a:bodyPr>
          <a:lstStyle/>
          <a:p>
            <a:r>
              <a:rPr lang="en-US" sz="1000" dirty="0">
                <a:solidFill>
                  <a:schemeClr val="bg1">
                    <a:lumMod val="75000"/>
                  </a:schemeClr>
                </a:solidFill>
              </a:rPr>
              <a:t>Name</a:t>
            </a:r>
          </a:p>
        </p:txBody>
      </p:sp>
      <p:sp>
        <p:nvSpPr>
          <p:cNvPr id="140" name="TextBox 139">
            <a:extLst>
              <a:ext uri="{FF2B5EF4-FFF2-40B4-BE49-F238E27FC236}">
                <a16:creationId xmlns:a16="http://schemas.microsoft.com/office/drawing/2014/main" id="{7C501195-7E71-4762-826A-0A81CF3244FA}"/>
              </a:ext>
            </a:extLst>
          </p:cNvPr>
          <p:cNvSpPr txBox="1"/>
          <p:nvPr/>
        </p:nvSpPr>
        <p:spPr>
          <a:xfrm>
            <a:off x="152203" y="10160"/>
            <a:ext cx="2051908" cy="461665"/>
          </a:xfrm>
          <a:prstGeom prst="rect">
            <a:avLst/>
          </a:prstGeom>
          <a:noFill/>
        </p:spPr>
        <p:txBody>
          <a:bodyPr wrap="none" rtlCol="0">
            <a:spAutoFit/>
          </a:bodyPr>
          <a:lstStyle/>
          <a:p>
            <a:r>
              <a:rPr lang="en-US" sz="2400" dirty="0"/>
              <a:t>Extract Entities</a:t>
            </a:r>
          </a:p>
        </p:txBody>
      </p:sp>
      <p:sp>
        <p:nvSpPr>
          <p:cNvPr id="141" name="TextBox 140">
            <a:extLst>
              <a:ext uri="{FF2B5EF4-FFF2-40B4-BE49-F238E27FC236}">
                <a16:creationId xmlns:a16="http://schemas.microsoft.com/office/drawing/2014/main" id="{8756FF55-948D-46BB-9CD9-E7C45EC22F47}"/>
              </a:ext>
            </a:extLst>
          </p:cNvPr>
          <p:cNvSpPr txBox="1"/>
          <p:nvPr/>
        </p:nvSpPr>
        <p:spPr>
          <a:xfrm>
            <a:off x="3761296" y="1093509"/>
            <a:ext cx="2477538" cy="369332"/>
          </a:xfrm>
          <a:prstGeom prst="rect">
            <a:avLst/>
          </a:prstGeom>
          <a:noFill/>
        </p:spPr>
        <p:txBody>
          <a:bodyPr wrap="none" rtlCol="0">
            <a:spAutoFit/>
          </a:bodyPr>
          <a:lstStyle/>
          <a:p>
            <a:r>
              <a:rPr lang="en-US" dirty="0">
                <a:solidFill>
                  <a:srgbClr val="00B050"/>
                </a:solidFill>
              </a:rPr>
              <a:t>Vital Information Record</a:t>
            </a:r>
          </a:p>
        </p:txBody>
      </p:sp>
      <p:sp>
        <p:nvSpPr>
          <p:cNvPr id="142" name="TextBox 141">
            <a:extLst>
              <a:ext uri="{FF2B5EF4-FFF2-40B4-BE49-F238E27FC236}">
                <a16:creationId xmlns:a16="http://schemas.microsoft.com/office/drawing/2014/main" id="{150B2DE3-7850-4672-B206-8160CE2B110F}"/>
              </a:ext>
            </a:extLst>
          </p:cNvPr>
          <p:cNvSpPr txBox="1"/>
          <p:nvPr/>
        </p:nvSpPr>
        <p:spPr>
          <a:xfrm>
            <a:off x="4760536" y="3120271"/>
            <a:ext cx="1504001" cy="369332"/>
          </a:xfrm>
          <a:prstGeom prst="rect">
            <a:avLst/>
          </a:prstGeom>
          <a:noFill/>
        </p:spPr>
        <p:txBody>
          <a:bodyPr wrap="none" rtlCol="0">
            <a:spAutoFit/>
          </a:bodyPr>
          <a:lstStyle/>
          <a:p>
            <a:r>
              <a:rPr lang="en-US" dirty="0">
                <a:solidFill>
                  <a:srgbClr val="00B050"/>
                </a:solidFill>
              </a:rPr>
              <a:t>Parent Record</a:t>
            </a:r>
          </a:p>
        </p:txBody>
      </p:sp>
      <p:sp>
        <p:nvSpPr>
          <p:cNvPr id="143" name="TextBox 142">
            <a:extLst>
              <a:ext uri="{FF2B5EF4-FFF2-40B4-BE49-F238E27FC236}">
                <a16:creationId xmlns:a16="http://schemas.microsoft.com/office/drawing/2014/main" id="{5EC7743B-A49E-4928-BE25-2C2F2003C7D8}"/>
              </a:ext>
            </a:extLst>
          </p:cNvPr>
          <p:cNvSpPr txBox="1"/>
          <p:nvPr/>
        </p:nvSpPr>
        <p:spPr>
          <a:xfrm>
            <a:off x="4496588" y="4242061"/>
            <a:ext cx="1744580" cy="369332"/>
          </a:xfrm>
          <a:prstGeom prst="rect">
            <a:avLst/>
          </a:prstGeom>
          <a:noFill/>
        </p:spPr>
        <p:txBody>
          <a:bodyPr wrap="none" rtlCol="0">
            <a:spAutoFit/>
          </a:bodyPr>
          <a:lstStyle/>
          <a:p>
            <a:r>
              <a:rPr lang="en-US" dirty="0">
                <a:solidFill>
                  <a:srgbClr val="00B050"/>
                </a:solidFill>
              </a:rPr>
              <a:t>Marriage Record</a:t>
            </a:r>
          </a:p>
        </p:txBody>
      </p:sp>
      <p:sp>
        <p:nvSpPr>
          <p:cNvPr id="144" name="TextBox 143">
            <a:extLst>
              <a:ext uri="{FF2B5EF4-FFF2-40B4-BE49-F238E27FC236}">
                <a16:creationId xmlns:a16="http://schemas.microsoft.com/office/drawing/2014/main" id="{FDAF3EF8-443F-41D5-AD01-AB3E7B736463}"/>
              </a:ext>
            </a:extLst>
          </p:cNvPr>
          <p:cNvSpPr txBox="1"/>
          <p:nvPr/>
        </p:nvSpPr>
        <p:spPr>
          <a:xfrm>
            <a:off x="4204355" y="4883085"/>
            <a:ext cx="2047420" cy="369332"/>
          </a:xfrm>
          <a:prstGeom prst="rect">
            <a:avLst/>
          </a:prstGeom>
          <a:noFill/>
        </p:spPr>
        <p:txBody>
          <a:bodyPr wrap="none" rtlCol="0">
            <a:spAutoFit/>
          </a:bodyPr>
          <a:lstStyle/>
          <a:p>
            <a:r>
              <a:rPr lang="en-US" dirty="0">
                <a:solidFill>
                  <a:srgbClr val="00B050"/>
                </a:solidFill>
              </a:rPr>
              <a:t>Parent-Child Record</a:t>
            </a:r>
          </a:p>
        </p:txBody>
      </p:sp>
      <p:sp>
        <p:nvSpPr>
          <p:cNvPr id="145" name="TextBox 144">
            <a:extLst>
              <a:ext uri="{FF2B5EF4-FFF2-40B4-BE49-F238E27FC236}">
                <a16:creationId xmlns:a16="http://schemas.microsoft.com/office/drawing/2014/main" id="{F1F2E107-0A2B-4957-89E7-387AF5B2C728}"/>
              </a:ext>
            </a:extLst>
          </p:cNvPr>
          <p:cNvSpPr txBox="1"/>
          <p:nvPr/>
        </p:nvSpPr>
        <p:spPr>
          <a:xfrm>
            <a:off x="3252248" y="471340"/>
            <a:ext cx="2974276" cy="369332"/>
          </a:xfrm>
          <a:prstGeom prst="rect">
            <a:avLst/>
          </a:prstGeom>
          <a:noFill/>
        </p:spPr>
        <p:txBody>
          <a:bodyPr wrap="none" rtlCol="0">
            <a:spAutoFit/>
          </a:bodyPr>
          <a:lstStyle/>
          <a:p>
            <a:r>
              <a:rPr lang="en-US" dirty="0">
                <a:solidFill>
                  <a:srgbClr val="002060"/>
                </a:solidFill>
              </a:rPr>
              <a:t>Aggregate Grouping Identifier</a:t>
            </a:r>
          </a:p>
        </p:txBody>
      </p:sp>
      <p:sp>
        <p:nvSpPr>
          <p:cNvPr id="155" name="Rectangle: Rounded Corners 154">
            <a:extLst>
              <a:ext uri="{FF2B5EF4-FFF2-40B4-BE49-F238E27FC236}">
                <a16:creationId xmlns:a16="http://schemas.microsoft.com/office/drawing/2014/main" id="{9FB95A74-D2E1-4C86-823B-0C8399EB6A6D}"/>
              </a:ext>
            </a:extLst>
          </p:cNvPr>
          <p:cNvSpPr/>
          <p:nvPr/>
        </p:nvSpPr>
        <p:spPr>
          <a:xfrm>
            <a:off x="2258410" y="577714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C9EC67A7-7BBA-4C27-9782-4FA792B17A46}"/>
              </a:ext>
            </a:extLst>
          </p:cNvPr>
          <p:cNvSpPr txBox="1"/>
          <p:nvPr/>
        </p:nvSpPr>
        <p:spPr>
          <a:xfrm>
            <a:off x="2195347" y="5756123"/>
            <a:ext cx="1250731" cy="246221"/>
          </a:xfrm>
          <a:prstGeom prst="rect">
            <a:avLst/>
          </a:prstGeom>
          <a:noFill/>
        </p:spPr>
        <p:txBody>
          <a:bodyPr wrap="square" rtlCol="0">
            <a:spAutoFit/>
          </a:bodyPr>
          <a:lstStyle/>
          <a:p>
            <a:r>
              <a:rPr lang="en-US" sz="1000" dirty="0"/>
              <a:t>8024</a:t>
            </a:r>
          </a:p>
        </p:txBody>
      </p:sp>
      <p:sp>
        <p:nvSpPr>
          <p:cNvPr id="157" name="Rectangle 156">
            <a:extLst>
              <a:ext uri="{FF2B5EF4-FFF2-40B4-BE49-F238E27FC236}">
                <a16:creationId xmlns:a16="http://schemas.microsoft.com/office/drawing/2014/main" id="{9653CA04-078D-4521-AC41-AEA6EDA95FA4}"/>
              </a:ext>
            </a:extLst>
          </p:cNvPr>
          <p:cNvSpPr/>
          <p:nvPr/>
        </p:nvSpPr>
        <p:spPr>
          <a:xfrm>
            <a:off x="2271548" y="5788309"/>
            <a:ext cx="1166649" cy="157656"/>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D7121BC7-548C-4475-947E-EC845FFD18F2}"/>
              </a:ext>
            </a:extLst>
          </p:cNvPr>
          <p:cNvSpPr/>
          <p:nvPr/>
        </p:nvSpPr>
        <p:spPr>
          <a:xfrm>
            <a:off x="1046830" y="577714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92E3F83D-E5E2-4697-B2A1-42A7495D741C}"/>
              </a:ext>
            </a:extLst>
          </p:cNvPr>
          <p:cNvSpPr txBox="1"/>
          <p:nvPr/>
        </p:nvSpPr>
        <p:spPr>
          <a:xfrm>
            <a:off x="983767" y="5756123"/>
            <a:ext cx="1250731" cy="246221"/>
          </a:xfrm>
          <a:prstGeom prst="rect">
            <a:avLst/>
          </a:prstGeom>
          <a:noFill/>
        </p:spPr>
        <p:txBody>
          <a:bodyPr wrap="square" rtlCol="0">
            <a:spAutoFit/>
          </a:bodyPr>
          <a:lstStyle/>
          <a:p>
            <a:r>
              <a:rPr lang="en-US" sz="1000" dirty="0" err="1"/>
              <a:t>aus</a:t>
            </a:r>
            <a:endParaRPr lang="en-US" sz="1000" dirty="0"/>
          </a:p>
        </p:txBody>
      </p:sp>
      <p:sp>
        <p:nvSpPr>
          <p:cNvPr id="160" name="Rectangle: Rounded Corners 159">
            <a:extLst>
              <a:ext uri="{FF2B5EF4-FFF2-40B4-BE49-F238E27FC236}">
                <a16:creationId xmlns:a16="http://schemas.microsoft.com/office/drawing/2014/main" id="{0E258AA7-D418-487A-8A83-774D120B8CA4}"/>
              </a:ext>
            </a:extLst>
          </p:cNvPr>
          <p:cNvSpPr/>
          <p:nvPr/>
        </p:nvSpPr>
        <p:spPr>
          <a:xfrm>
            <a:off x="3485230" y="5780953"/>
            <a:ext cx="1166649" cy="1786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Speech Bubble: Rectangle with Corners Rounded 160">
            <a:extLst>
              <a:ext uri="{FF2B5EF4-FFF2-40B4-BE49-F238E27FC236}">
                <a16:creationId xmlns:a16="http://schemas.microsoft.com/office/drawing/2014/main" id="{E6E77DF7-B776-4D58-9667-86A6859FA9C8}"/>
              </a:ext>
            </a:extLst>
          </p:cNvPr>
          <p:cNvSpPr/>
          <p:nvPr/>
        </p:nvSpPr>
        <p:spPr>
          <a:xfrm rot="10800000">
            <a:off x="914400" y="5623560"/>
            <a:ext cx="3874770" cy="514350"/>
          </a:xfrm>
          <a:prstGeom prst="wedgeRoundRectCallout">
            <a:avLst>
              <a:gd name="adj1" fmla="val 10730"/>
              <a:gd name="adj2" fmla="val 499537"/>
              <a:gd name="adj3" fmla="val 16667"/>
            </a:avLst>
          </a:pr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3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28DDD-A8FE-4C00-AD05-816D8CC1BE21}"/>
              </a:ext>
            </a:extLst>
          </p:cNvPr>
          <p:cNvPicPr>
            <a:picLocks noChangeAspect="1"/>
          </p:cNvPicPr>
          <p:nvPr/>
        </p:nvPicPr>
        <p:blipFill>
          <a:blip r:embed="rId3"/>
          <a:stretch>
            <a:fillRect/>
          </a:stretch>
        </p:blipFill>
        <p:spPr>
          <a:xfrm>
            <a:off x="657225" y="998353"/>
            <a:ext cx="9498692" cy="5640572"/>
          </a:xfrm>
          <a:prstGeom prst="rect">
            <a:avLst/>
          </a:prstGeom>
        </p:spPr>
      </p:pic>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4" name="TextBox 3">
            <a:extLst>
              <a:ext uri="{FF2B5EF4-FFF2-40B4-BE49-F238E27FC236}">
                <a16:creationId xmlns:a16="http://schemas.microsoft.com/office/drawing/2014/main" id="{4EF57727-64A9-4EC4-9299-B04FBD94BDBA}"/>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5" name="Oval 4">
            <a:extLst>
              <a:ext uri="{FF2B5EF4-FFF2-40B4-BE49-F238E27FC236}">
                <a16:creationId xmlns:a16="http://schemas.microsoft.com/office/drawing/2014/main" id="{B5C7ED18-5656-48D0-84E9-290DDFFFD1E2}"/>
              </a:ext>
            </a:extLst>
          </p:cNvPr>
          <p:cNvSpPr/>
          <p:nvPr/>
        </p:nvSpPr>
        <p:spPr>
          <a:xfrm>
            <a:off x="5981700" y="5934075"/>
            <a:ext cx="838200" cy="2381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1AE8F05-F562-4146-8331-8641F9533963}"/>
              </a:ext>
            </a:extLst>
          </p:cNvPr>
          <p:cNvSpPr/>
          <p:nvPr/>
        </p:nvSpPr>
        <p:spPr>
          <a:xfrm>
            <a:off x="7090063" y="4174548"/>
            <a:ext cx="1679864" cy="25197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DFF461-9EC9-409D-A7BD-B0AEAE3F28CC}"/>
              </a:ext>
            </a:extLst>
          </p:cNvPr>
          <p:cNvSpPr/>
          <p:nvPr/>
        </p:nvSpPr>
        <p:spPr>
          <a:xfrm>
            <a:off x="7055427" y="4384964"/>
            <a:ext cx="519546" cy="13508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15C3C24-7E29-42E4-83AF-C03C48DA357D}"/>
              </a:ext>
            </a:extLst>
          </p:cNvPr>
          <p:cNvCxnSpPr>
            <a:cxnSpLocks/>
          </p:cNvCxnSpPr>
          <p:nvPr/>
        </p:nvCxnSpPr>
        <p:spPr>
          <a:xfrm>
            <a:off x="5257800" y="2400300"/>
            <a:ext cx="1018309" cy="3512127"/>
          </a:xfrm>
          <a:prstGeom prst="line">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6D2813D-A33F-41B2-AC92-5CE4B4CF928C}"/>
              </a:ext>
            </a:extLst>
          </p:cNvPr>
          <p:cNvCxnSpPr>
            <a:cxnSpLocks/>
          </p:cNvCxnSpPr>
          <p:nvPr/>
        </p:nvCxnSpPr>
        <p:spPr>
          <a:xfrm>
            <a:off x="5305425" y="2114550"/>
            <a:ext cx="1760393" cy="22808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AA250C3-20FA-4CA3-A624-B4EF95DC6167}"/>
              </a:ext>
            </a:extLst>
          </p:cNvPr>
          <p:cNvCxnSpPr>
            <a:cxnSpLocks/>
          </p:cNvCxnSpPr>
          <p:nvPr/>
        </p:nvCxnSpPr>
        <p:spPr>
          <a:xfrm>
            <a:off x="5314950" y="2114550"/>
            <a:ext cx="2287731" cy="2059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F241E12-7F87-4720-BD14-E3DF9A46A7E7}"/>
              </a:ext>
            </a:extLst>
          </p:cNvPr>
          <p:cNvSpPr/>
          <p:nvPr/>
        </p:nvSpPr>
        <p:spPr>
          <a:xfrm>
            <a:off x="2410691" y="3179618"/>
            <a:ext cx="561109" cy="207818"/>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787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13" name="Rectangle 12">
            <a:extLst>
              <a:ext uri="{FF2B5EF4-FFF2-40B4-BE49-F238E27FC236}">
                <a16:creationId xmlns:a16="http://schemas.microsoft.com/office/drawing/2014/main" id="{3DE7737F-5649-49ED-851B-3D34B80029ED}"/>
              </a:ext>
            </a:extLst>
          </p:cNvPr>
          <p:cNvSpPr/>
          <p:nvPr/>
        </p:nvSpPr>
        <p:spPr>
          <a:xfrm>
            <a:off x="593717" y="3860953"/>
            <a:ext cx="6910038" cy="954107"/>
          </a:xfrm>
          <a:prstGeom prst="rect">
            <a:avLst/>
          </a:prstGeom>
        </p:spPr>
        <p:txBody>
          <a:bodyPr wrap="square">
            <a:spAutoFit/>
          </a:bodyPr>
          <a:lstStyle/>
          <a:p>
            <a:r>
              <a:rPr lang="en-US" sz="1400" dirty="0"/>
              <a:t>…</a:t>
            </a:r>
          </a:p>
          <a:p>
            <a:r>
              <a:rPr lang="en-US" sz="1400" dirty="0"/>
              <a:t>1. George Benjamin, b. 1818, d. 1875, m. 1857 Theresa Dwight.</a:t>
            </a:r>
          </a:p>
          <a:p>
            <a:r>
              <a:rPr lang="en-US" sz="1400" dirty="0"/>
              <a:t>2. </a:t>
            </a:r>
            <a:r>
              <a:rPr lang="en-US" sz="1400" dirty="0" err="1"/>
              <a:t>NicoU</a:t>
            </a:r>
            <a:r>
              <a:rPr lang="en-US" sz="1400" dirty="0"/>
              <a:t> Fosdick, b. 1821, d. 1851, m. 1844 Frances Elizabeth Smith.</a:t>
            </a:r>
          </a:p>
          <a:p>
            <a:r>
              <a:rPr lang="en-US" sz="1400" dirty="0"/>
              <a:t>…</a:t>
            </a:r>
          </a:p>
        </p:txBody>
      </p:sp>
      <p:sp>
        <p:nvSpPr>
          <p:cNvPr id="15" name="Rectangle 14">
            <a:extLst>
              <a:ext uri="{FF2B5EF4-FFF2-40B4-BE49-F238E27FC236}">
                <a16:creationId xmlns:a16="http://schemas.microsoft.com/office/drawing/2014/main" id="{BF04DA95-B1BA-476D-BA9D-1E09951A4315}"/>
              </a:ext>
            </a:extLst>
          </p:cNvPr>
          <p:cNvSpPr/>
          <p:nvPr/>
        </p:nvSpPr>
        <p:spPr>
          <a:xfrm>
            <a:off x="592282" y="5436824"/>
            <a:ext cx="11253354" cy="738664"/>
          </a:xfrm>
          <a:prstGeom prst="rect">
            <a:avLst/>
          </a:prstGeom>
        </p:spPr>
        <p:txBody>
          <a:bodyPr wrap="square">
            <a:spAutoFit/>
          </a:bodyPr>
          <a:lstStyle/>
          <a:p>
            <a:r>
              <a:rPr lang="en-US" sz="1400" dirty="0"/>
              <a:t>…</a:t>
            </a:r>
          </a:p>
          <a:p>
            <a:r>
              <a:rPr lang="en-US" sz="1400" dirty="0"/>
              <a:t>Name,437,22,4,2,George,Benjamin,BirthDate,437,22,9,1,1818,DeathDate,437,22,13,1,1875,BirthDate,437,23,9,1,1821,DeathDate,437,23,13,1,1851</a:t>
            </a:r>
          </a:p>
          <a:p>
            <a:r>
              <a:rPr lang="en-US" sz="1400" dirty="0"/>
              <a:t>…</a:t>
            </a:r>
          </a:p>
        </p:txBody>
      </p:sp>
      <p:sp>
        <p:nvSpPr>
          <p:cNvPr id="16" name="TextBox 15">
            <a:extLst>
              <a:ext uri="{FF2B5EF4-FFF2-40B4-BE49-F238E27FC236}">
                <a16:creationId xmlns:a16="http://schemas.microsoft.com/office/drawing/2014/main" id="{D987D0E8-0F8E-404C-8B7D-5AF53C58A478}"/>
              </a:ext>
            </a:extLst>
          </p:cNvPr>
          <p:cNvSpPr txBox="1"/>
          <p:nvPr/>
        </p:nvSpPr>
        <p:spPr>
          <a:xfrm>
            <a:off x="290945" y="3626427"/>
            <a:ext cx="1164934" cy="369332"/>
          </a:xfrm>
          <a:prstGeom prst="rect">
            <a:avLst/>
          </a:prstGeom>
          <a:noFill/>
        </p:spPr>
        <p:txBody>
          <a:bodyPr wrap="none" rtlCol="0">
            <a:spAutoFit/>
          </a:bodyPr>
          <a:lstStyle/>
          <a:p>
            <a:r>
              <a:rPr lang="en-US" dirty="0" err="1"/>
              <a:t>OCR’d</a:t>
            </a:r>
            <a:r>
              <a:rPr lang="en-US" dirty="0"/>
              <a:t> text</a:t>
            </a:r>
          </a:p>
        </p:txBody>
      </p:sp>
      <p:sp>
        <p:nvSpPr>
          <p:cNvPr id="17" name="TextBox 16">
            <a:extLst>
              <a:ext uri="{FF2B5EF4-FFF2-40B4-BE49-F238E27FC236}">
                <a16:creationId xmlns:a16="http://schemas.microsoft.com/office/drawing/2014/main" id="{0E272DF4-16E8-45FF-B67C-085C3F9D7B2F}"/>
              </a:ext>
            </a:extLst>
          </p:cNvPr>
          <p:cNvSpPr txBox="1"/>
          <p:nvPr/>
        </p:nvSpPr>
        <p:spPr>
          <a:xfrm>
            <a:off x="301336" y="4987636"/>
            <a:ext cx="1840760" cy="369332"/>
          </a:xfrm>
          <a:prstGeom prst="rect">
            <a:avLst/>
          </a:prstGeom>
          <a:noFill/>
        </p:spPr>
        <p:txBody>
          <a:bodyPr wrap="none" rtlCol="0">
            <a:spAutoFit/>
          </a:bodyPr>
          <a:lstStyle/>
          <a:p>
            <a:r>
              <a:rPr lang="en-US" dirty="0"/>
              <a:t>Generated record</a:t>
            </a:r>
          </a:p>
        </p:txBody>
      </p:sp>
      <p:sp>
        <p:nvSpPr>
          <p:cNvPr id="18" name="TextBox 17">
            <a:extLst>
              <a:ext uri="{FF2B5EF4-FFF2-40B4-BE49-F238E27FC236}">
                <a16:creationId xmlns:a16="http://schemas.microsoft.com/office/drawing/2014/main" id="{3E90162F-C1DE-46AB-891F-2916CBD54A15}"/>
              </a:ext>
            </a:extLst>
          </p:cNvPr>
          <p:cNvSpPr txBox="1"/>
          <p:nvPr/>
        </p:nvSpPr>
        <p:spPr>
          <a:xfrm>
            <a:off x="6567055" y="3865418"/>
            <a:ext cx="3218638" cy="369332"/>
          </a:xfrm>
          <a:prstGeom prst="rect">
            <a:avLst/>
          </a:prstGeom>
          <a:noFill/>
        </p:spPr>
        <p:txBody>
          <a:bodyPr wrap="none" rtlCol="0">
            <a:spAutoFit/>
          </a:bodyPr>
          <a:lstStyle/>
          <a:p>
            <a:r>
              <a:rPr lang="en-US" dirty="0">
                <a:solidFill>
                  <a:srgbClr val="FF0000"/>
                </a:solidFill>
              </a:rPr>
              <a:t>FD violation: Name </a:t>
            </a:r>
            <a:r>
              <a:rPr lang="en-US"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err="1">
                <a:solidFill>
                  <a:srgbClr val="FF0000"/>
                </a:solidFill>
                <a:ea typeface="Arial Unicode MS" panose="020B0604020202020204" pitchFamily="34" charset="-128"/>
                <a:cs typeface="Arial Unicode MS" panose="020B0604020202020204" pitchFamily="34" charset="-128"/>
              </a:rPr>
              <a:t>BirthDate</a:t>
            </a:r>
            <a:endParaRPr lang="en-US" dirty="0">
              <a:solidFill>
                <a:srgbClr val="FF0000"/>
              </a:solidFill>
            </a:endParaRPr>
          </a:p>
        </p:txBody>
      </p:sp>
      <p:sp>
        <p:nvSpPr>
          <p:cNvPr id="19" name="Oval 18">
            <a:extLst>
              <a:ext uri="{FF2B5EF4-FFF2-40B4-BE49-F238E27FC236}">
                <a16:creationId xmlns:a16="http://schemas.microsoft.com/office/drawing/2014/main" id="{065C7119-7601-43A9-AD79-921D5CDE8F2B}"/>
              </a:ext>
            </a:extLst>
          </p:cNvPr>
          <p:cNvSpPr/>
          <p:nvPr/>
        </p:nvSpPr>
        <p:spPr>
          <a:xfrm>
            <a:off x="602673" y="5683827"/>
            <a:ext cx="550718" cy="24938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AADA302-E03A-45EB-84C4-1C633C9A01DF}"/>
              </a:ext>
            </a:extLst>
          </p:cNvPr>
          <p:cNvSpPr/>
          <p:nvPr/>
        </p:nvSpPr>
        <p:spPr>
          <a:xfrm>
            <a:off x="3238499" y="5680363"/>
            <a:ext cx="730827" cy="249382"/>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799608-F32C-4680-9E06-D6B8A62BE84D}"/>
              </a:ext>
            </a:extLst>
          </p:cNvPr>
          <p:cNvSpPr/>
          <p:nvPr/>
        </p:nvSpPr>
        <p:spPr>
          <a:xfrm>
            <a:off x="7329054" y="5676899"/>
            <a:ext cx="730827" cy="24938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9BD922-EAA2-4DCE-8CF1-1E044562F235}"/>
              </a:ext>
            </a:extLst>
          </p:cNvPr>
          <p:cNvSpPr txBox="1"/>
          <p:nvPr/>
        </p:nvSpPr>
        <p:spPr>
          <a:xfrm>
            <a:off x="6577445" y="4384964"/>
            <a:ext cx="5091546" cy="646331"/>
          </a:xfrm>
          <a:prstGeom prst="rect">
            <a:avLst/>
          </a:prstGeom>
          <a:solidFill>
            <a:srgbClr val="FFFF00">
              <a:alpha val="50000"/>
            </a:srgbClr>
          </a:solidFill>
          <a:ln>
            <a:solidFill>
              <a:srgbClr val="0070C0"/>
            </a:solidFill>
          </a:ln>
        </p:spPr>
        <p:txBody>
          <a:bodyPr wrap="square" rtlCol="0">
            <a:spAutoFit/>
          </a:bodyPr>
          <a:lstStyle/>
          <a:p>
            <a:r>
              <a:rPr lang="en-US" dirty="0"/>
              <a:t>The missing record head is on page 437 between line 22 / token offset 13 and line 23 / token offset 9</a:t>
            </a:r>
          </a:p>
        </p:txBody>
      </p:sp>
      <p:cxnSp>
        <p:nvCxnSpPr>
          <p:cNvPr id="24" name="Straight Arrow Connector 23">
            <a:extLst>
              <a:ext uri="{FF2B5EF4-FFF2-40B4-BE49-F238E27FC236}">
                <a16:creationId xmlns:a16="http://schemas.microsoft.com/office/drawing/2014/main" id="{2AD122AB-2298-43AF-AA61-AA1073C15EB7}"/>
              </a:ext>
            </a:extLst>
          </p:cNvPr>
          <p:cNvCxnSpPr/>
          <p:nvPr/>
        </p:nvCxnSpPr>
        <p:spPr>
          <a:xfrm flipH="1">
            <a:off x="6608618" y="4998027"/>
            <a:ext cx="727364" cy="72736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9CEE829-BD05-438F-BF80-8D4962CF6840}"/>
              </a:ext>
            </a:extLst>
          </p:cNvPr>
          <p:cNvCxnSpPr/>
          <p:nvPr/>
        </p:nvCxnSpPr>
        <p:spPr>
          <a:xfrm flipH="1">
            <a:off x="8614064" y="4966855"/>
            <a:ext cx="1381991" cy="758536"/>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AB2326-AA23-4079-96C1-163EDC618A39}"/>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cxnSp>
        <p:nvCxnSpPr>
          <p:cNvPr id="10" name="Straight Arrow Connector 9">
            <a:extLst>
              <a:ext uri="{FF2B5EF4-FFF2-40B4-BE49-F238E27FC236}">
                <a16:creationId xmlns:a16="http://schemas.microsoft.com/office/drawing/2014/main" id="{B893B893-5966-4CEF-BC15-2F3EA984122F}"/>
              </a:ext>
            </a:extLst>
          </p:cNvPr>
          <p:cNvCxnSpPr>
            <a:cxnSpLocks/>
          </p:cNvCxnSpPr>
          <p:nvPr/>
        </p:nvCxnSpPr>
        <p:spPr>
          <a:xfrm flipH="1">
            <a:off x="1839192" y="1828800"/>
            <a:ext cx="3275733" cy="2535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7A49697-F342-4117-A30C-8CE6B45BFFE8}"/>
              </a:ext>
            </a:extLst>
          </p:cNvPr>
          <p:cNvSpPr/>
          <p:nvPr/>
        </p:nvSpPr>
        <p:spPr>
          <a:xfrm>
            <a:off x="3343275" y="4143375"/>
            <a:ext cx="1924050" cy="18097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28CAE2-408C-4DDF-9567-FC48B97A20C4}"/>
              </a:ext>
            </a:extLst>
          </p:cNvPr>
          <p:cNvSpPr/>
          <p:nvPr/>
        </p:nvSpPr>
        <p:spPr>
          <a:xfrm>
            <a:off x="368011" y="4368511"/>
            <a:ext cx="1782907" cy="15153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100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a:extLst>
              <a:ext uri="{FF2B5EF4-FFF2-40B4-BE49-F238E27FC236}">
                <a16:creationId xmlns:a16="http://schemas.microsoft.com/office/drawing/2014/main" id="{6868D31B-D105-41E3-B688-67A098D86E92}"/>
              </a:ext>
            </a:extLst>
          </p:cNvPr>
          <p:cNvPicPr>
            <a:picLocks noChangeAspect="1"/>
          </p:cNvPicPr>
          <p:nvPr/>
        </p:nvPicPr>
        <p:blipFill>
          <a:blip r:embed="rId3"/>
          <a:stretch>
            <a:fillRect/>
          </a:stretch>
        </p:blipFill>
        <p:spPr>
          <a:xfrm>
            <a:off x="4906608" y="876300"/>
            <a:ext cx="7113941" cy="5880802"/>
          </a:xfrm>
          <a:prstGeom prst="rect">
            <a:avLst/>
          </a:prstGeom>
        </p:spPr>
      </p:pic>
      <p:pic>
        <p:nvPicPr>
          <p:cNvPr id="7" name="Picture 6">
            <a:extLst>
              <a:ext uri="{FF2B5EF4-FFF2-40B4-BE49-F238E27FC236}">
                <a16:creationId xmlns:a16="http://schemas.microsoft.com/office/drawing/2014/main" id="{564D214B-63C8-4241-B16C-6BE300793B6C}"/>
              </a:ext>
            </a:extLst>
          </p:cNvPr>
          <p:cNvPicPr>
            <a:picLocks noChangeAspect="1"/>
          </p:cNvPicPr>
          <p:nvPr/>
        </p:nvPicPr>
        <p:blipFill>
          <a:blip r:embed="rId4"/>
          <a:stretch>
            <a:fillRect/>
          </a:stretch>
        </p:blipFill>
        <p:spPr>
          <a:xfrm>
            <a:off x="371476" y="2705051"/>
            <a:ext cx="3961450" cy="1809799"/>
          </a:xfrm>
          <a:prstGeom prst="rect">
            <a:avLst/>
          </a:prstGeom>
        </p:spPr>
      </p:pic>
      <p:sp>
        <p:nvSpPr>
          <p:cNvPr id="8" name="TextBox 7">
            <a:extLst>
              <a:ext uri="{FF2B5EF4-FFF2-40B4-BE49-F238E27FC236}">
                <a16:creationId xmlns:a16="http://schemas.microsoft.com/office/drawing/2014/main" id="{45A48C1E-AE61-4EC6-8D3E-F7FFA6872065}"/>
              </a:ext>
            </a:extLst>
          </p:cNvPr>
          <p:cNvSpPr txBox="1"/>
          <p:nvPr/>
        </p:nvSpPr>
        <p:spPr>
          <a:xfrm>
            <a:off x="352425" y="542925"/>
            <a:ext cx="2238626" cy="369332"/>
          </a:xfrm>
          <a:prstGeom prst="rect">
            <a:avLst/>
          </a:prstGeom>
          <a:noFill/>
        </p:spPr>
        <p:txBody>
          <a:bodyPr wrap="none" rtlCol="0">
            <a:spAutoFit/>
          </a:bodyPr>
          <a:lstStyle/>
          <a:p>
            <a:r>
              <a:rPr lang="en-US" dirty="0">
                <a:solidFill>
                  <a:srgbClr val="FF0000"/>
                </a:solidFill>
              </a:rPr>
              <a:t>Missing Record Heads</a:t>
            </a:r>
          </a:p>
        </p:txBody>
      </p:sp>
      <p:sp>
        <p:nvSpPr>
          <p:cNvPr id="9" name="Rectangle 8">
            <a:extLst>
              <a:ext uri="{FF2B5EF4-FFF2-40B4-BE49-F238E27FC236}">
                <a16:creationId xmlns:a16="http://schemas.microsoft.com/office/drawing/2014/main" id="{ABE812EB-03CE-41B0-8DDD-033390F4C283}"/>
              </a:ext>
            </a:extLst>
          </p:cNvPr>
          <p:cNvSpPr/>
          <p:nvPr/>
        </p:nvSpPr>
        <p:spPr>
          <a:xfrm>
            <a:off x="6048375" y="2400300"/>
            <a:ext cx="2181225" cy="12469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F7AE566-7319-46FB-818D-30799F55F1C4}"/>
              </a:ext>
            </a:extLst>
          </p:cNvPr>
          <p:cNvSpPr/>
          <p:nvPr/>
        </p:nvSpPr>
        <p:spPr>
          <a:xfrm>
            <a:off x="4881129" y="2542309"/>
            <a:ext cx="2278207" cy="12815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870F66-FE9F-4C2C-9DDC-160243BC8A26}"/>
              </a:ext>
            </a:extLst>
          </p:cNvPr>
          <p:cNvSpPr/>
          <p:nvPr/>
        </p:nvSpPr>
        <p:spPr>
          <a:xfrm>
            <a:off x="7059756" y="2538846"/>
            <a:ext cx="556780" cy="12122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6C9786-AC05-4FDC-B566-1B55704CD182}"/>
              </a:ext>
            </a:extLst>
          </p:cNvPr>
          <p:cNvSpPr/>
          <p:nvPr/>
        </p:nvSpPr>
        <p:spPr>
          <a:xfrm>
            <a:off x="4905375" y="2691246"/>
            <a:ext cx="1557770" cy="11429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4F54719-0E70-4020-8680-B7330EF1DED9}"/>
              </a:ext>
            </a:extLst>
          </p:cNvPr>
          <p:cNvCxnSpPr/>
          <p:nvPr/>
        </p:nvCxnSpPr>
        <p:spPr>
          <a:xfrm flipV="1">
            <a:off x="3491345" y="2639291"/>
            <a:ext cx="1662546" cy="768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E1C6B1-47E3-498D-B77C-ED94310FB8F8}"/>
              </a:ext>
            </a:extLst>
          </p:cNvPr>
          <p:cNvCxnSpPr/>
          <p:nvPr/>
        </p:nvCxnSpPr>
        <p:spPr>
          <a:xfrm flipV="1">
            <a:off x="3487882" y="2760518"/>
            <a:ext cx="1662546" cy="768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DB1A2EC-BB01-437C-A43E-CFD6C33BA9C6}"/>
              </a:ext>
            </a:extLst>
          </p:cNvPr>
          <p:cNvSpPr/>
          <p:nvPr/>
        </p:nvSpPr>
        <p:spPr>
          <a:xfrm>
            <a:off x="4881130" y="4651664"/>
            <a:ext cx="2143125" cy="11776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C496ED8-58DE-4405-926E-E498D23766E2}"/>
              </a:ext>
            </a:extLst>
          </p:cNvPr>
          <p:cNvSpPr/>
          <p:nvPr/>
        </p:nvSpPr>
        <p:spPr>
          <a:xfrm>
            <a:off x="6703001" y="4488873"/>
            <a:ext cx="643371" cy="14547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F710B60-4EB7-45A3-856B-9C0DDCE62A22}"/>
              </a:ext>
            </a:extLst>
          </p:cNvPr>
          <p:cNvCxnSpPr>
            <a:cxnSpLocks/>
          </p:cNvCxnSpPr>
          <p:nvPr/>
        </p:nvCxnSpPr>
        <p:spPr>
          <a:xfrm>
            <a:off x="3127664" y="3782291"/>
            <a:ext cx="2784763" cy="862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643827E-A8EC-40E4-AF03-92393C6C59D2}"/>
              </a:ext>
            </a:extLst>
          </p:cNvPr>
          <p:cNvSpPr/>
          <p:nvPr/>
        </p:nvSpPr>
        <p:spPr>
          <a:xfrm>
            <a:off x="4908839" y="5185064"/>
            <a:ext cx="2510270" cy="14547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A5B2F20-CBF5-469B-B8A6-5D9E48B9F6E6}"/>
              </a:ext>
            </a:extLst>
          </p:cNvPr>
          <p:cNvSpPr/>
          <p:nvPr/>
        </p:nvSpPr>
        <p:spPr>
          <a:xfrm>
            <a:off x="7115174" y="5060373"/>
            <a:ext cx="1457326" cy="13161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2DB92D61-564F-4524-8D21-BBDCB516F415}"/>
              </a:ext>
            </a:extLst>
          </p:cNvPr>
          <p:cNvCxnSpPr>
            <a:cxnSpLocks/>
          </p:cNvCxnSpPr>
          <p:nvPr/>
        </p:nvCxnSpPr>
        <p:spPr>
          <a:xfrm>
            <a:off x="3532909" y="4010891"/>
            <a:ext cx="2254827" cy="12053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F42D10-261A-4830-9D1B-EE5AF4790B31}"/>
              </a:ext>
            </a:extLst>
          </p:cNvPr>
          <p:cNvSpPr txBox="1"/>
          <p:nvPr/>
        </p:nvSpPr>
        <p:spPr>
          <a:xfrm>
            <a:off x="400051" y="5143500"/>
            <a:ext cx="3314699" cy="646331"/>
          </a:xfrm>
          <a:prstGeom prst="rect">
            <a:avLst/>
          </a:prstGeom>
          <a:noFill/>
        </p:spPr>
        <p:txBody>
          <a:bodyPr wrap="square" rtlCol="0">
            <a:spAutoFit/>
          </a:bodyPr>
          <a:lstStyle/>
          <a:p>
            <a:r>
              <a:rPr lang="en-US" dirty="0"/>
              <a:t>A run over the full book found 471 missing Person record heads.</a:t>
            </a:r>
          </a:p>
        </p:txBody>
      </p:sp>
      <p:sp>
        <p:nvSpPr>
          <p:cNvPr id="5" name="TextBox 4">
            <a:extLst>
              <a:ext uri="{FF2B5EF4-FFF2-40B4-BE49-F238E27FC236}">
                <a16:creationId xmlns:a16="http://schemas.microsoft.com/office/drawing/2014/main" id="{C59D1C42-1E5D-419A-B92E-8E0AC66C29E0}"/>
              </a:ext>
            </a:extLst>
          </p:cNvPr>
          <p:cNvSpPr txBox="1"/>
          <p:nvPr/>
        </p:nvSpPr>
        <p:spPr>
          <a:xfrm>
            <a:off x="371475" y="1476375"/>
            <a:ext cx="4229100" cy="646331"/>
          </a:xfrm>
          <a:prstGeom prst="rect">
            <a:avLst/>
          </a:prstGeom>
          <a:noFill/>
        </p:spPr>
        <p:txBody>
          <a:bodyPr wrap="square" rtlCol="0">
            <a:spAutoFit/>
          </a:bodyPr>
          <a:lstStyle/>
          <a:p>
            <a:r>
              <a:rPr lang="en-US" dirty="0"/>
              <a:t>A run over pages 15 &amp; 16 found the following four missing Person record heads.</a:t>
            </a:r>
          </a:p>
        </p:txBody>
      </p:sp>
    </p:spTree>
    <p:extLst>
      <p:ext uri="{BB962C8B-B14F-4D97-AF65-F5344CB8AC3E}">
        <p14:creationId xmlns:p14="http://schemas.microsoft.com/office/powerpoint/2010/main" val="1605078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69C14E0-4569-4F5F-A92C-2DE27C53C848}"/>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23" name="Rectangle 22">
            <a:extLst>
              <a:ext uri="{FF2B5EF4-FFF2-40B4-BE49-F238E27FC236}">
                <a16:creationId xmlns:a16="http://schemas.microsoft.com/office/drawing/2014/main" id="{D36C6A8D-7146-463A-9BF4-5F7A3A707BA3}"/>
              </a:ext>
            </a:extLst>
          </p:cNvPr>
          <p:cNvSpPr/>
          <p:nvPr/>
        </p:nvSpPr>
        <p:spPr>
          <a:xfrm>
            <a:off x="204440" y="801946"/>
            <a:ext cx="4710461" cy="4524315"/>
          </a:xfrm>
          <a:prstGeom prst="rect">
            <a:avLst/>
          </a:prstGeom>
          <a:solidFill>
            <a:schemeClr val="bg1"/>
          </a:solidFill>
          <a:ln>
            <a:solidFill>
              <a:schemeClr val="tx1"/>
            </a:solidFill>
          </a:ln>
        </p:spPr>
        <p:txBody>
          <a:bodyPr wrap="square">
            <a:spAutoFit/>
          </a:bodyPr>
          <a:lstStyle/>
          <a:p>
            <a:r>
              <a:rPr lang="en-US" sz="1200" dirty="0"/>
              <a:t>133552. Mary Peck, b. 1811, </a:t>
            </a:r>
            <a:r>
              <a:rPr lang="en-US" sz="1200" dirty="0" err="1"/>
              <a:t>dau</a:t>
            </a:r>
            <a:r>
              <a:rPr lang="en-US" sz="1200" dirty="0"/>
              <a:t>. of Peter Peck and Sarah Lewis</a:t>
            </a:r>
          </a:p>
          <a:p>
            <a:r>
              <a:rPr lang="en-US" sz="1200" dirty="0" err="1"/>
              <a:t>Colgrove</a:t>
            </a:r>
            <a:r>
              <a:rPr lang="en-US" sz="1200" dirty="0"/>
              <a:t>; m. 1838, Daniel Campbell, Columbus Grove, Putnam Co., O.,</a:t>
            </a:r>
          </a:p>
          <a:p>
            <a:r>
              <a:rPr lang="en-US" sz="1200" dirty="0"/>
              <a:t>b. 1812, son of Richard Campbell and Susannah </a:t>
            </a:r>
            <a:r>
              <a:rPr lang="en-US" sz="1200" dirty="0" err="1"/>
              <a:t>Lautz</a:t>
            </a:r>
            <a:r>
              <a:rPr lang="en-US" sz="1200" dirty="0"/>
              <a:t>. Their children:</a:t>
            </a:r>
          </a:p>
          <a:p>
            <a:r>
              <a:rPr lang="en-US" sz="1200" dirty="0"/>
              <a:t>1. Chauncey, b. 1839.</a:t>
            </a:r>
          </a:p>
          <a:p>
            <a:r>
              <a:rPr lang="en-US" sz="1200" dirty="0"/>
              <a:t>2. Lewis, b. 1841, d. 1843.</a:t>
            </a:r>
          </a:p>
          <a:p>
            <a:r>
              <a:rPr lang="en-US" sz="1200" dirty="0"/>
              <a:t>3. Isaac, b. 1843.</a:t>
            </a:r>
          </a:p>
          <a:p>
            <a:r>
              <a:rPr lang="en-US" sz="1200" dirty="0"/>
              <a:t>4. Richard, b. 1844.</a:t>
            </a:r>
          </a:p>
          <a:p>
            <a:r>
              <a:rPr lang="en-US" sz="1200" dirty="0"/>
              <a:t>5. Sarah Ann, b. 1847.</a:t>
            </a:r>
          </a:p>
          <a:p>
            <a:r>
              <a:rPr lang="en-US" sz="1200" dirty="0"/>
              <a:t>6. Susan Maria, b. 1849, d. i860.</a:t>
            </a:r>
          </a:p>
          <a:p>
            <a:r>
              <a:rPr lang="en-US" sz="1200" dirty="0"/>
              <a:t>133553- Esther Peck, Winterset, Madison Co., Iowa, b. 1813, </a:t>
            </a:r>
            <a:r>
              <a:rPr lang="en-US" sz="1200" dirty="0" err="1"/>
              <a:t>dau</a:t>
            </a:r>
            <a:r>
              <a:rPr lang="en-US" sz="1200" dirty="0"/>
              <a:t>. of</a:t>
            </a:r>
          </a:p>
          <a:p>
            <a:r>
              <a:rPr lang="en-US" sz="1200" dirty="0"/>
              <a:t>Peter Peck and Sarah Lewis </a:t>
            </a:r>
            <a:r>
              <a:rPr lang="en-US" sz="1200" dirty="0" err="1"/>
              <a:t>Colgrove</a:t>
            </a:r>
            <a:r>
              <a:rPr lang="en-US" sz="1200" dirty="0"/>
              <a:t>; m. 1833, John </a:t>
            </a:r>
            <a:r>
              <a:rPr lang="en-US" sz="1200" dirty="0" err="1"/>
              <a:t>Kitchell</a:t>
            </a:r>
            <a:r>
              <a:rPr lang="en-US" sz="1200" dirty="0"/>
              <a:t>, Palmy-</a:t>
            </a:r>
          </a:p>
          <a:p>
            <a:r>
              <a:rPr lang="en-US" sz="1200" dirty="0"/>
              <a:t>ra, la., b. 1809, d. i860, son of Joseph </a:t>
            </a:r>
            <a:r>
              <a:rPr lang="en-US" sz="1200" dirty="0" err="1"/>
              <a:t>Kitchell</a:t>
            </a:r>
            <a:r>
              <a:rPr lang="en-US" sz="1200" dirty="0"/>
              <a:t> and Nancy </a:t>
            </a:r>
            <a:r>
              <a:rPr lang="en-US" sz="1200" dirty="0" err="1"/>
              <a:t>Kitchell</a:t>
            </a:r>
            <a:r>
              <a:rPr lang="en-US" sz="1200" dirty="0"/>
              <a:t>.</a:t>
            </a:r>
          </a:p>
          <a:p>
            <a:r>
              <a:rPr lang="en-US" sz="1200" dirty="0"/>
              <a:t>Their children :</a:t>
            </a:r>
          </a:p>
          <a:p>
            <a:r>
              <a:rPr lang="en-US" sz="1200" dirty="0"/>
              <a:t>1. Lucy Ann, b. 1834.</a:t>
            </a:r>
          </a:p>
          <a:p>
            <a:r>
              <a:rPr lang="en-US" sz="1200" dirty="0"/>
              <a:t>2. Sarah Ellen, b. 1836, d. 1839.</a:t>
            </a:r>
          </a:p>
          <a:p>
            <a:r>
              <a:rPr lang="en-US" sz="1200" dirty="0"/>
              <a:t>3. Nancy Jane, b. 1838.</a:t>
            </a:r>
          </a:p>
          <a:p>
            <a:r>
              <a:rPr lang="en-US" sz="1200" dirty="0"/>
              <a:t>4. Charles Wesley, b. 1840.</a:t>
            </a:r>
          </a:p>
          <a:p>
            <a:r>
              <a:rPr lang="en-US" sz="1200" dirty="0"/>
              <a:t>5. Aaron, b. 1842.</a:t>
            </a:r>
          </a:p>
          <a:p>
            <a:r>
              <a:rPr lang="en-US" sz="1200" dirty="0"/>
              <a:t>6. Harriet, b. 1844.</a:t>
            </a:r>
          </a:p>
          <a:p>
            <a:r>
              <a:rPr lang="en-US" sz="1200" dirty="0"/>
              <a:t>7. James, b. 1846.</a:t>
            </a:r>
          </a:p>
          <a:p>
            <a:r>
              <a:rPr lang="en-US" sz="1200" dirty="0"/>
              <a:t>8. Mary Elizabeth, b. 1848.</a:t>
            </a:r>
          </a:p>
          <a:p>
            <a:r>
              <a:rPr lang="en-US" sz="1200" dirty="0"/>
              <a:t>g. Esther Eliza, b. 1849.</a:t>
            </a:r>
          </a:p>
          <a:p>
            <a:r>
              <a:rPr lang="en-US" sz="1200" dirty="0"/>
              <a:t>10. John Whitney, b. 1851, d. 1853.</a:t>
            </a:r>
          </a:p>
          <a:p>
            <a:r>
              <a:rPr lang="en-US" sz="1200" dirty="0"/>
              <a:t>133556. Sarah Ann Peck, b. 1823, d. 1881, </a:t>
            </a:r>
            <a:r>
              <a:rPr lang="en-US" sz="1200" dirty="0" err="1"/>
              <a:t>dau</a:t>
            </a:r>
            <a:r>
              <a:rPr lang="en-US" sz="1200" dirty="0"/>
              <a:t>. of Peter Peck and</a:t>
            </a:r>
          </a:p>
        </p:txBody>
      </p:sp>
      <p:sp>
        <p:nvSpPr>
          <p:cNvPr id="25" name="Rectangle 24">
            <a:extLst>
              <a:ext uri="{FF2B5EF4-FFF2-40B4-BE49-F238E27FC236}">
                <a16:creationId xmlns:a16="http://schemas.microsoft.com/office/drawing/2014/main" id="{8E14FE45-6B41-4F60-B6DC-40601BB54959}"/>
              </a:ext>
            </a:extLst>
          </p:cNvPr>
          <p:cNvSpPr/>
          <p:nvPr/>
        </p:nvSpPr>
        <p:spPr>
          <a:xfrm>
            <a:off x="220151" y="5507294"/>
            <a:ext cx="4715529" cy="1200329"/>
          </a:xfrm>
          <a:prstGeom prst="rect">
            <a:avLst/>
          </a:prstGeom>
          <a:solidFill>
            <a:schemeClr val="bg1"/>
          </a:solidFill>
          <a:ln>
            <a:solidFill>
              <a:schemeClr val="tx1"/>
            </a:solidFill>
          </a:ln>
        </p:spPr>
        <p:txBody>
          <a:bodyPr wrap="square">
            <a:spAutoFit/>
          </a:bodyPr>
          <a:lstStyle/>
          <a:p>
            <a:r>
              <a:rPr lang="en-US" sz="1200" dirty="0"/>
              <a:t>Parent1,510,18,4,2,Mary,Peck,Child,510,21,4,1,Chauncey,Child,510,22,4,1,Lewis,Child,510,23,4,1,Isaac,Child,510,24,4,1,Richard,Child,510,25,4,2,Sarah,Ann,Child,510,26,4,2,Susan,Maria,Child,510,31,4,2,Lucy,Ann,Child,510,32,4,2,Sarah,Ellen,Child,510,33,4,2,Nancy,Jane,Child,510,34,4,2,Charles,Wesley,Child,510,35,4,1,Aaron,Child,510,36,4,1,Harriet,Child,510,37,4,1,James,Child,510,38,4,2,Mary,Elizabeth,Child,510,40,4,2,John,Whitney</a:t>
            </a:r>
          </a:p>
        </p:txBody>
      </p:sp>
      <p:sp>
        <p:nvSpPr>
          <p:cNvPr id="27" name="Rectangle 26">
            <a:extLst>
              <a:ext uri="{FF2B5EF4-FFF2-40B4-BE49-F238E27FC236}">
                <a16:creationId xmlns:a16="http://schemas.microsoft.com/office/drawing/2014/main" id="{511F8A88-F071-4530-A6F0-E19E4983033C}"/>
              </a:ext>
            </a:extLst>
          </p:cNvPr>
          <p:cNvSpPr/>
          <p:nvPr/>
        </p:nvSpPr>
        <p:spPr>
          <a:xfrm>
            <a:off x="5703260" y="5879079"/>
            <a:ext cx="5269542" cy="830997"/>
          </a:xfrm>
          <a:prstGeom prst="rect">
            <a:avLst/>
          </a:prstGeom>
          <a:solidFill>
            <a:schemeClr val="bg1"/>
          </a:solidFill>
          <a:ln>
            <a:solidFill>
              <a:schemeClr val="tx1"/>
            </a:solidFill>
          </a:ln>
        </p:spPr>
        <p:txBody>
          <a:bodyPr wrap="square">
            <a:spAutoFit/>
          </a:bodyPr>
          <a:lstStyle/>
          <a:p>
            <a:r>
              <a:rPr lang="en-US" sz="1200" dirty="0"/>
              <a:t>Name,434,29,4,2,Zebulon,DeForest,MarriageEventDate,434,29,15,1,1874,SpouseName,434,29,17,3,Clara,Vanola,Major,MarriageEventDate,434,30,2,5,1878,SpouseName,434,30,6,3,Mamie,Anne,Souder,MarriageEventDate,435,7,11,1,1818,SpouseName,435,7,13,3,Catherine,Elizabeth,Boode</a:t>
            </a:r>
          </a:p>
        </p:txBody>
      </p:sp>
      <p:sp>
        <p:nvSpPr>
          <p:cNvPr id="28" name="Rectangle 27">
            <a:extLst>
              <a:ext uri="{FF2B5EF4-FFF2-40B4-BE49-F238E27FC236}">
                <a16:creationId xmlns:a16="http://schemas.microsoft.com/office/drawing/2014/main" id="{CED4CC72-FCA9-41CA-B61E-B26397447328}"/>
              </a:ext>
            </a:extLst>
          </p:cNvPr>
          <p:cNvSpPr/>
          <p:nvPr/>
        </p:nvSpPr>
        <p:spPr>
          <a:xfrm>
            <a:off x="5699963" y="3148896"/>
            <a:ext cx="5272837" cy="1015663"/>
          </a:xfrm>
          <a:prstGeom prst="rect">
            <a:avLst/>
          </a:prstGeom>
          <a:solidFill>
            <a:schemeClr val="bg1"/>
          </a:solidFill>
          <a:ln>
            <a:solidFill>
              <a:schemeClr val="tx1"/>
            </a:solidFill>
          </a:ln>
        </p:spPr>
        <p:txBody>
          <a:bodyPr wrap="square">
            <a:spAutoFit/>
          </a:bodyPr>
          <a:lstStyle/>
          <a:p>
            <a:r>
              <a:rPr lang="en-US" sz="1200" dirty="0"/>
              <a:t>12. Zebulon </a:t>
            </a:r>
            <a:r>
              <a:rPr lang="en-US" sz="1200" dirty="0" err="1"/>
              <a:t>DeForest</a:t>
            </a:r>
            <a:r>
              <a:rPr lang="en-US" sz="1200" dirty="0"/>
              <a:t> b. 1852, m., </a:t>
            </a:r>
            <a:r>
              <a:rPr lang="en-US" sz="1200" dirty="0" err="1"/>
              <a:t>ist</a:t>
            </a:r>
            <a:r>
              <a:rPr lang="en-US" sz="1200" dirty="0"/>
              <a:t>, 1874, Clara </a:t>
            </a:r>
            <a:r>
              <a:rPr lang="en-US" sz="1200" dirty="0" err="1"/>
              <a:t>Vanola</a:t>
            </a:r>
            <a:r>
              <a:rPr lang="en-US" sz="1200" dirty="0"/>
              <a:t> Major; m., 2nd,</a:t>
            </a:r>
          </a:p>
          <a:p>
            <a:r>
              <a:rPr lang="en-US" sz="1200" dirty="0"/>
              <a:t>1878, Mamie Anne Souder.</a:t>
            </a:r>
          </a:p>
          <a:p>
            <a:r>
              <a:rPr lang="en-US" sz="1200" dirty="0"/>
              <a:t>Appleton's </a:t>
            </a:r>
            <a:r>
              <a:rPr lang="en-US" sz="1200" dirty="0" err="1"/>
              <a:t>Cyclopaedia</a:t>
            </a:r>
            <a:r>
              <a:rPr lang="en-US" sz="1200" dirty="0"/>
              <a:t> of American Biography has the following</a:t>
            </a:r>
          </a:p>
          <a:p>
            <a:r>
              <a:rPr lang="en-US" sz="1200" dirty="0"/>
              <a:t>notice of Ezra S. Ely, which is sufficiently interesting to be quoted in full :</a:t>
            </a:r>
          </a:p>
          <a:p>
            <a:r>
              <a:rPr lang="en-US" sz="1200" dirty="0"/>
              <a:t>…</a:t>
            </a:r>
          </a:p>
        </p:txBody>
      </p:sp>
      <p:sp>
        <p:nvSpPr>
          <p:cNvPr id="29" name="Rectangle 28">
            <a:extLst>
              <a:ext uri="{FF2B5EF4-FFF2-40B4-BE49-F238E27FC236}">
                <a16:creationId xmlns:a16="http://schemas.microsoft.com/office/drawing/2014/main" id="{6BAD768C-74F5-4906-9B94-B4CA4F222580}"/>
              </a:ext>
            </a:extLst>
          </p:cNvPr>
          <p:cNvSpPr/>
          <p:nvPr/>
        </p:nvSpPr>
        <p:spPr>
          <a:xfrm>
            <a:off x="5702243" y="4175870"/>
            <a:ext cx="5270557" cy="1569660"/>
          </a:xfrm>
          <a:prstGeom prst="rect">
            <a:avLst/>
          </a:prstGeom>
          <a:solidFill>
            <a:schemeClr val="bg1"/>
          </a:solidFill>
          <a:ln>
            <a:solidFill>
              <a:schemeClr val="tx1"/>
            </a:solidFill>
          </a:ln>
        </p:spPr>
        <p:txBody>
          <a:bodyPr wrap="square">
            <a:spAutoFit/>
          </a:bodyPr>
          <a:lstStyle/>
          <a:p>
            <a:r>
              <a:rPr lang="en-US" sz="1200" dirty="0"/>
              <a:t>THE ELY ANCESTRY. 301</a:t>
            </a:r>
          </a:p>
          <a:p>
            <a:r>
              <a:rPr lang="en-US" sz="1200" dirty="0"/>
              <a:t>SIXTH GENERATION.</a:t>
            </a:r>
          </a:p>
          <a:p>
            <a:r>
              <a:rPr lang="en-US" sz="1200" dirty="0"/>
              <a:t>Washington College, Tenn., gave him the degree of D. D. He was the</a:t>
            </a:r>
          </a:p>
          <a:p>
            <a:r>
              <a:rPr lang="en-US" sz="1200" dirty="0"/>
              <a:t>author of many valuable and well-known religious works and works of instruction</a:t>
            </a:r>
          </a:p>
          <a:p>
            <a:r>
              <a:rPr lang="en-US" sz="1200" dirty="0"/>
              <a:t>and explanation in regard to the Scriptures.</a:t>
            </a:r>
          </a:p>
          <a:p>
            <a:r>
              <a:rPr lang="en-US" sz="1200" dirty="0"/>
              <a:t>24^^2- </a:t>
            </a:r>
            <a:r>
              <a:rPr lang="en-US" sz="1200" dirty="0" err="1"/>
              <a:t>Elislia</a:t>
            </a:r>
            <a:r>
              <a:rPr lang="en-US" sz="1200" dirty="0"/>
              <a:t> Mills Ely, Paris, France, b. 1787, d. 1832, son of</a:t>
            </a:r>
          </a:p>
          <a:p>
            <a:r>
              <a:rPr lang="en-US" sz="1200" dirty="0"/>
              <a:t>Zebulon Ely and Sarah </a:t>
            </a:r>
            <a:r>
              <a:rPr lang="en-US" sz="1200" dirty="0" err="1"/>
              <a:t>Apame</a:t>
            </a:r>
            <a:r>
              <a:rPr lang="en-US" sz="1200" dirty="0"/>
              <a:t> Mills; m. 1818, Catherine Elizabeth</a:t>
            </a:r>
          </a:p>
          <a:p>
            <a:r>
              <a:rPr lang="en-US" sz="1200" dirty="0" err="1"/>
              <a:t>Boode</a:t>
            </a:r>
            <a:r>
              <a:rPr lang="en-US" sz="1200" dirty="0"/>
              <a:t>, Paris, France, who was b. 1800, d. 1876, </a:t>
            </a:r>
            <a:r>
              <a:rPr lang="en-US" sz="1200" dirty="0" err="1"/>
              <a:t>dau</a:t>
            </a:r>
            <a:r>
              <a:rPr lang="en-US" sz="1200" dirty="0"/>
              <a:t>. of Edward Gustave</a:t>
            </a:r>
          </a:p>
        </p:txBody>
      </p:sp>
      <p:cxnSp>
        <p:nvCxnSpPr>
          <p:cNvPr id="8" name="Straight Connector 7">
            <a:extLst>
              <a:ext uri="{FF2B5EF4-FFF2-40B4-BE49-F238E27FC236}">
                <a16:creationId xmlns:a16="http://schemas.microsoft.com/office/drawing/2014/main" id="{2D10895F-A568-404C-B0EA-2A22D5A50956}"/>
              </a:ext>
            </a:extLst>
          </p:cNvPr>
          <p:cNvCxnSpPr/>
          <p:nvPr/>
        </p:nvCxnSpPr>
        <p:spPr>
          <a:xfrm flipH="1" flipV="1">
            <a:off x="1091045" y="5049982"/>
            <a:ext cx="3065319" cy="142355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AAE94-6F6C-47C0-BE45-9BD66980C0E8}"/>
              </a:ext>
            </a:extLst>
          </p:cNvPr>
          <p:cNvCxnSpPr/>
          <p:nvPr/>
        </p:nvCxnSpPr>
        <p:spPr>
          <a:xfrm flipH="1" flipV="1">
            <a:off x="862445" y="1620982"/>
            <a:ext cx="2753591" cy="395893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F0899B-1B53-431A-BFF6-1DBA0841FCE4}"/>
              </a:ext>
            </a:extLst>
          </p:cNvPr>
          <p:cNvCxnSpPr>
            <a:cxnSpLocks/>
          </p:cNvCxnSpPr>
          <p:nvPr/>
        </p:nvCxnSpPr>
        <p:spPr>
          <a:xfrm>
            <a:off x="3190009" y="6078682"/>
            <a:ext cx="38446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7482CC-42A6-464C-AD7F-6A2B27B232A9}"/>
              </a:ext>
            </a:extLst>
          </p:cNvPr>
          <p:cNvCxnSpPr>
            <a:cxnSpLocks/>
          </p:cNvCxnSpPr>
          <p:nvPr/>
        </p:nvCxnSpPr>
        <p:spPr>
          <a:xfrm>
            <a:off x="1336964" y="6075219"/>
            <a:ext cx="4191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0CCA61-D4BE-4F5B-8411-77174562A2F3}"/>
              </a:ext>
            </a:extLst>
          </p:cNvPr>
          <p:cNvCxnSpPr>
            <a:cxnSpLocks/>
          </p:cNvCxnSpPr>
          <p:nvPr/>
        </p:nvCxnSpPr>
        <p:spPr>
          <a:xfrm>
            <a:off x="828675" y="771525"/>
            <a:ext cx="283154" cy="17638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8FEAF5-C433-4572-B926-B029CBB89387}"/>
              </a:ext>
            </a:extLst>
          </p:cNvPr>
          <p:cNvCxnSpPr>
            <a:cxnSpLocks/>
          </p:cNvCxnSpPr>
          <p:nvPr/>
        </p:nvCxnSpPr>
        <p:spPr>
          <a:xfrm flipV="1">
            <a:off x="7242464" y="3408219"/>
            <a:ext cx="1402772" cy="27328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36D9A3-66CA-4317-B1DE-ECD25E13D3C1}"/>
              </a:ext>
            </a:extLst>
          </p:cNvPr>
          <p:cNvCxnSpPr>
            <a:cxnSpLocks/>
          </p:cNvCxnSpPr>
          <p:nvPr/>
        </p:nvCxnSpPr>
        <p:spPr>
          <a:xfrm flipH="1" flipV="1">
            <a:off x="6452756" y="3543301"/>
            <a:ext cx="675408" cy="28159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09EA4F-64C1-4923-9374-0FE1F683F60D}"/>
              </a:ext>
            </a:extLst>
          </p:cNvPr>
          <p:cNvCxnSpPr>
            <a:cxnSpLocks/>
          </p:cNvCxnSpPr>
          <p:nvPr/>
        </p:nvCxnSpPr>
        <p:spPr>
          <a:xfrm flipV="1">
            <a:off x="7564582" y="5486400"/>
            <a:ext cx="1174173" cy="10287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76F6842-5391-4E56-AAA8-AB1FB7666D90}"/>
              </a:ext>
            </a:extLst>
          </p:cNvPr>
          <p:cNvCxnSpPr>
            <a:cxnSpLocks/>
          </p:cNvCxnSpPr>
          <p:nvPr/>
        </p:nvCxnSpPr>
        <p:spPr>
          <a:xfrm>
            <a:off x="6265718" y="6452755"/>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BD34CFA-410F-4151-9F56-D09C2E9ED54C}"/>
              </a:ext>
            </a:extLst>
          </p:cNvPr>
          <p:cNvCxnSpPr>
            <a:cxnSpLocks/>
          </p:cNvCxnSpPr>
          <p:nvPr/>
        </p:nvCxnSpPr>
        <p:spPr>
          <a:xfrm>
            <a:off x="6324600" y="6636328"/>
            <a:ext cx="5715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993049E-3137-4F91-ABB3-D4C7C566150D}"/>
              </a:ext>
            </a:extLst>
          </p:cNvPr>
          <p:cNvCxnSpPr>
            <a:cxnSpLocks/>
          </p:cNvCxnSpPr>
          <p:nvPr/>
        </p:nvCxnSpPr>
        <p:spPr>
          <a:xfrm>
            <a:off x="1047750" y="752475"/>
            <a:ext cx="5217968" cy="43910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BA32A0F-B843-4948-B3F8-1CC1E8E4F168}"/>
              </a:ext>
            </a:extLst>
          </p:cNvPr>
          <p:cNvSpPr txBox="1"/>
          <p:nvPr/>
        </p:nvSpPr>
        <p:spPr>
          <a:xfrm>
            <a:off x="3606969" y="3295650"/>
            <a:ext cx="3285900" cy="1200329"/>
          </a:xfrm>
          <a:prstGeom prst="rect">
            <a:avLst/>
          </a:prstGeom>
          <a:noFill/>
        </p:spPr>
        <p:txBody>
          <a:bodyPr wrap="none" rtlCol="0">
            <a:spAutoFit/>
          </a:bodyPr>
          <a:lstStyle/>
          <a:p>
            <a:pPr algn="ctr"/>
            <a:r>
              <a:rPr lang="en-US" sz="7200" dirty="0">
                <a:solidFill>
                  <a:srgbClr val="FF0000"/>
                </a:solidFill>
              </a:rPr>
              <a:t>Omitted</a:t>
            </a:r>
          </a:p>
        </p:txBody>
      </p:sp>
      <p:sp>
        <p:nvSpPr>
          <p:cNvPr id="4" name="TextBox 3">
            <a:extLst>
              <a:ext uri="{FF2B5EF4-FFF2-40B4-BE49-F238E27FC236}">
                <a16:creationId xmlns:a16="http://schemas.microsoft.com/office/drawing/2014/main" id="{FE4703E4-3FA3-49B7-BA52-EF64D002F026}"/>
              </a:ext>
            </a:extLst>
          </p:cNvPr>
          <p:cNvSpPr txBox="1"/>
          <p:nvPr/>
        </p:nvSpPr>
        <p:spPr>
          <a:xfrm>
            <a:off x="342900" y="390525"/>
            <a:ext cx="4718151" cy="369332"/>
          </a:xfrm>
          <a:prstGeom prst="rect">
            <a:avLst/>
          </a:prstGeom>
          <a:noFill/>
        </p:spPr>
        <p:txBody>
          <a:bodyPr wrap="none" rtlCol="0">
            <a:spAutoFit/>
          </a:bodyPr>
          <a:lstStyle/>
          <a:p>
            <a:r>
              <a:rPr lang="en-US" dirty="0">
                <a:solidFill>
                  <a:srgbClr val="FF0000"/>
                </a:solidFill>
              </a:rPr>
              <a:t>Missing Record Heads (run-away Family records)</a:t>
            </a:r>
          </a:p>
        </p:txBody>
      </p:sp>
    </p:spTree>
    <p:extLst>
      <p:ext uri="{BB962C8B-B14F-4D97-AF65-F5344CB8AC3E}">
        <p14:creationId xmlns:p14="http://schemas.microsoft.com/office/powerpoint/2010/main" val="3683856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2D74AB-7C4D-4BF0-BDEF-33B268051B84}"/>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sp>
        <p:nvSpPr>
          <p:cNvPr id="23" name="TextBox 22">
            <a:extLst>
              <a:ext uri="{FF2B5EF4-FFF2-40B4-BE49-F238E27FC236}">
                <a16:creationId xmlns:a16="http://schemas.microsoft.com/office/drawing/2014/main" id="{F9AB2326-AA23-4079-96C1-163EDC618A39}"/>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sp>
        <p:nvSpPr>
          <p:cNvPr id="2" name="Rectangle 1">
            <a:extLst>
              <a:ext uri="{FF2B5EF4-FFF2-40B4-BE49-F238E27FC236}">
                <a16:creationId xmlns:a16="http://schemas.microsoft.com/office/drawing/2014/main" id="{3F588E95-28DA-4B47-A560-D1F4035FED66}"/>
              </a:ext>
            </a:extLst>
          </p:cNvPr>
          <p:cNvSpPr/>
          <p:nvPr/>
        </p:nvSpPr>
        <p:spPr>
          <a:xfrm>
            <a:off x="476248" y="561975"/>
            <a:ext cx="4410077" cy="6186309"/>
          </a:xfrm>
          <a:prstGeom prst="rect">
            <a:avLst/>
          </a:prstGeom>
        </p:spPr>
        <p:txBody>
          <a:bodyPr wrap="square">
            <a:spAutoFit/>
          </a:bodyPr>
          <a:lstStyle/>
          <a:p>
            <a:r>
              <a:rPr lang="en-US" sz="600" dirty="0"/>
              <a:t>8024</a:t>
            </a:r>
          </a:p>
          <a:p>
            <a:r>
              <a:rPr lang="en-US" sz="600" dirty="0" err="1"/>
              <a:t>Casten</a:t>
            </a:r>
            <a:r>
              <a:rPr lang="en-US" sz="600" dirty="0"/>
              <a:t> </a:t>
            </a:r>
            <a:r>
              <a:rPr lang="en-US" sz="600" dirty="0" err="1"/>
              <a:t>Böse</a:t>
            </a:r>
            <a:r>
              <a:rPr lang="en-US" sz="600" dirty="0"/>
              <a:t>, </a:t>
            </a:r>
            <a:r>
              <a:rPr lang="en-US" sz="600" dirty="0" err="1"/>
              <a:t>Brinksitzer</a:t>
            </a:r>
            <a:r>
              <a:rPr lang="en-US" sz="600" dirty="0"/>
              <a:t>, * ca. 1644, □ 11.4.1727, 83 J.,</a:t>
            </a:r>
          </a:p>
          <a:p>
            <a:r>
              <a:rPr lang="en-US" sz="600" dirty="0" err="1"/>
              <a:t>oo</a:t>
            </a:r>
            <a:r>
              <a:rPr lang="en-US" sz="600" dirty="0"/>
              <a:t> An N.N., * ca. 1637, □ 6.5.1719, 81 ½ J.,</a:t>
            </a:r>
          </a:p>
          <a:p>
            <a:r>
              <a:rPr lang="en-US" sz="600" dirty="0"/>
              <a:t>Kinder: Hans* ca. 1674, </a:t>
            </a:r>
            <a:r>
              <a:rPr lang="en-US" sz="600" dirty="0" err="1"/>
              <a:t>ool</a:t>
            </a:r>
            <a:r>
              <a:rPr lang="en-US" sz="600" dirty="0"/>
              <a:t>. 20.10.1704, 8025</a:t>
            </a:r>
          </a:p>
          <a:p>
            <a:r>
              <a:rPr lang="en-US" sz="600" dirty="0"/>
              <a:t>       </a:t>
            </a:r>
            <a:r>
              <a:rPr lang="en-US" sz="600" dirty="0" err="1"/>
              <a:t>Rathje</a:t>
            </a:r>
            <a:r>
              <a:rPr lang="en-US" sz="600" dirty="0"/>
              <a:t> * ca. 1660, </a:t>
            </a:r>
            <a:r>
              <a:rPr lang="en-US" sz="600" dirty="0" err="1"/>
              <a:t>oo</a:t>
            </a:r>
            <a:r>
              <a:rPr lang="en-US" sz="600" dirty="0"/>
              <a:t> </a:t>
            </a:r>
            <a:r>
              <a:rPr lang="en-US" sz="600" dirty="0" err="1"/>
              <a:t>Ringstedt</a:t>
            </a:r>
            <a:r>
              <a:rPr lang="en-US" sz="600" dirty="0"/>
              <a:t> 13.6.1682 </a:t>
            </a:r>
            <a:r>
              <a:rPr lang="en-US" sz="600" dirty="0" err="1"/>
              <a:t>Gretje</a:t>
            </a:r>
            <a:r>
              <a:rPr lang="en-US" sz="600" dirty="0"/>
              <a:t> </a:t>
            </a:r>
            <a:r>
              <a:rPr lang="en-US" sz="600" dirty="0" err="1"/>
              <a:t>Holweges</a:t>
            </a:r>
            <a:r>
              <a:rPr lang="en-US" sz="600" dirty="0"/>
              <a:t> </a:t>
            </a:r>
            <a:r>
              <a:rPr lang="en-US" sz="600" dirty="0" err="1"/>
              <a:t>Köhlen</a:t>
            </a:r>
            <a:endParaRPr lang="en-US" sz="600" dirty="0"/>
          </a:p>
          <a:p>
            <a:r>
              <a:rPr lang="en-US" sz="600" dirty="0"/>
              <a:t>       (</a:t>
            </a:r>
            <a:r>
              <a:rPr lang="en-US" sz="600" dirty="0" err="1"/>
              <a:t>ziehen</a:t>
            </a:r>
            <a:r>
              <a:rPr lang="en-US" sz="600" dirty="0"/>
              <a:t> </a:t>
            </a:r>
            <a:r>
              <a:rPr lang="en-US" sz="600" dirty="0" err="1"/>
              <a:t>nach</a:t>
            </a:r>
            <a:r>
              <a:rPr lang="en-US" sz="600" dirty="0"/>
              <a:t> </a:t>
            </a:r>
            <a:r>
              <a:rPr lang="en-US" sz="600" dirty="0" err="1"/>
              <a:t>Kührstedt</a:t>
            </a:r>
            <a:r>
              <a:rPr lang="en-US" sz="600" dirty="0"/>
              <a:t>) ' '</a:t>
            </a:r>
          </a:p>
          <a:p>
            <a:endParaRPr lang="en-US" sz="600" dirty="0"/>
          </a:p>
          <a:p>
            <a:r>
              <a:rPr lang="en-US" sz="600" dirty="0"/>
              <a:t>8025</a:t>
            </a:r>
          </a:p>
          <a:p>
            <a:r>
              <a:rPr lang="en-US" sz="600" dirty="0"/>
              <a:t>Hans </a:t>
            </a:r>
            <a:r>
              <a:rPr lang="en-US" sz="600" dirty="0" err="1"/>
              <a:t>Böse</a:t>
            </a:r>
            <a:r>
              <a:rPr lang="en-US" sz="600" dirty="0"/>
              <a:t>, </a:t>
            </a:r>
            <a:r>
              <a:rPr lang="en-US" sz="600" dirty="0" err="1"/>
              <a:t>Brinksitzer</a:t>
            </a:r>
            <a:r>
              <a:rPr lang="en-US" sz="600" dirty="0"/>
              <a:t>, Hs. Nr. 46, * ca. 1674 </a:t>
            </a:r>
            <a:r>
              <a:rPr lang="en-US" sz="600" dirty="0" err="1"/>
              <a:t>aus</a:t>
            </a:r>
            <a:r>
              <a:rPr lang="en-US" sz="600" dirty="0"/>
              <a:t> 8024, + 10.2.1752, 78 J., in </a:t>
            </a:r>
            <a:r>
              <a:rPr lang="en-US" sz="600" dirty="0" err="1"/>
              <a:t>einem</a:t>
            </a:r>
            <a:r>
              <a:rPr lang="en-US" sz="600" dirty="0"/>
              <a:t> Graben</a:t>
            </a:r>
          </a:p>
          <a:p>
            <a:r>
              <a:rPr lang="en-US" sz="600" dirty="0" err="1"/>
              <a:t>ertrunken</a:t>
            </a:r>
            <a:r>
              <a:rPr lang="en-US" sz="600" dirty="0"/>
              <a:t>,</a:t>
            </a:r>
          </a:p>
          <a:p>
            <a:r>
              <a:rPr lang="en-US" sz="600" dirty="0" err="1"/>
              <a:t>ool</a:t>
            </a:r>
            <a:r>
              <a:rPr lang="en-US" sz="600" dirty="0"/>
              <a:t>. 20.10.1704 </a:t>
            </a:r>
            <a:r>
              <a:rPr lang="en-US" sz="600" dirty="0" err="1"/>
              <a:t>Könke</a:t>
            </a:r>
            <a:r>
              <a:rPr lang="en-US" sz="600" dirty="0"/>
              <a:t> </a:t>
            </a:r>
            <a:r>
              <a:rPr lang="en-US" sz="600" dirty="0" err="1"/>
              <a:t>Ütjen</a:t>
            </a:r>
            <a:r>
              <a:rPr lang="en-US" sz="600" dirty="0"/>
              <a:t>/</a:t>
            </a:r>
            <a:r>
              <a:rPr lang="en-US" sz="600" dirty="0" err="1"/>
              <a:t>ltken</a:t>
            </a:r>
            <a:r>
              <a:rPr lang="en-US" sz="600" dirty="0"/>
              <a:t>/</a:t>
            </a:r>
            <a:r>
              <a:rPr lang="en-US" sz="600" dirty="0" err="1"/>
              <a:t>ltjen</a:t>
            </a:r>
            <a:r>
              <a:rPr lang="en-US" sz="600" dirty="0"/>
              <a:t>, (To. Claus 0., </a:t>
            </a:r>
            <a:r>
              <a:rPr lang="en-US" sz="600" dirty="0" err="1"/>
              <a:t>Brinksitzer</a:t>
            </a:r>
            <a:r>
              <a:rPr lang="en-US" sz="600" dirty="0"/>
              <a:t>, </a:t>
            </a:r>
            <a:r>
              <a:rPr lang="en-US" sz="600" dirty="0" err="1"/>
              <a:t>nachweisbar</a:t>
            </a:r>
            <a:r>
              <a:rPr lang="en-US" sz="600" dirty="0"/>
              <a:t> 1677), * ca. 1673,</a:t>
            </a:r>
          </a:p>
          <a:p>
            <a:r>
              <a:rPr lang="en-US" sz="600" dirty="0"/>
              <a:t>+ ca . 1715, 42 J.,</a:t>
            </a:r>
          </a:p>
          <a:p>
            <a:r>
              <a:rPr lang="en-US" sz="600" dirty="0"/>
              <a:t>Kinder: </a:t>
            </a:r>
            <a:r>
              <a:rPr lang="en-US" sz="600" dirty="0" err="1"/>
              <a:t>Casten</a:t>
            </a:r>
            <a:r>
              <a:rPr lang="en-US" sz="600" dirty="0"/>
              <a:t> ~ 25.10.1705, □ 9.11 .1705 ‘</a:t>
            </a:r>
          </a:p>
          <a:p>
            <a:r>
              <a:rPr lang="en-US" sz="600" dirty="0"/>
              <a:t>       </a:t>
            </a:r>
            <a:r>
              <a:rPr lang="en-US" sz="600" dirty="0" err="1"/>
              <a:t>Gasten</a:t>
            </a:r>
            <a:r>
              <a:rPr lang="en-US" sz="600" dirty="0"/>
              <a:t> ~ 28.1 .1707</a:t>
            </a:r>
          </a:p>
          <a:p>
            <a:r>
              <a:rPr lang="en-US" sz="600" dirty="0"/>
              <a:t>       Claus ~ 23.9.1710,</a:t>
            </a:r>
          </a:p>
          <a:p>
            <a:r>
              <a:rPr lang="en-US" sz="600" dirty="0" err="1"/>
              <a:t>ooll</a:t>
            </a:r>
            <a:r>
              <a:rPr lang="en-US" sz="600" dirty="0"/>
              <a:t>. 19.7.1716 Anne von </a:t>
            </a:r>
            <a:r>
              <a:rPr lang="en-US" sz="600" dirty="0" err="1"/>
              <a:t>Soosten</a:t>
            </a:r>
            <a:r>
              <a:rPr lang="en-US" sz="600" dirty="0"/>
              <a:t>, (</a:t>
            </a:r>
            <a:r>
              <a:rPr lang="en-US" sz="600" dirty="0" err="1"/>
              <a:t>verm</a:t>
            </a:r>
            <a:r>
              <a:rPr lang="en-US" sz="600" dirty="0"/>
              <a:t>. To. Johann, </a:t>
            </a:r>
            <a:r>
              <a:rPr lang="en-US" sz="600" dirty="0" err="1"/>
              <a:t>nicht</a:t>
            </a:r>
            <a:r>
              <a:rPr lang="en-US" sz="600" dirty="0"/>
              <a:t> Claus v. S., </a:t>
            </a:r>
            <a:r>
              <a:rPr lang="en-US" sz="600" dirty="0" err="1"/>
              <a:t>Lintig</a:t>
            </a:r>
            <a:r>
              <a:rPr lang="en-US" sz="600" dirty="0"/>
              <a:t>, </a:t>
            </a:r>
            <a:r>
              <a:rPr lang="en-US" sz="600" dirty="0" err="1"/>
              <a:t>wie</a:t>
            </a:r>
            <a:r>
              <a:rPr lang="en-US" sz="600" dirty="0"/>
              <a:t> </a:t>
            </a:r>
            <a:r>
              <a:rPr lang="en-US" sz="600" dirty="0" err="1"/>
              <a:t>im</a:t>
            </a:r>
            <a:r>
              <a:rPr lang="en-US" sz="600" dirty="0"/>
              <a:t> KB reg.),</a:t>
            </a:r>
          </a:p>
          <a:p>
            <a:r>
              <a:rPr lang="en-US" sz="600" dirty="0"/>
              <a:t>* 6.8.1688, + 12.3.1739,</a:t>
            </a:r>
          </a:p>
          <a:p>
            <a:r>
              <a:rPr lang="en-US" sz="600" dirty="0"/>
              <a:t>Kinder: Anne ~ 13.6.1717</a:t>
            </a:r>
          </a:p>
          <a:p>
            <a:r>
              <a:rPr lang="en-US" sz="600" dirty="0"/>
              <a:t>       Johann ~ 15.3.1720</a:t>
            </a:r>
          </a:p>
          <a:p>
            <a:r>
              <a:rPr lang="en-US" sz="600" dirty="0"/>
              <a:t>       </a:t>
            </a:r>
            <a:r>
              <a:rPr lang="en-US" sz="600" dirty="0" err="1"/>
              <a:t>Hinrich</a:t>
            </a:r>
            <a:r>
              <a:rPr lang="en-US" sz="600" dirty="0"/>
              <a:t> ~ 12.2.1723, </a:t>
            </a:r>
            <a:r>
              <a:rPr lang="en-US" sz="600" dirty="0" err="1"/>
              <a:t>oo</a:t>
            </a:r>
            <a:r>
              <a:rPr lang="en-US" sz="600" dirty="0"/>
              <a:t> 20.10.1746, 8027</a:t>
            </a:r>
          </a:p>
          <a:p>
            <a:r>
              <a:rPr lang="en-US" sz="600" dirty="0"/>
              <a:t>       Hans~ 5.3.1726, </a:t>
            </a:r>
            <a:r>
              <a:rPr lang="en-US" sz="600" dirty="0" err="1"/>
              <a:t>oo</a:t>
            </a:r>
            <a:r>
              <a:rPr lang="en-US" sz="600" dirty="0"/>
              <a:t> 3.12.1756, 8028</a:t>
            </a:r>
          </a:p>
          <a:p>
            <a:r>
              <a:rPr lang="en-US" sz="600" dirty="0"/>
              <a:t>       </a:t>
            </a:r>
            <a:r>
              <a:rPr lang="en-US" sz="600" dirty="0" err="1"/>
              <a:t>Stopher</a:t>
            </a:r>
            <a:r>
              <a:rPr lang="en-US" sz="600" dirty="0"/>
              <a:t>* 17.4.1729, + 5.2.1731</a:t>
            </a:r>
          </a:p>
          <a:p>
            <a:r>
              <a:rPr lang="en-US" sz="600" dirty="0"/>
              <a:t>       Mette </a:t>
            </a:r>
            <a:r>
              <a:rPr lang="en-US" sz="600" dirty="0" err="1"/>
              <a:t>Alheit</a:t>
            </a:r>
            <a:r>
              <a:rPr lang="en-US" sz="600" dirty="0"/>
              <a:t> * 17.8.1731, </a:t>
            </a:r>
            <a:r>
              <a:rPr lang="en-US" sz="600" dirty="0" err="1"/>
              <a:t>oo</a:t>
            </a:r>
            <a:r>
              <a:rPr lang="en-US" sz="600" dirty="0"/>
              <a:t> 20.11.1758 Johann </a:t>
            </a:r>
            <a:r>
              <a:rPr lang="en-US" sz="600" dirty="0" err="1"/>
              <a:t>Reyels</a:t>
            </a:r>
            <a:r>
              <a:rPr lang="en-US" sz="600" dirty="0"/>
              <a:t>, R033</a:t>
            </a:r>
          </a:p>
          <a:p>
            <a:endParaRPr lang="en-US" sz="600" dirty="0"/>
          </a:p>
          <a:p>
            <a:r>
              <a:rPr lang="en-US" sz="600" dirty="0"/>
              <a:t>8026</a:t>
            </a:r>
          </a:p>
          <a:p>
            <a:r>
              <a:rPr lang="en-US" sz="600" dirty="0" err="1"/>
              <a:t>Christoffer</a:t>
            </a:r>
            <a:r>
              <a:rPr lang="en-US" sz="600" dirty="0"/>
              <a:t> </a:t>
            </a:r>
            <a:r>
              <a:rPr lang="en-US" sz="600" dirty="0" err="1"/>
              <a:t>Böse</a:t>
            </a:r>
            <a:endParaRPr lang="en-US" sz="600" dirty="0"/>
          </a:p>
          <a:p>
            <a:r>
              <a:rPr lang="en-US" sz="600" dirty="0" err="1"/>
              <a:t>oo</a:t>
            </a:r>
            <a:r>
              <a:rPr lang="en-US" sz="600" dirty="0"/>
              <a:t> Marie N.N.,</a:t>
            </a:r>
          </a:p>
          <a:p>
            <a:r>
              <a:rPr lang="en-US" sz="600" dirty="0"/>
              <a:t>Kind: </a:t>
            </a:r>
            <a:r>
              <a:rPr lang="en-US" sz="600" dirty="0" err="1"/>
              <a:t>Trin</a:t>
            </a:r>
            <a:r>
              <a:rPr lang="en-US" sz="600" dirty="0"/>
              <a:t> Lisbeth ~ 29.3.1714</a:t>
            </a:r>
          </a:p>
          <a:p>
            <a:endParaRPr lang="en-US" sz="600" dirty="0"/>
          </a:p>
          <a:p>
            <a:r>
              <a:rPr lang="en-US" sz="600" dirty="0"/>
              <a:t>8027</a:t>
            </a:r>
          </a:p>
          <a:p>
            <a:r>
              <a:rPr lang="en-US" sz="600" dirty="0" err="1"/>
              <a:t>Hinrich</a:t>
            </a:r>
            <a:r>
              <a:rPr lang="en-US" sz="600" dirty="0"/>
              <a:t> </a:t>
            </a:r>
            <a:r>
              <a:rPr lang="en-US" sz="600" dirty="0" err="1"/>
              <a:t>Böse</a:t>
            </a:r>
            <a:r>
              <a:rPr lang="en-US" sz="600" dirty="0"/>
              <a:t>, </a:t>
            </a:r>
            <a:r>
              <a:rPr lang="en-US" sz="600" dirty="0" err="1"/>
              <a:t>Brinksitzer</a:t>
            </a:r>
            <a:r>
              <a:rPr lang="en-US" sz="600" dirty="0"/>
              <a:t>, Hs. Nr. 46, ~ 12.2.1723, * </a:t>
            </a:r>
            <a:r>
              <a:rPr lang="en-US" sz="600" dirty="0" err="1"/>
              <a:t>aus</a:t>
            </a:r>
            <a:r>
              <a:rPr lang="en-US" sz="600" dirty="0"/>
              <a:t> 8025, + 29.4.1774,</a:t>
            </a:r>
          </a:p>
          <a:p>
            <a:r>
              <a:rPr lang="en-US" sz="600" dirty="0" err="1"/>
              <a:t>oo</a:t>
            </a:r>
            <a:r>
              <a:rPr lang="en-US" sz="600" dirty="0"/>
              <a:t> 20.10.1746 Anna Maria </a:t>
            </a:r>
            <a:r>
              <a:rPr lang="en-US" sz="600" dirty="0" err="1"/>
              <a:t>Hinck</a:t>
            </a:r>
            <a:r>
              <a:rPr lang="en-US" sz="600" dirty="0"/>
              <a:t>, (To. Carsten H., </a:t>
            </a:r>
            <a:r>
              <a:rPr lang="en-US" sz="600" dirty="0" err="1"/>
              <a:t>Fickmühlen</a:t>
            </a:r>
            <a:r>
              <a:rPr lang="en-US" sz="600" dirty="0"/>
              <a:t>),* ca. 1721 </a:t>
            </a:r>
            <a:r>
              <a:rPr lang="en-US" sz="600" dirty="0" err="1"/>
              <a:t>aus</a:t>
            </a:r>
            <a:r>
              <a:rPr lang="en-US" sz="600" dirty="0"/>
              <a:t> H046,</a:t>
            </a:r>
          </a:p>
          <a:p>
            <a:r>
              <a:rPr lang="en-US" sz="600" dirty="0"/>
              <a:t>+ 3.7.1803, 82/3/8,</a:t>
            </a:r>
          </a:p>
          <a:p>
            <a:r>
              <a:rPr lang="en-US" sz="600" dirty="0"/>
              <a:t>Kinder: Hans </a:t>
            </a:r>
            <a:r>
              <a:rPr lang="en-US" sz="600" dirty="0" err="1"/>
              <a:t>Hinrich</a:t>
            </a:r>
            <a:r>
              <a:rPr lang="en-US" sz="600" dirty="0"/>
              <a:t> * 22.7.1748, </a:t>
            </a:r>
            <a:r>
              <a:rPr lang="en-US" sz="600" dirty="0" err="1"/>
              <a:t>oo</a:t>
            </a:r>
            <a:r>
              <a:rPr lang="en-US" sz="600" dirty="0"/>
              <a:t> 9.11.1773, 8029</a:t>
            </a:r>
          </a:p>
          <a:p>
            <a:r>
              <a:rPr lang="en-US" sz="600" dirty="0"/>
              <a:t>       An Sophie * 26.1.1751, o-o 1775, 8030</a:t>
            </a:r>
          </a:p>
          <a:p>
            <a:r>
              <a:rPr lang="en-US" sz="600" dirty="0"/>
              <a:t>       </a:t>
            </a:r>
            <a:r>
              <a:rPr lang="en-US" sz="600" dirty="0" err="1"/>
              <a:t>Gasten</a:t>
            </a:r>
            <a:r>
              <a:rPr lang="en-US" sz="600" dirty="0"/>
              <a:t>* 16.9.1753, + 10.1.1754</a:t>
            </a:r>
          </a:p>
          <a:p>
            <a:r>
              <a:rPr lang="en-US" sz="600" dirty="0"/>
              <a:t>       </a:t>
            </a:r>
            <a:r>
              <a:rPr lang="en-US" sz="600" dirty="0" err="1"/>
              <a:t>Glaus</a:t>
            </a:r>
            <a:r>
              <a:rPr lang="en-US" sz="600" dirty="0"/>
              <a:t> * 17.3.1755, + 28.5.1758 (</a:t>
            </a:r>
            <a:r>
              <a:rPr lang="en-US" sz="600" dirty="0" err="1"/>
              <a:t>ertrunken</a:t>
            </a:r>
            <a:r>
              <a:rPr lang="en-US" sz="600" dirty="0"/>
              <a:t>)</a:t>
            </a:r>
          </a:p>
          <a:p>
            <a:r>
              <a:rPr lang="en-US" sz="600" dirty="0"/>
              <a:t>       Philipp Georg * 25.3.1758</a:t>
            </a:r>
          </a:p>
          <a:p>
            <a:r>
              <a:rPr lang="en-US" sz="600" dirty="0"/>
              <a:t>       Maria Dorothea * 5.4.1761</a:t>
            </a:r>
          </a:p>
          <a:p>
            <a:r>
              <a:rPr lang="en-US" sz="600" dirty="0"/>
              <a:t>       </a:t>
            </a:r>
            <a:r>
              <a:rPr lang="en-US" sz="600" dirty="0" err="1"/>
              <a:t>Gasten</a:t>
            </a:r>
            <a:r>
              <a:rPr lang="en-US" sz="600" dirty="0"/>
              <a:t>* 31.7.1764</a:t>
            </a:r>
          </a:p>
          <a:p>
            <a:endParaRPr lang="en-US" sz="600" dirty="0"/>
          </a:p>
          <a:p>
            <a:r>
              <a:rPr lang="en-US" sz="600" dirty="0"/>
              <a:t>8028</a:t>
            </a:r>
          </a:p>
          <a:p>
            <a:r>
              <a:rPr lang="en-US" sz="600" dirty="0"/>
              <a:t>Hans </a:t>
            </a:r>
            <a:r>
              <a:rPr lang="en-US" sz="600" dirty="0" err="1"/>
              <a:t>Böse</a:t>
            </a:r>
            <a:r>
              <a:rPr lang="en-US" sz="600" dirty="0"/>
              <a:t>, </a:t>
            </a:r>
            <a:r>
              <a:rPr lang="en-US" sz="600" dirty="0" err="1"/>
              <a:t>Brinksitzer</a:t>
            </a:r>
            <a:r>
              <a:rPr lang="en-US" sz="600" dirty="0"/>
              <a:t>, Hs. Nr. 56, ~ 5.3.1726, * </a:t>
            </a:r>
            <a:r>
              <a:rPr lang="en-US" sz="600" dirty="0" err="1"/>
              <a:t>aus</a:t>
            </a:r>
            <a:r>
              <a:rPr lang="en-US" sz="600" dirty="0"/>
              <a:t> 8025, + 9.8.1804,</a:t>
            </a:r>
          </a:p>
          <a:p>
            <a:r>
              <a:rPr lang="en-US" sz="600" dirty="0" err="1"/>
              <a:t>oo</a:t>
            </a:r>
            <a:r>
              <a:rPr lang="en-US" sz="600" dirty="0"/>
              <a:t> 3.12.1756 Mette Catharina </a:t>
            </a:r>
            <a:r>
              <a:rPr lang="en-US" sz="600" dirty="0" err="1"/>
              <a:t>Schörfmann</a:t>
            </a:r>
            <a:r>
              <a:rPr lang="en-US" sz="600" dirty="0"/>
              <a:t>, ~ 15.8.1728, * </a:t>
            </a:r>
            <a:r>
              <a:rPr lang="en-US" sz="600" dirty="0" err="1"/>
              <a:t>aus</a:t>
            </a:r>
            <a:r>
              <a:rPr lang="en-US" sz="600" dirty="0"/>
              <a:t> S024, + 17.8.1790,</a:t>
            </a:r>
          </a:p>
          <a:p>
            <a:r>
              <a:rPr lang="en-US" sz="600" dirty="0"/>
              <a:t>Kinder: Anna </a:t>
            </a:r>
            <a:r>
              <a:rPr lang="en-US" sz="600" dirty="0" err="1"/>
              <a:t>Cathrina</a:t>
            </a:r>
            <a:r>
              <a:rPr lang="en-US" sz="600" dirty="0"/>
              <a:t> * 18.9.1757, </a:t>
            </a:r>
            <a:r>
              <a:rPr lang="en-US" sz="600" dirty="0" err="1"/>
              <a:t>oo</a:t>
            </a:r>
            <a:r>
              <a:rPr lang="en-US" sz="600" dirty="0"/>
              <a:t> 17.1.1788 Claus </a:t>
            </a:r>
            <a:r>
              <a:rPr lang="en-US" sz="600" dirty="0" err="1"/>
              <a:t>Huljus</a:t>
            </a:r>
            <a:r>
              <a:rPr lang="en-US" sz="600" dirty="0"/>
              <a:t>, H068</a:t>
            </a:r>
          </a:p>
          <a:p>
            <a:r>
              <a:rPr lang="en-US" sz="600" dirty="0"/>
              <a:t>       Marie </a:t>
            </a:r>
            <a:r>
              <a:rPr lang="en-US" sz="600" dirty="0" err="1"/>
              <a:t>Alheit</a:t>
            </a:r>
            <a:r>
              <a:rPr lang="en-US" sz="600" dirty="0"/>
              <a:t> * 30.12.1759, </a:t>
            </a:r>
            <a:r>
              <a:rPr lang="en-US" sz="600" dirty="0" err="1"/>
              <a:t>oo</a:t>
            </a:r>
            <a:r>
              <a:rPr lang="en-US" sz="600" dirty="0"/>
              <a:t> 14.11 .1786 Johann </a:t>
            </a:r>
            <a:r>
              <a:rPr lang="en-US" sz="600" dirty="0" err="1"/>
              <a:t>Hinrich</a:t>
            </a:r>
            <a:r>
              <a:rPr lang="en-US" sz="600" dirty="0"/>
              <a:t> </a:t>
            </a:r>
            <a:r>
              <a:rPr lang="en-US" sz="600" dirty="0" err="1"/>
              <a:t>Henken</a:t>
            </a:r>
            <a:r>
              <a:rPr lang="en-US" sz="600" dirty="0"/>
              <a:t>, H033</a:t>
            </a:r>
          </a:p>
          <a:p>
            <a:r>
              <a:rPr lang="en-US" sz="600" dirty="0"/>
              <a:t>       Hans </a:t>
            </a:r>
            <a:r>
              <a:rPr lang="en-US" sz="600" dirty="0" err="1"/>
              <a:t>Hinrich</a:t>
            </a:r>
            <a:r>
              <a:rPr lang="en-US" sz="600" dirty="0"/>
              <a:t> * 5.1.1763, + 14.6.1779</a:t>
            </a:r>
          </a:p>
          <a:p>
            <a:r>
              <a:rPr lang="en-US" sz="600" dirty="0"/>
              <a:t>       Georg Christian * 24.1.1766, + 11.8.1766</a:t>
            </a:r>
          </a:p>
          <a:p>
            <a:r>
              <a:rPr lang="en-US" sz="600" dirty="0"/>
              <a:t>       Sophie Dorothea * 3.7.1767, </a:t>
            </a:r>
            <a:r>
              <a:rPr lang="en-US" sz="600" dirty="0" err="1"/>
              <a:t>oo</a:t>
            </a:r>
            <a:r>
              <a:rPr lang="en-US" sz="600" dirty="0"/>
              <a:t> 10.5.1795 </a:t>
            </a:r>
            <a:r>
              <a:rPr lang="en-US" sz="600" dirty="0" err="1"/>
              <a:t>Garsten</a:t>
            </a:r>
            <a:r>
              <a:rPr lang="en-US" sz="600" dirty="0"/>
              <a:t> </a:t>
            </a:r>
            <a:r>
              <a:rPr lang="en-US" sz="600" dirty="0" err="1"/>
              <a:t>Hinke</a:t>
            </a:r>
            <a:r>
              <a:rPr lang="en-US" sz="600" dirty="0"/>
              <a:t>, H048</a:t>
            </a:r>
          </a:p>
          <a:p>
            <a:endParaRPr lang="en-US" sz="600" dirty="0"/>
          </a:p>
          <a:p>
            <a:r>
              <a:rPr lang="en-US" sz="600" dirty="0"/>
              <a:t>8029</a:t>
            </a:r>
          </a:p>
          <a:p>
            <a:r>
              <a:rPr lang="en-US" sz="600" dirty="0"/>
              <a:t>Hans </a:t>
            </a:r>
            <a:r>
              <a:rPr lang="en-US" sz="600" dirty="0" err="1"/>
              <a:t>Hinrich</a:t>
            </a:r>
            <a:r>
              <a:rPr lang="en-US" sz="600" dirty="0"/>
              <a:t> </a:t>
            </a:r>
            <a:r>
              <a:rPr lang="en-US" sz="600" dirty="0" err="1"/>
              <a:t>Böse</a:t>
            </a:r>
            <a:r>
              <a:rPr lang="en-US" sz="600" dirty="0"/>
              <a:t>, </a:t>
            </a:r>
            <a:r>
              <a:rPr lang="en-US" sz="600" dirty="0" err="1"/>
              <a:t>Brinksitzer</a:t>
            </a:r>
            <a:r>
              <a:rPr lang="en-US" sz="600" dirty="0"/>
              <a:t>, Hs. Nr. 46, * 22.7.1748 </a:t>
            </a:r>
            <a:r>
              <a:rPr lang="en-US" sz="600" dirty="0" err="1"/>
              <a:t>aus</a:t>
            </a:r>
            <a:r>
              <a:rPr lang="en-US" sz="600" dirty="0"/>
              <a:t> 8027, + 26.7.1805,</a:t>
            </a:r>
          </a:p>
          <a:p>
            <a:r>
              <a:rPr lang="en-US" sz="600" dirty="0" err="1"/>
              <a:t>oo</a:t>
            </a:r>
            <a:r>
              <a:rPr lang="en-US" sz="600" dirty="0"/>
              <a:t> 9.11.1773 Catharina Margarete </a:t>
            </a:r>
            <a:r>
              <a:rPr lang="en-US" sz="600" dirty="0" err="1"/>
              <a:t>Hincke</a:t>
            </a:r>
            <a:r>
              <a:rPr lang="en-US" sz="600" dirty="0"/>
              <a:t>, (To. Claus H., </a:t>
            </a:r>
            <a:r>
              <a:rPr lang="en-US" sz="600" dirty="0" err="1"/>
              <a:t>Fickmühlen</a:t>
            </a:r>
            <a:r>
              <a:rPr lang="en-US" sz="600" dirty="0"/>
              <a:t>),* 18.5.1749 </a:t>
            </a:r>
            <a:r>
              <a:rPr lang="en-US" sz="600" dirty="0" err="1"/>
              <a:t>aus</a:t>
            </a:r>
            <a:r>
              <a:rPr lang="en-US" sz="600" dirty="0"/>
              <a:t> H047,</a:t>
            </a:r>
          </a:p>
          <a:p>
            <a:r>
              <a:rPr lang="en-US" sz="600" dirty="0"/>
              <a:t>+ 21.2.1825,</a:t>
            </a:r>
          </a:p>
          <a:p>
            <a:r>
              <a:rPr lang="en-US" sz="600" dirty="0"/>
              <a:t>Kinder: </a:t>
            </a:r>
            <a:r>
              <a:rPr lang="en-US" sz="600" dirty="0" err="1"/>
              <a:t>Hinrich</a:t>
            </a:r>
            <a:r>
              <a:rPr lang="en-US" sz="600" dirty="0"/>
              <a:t> * 27.12.1774</a:t>
            </a:r>
          </a:p>
          <a:p>
            <a:r>
              <a:rPr lang="en-US" sz="600" dirty="0"/>
              <a:t>       Claus * 21 .6.1778, </a:t>
            </a:r>
            <a:r>
              <a:rPr lang="en-US" sz="600" dirty="0" err="1"/>
              <a:t>oo</a:t>
            </a:r>
            <a:r>
              <a:rPr lang="en-US" sz="600" dirty="0"/>
              <a:t> </a:t>
            </a:r>
            <a:r>
              <a:rPr lang="en-US" sz="600" dirty="0" err="1"/>
              <a:t>Ringstedt</a:t>
            </a:r>
            <a:r>
              <a:rPr lang="en-US" sz="600" dirty="0"/>
              <a:t> (luth.) 9.12.1803 Margarethe von </a:t>
            </a:r>
            <a:r>
              <a:rPr lang="en-US" sz="600" dirty="0" err="1"/>
              <a:t>Soosten</a:t>
            </a:r>
            <a:r>
              <a:rPr lang="en-US" sz="600" dirty="0"/>
              <a:t>,</a:t>
            </a:r>
          </a:p>
          <a:p>
            <a:r>
              <a:rPr lang="en-US" sz="600" dirty="0"/>
              <a:t>              (To. Harm v. S., </a:t>
            </a:r>
            <a:r>
              <a:rPr lang="en-US" sz="600" dirty="0" err="1"/>
              <a:t>Lintig</a:t>
            </a:r>
            <a:r>
              <a:rPr lang="en-US" sz="600" dirty="0"/>
              <a:t>), + </a:t>
            </a:r>
            <a:r>
              <a:rPr lang="en-US" sz="600" dirty="0" err="1"/>
              <a:t>Lintig</a:t>
            </a:r>
            <a:r>
              <a:rPr lang="en-US" sz="600" dirty="0"/>
              <a:t> 11.8.1828</a:t>
            </a:r>
          </a:p>
          <a:p>
            <a:r>
              <a:rPr lang="en-US" sz="600" dirty="0"/>
              <a:t>       </a:t>
            </a:r>
            <a:r>
              <a:rPr lang="en-US" sz="600" dirty="0" err="1"/>
              <a:t>Casten</a:t>
            </a:r>
            <a:r>
              <a:rPr lang="en-US" sz="600" dirty="0"/>
              <a:t> * 7.2.1781, </a:t>
            </a:r>
            <a:r>
              <a:rPr lang="en-US" sz="600" dirty="0" err="1"/>
              <a:t>oo</a:t>
            </a:r>
            <a:r>
              <a:rPr lang="en-US" sz="600" dirty="0"/>
              <a:t> 8.11.1807, 8031</a:t>
            </a:r>
          </a:p>
          <a:p>
            <a:r>
              <a:rPr lang="en-US" sz="600" dirty="0"/>
              <a:t>       Anna Margarethe * 2.11.1785, + 20.4.1786</a:t>
            </a:r>
          </a:p>
          <a:p>
            <a:r>
              <a:rPr lang="en-US" sz="600" dirty="0"/>
              <a:t>       Catharina Marie * 10.5.1787</a:t>
            </a:r>
          </a:p>
          <a:p>
            <a:r>
              <a:rPr lang="en-US" sz="600" dirty="0"/>
              <a:t>       Sophie Dorothea * 26.4.1791</a:t>
            </a:r>
          </a:p>
          <a:p>
            <a:endParaRPr lang="en-US" sz="600" dirty="0"/>
          </a:p>
          <a:p>
            <a:r>
              <a:rPr lang="en-US" sz="600" dirty="0"/>
              <a:t>8030</a:t>
            </a:r>
          </a:p>
          <a:p>
            <a:r>
              <a:rPr lang="en-US" sz="600" dirty="0"/>
              <a:t>Ann Sophie </a:t>
            </a:r>
            <a:r>
              <a:rPr lang="en-US" sz="600" dirty="0" err="1"/>
              <a:t>Böse</a:t>
            </a:r>
            <a:r>
              <a:rPr lang="en-US" sz="600" dirty="0"/>
              <a:t>, * 26.1.1751 </a:t>
            </a:r>
            <a:r>
              <a:rPr lang="en-US" sz="600" dirty="0" err="1"/>
              <a:t>aus</a:t>
            </a:r>
            <a:r>
              <a:rPr lang="en-US" sz="600" dirty="0"/>
              <a:t> 8027, </a:t>
            </a:r>
            <a:r>
              <a:rPr lang="en-US" sz="600" dirty="0" err="1"/>
              <a:t>oo</a:t>
            </a:r>
            <a:r>
              <a:rPr lang="en-US" sz="600" dirty="0"/>
              <a:t> 1.6.1783 Johann von Elm, </a:t>
            </a:r>
            <a:r>
              <a:rPr lang="en-US" sz="600" dirty="0" err="1"/>
              <a:t>Wwr</a:t>
            </a:r>
            <a:r>
              <a:rPr lang="en-US" sz="600" dirty="0"/>
              <a:t>., E024,</a:t>
            </a:r>
          </a:p>
          <a:p>
            <a:r>
              <a:rPr lang="en-US" sz="600" dirty="0"/>
              <a:t>o-o Gerd Mohr, </a:t>
            </a:r>
            <a:r>
              <a:rPr lang="en-US" sz="600" dirty="0" err="1"/>
              <a:t>lediger</a:t>
            </a:r>
            <a:r>
              <a:rPr lang="en-US" sz="600" dirty="0"/>
              <a:t> Knecht </a:t>
            </a:r>
            <a:r>
              <a:rPr lang="en-US" sz="600" dirty="0" err="1"/>
              <a:t>im</a:t>
            </a:r>
            <a:r>
              <a:rPr lang="en-US" sz="600" dirty="0"/>
              <a:t> </a:t>
            </a:r>
            <a:r>
              <a:rPr lang="en-US" sz="600" dirty="0" err="1"/>
              <a:t>Ksp</a:t>
            </a:r>
            <a:r>
              <a:rPr lang="en-US" sz="600" dirty="0"/>
              <a:t>. </a:t>
            </a:r>
            <a:r>
              <a:rPr lang="en-US" sz="600" dirty="0" err="1"/>
              <a:t>Lüdingworth</a:t>
            </a:r>
            <a:r>
              <a:rPr lang="en-US" sz="600" dirty="0"/>
              <a:t>,</a:t>
            </a:r>
          </a:p>
          <a:p>
            <a:r>
              <a:rPr lang="en-US" sz="600" dirty="0"/>
              <a:t>Kind: Catharina </a:t>
            </a:r>
            <a:r>
              <a:rPr lang="en-US" sz="600" dirty="0" err="1"/>
              <a:t>Margaretha</a:t>
            </a:r>
            <a:r>
              <a:rPr lang="en-US" sz="600" dirty="0"/>
              <a:t> (*) 11.11.1775</a:t>
            </a:r>
          </a:p>
        </p:txBody>
      </p:sp>
      <p:sp>
        <p:nvSpPr>
          <p:cNvPr id="4" name="Rectangle 3">
            <a:extLst>
              <a:ext uri="{FF2B5EF4-FFF2-40B4-BE49-F238E27FC236}">
                <a16:creationId xmlns:a16="http://schemas.microsoft.com/office/drawing/2014/main" id="{7C7C6726-DDF4-4786-AF39-101CD5D65154}"/>
              </a:ext>
            </a:extLst>
          </p:cNvPr>
          <p:cNvSpPr/>
          <p:nvPr/>
        </p:nvSpPr>
        <p:spPr>
          <a:xfrm>
            <a:off x="3880138" y="3846195"/>
            <a:ext cx="4991100" cy="2677656"/>
          </a:xfrm>
          <a:prstGeom prst="rect">
            <a:avLst/>
          </a:prstGeom>
        </p:spPr>
        <p:txBody>
          <a:bodyPr wrap="square">
            <a:spAutoFit/>
          </a:bodyPr>
          <a:lstStyle/>
          <a:p>
            <a:r>
              <a:rPr lang="en-US" sz="1400" dirty="0"/>
              <a:t>Abel</a:t>
            </a:r>
          </a:p>
          <a:p>
            <a:endParaRPr lang="en-US" sz="1400" dirty="0"/>
          </a:p>
          <a:p>
            <a:r>
              <a:rPr lang="en-US" sz="1400" dirty="0"/>
              <a:t>A001</a:t>
            </a:r>
          </a:p>
          <a:p>
            <a:r>
              <a:rPr lang="en-US" sz="1400" dirty="0"/>
              <a:t>Michel Abel, Müller, </a:t>
            </a:r>
            <a:r>
              <a:rPr lang="en-US" sz="1400" dirty="0" err="1"/>
              <a:t>Fickmühlen</a:t>
            </a:r>
            <a:r>
              <a:rPr lang="en-US" sz="1400" dirty="0"/>
              <a:t>,</a:t>
            </a:r>
          </a:p>
          <a:p>
            <a:r>
              <a:rPr lang="en-US" sz="1400" dirty="0" err="1"/>
              <a:t>oo</a:t>
            </a:r>
            <a:r>
              <a:rPr lang="en-US" sz="1400" dirty="0"/>
              <a:t> Ann </a:t>
            </a:r>
            <a:r>
              <a:rPr lang="en-US" sz="1400" dirty="0" err="1"/>
              <a:t>Dorthe</a:t>
            </a:r>
            <a:r>
              <a:rPr lang="en-US" sz="1400" dirty="0"/>
              <a:t> N.N.,</a:t>
            </a:r>
          </a:p>
          <a:p>
            <a:r>
              <a:rPr lang="en-US" sz="1400" dirty="0"/>
              <a:t>Kind: Jochen Michel* 17.12.1730, + 5.10.1731</a:t>
            </a:r>
          </a:p>
          <a:p>
            <a:endParaRPr lang="en-US" sz="1400" dirty="0"/>
          </a:p>
          <a:p>
            <a:endParaRPr lang="en-US" sz="1400" dirty="0"/>
          </a:p>
          <a:p>
            <a:r>
              <a:rPr lang="en-US" sz="1400" dirty="0"/>
              <a:t>Ahrens</a:t>
            </a:r>
          </a:p>
          <a:p>
            <a:endParaRPr lang="en-US" sz="1400" dirty="0"/>
          </a:p>
          <a:p>
            <a:r>
              <a:rPr lang="en-US" sz="1400" dirty="0"/>
              <a:t>A002</a:t>
            </a:r>
          </a:p>
          <a:p>
            <a:r>
              <a:rPr lang="en-US" sz="1400" dirty="0"/>
              <a:t>Johann Ahrens, </a:t>
            </a:r>
            <a:r>
              <a:rPr lang="en-US" sz="1400" dirty="0" err="1"/>
              <a:t>Brinksitzer</a:t>
            </a:r>
            <a:r>
              <a:rPr lang="en-US" sz="1400" dirty="0"/>
              <a:t>, Hs. Nr. 1, * ca. 1669, + 3.4.1729, 60 J.,</a:t>
            </a:r>
          </a:p>
        </p:txBody>
      </p:sp>
      <p:sp>
        <p:nvSpPr>
          <p:cNvPr id="5" name="TextBox 4">
            <a:extLst>
              <a:ext uri="{FF2B5EF4-FFF2-40B4-BE49-F238E27FC236}">
                <a16:creationId xmlns:a16="http://schemas.microsoft.com/office/drawing/2014/main" id="{1344D3D8-B5C8-4FFF-A262-A073217BA08A}"/>
              </a:ext>
            </a:extLst>
          </p:cNvPr>
          <p:cNvSpPr txBox="1"/>
          <p:nvPr/>
        </p:nvSpPr>
        <p:spPr>
          <a:xfrm>
            <a:off x="8458199" y="3635086"/>
            <a:ext cx="3457575" cy="1754326"/>
          </a:xfrm>
          <a:prstGeom prst="rect">
            <a:avLst/>
          </a:prstGeom>
          <a:noFill/>
        </p:spPr>
        <p:txBody>
          <a:bodyPr wrap="square" rtlCol="0">
            <a:spAutoFit/>
          </a:bodyPr>
          <a:lstStyle/>
          <a:p>
            <a:r>
              <a:rPr lang="en-US" dirty="0">
                <a:solidFill>
                  <a:srgbClr val="FF0000"/>
                </a:solidFill>
              </a:rPr>
              <a:t>The Extract token for </a:t>
            </a:r>
            <a:r>
              <a:rPr lang="en-US" dirty="0" err="1">
                <a:solidFill>
                  <a:srgbClr val="FF0000"/>
                </a:solidFill>
              </a:rPr>
              <a:t>HouseholdId</a:t>
            </a:r>
            <a:r>
              <a:rPr lang="en-US" dirty="0">
                <a:solidFill>
                  <a:srgbClr val="FF0000"/>
                </a:solidFill>
              </a:rPr>
              <a:t> based on the example “A001” is </a:t>
            </a:r>
            <a:r>
              <a:rPr lang="en-US" dirty="0" err="1">
                <a:solidFill>
                  <a:srgbClr val="FF0000"/>
                </a:solidFill>
              </a:rPr>
              <a:t>AlphaNum</a:t>
            </a:r>
            <a:r>
              <a:rPr lang="en-US" dirty="0">
                <a:solidFill>
                  <a:srgbClr val="FF0000"/>
                </a:solidFill>
              </a:rPr>
              <a:t>, which matches six on the A001 page and none of a possible seven on the 8024 page (page 15).</a:t>
            </a:r>
          </a:p>
        </p:txBody>
      </p:sp>
      <p:cxnSp>
        <p:nvCxnSpPr>
          <p:cNvPr id="7" name="Straight Arrow Connector 6">
            <a:extLst>
              <a:ext uri="{FF2B5EF4-FFF2-40B4-BE49-F238E27FC236}">
                <a16:creationId xmlns:a16="http://schemas.microsoft.com/office/drawing/2014/main" id="{F3672B4F-D610-468D-A9CD-8E724BB3076D}"/>
              </a:ext>
            </a:extLst>
          </p:cNvPr>
          <p:cNvCxnSpPr>
            <a:cxnSpLocks/>
          </p:cNvCxnSpPr>
          <p:nvPr/>
        </p:nvCxnSpPr>
        <p:spPr>
          <a:xfrm flipH="1" flipV="1">
            <a:off x="733426" y="657226"/>
            <a:ext cx="4343399" cy="847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2168087-F82B-431B-A4A6-6A6FDF67A6D5}"/>
              </a:ext>
            </a:extLst>
          </p:cNvPr>
          <p:cNvCxnSpPr>
            <a:cxnSpLocks/>
          </p:cNvCxnSpPr>
          <p:nvPr/>
        </p:nvCxnSpPr>
        <p:spPr>
          <a:xfrm flipH="1" flipV="1">
            <a:off x="727365" y="1288473"/>
            <a:ext cx="4339935" cy="2450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83B5521-E01F-4FDF-8154-545A9938B57E}"/>
              </a:ext>
            </a:extLst>
          </p:cNvPr>
          <p:cNvCxnSpPr>
            <a:cxnSpLocks/>
          </p:cNvCxnSpPr>
          <p:nvPr/>
        </p:nvCxnSpPr>
        <p:spPr>
          <a:xfrm flipH="1">
            <a:off x="737756" y="1552575"/>
            <a:ext cx="4320019" cy="1284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597283-01F9-4CB2-AC76-D5DD1871BE4F}"/>
              </a:ext>
            </a:extLst>
          </p:cNvPr>
          <p:cNvCxnSpPr>
            <a:cxnSpLocks/>
          </p:cNvCxnSpPr>
          <p:nvPr/>
        </p:nvCxnSpPr>
        <p:spPr>
          <a:xfrm flipH="1">
            <a:off x="716973" y="1571625"/>
            <a:ext cx="4359852" cy="1722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19BD63-504C-489B-B0C6-40FB7C8B171C}"/>
              </a:ext>
            </a:extLst>
          </p:cNvPr>
          <p:cNvCxnSpPr>
            <a:cxnSpLocks/>
          </p:cNvCxnSpPr>
          <p:nvPr/>
        </p:nvCxnSpPr>
        <p:spPr>
          <a:xfrm flipH="1">
            <a:off x="737755" y="1581150"/>
            <a:ext cx="4358120" cy="28038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BC3F5CA-8D1B-49E7-B870-0F295D39C878}"/>
              </a:ext>
            </a:extLst>
          </p:cNvPr>
          <p:cNvCxnSpPr>
            <a:cxnSpLocks/>
          </p:cNvCxnSpPr>
          <p:nvPr/>
        </p:nvCxnSpPr>
        <p:spPr>
          <a:xfrm flipH="1">
            <a:off x="727365" y="1609725"/>
            <a:ext cx="4368510" cy="36169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85D0F7A-0EA3-4734-829B-C1AEB1B647D0}"/>
              </a:ext>
            </a:extLst>
          </p:cNvPr>
          <p:cNvCxnSpPr>
            <a:cxnSpLocks/>
          </p:cNvCxnSpPr>
          <p:nvPr/>
        </p:nvCxnSpPr>
        <p:spPr>
          <a:xfrm flipH="1">
            <a:off x="727365" y="1628775"/>
            <a:ext cx="4378035" cy="4668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3C4490B-D783-4231-90FC-12066291DDAF}"/>
              </a:ext>
            </a:extLst>
          </p:cNvPr>
          <p:cNvPicPr>
            <a:picLocks noChangeAspect="1"/>
          </p:cNvPicPr>
          <p:nvPr/>
        </p:nvPicPr>
        <p:blipFill>
          <a:blip r:embed="rId3"/>
          <a:stretch>
            <a:fillRect/>
          </a:stretch>
        </p:blipFill>
        <p:spPr>
          <a:xfrm>
            <a:off x="9800384" y="5294583"/>
            <a:ext cx="716924" cy="1214907"/>
          </a:xfrm>
          <a:prstGeom prst="rect">
            <a:avLst/>
          </a:prstGeom>
        </p:spPr>
      </p:pic>
      <p:sp>
        <p:nvSpPr>
          <p:cNvPr id="17" name="Rectangle 16">
            <a:extLst>
              <a:ext uri="{FF2B5EF4-FFF2-40B4-BE49-F238E27FC236}">
                <a16:creationId xmlns:a16="http://schemas.microsoft.com/office/drawing/2014/main" id="{EDAB1F69-0643-4B32-9721-5E7E7A81A64B}"/>
              </a:ext>
            </a:extLst>
          </p:cNvPr>
          <p:cNvSpPr/>
          <p:nvPr/>
        </p:nvSpPr>
        <p:spPr>
          <a:xfrm>
            <a:off x="9767455" y="5777345"/>
            <a:ext cx="727363" cy="1454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545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C70DC9-773B-425E-8100-1BF410D10B70}"/>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3" name="Picture 2">
            <a:extLst>
              <a:ext uri="{FF2B5EF4-FFF2-40B4-BE49-F238E27FC236}">
                <a16:creationId xmlns:a16="http://schemas.microsoft.com/office/drawing/2014/main" id="{A315ADFD-86AA-4CCD-97AE-7E4ADE2454E6}"/>
              </a:ext>
            </a:extLst>
          </p:cNvPr>
          <p:cNvPicPr>
            <a:picLocks noChangeAspect="1"/>
          </p:cNvPicPr>
          <p:nvPr/>
        </p:nvPicPr>
        <p:blipFill>
          <a:blip r:embed="rId2"/>
          <a:stretch>
            <a:fillRect/>
          </a:stretch>
        </p:blipFill>
        <p:spPr>
          <a:xfrm>
            <a:off x="6029325" y="1284143"/>
            <a:ext cx="6162675" cy="5391150"/>
          </a:xfrm>
          <a:prstGeom prst="rect">
            <a:avLst/>
          </a:prstGeom>
        </p:spPr>
      </p:pic>
      <p:pic>
        <p:nvPicPr>
          <p:cNvPr id="6" name="Picture 5">
            <a:extLst>
              <a:ext uri="{FF2B5EF4-FFF2-40B4-BE49-F238E27FC236}">
                <a16:creationId xmlns:a16="http://schemas.microsoft.com/office/drawing/2014/main" id="{04035C3A-9883-481F-BCD9-E717F329FACD}"/>
              </a:ext>
            </a:extLst>
          </p:cNvPr>
          <p:cNvPicPr>
            <a:picLocks noChangeAspect="1"/>
          </p:cNvPicPr>
          <p:nvPr/>
        </p:nvPicPr>
        <p:blipFill>
          <a:blip r:embed="rId3"/>
          <a:stretch>
            <a:fillRect/>
          </a:stretch>
        </p:blipFill>
        <p:spPr>
          <a:xfrm>
            <a:off x="507947" y="581892"/>
            <a:ext cx="5426683" cy="4873336"/>
          </a:xfrm>
          <a:prstGeom prst="rect">
            <a:avLst/>
          </a:prstGeom>
        </p:spPr>
      </p:pic>
      <p:pic>
        <p:nvPicPr>
          <p:cNvPr id="8" name="Picture 7">
            <a:extLst>
              <a:ext uri="{FF2B5EF4-FFF2-40B4-BE49-F238E27FC236}">
                <a16:creationId xmlns:a16="http://schemas.microsoft.com/office/drawing/2014/main" id="{80B164AC-A331-4045-9E8B-A772E528D2B4}"/>
              </a:ext>
            </a:extLst>
          </p:cNvPr>
          <p:cNvPicPr>
            <a:picLocks noChangeAspect="1"/>
          </p:cNvPicPr>
          <p:nvPr/>
        </p:nvPicPr>
        <p:blipFill>
          <a:blip r:embed="rId4"/>
          <a:stretch>
            <a:fillRect/>
          </a:stretch>
        </p:blipFill>
        <p:spPr>
          <a:xfrm>
            <a:off x="2810472" y="5591188"/>
            <a:ext cx="648237" cy="1120462"/>
          </a:xfrm>
          <a:prstGeom prst="rect">
            <a:avLst/>
          </a:prstGeom>
        </p:spPr>
      </p:pic>
      <p:sp>
        <p:nvSpPr>
          <p:cNvPr id="9" name="Rectangle 8">
            <a:extLst>
              <a:ext uri="{FF2B5EF4-FFF2-40B4-BE49-F238E27FC236}">
                <a16:creationId xmlns:a16="http://schemas.microsoft.com/office/drawing/2014/main" id="{284CA296-8763-42CC-9369-39762A8F07E6}"/>
              </a:ext>
            </a:extLst>
          </p:cNvPr>
          <p:cNvSpPr/>
          <p:nvPr/>
        </p:nvSpPr>
        <p:spPr>
          <a:xfrm>
            <a:off x="2732809" y="6452755"/>
            <a:ext cx="727363" cy="1454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FBEE9F-D48F-4FF1-B3EF-2F18F7A2F611}"/>
              </a:ext>
            </a:extLst>
          </p:cNvPr>
          <p:cNvSpPr/>
          <p:nvPr/>
        </p:nvSpPr>
        <p:spPr>
          <a:xfrm>
            <a:off x="394855" y="2556164"/>
            <a:ext cx="1839191" cy="2909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5696D1-F92E-4C94-8F7F-E48665DA4F9E}"/>
              </a:ext>
            </a:extLst>
          </p:cNvPr>
          <p:cNvSpPr/>
          <p:nvPr/>
        </p:nvSpPr>
        <p:spPr>
          <a:xfrm>
            <a:off x="370610" y="4630882"/>
            <a:ext cx="1839191" cy="2909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B2FFDA-6345-43A8-AADB-6B4DF33F16AF}"/>
              </a:ext>
            </a:extLst>
          </p:cNvPr>
          <p:cNvSpPr txBox="1"/>
          <p:nvPr/>
        </p:nvSpPr>
        <p:spPr>
          <a:xfrm>
            <a:off x="5057774" y="632996"/>
            <a:ext cx="6067426" cy="2800767"/>
          </a:xfrm>
          <a:prstGeom prst="rect">
            <a:avLst/>
          </a:prstGeom>
          <a:solidFill>
            <a:schemeClr val="bg1"/>
          </a:solidFill>
          <a:ln>
            <a:solidFill>
              <a:srgbClr val="FF0000"/>
            </a:solidFill>
          </a:ln>
        </p:spPr>
        <p:txBody>
          <a:bodyPr wrap="square" rtlCol="0">
            <a:spAutoFit/>
          </a:bodyPr>
          <a:lstStyle/>
          <a:p>
            <a:r>
              <a:rPr lang="en-US" sz="1600" b="1" dirty="0">
                <a:solidFill>
                  <a:srgbClr val="FF0000"/>
                </a:solidFill>
              </a:rPr>
              <a:t>Redesign “Candidate Examples” for finding:</a:t>
            </a:r>
          </a:p>
          <a:p>
            <a:endParaRPr lang="en-US" sz="1600" b="1" dirty="0">
              <a:solidFill>
                <a:srgbClr val="FF0000"/>
              </a:solidFill>
            </a:endParaRPr>
          </a:p>
          <a:p>
            <a:pPr marL="342900" indent="-342900">
              <a:buFont typeface="+mj-lt"/>
              <a:buAutoNum type="arabicPeriod"/>
            </a:pPr>
            <a:r>
              <a:rPr lang="en-US" sz="1600" b="1" dirty="0">
                <a:solidFill>
                  <a:srgbClr val="FF0000"/>
                </a:solidFill>
              </a:rPr>
              <a:t>Missing Group Heads on Page (too few found on full text page)</a:t>
            </a:r>
          </a:p>
          <a:p>
            <a:pPr marL="342900" indent="-342900">
              <a:buFont typeface="+mj-lt"/>
              <a:buAutoNum type="arabicPeriod"/>
            </a:pPr>
            <a:r>
              <a:rPr lang="en-US" sz="1600" b="1" dirty="0">
                <a:solidFill>
                  <a:srgbClr val="FF0000"/>
                </a:solidFill>
              </a:rPr>
              <a:t>Missing </a:t>
            </a:r>
            <a:r>
              <a:rPr lang="en-US" sz="1600" b="1" dirty="0" err="1">
                <a:solidFill>
                  <a:srgbClr val="FF0000"/>
                </a:solidFill>
              </a:rPr>
              <a:t>ReferenceIDs</a:t>
            </a:r>
            <a:r>
              <a:rPr lang="en-US" sz="1600" b="1" dirty="0">
                <a:solidFill>
                  <a:srgbClr val="FF0000"/>
                </a:solidFill>
              </a:rPr>
              <a:t> on Page (too few found on full text page)</a:t>
            </a:r>
          </a:p>
          <a:p>
            <a:pPr marL="342900" indent="-342900">
              <a:buFont typeface="+mj-lt"/>
              <a:buAutoNum type="arabicPeriod"/>
            </a:pPr>
            <a:r>
              <a:rPr lang="en-US" sz="1600" b="1" dirty="0">
                <a:solidFill>
                  <a:srgbClr val="FF0000"/>
                </a:solidFill>
              </a:rPr>
              <a:t>Missing Record Heads (run-away Person records)</a:t>
            </a:r>
          </a:p>
          <a:p>
            <a:pPr marL="342900" indent="-342900">
              <a:buFont typeface="+mj-lt"/>
              <a:buAutoNum type="arabicPeriod"/>
            </a:pPr>
            <a:r>
              <a:rPr lang="en-US" sz="1600" b="1" dirty="0">
                <a:solidFill>
                  <a:srgbClr val="FF0000"/>
                </a:solidFill>
              </a:rPr>
              <a:t>Missing Extracts (Search Phrase found but no matching Extract)</a:t>
            </a:r>
          </a:p>
          <a:p>
            <a:pPr marL="342900" indent="-342900">
              <a:buFont typeface="+mj-lt"/>
              <a:buAutoNum type="arabicPeriod"/>
            </a:pPr>
            <a:r>
              <a:rPr lang="en-US" sz="1600" b="1" dirty="0">
                <a:solidFill>
                  <a:srgbClr val="FF0000"/>
                </a:solidFill>
              </a:rPr>
              <a:t>Missing Search Phrases (Format Variant found, but not labeled)</a:t>
            </a:r>
          </a:p>
          <a:p>
            <a:pPr marL="342900" indent="-342900">
              <a:buFont typeface="Arial" panose="020B0604020202020204" pitchFamily="34" charset="0"/>
              <a:buChar char="•"/>
            </a:pPr>
            <a:endParaRPr lang="en-US" sz="1600" b="1" dirty="0">
              <a:solidFill>
                <a:srgbClr val="FF0000"/>
              </a:solidFill>
            </a:endParaRPr>
          </a:p>
          <a:p>
            <a:r>
              <a:rPr lang="en-US" sz="1600" b="1" dirty="0">
                <a:solidFill>
                  <a:srgbClr val="FF0000"/>
                </a:solidFill>
              </a:rPr>
              <a:t>A Candidate Example is the first of </a:t>
            </a:r>
            <a:r>
              <a:rPr lang="en-US" sz="1600" b="1" i="1" dirty="0">
                <a:solidFill>
                  <a:srgbClr val="FF0000"/>
                </a:solidFill>
              </a:rPr>
              <a:t>n</a:t>
            </a:r>
            <a:r>
              <a:rPr lang="en-US" sz="1600" b="1" dirty="0">
                <a:solidFill>
                  <a:srgbClr val="FF0000"/>
                </a:solidFill>
              </a:rPr>
              <a:t> phrases with identical tag sequences. The importance of a Candidate Example its frequency </a:t>
            </a:r>
            <a:r>
              <a:rPr lang="en-US" sz="1600" b="1" i="1" dirty="0">
                <a:solidFill>
                  <a:srgbClr val="FF0000"/>
                </a:solidFill>
              </a:rPr>
              <a:t>n</a:t>
            </a:r>
            <a:r>
              <a:rPr lang="en-US" sz="1600" b="1" dirty="0">
                <a:solidFill>
                  <a:srgbClr val="FF0000"/>
                </a:solidFill>
              </a:rPr>
              <a:t> and its category as ordered above.</a:t>
            </a:r>
          </a:p>
        </p:txBody>
      </p:sp>
      <p:cxnSp>
        <p:nvCxnSpPr>
          <p:cNvPr id="13" name="Straight Arrow Connector 12">
            <a:extLst>
              <a:ext uri="{FF2B5EF4-FFF2-40B4-BE49-F238E27FC236}">
                <a16:creationId xmlns:a16="http://schemas.microsoft.com/office/drawing/2014/main" id="{3CC5D23B-CE07-4125-8E02-223F404B38CC}"/>
              </a:ext>
            </a:extLst>
          </p:cNvPr>
          <p:cNvCxnSpPr>
            <a:cxnSpLocks/>
          </p:cNvCxnSpPr>
          <p:nvPr/>
        </p:nvCxnSpPr>
        <p:spPr>
          <a:xfrm flipH="1">
            <a:off x="2036618" y="1319645"/>
            <a:ext cx="3065319" cy="12365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6451FAE-2FE7-48A4-8564-B3F4283FA62E}"/>
              </a:ext>
            </a:extLst>
          </p:cNvPr>
          <p:cNvCxnSpPr>
            <a:cxnSpLocks/>
          </p:cNvCxnSpPr>
          <p:nvPr/>
        </p:nvCxnSpPr>
        <p:spPr>
          <a:xfrm flipH="1">
            <a:off x="1828800" y="1350818"/>
            <a:ext cx="3262745" cy="3241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898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BAF243-88B8-456D-B8CB-865A1FDC53F2}"/>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graphicFrame>
        <p:nvGraphicFramePr>
          <p:cNvPr id="3" name="Chart 2">
            <a:extLst>
              <a:ext uri="{FF2B5EF4-FFF2-40B4-BE49-F238E27FC236}">
                <a16:creationId xmlns:a16="http://schemas.microsoft.com/office/drawing/2014/main" id="{74103F4E-4F37-44B8-B00F-2BCEE8781DEE}"/>
              </a:ext>
            </a:extLst>
          </p:cNvPr>
          <p:cNvGraphicFramePr>
            <a:graphicFrameLocks/>
          </p:cNvGraphicFramePr>
          <p:nvPr>
            <p:extLst>
              <p:ext uri="{D42A27DB-BD31-4B8C-83A1-F6EECF244321}">
                <p14:modId xmlns:p14="http://schemas.microsoft.com/office/powerpoint/2010/main" val="436786490"/>
              </p:ext>
            </p:extLst>
          </p:nvPr>
        </p:nvGraphicFramePr>
        <p:xfrm>
          <a:off x="-1" y="935181"/>
          <a:ext cx="4052455" cy="2410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DDAAECE1-BE46-48A0-80EF-C73D0E14BD0A}"/>
              </a:ext>
            </a:extLst>
          </p:cNvPr>
          <p:cNvGraphicFramePr>
            <a:graphicFrameLocks/>
          </p:cNvGraphicFramePr>
          <p:nvPr>
            <p:extLst>
              <p:ext uri="{D42A27DB-BD31-4B8C-83A1-F6EECF244321}">
                <p14:modId xmlns:p14="http://schemas.microsoft.com/office/powerpoint/2010/main" val="2650063701"/>
              </p:ext>
            </p:extLst>
          </p:nvPr>
        </p:nvGraphicFramePr>
        <p:xfrm>
          <a:off x="4083627" y="976745"/>
          <a:ext cx="4135582" cy="23587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E5A73E3-3891-4BDA-B7B8-448C2367AC09}"/>
              </a:ext>
            </a:extLst>
          </p:cNvPr>
          <p:cNvGraphicFramePr>
            <a:graphicFrameLocks/>
          </p:cNvGraphicFramePr>
          <p:nvPr>
            <p:extLst>
              <p:ext uri="{D42A27DB-BD31-4B8C-83A1-F6EECF244321}">
                <p14:modId xmlns:p14="http://schemas.microsoft.com/office/powerpoint/2010/main" val="4146978046"/>
              </p:ext>
            </p:extLst>
          </p:nvPr>
        </p:nvGraphicFramePr>
        <p:xfrm>
          <a:off x="8239991" y="955963"/>
          <a:ext cx="3952009" cy="23691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4A87DE6F-B019-4C39-9E89-8E6FC6622757}"/>
              </a:ext>
            </a:extLst>
          </p:cNvPr>
          <p:cNvGraphicFramePr>
            <a:graphicFrameLocks/>
          </p:cNvGraphicFramePr>
          <p:nvPr>
            <p:extLst>
              <p:ext uri="{D42A27DB-BD31-4B8C-83A1-F6EECF244321}">
                <p14:modId xmlns:p14="http://schemas.microsoft.com/office/powerpoint/2010/main" val="1863152229"/>
              </p:ext>
            </p:extLst>
          </p:nvPr>
        </p:nvGraphicFramePr>
        <p:xfrm>
          <a:off x="1693718" y="3480955"/>
          <a:ext cx="4630881" cy="281593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E103BF2C-A3A6-4C4A-B321-7E273C8D10ED}"/>
              </a:ext>
            </a:extLst>
          </p:cNvPr>
          <p:cNvSpPr txBox="1"/>
          <p:nvPr/>
        </p:nvSpPr>
        <p:spPr>
          <a:xfrm>
            <a:off x="4447310" y="6488668"/>
            <a:ext cx="3973139" cy="369332"/>
          </a:xfrm>
          <a:prstGeom prst="rect">
            <a:avLst/>
          </a:prstGeom>
          <a:noFill/>
        </p:spPr>
        <p:txBody>
          <a:bodyPr wrap="none" rtlCol="0">
            <a:spAutoFit/>
          </a:bodyPr>
          <a:lstStyle/>
          <a:p>
            <a:r>
              <a:rPr lang="en-US" dirty="0"/>
              <a:t>Threshold: Mean + 2*</a:t>
            </a:r>
            <a:r>
              <a:rPr lang="en-US" dirty="0" err="1"/>
              <a:t>StandardDeviation</a:t>
            </a:r>
            <a:endParaRPr lang="en-US" dirty="0"/>
          </a:p>
        </p:txBody>
      </p:sp>
      <p:graphicFrame>
        <p:nvGraphicFramePr>
          <p:cNvPr id="8" name="Chart 7">
            <a:extLst>
              <a:ext uri="{FF2B5EF4-FFF2-40B4-BE49-F238E27FC236}">
                <a16:creationId xmlns:a16="http://schemas.microsoft.com/office/drawing/2014/main" id="{5338B085-3EAF-4E63-ACE7-02AE4DAB70FB}"/>
              </a:ext>
            </a:extLst>
          </p:cNvPr>
          <p:cNvGraphicFramePr>
            <a:graphicFrameLocks/>
          </p:cNvGraphicFramePr>
          <p:nvPr>
            <p:extLst>
              <p:ext uri="{D42A27DB-BD31-4B8C-83A1-F6EECF244321}">
                <p14:modId xmlns:p14="http://schemas.microsoft.com/office/powerpoint/2010/main" val="2042514353"/>
              </p:ext>
            </p:extLst>
          </p:nvPr>
        </p:nvGraphicFramePr>
        <p:xfrm>
          <a:off x="6615546" y="3480954"/>
          <a:ext cx="4572000" cy="2743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Straight Connector 9">
            <a:extLst>
              <a:ext uri="{FF2B5EF4-FFF2-40B4-BE49-F238E27FC236}">
                <a16:creationId xmlns:a16="http://schemas.microsoft.com/office/drawing/2014/main" id="{346D16AF-618E-4096-B835-8218B89E6287}"/>
              </a:ext>
            </a:extLst>
          </p:cNvPr>
          <p:cNvCxnSpPr/>
          <p:nvPr/>
        </p:nvCxnSpPr>
        <p:spPr>
          <a:xfrm>
            <a:off x="4644737" y="3948545"/>
            <a:ext cx="0" cy="2234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AD81E-2C8D-4764-A0E5-A5E30F43CF5C}"/>
              </a:ext>
            </a:extLst>
          </p:cNvPr>
          <p:cNvSpPr txBox="1"/>
          <p:nvPr/>
        </p:nvSpPr>
        <p:spPr>
          <a:xfrm>
            <a:off x="4499263" y="6172200"/>
            <a:ext cx="316112" cy="246221"/>
          </a:xfrm>
          <a:prstGeom prst="rect">
            <a:avLst/>
          </a:prstGeom>
          <a:noFill/>
        </p:spPr>
        <p:txBody>
          <a:bodyPr wrap="none" rtlCol="0">
            <a:spAutoFit/>
          </a:bodyPr>
          <a:lstStyle/>
          <a:p>
            <a:r>
              <a:rPr lang="en-US" sz="1000" dirty="0">
                <a:solidFill>
                  <a:srgbClr val="FF0000"/>
                </a:solidFill>
              </a:rPr>
              <a:t>19</a:t>
            </a:r>
          </a:p>
        </p:txBody>
      </p:sp>
      <p:cxnSp>
        <p:nvCxnSpPr>
          <p:cNvPr id="12" name="Straight Connector 11">
            <a:extLst>
              <a:ext uri="{FF2B5EF4-FFF2-40B4-BE49-F238E27FC236}">
                <a16:creationId xmlns:a16="http://schemas.microsoft.com/office/drawing/2014/main" id="{148CAC31-541C-4A26-B2CC-63B237278378}"/>
              </a:ext>
            </a:extLst>
          </p:cNvPr>
          <p:cNvCxnSpPr/>
          <p:nvPr/>
        </p:nvCxnSpPr>
        <p:spPr>
          <a:xfrm>
            <a:off x="9202883" y="3872346"/>
            <a:ext cx="0" cy="2234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6D39ABA-672B-46EF-BDBB-2C054F968165}"/>
              </a:ext>
            </a:extLst>
          </p:cNvPr>
          <p:cNvSpPr txBox="1"/>
          <p:nvPr/>
        </p:nvSpPr>
        <p:spPr>
          <a:xfrm>
            <a:off x="9057408" y="6085609"/>
            <a:ext cx="316112" cy="246221"/>
          </a:xfrm>
          <a:prstGeom prst="rect">
            <a:avLst/>
          </a:prstGeom>
          <a:noFill/>
        </p:spPr>
        <p:txBody>
          <a:bodyPr wrap="none" rtlCol="0">
            <a:spAutoFit/>
          </a:bodyPr>
          <a:lstStyle/>
          <a:p>
            <a:r>
              <a:rPr lang="en-US" sz="1000" dirty="0">
                <a:solidFill>
                  <a:srgbClr val="FF0000"/>
                </a:solidFill>
              </a:rPr>
              <a:t>79</a:t>
            </a:r>
          </a:p>
        </p:txBody>
      </p:sp>
      <p:pic>
        <p:nvPicPr>
          <p:cNvPr id="14" name="Picture 13">
            <a:extLst>
              <a:ext uri="{FF2B5EF4-FFF2-40B4-BE49-F238E27FC236}">
                <a16:creationId xmlns:a16="http://schemas.microsoft.com/office/drawing/2014/main" id="{3F11BD96-8663-478A-90F9-A1618BFE5773}"/>
              </a:ext>
            </a:extLst>
          </p:cNvPr>
          <p:cNvPicPr>
            <a:picLocks noChangeAspect="1"/>
          </p:cNvPicPr>
          <p:nvPr/>
        </p:nvPicPr>
        <p:blipFill>
          <a:blip r:embed="rId7"/>
          <a:stretch>
            <a:fillRect/>
          </a:stretch>
        </p:blipFill>
        <p:spPr>
          <a:xfrm>
            <a:off x="11241792" y="4020745"/>
            <a:ext cx="639651" cy="1601273"/>
          </a:xfrm>
          <a:prstGeom prst="rect">
            <a:avLst/>
          </a:prstGeom>
        </p:spPr>
      </p:pic>
      <p:pic>
        <p:nvPicPr>
          <p:cNvPr id="15" name="Picture 14">
            <a:extLst>
              <a:ext uri="{FF2B5EF4-FFF2-40B4-BE49-F238E27FC236}">
                <a16:creationId xmlns:a16="http://schemas.microsoft.com/office/drawing/2014/main" id="{B844480C-618E-403C-98AD-C9DC49F2550D}"/>
              </a:ext>
            </a:extLst>
          </p:cNvPr>
          <p:cNvPicPr>
            <a:picLocks noChangeAspect="1"/>
          </p:cNvPicPr>
          <p:nvPr/>
        </p:nvPicPr>
        <p:blipFill>
          <a:blip r:embed="rId8"/>
          <a:stretch>
            <a:fillRect/>
          </a:stretch>
        </p:blipFill>
        <p:spPr>
          <a:xfrm>
            <a:off x="601501" y="4555414"/>
            <a:ext cx="639651" cy="781318"/>
          </a:xfrm>
          <a:prstGeom prst="rect">
            <a:avLst/>
          </a:prstGeom>
        </p:spPr>
      </p:pic>
      <p:sp>
        <p:nvSpPr>
          <p:cNvPr id="16" name="TextBox 15">
            <a:extLst>
              <a:ext uri="{FF2B5EF4-FFF2-40B4-BE49-F238E27FC236}">
                <a16:creationId xmlns:a16="http://schemas.microsoft.com/office/drawing/2014/main" id="{F332FB59-6305-44E4-8EAB-22DF658745D7}"/>
              </a:ext>
            </a:extLst>
          </p:cNvPr>
          <p:cNvSpPr txBox="1"/>
          <p:nvPr/>
        </p:nvSpPr>
        <p:spPr>
          <a:xfrm>
            <a:off x="352425" y="476250"/>
            <a:ext cx="4684937" cy="369332"/>
          </a:xfrm>
          <a:prstGeom prst="rect">
            <a:avLst/>
          </a:prstGeom>
          <a:noFill/>
        </p:spPr>
        <p:txBody>
          <a:bodyPr wrap="none" rtlCol="0">
            <a:spAutoFit/>
          </a:bodyPr>
          <a:lstStyle/>
          <a:p>
            <a:r>
              <a:rPr lang="en-US" dirty="0">
                <a:solidFill>
                  <a:srgbClr val="FF0000"/>
                </a:solidFill>
              </a:rPr>
              <a:t>Missing Group Heads and Missing Reference IDs</a:t>
            </a:r>
          </a:p>
        </p:txBody>
      </p:sp>
    </p:spTree>
    <p:extLst>
      <p:ext uri="{BB962C8B-B14F-4D97-AF65-F5344CB8AC3E}">
        <p14:creationId xmlns:p14="http://schemas.microsoft.com/office/powerpoint/2010/main" val="41228541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397F5-C7CE-4FCC-A1D9-01FFC9B59877}"/>
              </a:ext>
            </a:extLst>
          </p:cNvPr>
          <p:cNvSpPr txBox="1"/>
          <p:nvPr/>
        </p:nvSpPr>
        <p:spPr>
          <a:xfrm>
            <a:off x="333375" y="114300"/>
            <a:ext cx="7007111" cy="369332"/>
          </a:xfrm>
          <a:prstGeom prst="rect">
            <a:avLst/>
          </a:prstGeom>
          <a:noFill/>
        </p:spPr>
        <p:txBody>
          <a:bodyPr wrap="none" rtlCol="0">
            <a:spAutoFit/>
          </a:bodyPr>
          <a:lstStyle/>
          <a:p>
            <a:r>
              <a:rPr lang="en-US" dirty="0"/>
              <a:t>Candidate Examples: the “active learning” component of the GreenQQ UI</a:t>
            </a:r>
          </a:p>
        </p:txBody>
      </p:sp>
      <p:pic>
        <p:nvPicPr>
          <p:cNvPr id="4" name="Picture 3" descr="A close up of text on a white background&#10;&#10;Description automatically generated">
            <a:extLst>
              <a:ext uri="{FF2B5EF4-FFF2-40B4-BE49-F238E27FC236}">
                <a16:creationId xmlns:a16="http://schemas.microsoft.com/office/drawing/2014/main" id="{1D355CF0-286D-47A1-9A01-C970A1C2F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39" y="714375"/>
            <a:ext cx="4337852" cy="6076950"/>
          </a:xfrm>
          <a:prstGeom prst="rect">
            <a:avLst/>
          </a:prstGeom>
        </p:spPr>
      </p:pic>
      <p:pic>
        <p:nvPicPr>
          <p:cNvPr id="7" name="Picture 6">
            <a:extLst>
              <a:ext uri="{FF2B5EF4-FFF2-40B4-BE49-F238E27FC236}">
                <a16:creationId xmlns:a16="http://schemas.microsoft.com/office/drawing/2014/main" id="{AD47A4FA-209D-4475-93FD-77C5780E0928}"/>
              </a:ext>
            </a:extLst>
          </p:cNvPr>
          <p:cNvPicPr>
            <a:picLocks noChangeAspect="1"/>
          </p:cNvPicPr>
          <p:nvPr/>
        </p:nvPicPr>
        <p:blipFill>
          <a:blip r:embed="rId3"/>
          <a:stretch>
            <a:fillRect/>
          </a:stretch>
        </p:blipFill>
        <p:spPr>
          <a:xfrm>
            <a:off x="7587761" y="0"/>
            <a:ext cx="3969727" cy="6858000"/>
          </a:xfrm>
          <a:prstGeom prst="rect">
            <a:avLst/>
          </a:prstGeom>
        </p:spPr>
      </p:pic>
      <p:sp>
        <p:nvSpPr>
          <p:cNvPr id="8" name="Oval 7">
            <a:extLst>
              <a:ext uri="{FF2B5EF4-FFF2-40B4-BE49-F238E27FC236}">
                <a16:creationId xmlns:a16="http://schemas.microsoft.com/office/drawing/2014/main" id="{7C72FA15-0916-408E-AE3C-778CC0BC90ED}"/>
              </a:ext>
            </a:extLst>
          </p:cNvPr>
          <p:cNvSpPr/>
          <p:nvPr/>
        </p:nvSpPr>
        <p:spPr>
          <a:xfrm>
            <a:off x="7414779" y="22877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F0E689-5632-40DF-AA8E-F74701A22CF9}"/>
              </a:ext>
            </a:extLst>
          </p:cNvPr>
          <p:cNvSpPr/>
          <p:nvPr/>
        </p:nvSpPr>
        <p:spPr>
          <a:xfrm>
            <a:off x="7432098" y="279342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97FE78-4498-4A20-A7BE-388B04C73B41}"/>
              </a:ext>
            </a:extLst>
          </p:cNvPr>
          <p:cNvSpPr/>
          <p:nvPr/>
        </p:nvSpPr>
        <p:spPr>
          <a:xfrm>
            <a:off x="7387070" y="37770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9FA75F-60FB-42D6-8ADC-571190CC161F}"/>
              </a:ext>
            </a:extLst>
          </p:cNvPr>
          <p:cNvSpPr/>
          <p:nvPr/>
        </p:nvSpPr>
        <p:spPr>
          <a:xfrm>
            <a:off x="7383606" y="4459431"/>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93FC2A-FC51-49D5-9255-27478DBB747D}"/>
              </a:ext>
            </a:extLst>
          </p:cNvPr>
          <p:cNvSpPr/>
          <p:nvPr/>
        </p:nvSpPr>
        <p:spPr>
          <a:xfrm>
            <a:off x="7400924" y="4996295"/>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A987C2F-7CC6-4B73-9A84-371C058D48E7}"/>
              </a:ext>
            </a:extLst>
          </p:cNvPr>
          <p:cNvSpPr/>
          <p:nvPr/>
        </p:nvSpPr>
        <p:spPr>
          <a:xfrm>
            <a:off x="7418243" y="6322867"/>
            <a:ext cx="838200" cy="2952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CFAFC19-A20C-4ECC-AD61-79EFD510864C}"/>
              </a:ext>
            </a:extLst>
          </p:cNvPr>
          <p:cNvSpPr/>
          <p:nvPr/>
        </p:nvSpPr>
        <p:spPr>
          <a:xfrm>
            <a:off x="7450282" y="1330036"/>
            <a:ext cx="436418" cy="22860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709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14756</TotalTime>
  <Words>23377</Words>
  <Application>Microsoft Office PowerPoint</Application>
  <PresentationFormat>Widescreen</PresentationFormat>
  <Paragraphs>2169</Paragraphs>
  <Slides>121</Slides>
  <Notes>85</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121</vt:i4>
      </vt:variant>
    </vt:vector>
  </HeadingPairs>
  <TitlesOfParts>
    <vt:vector size="132" baseType="lpstr">
      <vt:lpstr>Arial Unicode MS</vt:lpstr>
      <vt:lpstr>-apple-system</vt:lpstr>
      <vt:lpstr>Arial</vt:lpstr>
      <vt:lpstr>Calibri</vt:lpstr>
      <vt:lpstr>Calibri Light</vt:lpstr>
      <vt:lpstr>Office Theme</vt:lpstr>
      <vt:lpstr>Office Theme</vt:lpstr>
      <vt:lpstr>Office Theme</vt:lpstr>
      <vt:lpstr>Office Theme</vt:lpstr>
      <vt:lpstr>Office Theme</vt:lpstr>
      <vt:lpstr>Office Theme</vt:lpstr>
      <vt:lpstr>Tree Builder</vt:lpstr>
      <vt:lpstr>Workflow Pipeline</vt:lpstr>
      <vt:lpstr>Workflow Pipeline</vt:lpstr>
      <vt:lpstr>Document Preprocessing</vt:lpstr>
      <vt:lpstr>PowerPoint Presentation</vt:lpstr>
      <vt:lpstr>PowerPoint Presentation</vt:lpstr>
      <vt:lpstr>Caveats</vt:lpstr>
      <vt:lpstr>OCR Error Correction</vt:lpstr>
      <vt:lpstr>Steps to OCR Flögeln Book in ABBYY</vt:lpstr>
      <vt:lpstr>PowerPoint Presentation</vt:lpstr>
      <vt:lpstr>PowerPoint Presentation</vt:lpstr>
      <vt:lpstr>During OCR, there’s an ABBYY option to  “Correct spaces before and after punctuation marks”, (and others)</vt:lpstr>
      <vt:lpstr>ABBYY Image Processing Options Before OCR</vt:lpstr>
      <vt:lpstr>Output PDF Formats from ABBYY Does the choice affect the PDF Display in COMET?</vt:lpstr>
      <vt:lpstr>Document Semi-Structured Requirement</vt:lpstr>
      <vt:lpstr>Guidelines for OCR Error Correction</vt:lpstr>
      <vt:lpstr>PDF Indexer Issues</vt:lpstr>
      <vt:lpstr>PDFIndexer Errors in PersonOutput</vt:lpstr>
      <vt:lpstr>PDF Indexer Errors in ChildOfOutput</vt:lpstr>
      <vt:lpstr>PDF Indexer Errors in ChildOfOutput (Cont’d)</vt:lpstr>
      <vt:lpstr>PDF Indexer Errors in Marriage-Head-Spouse</vt:lpstr>
      <vt:lpstr>PDF Indexer Errors in Marriage-Child-Spouse</vt:lpstr>
      <vt:lpstr>Developing GreenQQ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found in PersonOutput</vt:lpstr>
      <vt:lpstr>PowerPoint Presentation</vt:lpstr>
      <vt:lpstr>PowerPoint Presentation</vt:lpstr>
      <vt:lpstr>PowerPoint Presentation</vt:lpstr>
      <vt:lpstr>PowerPoint Presentation</vt:lpstr>
      <vt:lpstr>PowerPoint Presentation</vt:lpstr>
      <vt:lpstr>PowerPoint Presentation</vt:lpstr>
      <vt:lpstr>Issues found in PersonOutput</vt:lpstr>
      <vt:lpstr>Issues with PersonOutput</vt:lpstr>
      <vt:lpstr>Issues with PersonOutput</vt:lpstr>
      <vt:lpstr>Issues with PersonOutput</vt:lpstr>
      <vt:lpstr>Issues with PersonOutput</vt:lpstr>
      <vt:lpstr>PowerPoint Presentation</vt:lpstr>
      <vt:lpstr>PowerPoint Presentation</vt:lpstr>
      <vt:lpstr>PowerPoint Presentation</vt:lpstr>
      <vt:lpstr>PowerPoint Presentation</vt:lpstr>
      <vt:lpstr>PowerPoint Presentation</vt:lpstr>
      <vt:lpstr>PowerPoint Presentation</vt:lpstr>
      <vt:lpstr>Guidelines for Developing GreenQQ Templates</vt:lpstr>
      <vt:lpstr>COMET Corrections</vt:lpstr>
      <vt:lpstr>PowerPoint Presentation</vt:lpstr>
      <vt:lpstr>PowerPoint Presentation</vt:lpstr>
      <vt:lpstr>PowerPoint Presentation</vt:lpstr>
      <vt:lpstr>PowerPoint Presentation</vt:lpstr>
      <vt:lpstr>PowerPoint Presentation</vt:lpstr>
      <vt:lpstr>Guidelines for COMET Corrections</vt:lpstr>
      <vt:lpstr>Persona Record Corrections</vt:lpstr>
      <vt:lpstr>PowerPoint Presentation</vt:lpstr>
      <vt:lpstr>PowerPoint Presentation</vt:lpstr>
      <vt:lpstr>Guidelines for Persona Record Corrections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Ideas for Quick-Starting the UI</vt:lpstr>
      <vt:lpstr>Guidelines for Auto-indexers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Extraction-tool testing: Finding Precision Errors</vt:lpstr>
      <vt:lpstr>Auto-indexing</vt:lpstr>
      <vt:lpstr>Scan-to-submit</vt:lpstr>
      <vt:lpstr>Keyword &amp; Semantic Search</vt:lpstr>
      <vt:lpstr>Persona Record (no editing needed before submission)</vt:lpstr>
      <vt:lpstr>Persona Record (editing needed before submission)</vt:lpstr>
      <vt:lpstr>Persona Record (editing needed before submission)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Tree Builder</dc:title>
  <dc:creator>David Wayne Embley</dc:creator>
  <cp:lastModifiedBy>David Wayne Embley</cp:lastModifiedBy>
  <cp:revision>692</cp:revision>
  <dcterms:created xsi:type="dcterms:W3CDTF">2020-03-06T16:50:51Z</dcterms:created>
  <dcterms:modified xsi:type="dcterms:W3CDTF">2020-12-10T15:39:40Z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ef5274-90b8-4b3f-8a76-b4c36a43e904_Enabled">
    <vt:lpwstr>true</vt:lpwstr>
  </property>
  <property fmtid="{D5CDD505-2E9C-101B-9397-08002B2CF9AE}" pid="3" name="MSIP_Label_03ef5274-90b8-4b3f-8a76-b4c36a43e904_SetDate">
    <vt:lpwstr>2020-03-06T16:50:51Z</vt:lpwstr>
  </property>
  <property fmtid="{D5CDD505-2E9C-101B-9397-08002B2CF9AE}" pid="4" name="MSIP_Label_03ef5274-90b8-4b3f-8a76-b4c36a43e904_Method">
    <vt:lpwstr>Standard</vt:lpwstr>
  </property>
  <property fmtid="{D5CDD505-2E9C-101B-9397-08002B2CF9AE}" pid="5" name="MSIP_Label_03ef5274-90b8-4b3f-8a76-b4c36a43e904_Name">
    <vt:lpwstr>Not Protected_2</vt:lpwstr>
  </property>
  <property fmtid="{D5CDD505-2E9C-101B-9397-08002B2CF9AE}" pid="6" name="MSIP_Label_03ef5274-90b8-4b3f-8a76-b4c36a43e904_SiteId">
    <vt:lpwstr>61e6eeb3-5fd7-4aaa-ae3c-61e8deb09b79</vt:lpwstr>
  </property>
  <property fmtid="{D5CDD505-2E9C-101B-9397-08002B2CF9AE}" pid="7" name="MSIP_Label_03ef5274-90b8-4b3f-8a76-b4c36a43e904_ActionId">
    <vt:lpwstr>bc7b1bdc-9f96-4ac5-8aa8-00005e9ae045</vt:lpwstr>
  </property>
  <property fmtid="{D5CDD505-2E9C-101B-9397-08002B2CF9AE}" pid="8" name="MSIP_Label_03ef5274-90b8-4b3f-8a76-b4c36a43e904_ContentBits">
    <vt:lpwstr>0</vt:lpwstr>
  </property>
</Properties>
</file>