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63" r:id="rId5"/>
    <p:sldId id="273" r:id="rId6"/>
    <p:sldId id="274" r:id="rId7"/>
    <p:sldId id="280" r:id="rId8"/>
    <p:sldId id="266" r:id="rId9"/>
    <p:sldId id="267" r:id="rId10"/>
    <p:sldId id="276" r:id="rId11"/>
    <p:sldId id="258" r:id="rId12"/>
    <p:sldId id="260" r:id="rId13"/>
    <p:sldId id="259" r:id="rId14"/>
    <p:sldId id="277" r:id="rId15"/>
    <p:sldId id="261" r:id="rId16"/>
    <p:sldId id="262" r:id="rId17"/>
    <p:sldId id="268" r:id="rId18"/>
    <p:sldId id="27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748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0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5B9F5-52C8-405B-AACE-FAC0FE17DB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09B180-CFB5-4AC1-AE31-A2E81412FD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CC1A6-45F6-43D6-A15E-88E5307DB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18665-A573-4B75-BA25-226941A329E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361C08-DEBE-461B-8CC4-5AFA0CFC5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5811D-9731-47CF-9482-7A23ACCF4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BD61A-5715-4829-80C7-C3FDA7755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395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66E19-EF98-4CE5-ADB0-FAE1DBB212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5E0676-91B6-4941-A0E9-EB12FF04FF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219D4A-67AF-4414-A24C-23AADF18B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18665-A573-4B75-BA25-226941A329E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536EF3-3184-4178-A9BA-D33BE78B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682995-D33B-46A5-BCB4-1659C4CEC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BD61A-5715-4829-80C7-C3FDA7755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121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02F9B2-5B51-488E-87DB-7335038F47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34D8C1-A1B1-42C5-B23C-AD974EA060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F62B4C-7B58-47C1-B040-29F735D4B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18665-A573-4B75-BA25-226941A329E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D7DB3D-5C51-49B8-91B1-BE35F9B0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7B1D22-7A5A-4FD8-9E54-9AB7B2BA6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BD61A-5715-4829-80C7-C3FDA7755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89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2003F-DFA1-4B15-9AFC-49F75A0D3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A45D4-D303-4B1D-9005-B277909E0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158B05-7D6B-44E0-B963-9F258BC40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18665-A573-4B75-BA25-226941A329E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5844B-E825-4625-A158-76D8BC2E2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3B0F0-6CC5-41B2-8BFE-F932441FA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BD61A-5715-4829-80C7-C3FDA7755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729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91E14-D8D9-413C-88A7-EB74970BC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D38779-8244-49B3-B908-A0387C377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1BD999-F5BD-42C3-8CE9-7C33289FD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18665-A573-4B75-BA25-226941A329E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502A1-A8A4-4020-BD22-3D56C6CFE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40AC4-50CC-4CF5-B91B-CE497D6D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BD61A-5715-4829-80C7-C3FDA7755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73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69EAB-06D4-4C2C-8D66-E7AA4C70F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0157E-3483-4CAD-95B3-AC9FF3792D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F1909A-934B-4056-B1B9-CA4A488FEC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CD3DC-BDD0-4B89-BA90-01097608A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18665-A573-4B75-BA25-226941A329E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88F46A-362D-4F39-A8E5-FF8436ECC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CA839A-A928-4BA9-B94C-169A2BB59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BD61A-5715-4829-80C7-C3FDA7755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53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70224-0000-4829-943D-076ED4790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413CF5-E9A2-4430-9D2D-5A8042DFF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174AA2-CEE9-4FA0-9C13-BFAE87C584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C13941-3BF9-4AD0-8029-B49D7A9792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052121-6B82-4455-B174-87692D13E7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B58B17-3C60-42F5-B57F-02789D477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18665-A573-4B75-BA25-226941A329E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C1165A-A220-4D49-AB5E-EF4578F17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99A58E-EF79-4A6B-A2C9-021309DD8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BD61A-5715-4829-80C7-C3FDA7755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28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034A9-9CCB-4843-BC0B-41E77F666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F59278-FD44-4C19-9C7C-02701D7FA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18665-A573-4B75-BA25-226941A329E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20181A-75C1-4B01-B652-E4664F4EF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129C6A-B3A1-4FFD-8651-D63042B72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BD61A-5715-4829-80C7-C3FDA7755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151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0DF0A0-9972-4B9E-96BA-C04AD5E47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18665-A573-4B75-BA25-226941A329E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6C339D-1D26-4C4D-83D7-CB3F186E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6AB6C5-AD29-4D59-A70A-6C68E512D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BD61A-5715-4829-80C7-C3FDA7755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982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68718-449D-457A-AF2B-AA420195B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DEBC6-715E-45D3-8D1C-69170BE92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003379-24D5-406D-9BF5-05D842DCCB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118114-E51F-477F-8148-8BFA816D2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18665-A573-4B75-BA25-226941A329E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40BC07-3F4E-4C3B-8367-AC2A23551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70DE23-A744-4D1C-9A7B-2B37B852B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BD61A-5715-4829-80C7-C3FDA7755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66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F8305-FD47-4AFF-9DF3-A845E69C9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33F790-2389-467F-BC56-AA3FF3E279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9080A2-43B2-43E5-917E-F54B1B3D78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4F9365-040D-44F3-8A95-FA89A6B44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18665-A573-4B75-BA25-226941A329E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41862-E666-4D03-B67B-04B760CBC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3700AB-6290-4ABA-AD3D-5758F4246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BD61A-5715-4829-80C7-C3FDA7755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67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0560D0-38F0-4833-9393-727A24D9D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76082B-C03E-42FF-B8AA-DB4ED865A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FB23B-267F-4842-825E-B6CEECCF37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18665-A573-4B75-BA25-226941A329E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00D08-EEB2-4561-AA41-BB0AC9FD72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D69E1-0CC0-4494-9EF8-E4C724F1BC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BD61A-5715-4829-80C7-C3FDA7755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996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D65E8-BEBF-4472-8742-E23EA2375B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Unresolved PRF Errors</a:t>
            </a:r>
            <a:br>
              <a:rPr lang="en-US" dirty="0"/>
            </a:br>
            <a:r>
              <a:rPr lang="en-US"/>
              <a:t> </a:t>
            </a:r>
            <a:r>
              <a:rPr lang="en-US" sz="3600"/>
              <a:t>3 </a:t>
            </a:r>
            <a:r>
              <a:rPr lang="en-US" sz="3600" dirty="0"/>
              <a:t>May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831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9CEBA-32BE-4C6D-8718-61072E908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5" y="160472"/>
            <a:ext cx="11868150" cy="825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Other</a:t>
            </a:r>
            <a:br>
              <a:rPr lang="en-US" dirty="0"/>
            </a:br>
            <a:r>
              <a:rPr lang="en-US" sz="3100" dirty="0"/>
              <a:t>cont’d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7BD460-13E0-4D35-A7A4-348B73D5570A}"/>
              </a:ext>
            </a:extLst>
          </p:cNvPr>
          <p:cNvSpPr txBox="1"/>
          <p:nvPr/>
        </p:nvSpPr>
        <p:spPr>
          <a:xfrm>
            <a:off x="568972" y="3604530"/>
            <a:ext cx="107346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0070C0"/>
                </a:solidFill>
              </a:rPr>
              <a:t>Second Marriage has a date but N.N.</a:t>
            </a:r>
          </a:p>
          <a:p>
            <a:r>
              <a:rPr lang="en-US" b="1" dirty="0">
                <a:solidFill>
                  <a:srgbClr val="0070C0"/>
                </a:solidFill>
              </a:rPr>
              <a:t>This is discarded from the Ontology because of missing information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9991EA-6235-41D2-B2D7-F37055DFDACC}"/>
              </a:ext>
            </a:extLst>
          </p:cNvPr>
          <p:cNvSpPr txBox="1"/>
          <p:nvPr/>
        </p:nvSpPr>
        <p:spPr>
          <a:xfrm>
            <a:off x="1211909" y="4282341"/>
            <a:ext cx="9179861" cy="230832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de-DE" dirty="0"/>
              <a:t>W028</a:t>
            </a:r>
          </a:p>
          <a:p>
            <a:r>
              <a:rPr lang="de-DE" dirty="0"/>
              <a:t>Kinder:  Elvert *ca. 1667, </a:t>
            </a:r>
            <a:r>
              <a:rPr lang="de-DE" dirty="0">
                <a:highlight>
                  <a:srgbClr val="FFFF00"/>
                </a:highlight>
              </a:rPr>
              <a:t>ool. 18.10.1701, W032</a:t>
            </a:r>
          </a:p>
          <a:p>
            <a:endParaRPr lang="de-DE" dirty="0"/>
          </a:p>
          <a:p>
            <a:r>
              <a:rPr lang="de-DE" dirty="0"/>
              <a:t>W032</a:t>
            </a:r>
          </a:p>
          <a:p>
            <a:r>
              <a:rPr lang="de-DE" dirty="0"/>
              <a:t>Elvert Wilkens, Kö., Hs. Nr. 18, *ca. 1667 aus W028, + 22.11.1737, 70 J.,</a:t>
            </a:r>
          </a:p>
          <a:p>
            <a:r>
              <a:rPr lang="de-DE" dirty="0">
                <a:highlight>
                  <a:srgbClr val="FFFF00"/>
                </a:highlight>
              </a:rPr>
              <a:t>ool. 18.10.1701 </a:t>
            </a:r>
            <a:r>
              <a:rPr lang="de-DE" dirty="0"/>
              <a:t>Trin Rabbe, * aus R002, □ 8.4.1721, 42 J.,</a:t>
            </a:r>
          </a:p>
          <a:p>
            <a:r>
              <a:rPr lang="de-DE" dirty="0"/>
              <a:t>	…</a:t>
            </a:r>
          </a:p>
          <a:p>
            <a:r>
              <a:rPr lang="de-DE" dirty="0">
                <a:highlight>
                  <a:srgbClr val="FF0000"/>
                </a:highlight>
              </a:rPr>
              <a:t>ooll. 4.4.1723 N.N.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52F3A3E-5019-4DF7-A6F5-4E373A322DE6}"/>
              </a:ext>
            </a:extLst>
          </p:cNvPr>
          <p:cNvSpPr txBox="1"/>
          <p:nvPr/>
        </p:nvSpPr>
        <p:spPr>
          <a:xfrm>
            <a:off x="10800465" y="5121309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P0 R2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D62821-4B92-4C00-8B19-98AFE2D508CA}"/>
              </a:ext>
            </a:extLst>
          </p:cNvPr>
          <p:cNvSpPr txBox="1"/>
          <p:nvPr/>
        </p:nvSpPr>
        <p:spPr>
          <a:xfrm>
            <a:off x="1221434" y="1903663"/>
            <a:ext cx="882055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S062</a:t>
            </a:r>
          </a:p>
          <a:p>
            <a:r>
              <a:rPr lang="de-DE" dirty="0"/>
              <a:t>Christina Sengstaken, * 23.9.1840 aus S059, aufgeb. 1866 mit Claus Diedrich von Deßen, </a:t>
            </a:r>
            <a:r>
              <a:rPr lang="de-DE" dirty="0">
                <a:highlight>
                  <a:srgbClr val="FFFF00"/>
                </a:highlight>
              </a:rPr>
              <a:t>(Steinau ?</a:t>
            </a:r>
            <a:r>
              <a:rPr lang="de-DE" sz="2400" b="1" dirty="0">
                <a:solidFill>
                  <a:srgbClr val="FF0000"/>
                </a:solidFill>
                <a:highlight>
                  <a:srgbClr val="FFFF00"/>
                </a:highlight>
              </a:rPr>
              <a:t>)</a:t>
            </a:r>
            <a:r>
              <a:rPr lang="de-DE" dirty="0">
                <a:highlight>
                  <a:srgbClr val="FFFF00"/>
                </a:highlight>
              </a:rPr>
              <a:t>, </a:t>
            </a:r>
            <a:r>
              <a:rPr lang="de-DE" dirty="0"/>
              <a:t>(So. Otto Wilhelm v. D. oo Anna Margareta Schmieder), 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D947E0-E45C-47D6-B09F-8F37F60ACC2F}"/>
              </a:ext>
            </a:extLst>
          </p:cNvPr>
          <p:cNvSpPr txBox="1"/>
          <p:nvPr/>
        </p:nvSpPr>
        <p:spPr>
          <a:xfrm>
            <a:off x="578496" y="1149438"/>
            <a:ext cx="107346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0070C0"/>
                </a:solidFill>
              </a:rPr>
              <a:t>Author commentary blocks Parents of </a:t>
            </a:r>
            <a:r>
              <a:rPr lang="de-DE" b="1" u="sng" dirty="0">
                <a:solidFill>
                  <a:srgbClr val="0070C0"/>
                </a:solidFill>
              </a:rPr>
              <a:t>Claus Diedrich von Deßen </a:t>
            </a:r>
            <a:r>
              <a:rPr lang="en-US" b="1" u="sng" dirty="0">
                <a:solidFill>
                  <a:srgbClr val="0070C0"/>
                </a:solidFill>
              </a:rPr>
              <a:t>(Steinau ?)</a:t>
            </a:r>
          </a:p>
          <a:p>
            <a:r>
              <a:rPr lang="en-US" b="1" dirty="0">
                <a:solidFill>
                  <a:srgbClr val="0070C0"/>
                </a:solidFill>
              </a:rPr>
              <a:t>Right parentheses after Steinau stops extraction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5833AF-B330-4532-8C38-17EDEFBDB0A3}"/>
              </a:ext>
            </a:extLst>
          </p:cNvPr>
          <p:cNvSpPr txBox="1"/>
          <p:nvPr/>
        </p:nvSpPr>
        <p:spPr>
          <a:xfrm>
            <a:off x="10762365" y="2075860"/>
            <a:ext cx="111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P0 R2, in I</a:t>
            </a:r>
          </a:p>
        </p:txBody>
      </p:sp>
    </p:spTree>
    <p:extLst>
      <p:ext uri="{BB962C8B-B14F-4D97-AF65-F5344CB8AC3E}">
        <p14:creationId xmlns:p14="http://schemas.microsoft.com/office/powerpoint/2010/main" val="1243514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9CEBA-32BE-4C6D-8718-61072E908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" y="365125"/>
            <a:ext cx="11868150" cy="825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Line Wrap – Birth dates/</a:t>
            </a:r>
            <a:r>
              <a:rPr lang="en-US" dirty="0" err="1"/>
              <a:t>RefIDs</a:t>
            </a:r>
            <a:r>
              <a:rPr lang="en-US" dirty="0"/>
              <a:t> in Person</a:t>
            </a:r>
            <a:br>
              <a:rPr lang="en-US" dirty="0"/>
            </a:br>
            <a:r>
              <a:rPr lang="en-US" sz="3100" dirty="0">
                <a:solidFill>
                  <a:srgbClr val="0070C0"/>
                </a:solidFill>
              </a:rPr>
              <a:t>(6 P and 6 R errors)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7C303C-58B0-45B0-B7B7-9DEBBAF1C2F9}"/>
              </a:ext>
            </a:extLst>
          </p:cNvPr>
          <p:cNvSpPr txBox="1"/>
          <p:nvPr/>
        </p:nvSpPr>
        <p:spPr>
          <a:xfrm>
            <a:off x="1304924" y="2362343"/>
            <a:ext cx="92202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W021</a:t>
            </a:r>
          </a:p>
          <a:p>
            <a:r>
              <a:rPr lang="de-DE" b="1" dirty="0"/>
              <a:t>Johann Hinrich Wichmann</a:t>
            </a:r>
            <a:r>
              <a:rPr lang="de-DE" dirty="0"/>
              <a:t>, Brinksitzer und Wirt, Kgl. Forstaufseher, Fickmühlen, </a:t>
            </a:r>
            <a:r>
              <a:rPr lang="de-DE" dirty="0">
                <a:highlight>
                  <a:srgbClr val="FFFF00"/>
                </a:highlight>
              </a:rPr>
              <a:t>* 18.6.1770 </a:t>
            </a:r>
          </a:p>
          <a:p>
            <a:r>
              <a:rPr lang="de-DE" dirty="0">
                <a:highlight>
                  <a:srgbClr val="FF0000"/>
                </a:highlight>
              </a:rPr>
              <a:t>aus</a:t>
            </a:r>
            <a:r>
              <a:rPr lang="de-DE" dirty="0">
                <a:highlight>
                  <a:srgbClr val="FFFF00"/>
                </a:highlight>
              </a:rPr>
              <a:t> W018</a:t>
            </a:r>
            <a:r>
              <a:rPr lang="de-DE" dirty="0"/>
              <a:t>, + 11.5.1848,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D88C0B-6195-4362-A8C4-85DC246CF801}"/>
              </a:ext>
            </a:extLst>
          </p:cNvPr>
          <p:cNvSpPr txBox="1"/>
          <p:nvPr/>
        </p:nvSpPr>
        <p:spPr>
          <a:xfrm>
            <a:off x="1304924" y="3688945"/>
            <a:ext cx="92202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W021</a:t>
            </a:r>
          </a:p>
          <a:p>
            <a:r>
              <a:rPr lang="de-DE" b="1" dirty="0"/>
              <a:t>Matthias Wilkens</a:t>
            </a:r>
            <a:r>
              <a:rPr lang="de-DE" dirty="0"/>
              <a:t>, Halbhöfner, Interimswirt, Hs. Nr. 8, * 22.8.1794 aus W046, + 4.8.1857,</a:t>
            </a:r>
          </a:p>
          <a:p>
            <a:r>
              <a:rPr lang="de-DE" dirty="0"/>
              <a:t>oo 10.12.1819 </a:t>
            </a:r>
            <a:r>
              <a:rPr lang="de-DE" b="1" dirty="0"/>
              <a:t>Anna Margareta Rademacher</a:t>
            </a:r>
            <a:r>
              <a:rPr lang="en-US" b="1" dirty="0"/>
              <a:t> </a:t>
            </a:r>
            <a:r>
              <a:rPr lang="de-DE" dirty="0"/>
              <a:t>geb. Dröge, (Wwe. aus R016), </a:t>
            </a:r>
            <a:r>
              <a:rPr lang="de-DE" dirty="0">
                <a:highlight>
                  <a:srgbClr val="FFFF00"/>
                </a:highlight>
              </a:rPr>
              <a:t>*20.1.1792 </a:t>
            </a:r>
          </a:p>
          <a:p>
            <a:r>
              <a:rPr lang="de-DE" dirty="0">
                <a:highlight>
                  <a:srgbClr val="FF0000"/>
                </a:highlight>
              </a:rPr>
              <a:t>aus</a:t>
            </a:r>
            <a:r>
              <a:rPr lang="de-DE" dirty="0">
                <a:highlight>
                  <a:srgbClr val="FFFF00"/>
                </a:highlight>
              </a:rPr>
              <a:t> D064</a:t>
            </a:r>
            <a:r>
              <a:rPr lang="de-DE" dirty="0"/>
              <a:t>, + 30.1.1868,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FB3B6B8-49CF-4957-A875-4D59CA01F602}"/>
              </a:ext>
            </a:extLst>
          </p:cNvPr>
          <p:cNvSpPr txBox="1"/>
          <p:nvPr/>
        </p:nvSpPr>
        <p:spPr>
          <a:xfrm>
            <a:off x="1304924" y="5292546"/>
            <a:ext cx="92202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W100</a:t>
            </a:r>
          </a:p>
          <a:p>
            <a:r>
              <a:rPr lang="de-DE" b="1" dirty="0"/>
              <a:t>Johann Hinrich Ludwig Wöhlke/Wöhlken</a:t>
            </a:r>
            <a:r>
              <a:rPr lang="de-DE" dirty="0"/>
              <a:t>, Anbauer, * 22.6.1850 aus W096, + 30.3.1898, </a:t>
            </a:r>
          </a:p>
          <a:p>
            <a:r>
              <a:rPr lang="de-DE" dirty="0"/>
              <a:t>oo 24.4.1885 </a:t>
            </a:r>
            <a:r>
              <a:rPr lang="de-DE" b="1" dirty="0"/>
              <a:t>Maria Christina Huljus</a:t>
            </a:r>
            <a:r>
              <a:rPr lang="de-DE" dirty="0"/>
              <a:t>, Haustochter, (verm. ident. mit Maria Catharina H. </a:t>
            </a:r>
            <a:r>
              <a:rPr lang="de-DE" dirty="0">
                <a:highlight>
                  <a:srgbClr val="FFFF00"/>
                </a:highlight>
              </a:rPr>
              <a:t>* </a:t>
            </a:r>
          </a:p>
          <a:p>
            <a:r>
              <a:rPr lang="de-DE" dirty="0">
                <a:highlight>
                  <a:srgbClr val="FFFF00"/>
                </a:highlight>
              </a:rPr>
              <a:t>1.10.</a:t>
            </a:r>
            <a:r>
              <a:rPr lang="de-DE" dirty="0">
                <a:highlight>
                  <a:srgbClr val="FF0000"/>
                </a:highlight>
              </a:rPr>
              <a:t>1854 aus </a:t>
            </a:r>
            <a:r>
              <a:rPr lang="de-DE" dirty="0">
                <a:highlight>
                  <a:srgbClr val="FFFF00"/>
                </a:highlight>
              </a:rPr>
              <a:t>H072</a:t>
            </a:r>
            <a:r>
              <a:rPr lang="de-DE" dirty="0"/>
              <a:t>), o-o H076,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ABF81C-8AD3-4E38-98BC-DF9C10452903}"/>
              </a:ext>
            </a:extLst>
          </p:cNvPr>
          <p:cNvSpPr txBox="1"/>
          <p:nvPr/>
        </p:nvSpPr>
        <p:spPr>
          <a:xfrm>
            <a:off x="690562" y="1522520"/>
            <a:ext cx="107346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0070C0"/>
                </a:solidFill>
              </a:rPr>
              <a:t>Line Wrap (EOL SOL) in the text causes Template Labeling Errors</a:t>
            </a:r>
          </a:p>
          <a:p>
            <a:r>
              <a:rPr lang="en-US" dirty="0">
                <a:solidFill>
                  <a:srgbClr val="0070C0"/>
                </a:solidFill>
              </a:rPr>
              <a:t>Patterns matches the non-wrapped template, but the field that is labeled is offset by 1 or 2 words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461074-1CA6-47AE-A995-7A3704DEAF7B}"/>
              </a:ext>
            </a:extLst>
          </p:cNvPr>
          <p:cNvSpPr txBox="1"/>
          <p:nvPr/>
        </p:nvSpPr>
        <p:spPr>
          <a:xfrm>
            <a:off x="10829925" y="2658844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P2 R2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7BA27E-92DC-40C7-AA80-0CD2D9D11240}"/>
              </a:ext>
            </a:extLst>
          </p:cNvPr>
          <p:cNvSpPr txBox="1"/>
          <p:nvPr/>
        </p:nvSpPr>
        <p:spPr>
          <a:xfrm>
            <a:off x="10829925" y="4135177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P2 R2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0C9769-98D1-4584-8D7F-59C04C288812}"/>
              </a:ext>
            </a:extLst>
          </p:cNvPr>
          <p:cNvSpPr txBox="1"/>
          <p:nvPr/>
        </p:nvSpPr>
        <p:spPr>
          <a:xfrm>
            <a:off x="10829925" y="5599172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P2 R2</a:t>
            </a:r>
          </a:p>
        </p:txBody>
      </p:sp>
    </p:spTree>
    <p:extLst>
      <p:ext uri="{BB962C8B-B14F-4D97-AF65-F5344CB8AC3E}">
        <p14:creationId xmlns:p14="http://schemas.microsoft.com/office/powerpoint/2010/main" val="3835472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9CEBA-32BE-4C6D-8718-61072E908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" y="365125"/>
            <a:ext cx="11868150" cy="825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Line Wrap – Marriage Date, SpouseName in Marriage</a:t>
            </a:r>
            <a:br>
              <a:rPr lang="en-US" dirty="0"/>
            </a:br>
            <a:r>
              <a:rPr lang="en-US" sz="3100" dirty="0">
                <a:solidFill>
                  <a:srgbClr val="0070C0"/>
                </a:solidFill>
              </a:rPr>
              <a:t>(8 P and 6 R errors)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CDD213-1790-4739-BAC9-220D972980BB}"/>
              </a:ext>
            </a:extLst>
          </p:cNvPr>
          <p:cNvSpPr txBox="1"/>
          <p:nvPr/>
        </p:nvSpPr>
        <p:spPr>
          <a:xfrm>
            <a:off x="1247775" y="3731132"/>
            <a:ext cx="92202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B035</a:t>
            </a:r>
          </a:p>
          <a:p>
            <a:r>
              <a:rPr lang="en-US" dirty="0"/>
              <a:t>Ahrent Borchers, Hsl. und Tgl., (So. Claus B., Bederkesa), * ca. 1668, □ 22.2.1708, 40 J., </a:t>
            </a:r>
          </a:p>
          <a:p>
            <a:r>
              <a:rPr lang="en-US" dirty="0"/>
              <a:t>oo 13.4.1700 Magdalena Catarina Krüger, (To. </a:t>
            </a:r>
            <a:r>
              <a:rPr lang="en-US" dirty="0" err="1"/>
              <a:t>Claas</a:t>
            </a:r>
            <a:r>
              <a:rPr lang="en-US" dirty="0"/>
              <a:t> K., Zimmermann, Rotenburg), </a:t>
            </a:r>
            <a:r>
              <a:rPr lang="en-US" dirty="0">
                <a:highlight>
                  <a:srgbClr val="FFFF00"/>
                </a:highlight>
              </a:rPr>
              <a:t>ooll.</a:t>
            </a:r>
          </a:p>
          <a:p>
            <a:r>
              <a:rPr lang="en-US" dirty="0">
                <a:highlight>
                  <a:srgbClr val="FF0000"/>
                </a:highlight>
              </a:rPr>
              <a:t>24.6.1714</a:t>
            </a:r>
            <a:r>
              <a:rPr lang="en-US" dirty="0">
                <a:highlight>
                  <a:srgbClr val="FFFF00"/>
                </a:highlight>
              </a:rPr>
              <a:t> Johann Hinrich Steinweg</a:t>
            </a:r>
            <a:r>
              <a:rPr lang="en-US" dirty="0"/>
              <a:t>, Wwr., S089,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0AB90F-2A11-4BA6-B7B5-EA11A869EADA}"/>
              </a:ext>
            </a:extLst>
          </p:cNvPr>
          <p:cNvSpPr txBox="1"/>
          <p:nvPr/>
        </p:nvSpPr>
        <p:spPr>
          <a:xfrm>
            <a:off x="10763250" y="4026165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P0 R1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3E2AD4-A911-42A7-AA92-9B6198699542}"/>
              </a:ext>
            </a:extLst>
          </p:cNvPr>
          <p:cNvSpPr txBox="1"/>
          <p:nvPr/>
        </p:nvSpPr>
        <p:spPr>
          <a:xfrm>
            <a:off x="1247775" y="1445396"/>
            <a:ext cx="92202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B032</a:t>
            </a:r>
          </a:p>
          <a:p>
            <a:r>
              <a:rPr lang="de-DE" dirty="0"/>
              <a:t>Johann Hinrich Böse, Brinksitzer, Hs. Nr. 46, * 24.9.1811 aus B031, + 30.6.1850,</a:t>
            </a:r>
          </a:p>
          <a:p>
            <a:r>
              <a:rPr lang="de-DE" dirty="0"/>
              <a:t>oo 22.7.1842 Sophia Maria Feldmann, (To. Johann Dierk F., Marschkamp, oo Lücke Schröder), * Marschkamp 3.3.1816, o-o 1842, (s. F001), ooll. 22.6.1851 </a:t>
            </a:r>
            <a:r>
              <a:rPr lang="de-DE" dirty="0">
                <a:highlight>
                  <a:srgbClr val="FFFF00"/>
                </a:highlight>
              </a:rPr>
              <a:t>Johann Hinrich Rathje</a:t>
            </a:r>
            <a:r>
              <a:rPr lang="de-DE" dirty="0"/>
              <a:t>, R023, </a:t>
            </a:r>
            <a:r>
              <a:rPr lang="de-DE" dirty="0">
                <a:highlight>
                  <a:srgbClr val="FFFF00"/>
                </a:highlight>
              </a:rPr>
              <a:t>oolll. </a:t>
            </a:r>
            <a:r>
              <a:rPr lang="de-DE" dirty="0">
                <a:highlight>
                  <a:srgbClr val="FF0000"/>
                </a:highlight>
              </a:rPr>
              <a:t>16.12.1851</a:t>
            </a:r>
            <a:r>
              <a:rPr lang="de-DE" dirty="0">
                <a:highlight>
                  <a:srgbClr val="FFFF00"/>
                </a:highlight>
              </a:rPr>
              <a:t> Albert von Soosten</a:t>
            </a:r>
            <a:r>
              <a:rPr lang="de-DE" dirty="0"/>
              <a:t>, S077, Kinder: Carsten * 9.9.1843, + 21.5.1860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5A1090-ABDB-4C3E-A1C4-EA21A10D6762}"/>
              </a:ext>
            </a:extLst>
          </p:cNvPr>
          <p:cNvSpPr txBox="1"/>
          <p:nvPr/>
        </p:nvSpPr>
        <p:spPr>
          <a:xfrm>
            <a:off x="10772775" y="1879377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P1 R1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0D33C6-616B-4587-85DD-6F0AB8F9FD8F}"/>
              </a:ext>
            </a:extLst>
          </p:cNvPr>
          <p:cNvSpPr txBox="1"/>
          <p:nvPr/>
        </p:nvSpPr>
        <p:spPr>
          <a:xfrm>
            <a:off x="1479854" y="2946451"/>
            <a:ext cx="58432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* This line wrap caused BOTH husbands to be dropped</a:t>
            </a:r>
          </a:p>
        </p:txBody>
      </p:sp>
    </p:spTree>
    <p:extLst>
      <p:ext uri="{BB962C8B-B14F-4D97-AF65-F5344CB8AC3E}">
        <p14:creationId xmlns:p14="http://schemas.microsoft.com/office/powerpoint/2010/main" val="746576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9CEBA-32BE-4C6D-8718-61072E908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" y="365125"/>
            <a:ext cx="11868150" cy="825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Line Wrap – Marriage Date, SpouseName in Marriage</a:t>
            </a:r>
            <a:br>
              <a:rPr lang="en-US" dirty="0"/>
            </a:br>
            <a:r>
              <a:rPr lang="en-US" sz="3100" dirty="0"/>
              <a:t>cont’d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3CFB9D5-3AE3-49A7-B37B-FE4729247C11}"/>
              </a:ext>
            </a:extLst>
          </p:cNvPr>
          <p:cNvSpPr txBox="1"/>
          <p:nvPr/>
        </p:nvSpPr>
        <p:spPr>
          <a:xfrm>
            <a:off x="1219200" y="3067244"/>
            <a:ext cx="92202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S008</a:t>
            </a:r>
          </a:p>
          <a:p>
            <a:r>
              <a:rPr lang="en-US" dirty="0"/>
              <a:t>Margareta Elisabeth Schnittger, Fickmühlen, * 21.5.1809 aus S006, </a:t>
            </a:r>
            <a:r>
              <a:rPr lang="en-US" dirty="0">
                <a:highlight>
                  <a:srgbClr val="FFFF00"/>
                </a:highlight>
              </a:rPr>
              <a:t>oo Debstedt 20.8.1843 </a:t>
            </a:r>
          </a:p>
          <a:p>
            <a:r>
              <a:rPr lang="en-US" dirty="0">
                <a:highlight>
                  <a:srgbClr val="FFFF00"/>
                </a:highlight>
              </a:rPr>
              <a:t>(Deb </a:t>
            </a:r>
            <a:r>
              <a:rPr lang="en-US" dirty="0">
                <a:highlight>
                  <a:srgbClr val="FF0000"/>
                </a:highlight>
              </a:rPr>
              <a:t>V002) </a:t>
            </a:r>
            <a:r>
              <a:rPr lang="en-US" dirty="0">
                <a:highlight>
                  <a:srgbClr val="FFFF00"/>
                </a:highlight>
              </a:rPr>
              <a:t>Joh. Heinr. Franziscus Veigts</a:t>
            </a:r>
            <a:r>
              <a:rPr lang="en-US" dirty="0"/>
              <a:t>, Wwr., </a:t>
            </a:r>
          </a:p>
          <a:p>
            <a:r>
              <a:rPr lang="en-US" dirty="0"/>
              <a:t>o-o Jürgen Wendelken, aus Wilstedter Moor, Amt Ottersberg,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4437B5-3DEF-4B74-B754-B1EB7479B9DF}"/>
              </a:ext>
            </a:extLst>
          </p:cNvPr>
          <p:cNvSpPr txBox="1"/>
          <p:nvPr/>
        </p:nvSpPr>
        <p:spPr>
          <a:xfrm>
            <a:off x="10796587" y="3275072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P1 R1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E0EDFF9-3A26-4F9B-9717-21F6421E7B72}"/>
              </a:ext>
            </a:extLst>
          </p:cNvPr>
          <p:cNvSpPr txBox="1"/>
          <p:nvPr/>
        </p:nvSpPr>
        <p:spPr>
          <a:xfrm>
            <a:off x="1219200" y="1604109"/>
            <a:ext cx="92202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G002</a:t>
            </a:r>
          </a:p>
          <a:p>
            <a:r>
              <a:rPr lang="de-DE" dirty="0"/>
              <a:t>Margaretha Elisabeth Gehrs, Fickmühlen, (ill. To. Beata Juliana Marie Steffens geb. Reppen- hagen, o-o Johann Hinrich Gehrs), (*) 29.6.1822 aus S082, (führt den Namen Gehrs), </a:t>
            </a:r>
            <a:r>
              <a:rPr lang="de-DE" dirty="0">
                <a:highlight>
                  <a:srgbClr val="FFFF00"/>
                </a:highlight>
              </a:rPr>
              <a:t>aufgeb. </a:t>
            </a:r>
            <a:r>
              <a:rPr lang="de-DE" dirty="0">
                <a:highlight>
                  <a:srgbClr val="FF0000"/>
                </a:highlight>
              </a:rPr>
              <a:t>1854 mit</a:t>
            </a:r>
            <a:r>
              <a:rPr lang="de-DE" dirty="0">
                <a:highlight>
                  <a:srgbClr val="FFFF00"/>
                </a:highlight>
              </a:rPr>
              <a:t> Johann Carl Elling</a:t>
            </a:r>
            <a:r>
              <a:rPr lang="de-DE" dirty="0"/>
              <a:t>, Wwr., Steinsetzerin Bederkesa, 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2E4335C-8723-4A48-861F-4A342F3CAB03}"/>
              </a:ext>
            </a:extLst>
          </p:cNvPr>
          <p:cNvSpPr txBox="1"/>
          <p:nvPr/>
        </p:nvSpPr>
        <p:spPr>
          <a:xfrm>
            <a:off x="10796587" y="1954081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P1 R0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15AD8C4-C640-4A84-BEFB-B6D66D23481D}"/>
              </a:ext>
            </a:extLst>
          </p:cNvPr>
          <p:cNvSpPr txBox="1"/>
          <p:nvPr/>
        </p:nvSpPr>
        <p:spPr>
          <a:xfrm>
            <a:off x="1219200" y="4414222"/>
            <a:ext cx="92202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S015</a:t>
            </a:r>
          </a:p>
          <a:p>
            <a:r>
              <a:rPr lang="en-US" dirty="0"/>
              <a:t>Harm(en) Schnut, Kö., * ca. 1693, + 8.8.1742, 49 J.,</a:t>
            </a:r>
          </a:p>
          <a:p>
            <a:r>
              <a:rPr lang="en-US" dirty="0"/>
              <a:t>ooll. 24.10.1737 Thrine Struß, (To. Albert S., Drangstedt), * ca. 1714, ~ nicht in Elmlohe, </a:t>
            </a:r>
            <a:r>
              <a:rPr lang="en-US" dirty="0">
                <a:highlight>
                  <a:srgbClr val="FFFF00"/>
                </a:highlight>
              </a:rPr>
              <a:t>ooll. </a:t>
            </a:r>
          </a:p>
          <a:p>
            <a:r>
              <a:rPr lang="en-US" dirty="0">
                <a:highlight>
                  <a:srgbClr val="FFFF00"/>
                </a:highlight>
              </a:rPr>
              <a:t>12.11</a:t>
            </a:r>
            <a:r>
              <a:rPr lang="en-US" dirty="0">
                <a:highlight>
                  <a:srgbClr val="FF0000"/>
                </a:highlight>
              </a:rPr>
              <a:t>.1743</a:t>
            </a:r>
            <a:r>
              <a:rPr lang="en-US" dirty="0">
                <a:highlight>
                  <a:srgbClr val="FFFF00"/>
                </a:highlight>
              </a:rPr>
              <a:t> Berend Döscher</a:t>
            </a:r>
            <a:r>
              <a:rPr lang="en-US" dirty="0"/>
              <a:t>, D031,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2D4266-6096-46C7-89C9-3EA1FAD3CAFF}"/>
              </a:ext>
            </a:extLst>
          </p:cNvPr>
          <p:cNvSpPr txBox="1"/>
          <p:nvPr/>
        </p:nvSpPr>
        <p:spPr>
          <a:xfrm>
            <a:off x="10796587" y="4910891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P1 R1</a:t>
            </a:r>
          </a:p>
        </p:txBody>
      </p:sp>
    </p:spTree>
    <p:extLst>
      <p:ext uri="{BB962C8B-B14F-4D97-AF65-F5344CB8AC3E}">
        <p14:creationId xmlns:p14="http://schemas.microsoft.com/office/powerpoint/2010/main" val="1065168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9CEBA-32BE-4C6D-8718-61072E908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" y="365125"/>
            <a:ext cx="11868150" cy="825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Line Wrap – Marriage Date, SpouseName in Marriage</a:t>
            </a:r>
            <a:br>
              <a:rPr lang="en-US" dirty="0"/>
            </a:br>
            <a:r>
              <a:rPr lang="en-US" sz="3100" dirty="0"/>
              <a:t>cont’d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85A841-E8E2-472B-9C37-7DC18F4AA64A}"/>
              </a:ext>
            </a:extLst>
          </p:cNvPr>
          <p:cNvSpPr txBox="1"/>
          <p:nvPr/>
        </p:nvSpPr>
        <p:spPr>
          <a:xfrm>
            <a:off x="1238250" y="1471741"/>
            <a:ext cx="92202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S054</a:t>
            </a:r>
          </a:p>
          <a:p>
            <a:r>
              <a:rPr lang="de-DE" dirty="0"/>
              <a:t>ooll. 27.4.1779 Maria Elisabeth Struß, * 9.3.1753 aus S103, (Schwester der ersten Ehefrau), </a:t>
            </a:r>
            <a:r>
              <a:rPr lang="de-DE" dirty="0">
                <a:highlight>
                  <a:srgbClr val="FFFF00"/>
                </a:highlight>
              </a:rPr>
              <a:t>o-o </a:t>
            </a:r>
          </a:p>
          <a:p>
            <a:r>
              <a:rPr lang="de-DE" dirty="0">
                <a:highlight>
                  <a:srgbClr val="FF0000"/>
                </a:highlight>
              </a:rPr>
              <a:t>1778, </a:t>
            </a:r>
            <a:r>
              <a:rPr lang="de-DE" dirty="0">
                <a:highlight>
                  <a:srgbClr val="FFFF00"/>
                </a:highlight>
              </a:rPr>
              <a:t>S109</a:t>
            </a:r>
            <a:r>
              <a:rPr lang="de-DE" dirty="0"/>
              <a:t>, + 8.2.1830,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F3C67C-4344-4695-86D1-1875946B8A71}"/>
              </a:ext>
            </a:extLst>
          </p:cNvPr>
          <p:cNvSpPr txBox="1"/>
          <p:nvPr/>
        </p:nvSpPr>
        <p:spPr>
          <a:xfrm>
            <a:off x="1238250" y="2628383"/>
            <a:ext cx="92202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W023</a:t>
            </a:r>
          </a:p>
          <a:p>
            <a:r>
              <a:rPr lang="de-DE" dirty="0"/>
              <a:t>Albert Hinrich Wichmann, Brinksitzer und Gastwirt, Fickmühlen, * 1.4.1797 aus W021,</a:t>
            </a:r>
          </a:p>
          <a:p>
            <a:r>
              <a:rPr lang="de-DE" dirty="0"/>
              <a:t>+ 30.11.1834,</a:t>
            </a:r>
          </a:p>
          <a:p>
            <a:r>
              <a:rPr lang="de-DE" dirty="0"/>
              <a:t>oo 17.10.1828 Maria Christina Menken, (To. Johann Hinrich M., Bederkesa), * ca. 1809, </a:t>
            </a:r>
            <a:r>
              <a:rPr lang="de-DE" dirty="0">
                <a:highlight>
                  <a:srgbClr val="FFFF00"/>
                </a:highlight>
              </a:rPr>
              <a:t>ooll. 29.6</a:t>
            </a:r>
            <a:r>
              <a:rPr lang="de-DE" dirty="0">
                <a:highlight>
                  <a:srgbClr val="FF0000"/>
                </a:highlight>
              </a:rPr>
              <a:t>.1835</a:t>
            </a:r>
            <a:r>
              <a:rPr lang="de-DE" dirty="0">
                <a:highlight>
                  <a:srgbClr val="FFFF00"/>
                </a:highlight>
              </a:rPr>
              <a:t> Johann Hinrich Wichmann</a:t>
            </a:r>
            <a:r>
              <a:rPr lang="de-DE" dirty="0"/>
              <a:t>, W024,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CD37EB-1F51-4F77-A02B-C027F37BE529}"/>
              </a:ext>
            </a:extLst>
          </p:cNvPr>
          <p:cNvSpPr txBox="1"/>
          <p:nvPr/>
        </p:nvSpPr>
        <p:spPr>
          <a:xfrm>
            <a:off x="1238250" y="4339023"/>
            <a:ext cx="92202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W093</a:t>
            </a:r>
          </a:p>
          <a:p>
            <a:r>
              <a:rPr lang="de-DE" dirty="0"/>
              <a:t>Ede Wöhlke, Bm., Hs. Nr. 6, ~ 3.11.1726, *aus W091, + 9.6.1780,</a:t>
            </a:r>
          </a:p>
          <a:p>
            <a:r>
              <a:rPr lang="de-DE" dirty="0"/>
              <a:t>ooll. 29.4.1762 Tjede Catharina Hillbrandts, (To. Hinrich H., Heuhausen, Ksp. Dorum), </a:t>
            </a:r>
            <a:r>
              <a:rPr lang="de-DE" dirty="0">
                <a:highlight>
                  <a:srgbClr val="FFFF00"/>
                </a:highlight>
              </a:rPr>
              <a:t>ooll. </a:t>
            </a:r>
          </a:p>
          <a:p>
            <a:r>
              <a:rPr lang="de-DE" dirty="0">
                <a:highlight>
                  <a:srgbClr val="FFFF00"/>
                </a:highlight>
              </a:rPr>
              <a:t>22.8</a:t>
            </a:r>
            <a:r>
              <a:rPr lang="de-DE" dirty="0">
                <a:highlight>
                  <a:srgbClr val="FF0000"/>
                </a:highlight>
              </a:rPr>
              <a:t>.1786</a:t>
            </a:r>
            <a:r>
              <a:rPr lang="de-DE" dirty="0">
                <a:highlight>
                  <a:srgbClr val="FFFF00"/>
                </a:highlight>
              </a:rPr>
              <a:t> Peter Kann</a:t>
            </a:r>
            <a:r>
              <a:rPr lang="de-DE" dirty="0"/>
              <a:t>, K004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9219D2-4D57-451E-BE71-AB90ABCC0BD3}"/>
              </a:ext>
            </a:extLst>
          </p:cNvPr>
          <p:cNvSpPr txBox="1"/>
          <p:nvPr/>
        </p:nvSpPr>
        <p:spPr>
          <a:xfrm>
            <a:off x="10801350" y="1858702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P2 R0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51D2D2-EB9C-4118-AC08-81EDFC521BD4}"/>
              </a:ext>
            </a:extLst>
          </p:cNvPr>
          <p:cNvSpPr txBox="1"/>
          <p:nvPr/>
        </p:nvSpPr>
        <p:spPr>
          <a:xfrm>
            <a:off x="10801350" y="3322697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P1 R1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9D7D31B-B05D-4327-A314-9091C0C4F1E8}"/>
              </a:ext>
            </a:extLst>
          </p:cNvPr>
          <p:cNvSpPr txBox="1"/>
          <p:nvPr/>
        </p:nvSpPr>
        <p:spPr>
          <a:xfrm>
            <a:off x="10801350" y="4513322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P1 R1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3F49271-14A9-4A26-9EEF-6C10C85F7C0D}"/>
              </a:ext>
            </a:extLst>
          </p:cNvPr>
          <p:cNvSpPr txBox="1"/>
          <p:nvPr/>
        </p:nvSpPr>
        <p:spPr>
          <a:xfrm>
            <a:off x="1733550" y="1440724"/>
            <a:ext cx="1007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highlight>
                  <a:srgbClr val="FFFF00"/>
                </a:highlight>
              </a:rPr>
              <a:t>o-o that uses child’s birth date in reference should not be extracted, but is labeled because of Line Wrap</a:t>
            </a:r>
          </a:p>
        </p:txBody>
      </p:sp>
    </p:spTree>
    <p:extLst>
      <p:ext uri="{BB962C8B-B14F-4D97-AF65-F5344CB8AC3E}">
        <p14:creationId xmlns:p14="http://schemas.microsoft.com/office/powerpoint/2010/main" val="37133643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9CEBA-32BE-4C6D-8718-61072E908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" y="365125"/>
            <a:ext cx="11868150" cy="825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Line Wrap and TABs in Name</a:t>
            </a:r>
            <a:br>
              <a:rPr lang="en-US" dirty="0"/>
            </a:br>
            <a:r>
              <a:rPr lang="en-US" sz="3100" dirty="0">
                <a:solidFill>
                  <a:srgbClr val="0070C0"/>
                </a:solidFill>
              </a:rPr>
              <a:t>(1 P and 8 R errors)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73F68C-A54C-4615-842B-58CC9D9DC525}"/>
              </a:ext>
            </a:extLst>
          </p:cNvPr>
          <p:cNvSpPr txBox="1"/>
          <p:nvPr/>
        </p:nvSpPr>
        <p:spPr>
          <a:xfrm>
            <a:off x="1219199" y="1190625"/>
            <a:ext cx="929153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D065</a:t>
            </a:r>
          </a:p>
          <a:p>
            <a:r>
              <a:rPr lang="de-DE" dirty="0"/>
              <a:t>	Gesche Maria * 6.1.1798, oo Elmlohe als Gesche Margaretha 17.8.1823 </a:t>
            </a:r>
            <a:r>
              <a:rPr lang="de-DE" dirty="0">
                <a:highlight>
                  <a:srgbClr val="FFFF00"/>
                </a:highlight>
              </a:rPr>
              <a:t>Gerd Hinr.</a:t>
            </a:r>
          </a:p>
          <a:p>
            <a:r>
              <a:rPr lang="de-DE" dirty="0">
                <a:highlight>
                  <a:srgbClr val="FF0000"/>
                </a:highlight>
              </a:rPr>
              <a:t>				</a:t>
            </a:r>
            <a:r>
              <a:rPr lang="de-DE" dirty="0">
                <a:highlight>
                  <a:srgbClr val="FFFF00"/>
                </a:highlight>
              </a:rPr>
              <a:t>Bremer</a:t>
            </a:r>
            <a:r>
              <a:rPr lang="de-DE" dirty="0"/>
              <a:t>, Brinksitzer, Elmlohe, + Elmlohe 1859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85A841-E8E2-472B-9C37-7DC18F4AA64A}"/>
              </a:ext>
            </a:extLst>
          </p:cNvPr>
          <p:cNvSpPr txBox="1"/>
          <p:nvPr/>
        </p:nvSpPr>
        <p:spPr>
          <a:xfrm>
            <a:off x="1219199" y="3814879"/>
            <a:ext cx="929153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B076</a:t>
            </a:r>
          </a:p>
          <a:p>
            <a:r>
              <a:rPr lang="de-DE" dirty="0"/>
              <a:t>	Martin * 26.1.1842, oo Ringstedt luth. 23.11.1869 Gesche Katharina Schröder,</a:t>
            </a:r>
          </a:p>
          <a:p>
            <a:r>
              <a:rPr lang="de-DE" dirty="0"/>
              <a:t>                                       (To. Johann S., Schmied, Alfstedt, Ksp. Ringstedt, oo </a:t>
            </a:r>
            <a:r>
              <a:rPr lang="de-DE" dirty="0">
                <a:highlight>
                  <a:srgbClr val="FFFF00"/>
                </a:highlight>
              </a:rPr>
              <a:t>Dorothea Margareta </a:t>
            </a:r>
          </a:p>
          <a:p>
            <a:r>
              <a:rPr lang="de-DE" dirty="0">
                <a:highlight>
                  <a:srgbClr val="FF0000"/>
                </a:highlight>
              </a:rPr>
              <a:t>                                        </a:t>
            </a:r>
            <a:r>
              <a:rPr lang="de-DE" dirty="0">
                <a:highlight>
                  <a:srgbClr val="FFFF00"/>
                </a:highlight>
              </a:rPr>
              <a:t>von der Lieth</a:t>
            </a:r>
            <a:r>
              <a:rPr lang="de-DE" dirty="0"/>
              <a:t>), * Alfstedt 7.10.1847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F3C67C-4344-4695-86D1-1875946B8A71}"/>
              </a:ext>
            </a:extLst>
          </p:cNvPr>
          <p:cNvSpPr txBox="1"/>
          <p:nvPr/>
        </p:nvSpPr>
        <p:spPr>
          <a:xfrm>
            <a:off x="1219199" y="2666893"/>
            <a:ext cx="929153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D065</a:t>
            </a:r>
          </a:p>
          <a:p>
            <a:r>
              <a:rPr lang="de-DE" dirty="0"/>
              <a:t>	Gesche Maria * 6.1.1798, oo Elmlohe als Gesche Margaretha 17.8.1823 </a:t>
            </a:r>
            <a:r>
              <a:rPr lang="de-DE" dirty="0">
                <a:highlight>
                  <a:srgbClr val="FFFF00"/>
                </a:highlight>
              </a:rPr>
              <a:t>Gerd Hinr.</a:t>
            </a:r>
          </a:p>
          <a:p>
            <a:r>
              <a:rPr lang="de-DE" dirty="0">
                <a:highlight>
                  <a:srgbClr val="FF0000"/>
                </a:highlight>
              </a:rPr>
              <a:t>                                                        </a:t>
            </a:r>
            <a:r>
              <a:rPr lang="de-DE" dirty="0">
                <a:highlight>
                  <a:srgbClr val="FFFF00"/>
                </a:highlight>
              </a:rPr>
              <a:t>Bremer</a:t>
            </a:r>
            <a:r>
              <a:rPr lang="de-DE" dirty="0"/>
              <a:t>, Brinksitzer, Elmlohe, + Elmlohe 1859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CD37EB-1F51-4F77-A02B-C027F37BE529}"/>
              </a:ext>
            </a:extLst>
          </p:cNvPr>
          <p:cNvSpPr txBox="1"/>
          <p:nvPr/>
        </p:nvSpPr>
        <p:spPr>
          <a:xfrm>
            <a:off x="1219200" y="5338374"/>
            <a:ext cx="96012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M003</a:t>
            </a:r>
          </a:p>
          <a:p>
            <a:r>
              <a:rPr lang="de-DE" sz="1800" b="0" i="0" u="none" strike="noStrike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  <a:r>
              <a:rPr lang="de-DE" dirty="0"/>
              <a:t>Margaretha Catherina * 8.5.1832, aufgeb. 1862 mit Johann Arend Lohse, (So. </a:t>
            </a:r>
            <a:r>
              <a:rPr lang="de-DE" dirty="0">
                <a:highlight>
                  <a:srgbClr val="FFFF00"/>
                </a:highlight>
              </a:rPr>
              <a:t>Hinr. 	</a:t>
            </a:r>
            <a:r>
              <a:rPr lang="de-DE" dirty="0">
                <a:highlight>
                  <a:srgbClr val="FF0000"/>
                </a:highlight>
              </a:rPr>
              <a:t>			</a:t>
            </a:r>
            <a:r>
              <a:rPr lang="de-DE" dirty="0">
                <a:highlight>
                  <a:srgbClr val="FFFF00"/>
                </a:highlight>
              </a:rPr>
              <a:t>Friedr. Reinhard L</a:t>
            </a:r>
            <a:r>
              <a:rPr lang="de-DE" dirty="0"/>
              <a:t>, Mauermann, Bederkesa, oo Cath. Marg. Sievers),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E11475-6C96-4462-8637-B4FADCA26DC1}"/>
              </a:ext>
            </a:extLst>
          </p:cNvPr>
          <p:cNvSpPr txBox="1"/>
          <p:nvPr/>
        </p:nvSpPr>
        <p:spPr>
          <a:xfrm>
            <a:off x="300443" y="902632"/>
            <a:ext cx="1271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In Marriage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BD99034-746F-4BA6-966E-F40787994AB1}"/>
              </a:ext>
            </a:extLst>
          </p:cNvPr>
          <p:cNvSpPr txBox="1"/>
          <p:nvPr/>
        </p:nvSpPr>
        <p:spPr>
          <a:xfrm>
            <a:off x="300443" y="2199585"/>
            <a:ext cx="1335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In Individual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67A2A6-4691-4612-8B9E-4EC3C0336178}"/>
              </a:ext>
            </a:extLst>
          </p:cNvPr>
          <p:cNvSpPr txBox="1"/>
          <p:nvPr/>
        </p:nvSpPr>
        <p:spPr>
          <a:xfrm>
            <a:off x="10815195" y="1467624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P0 R1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8A6DBF-ACE0-47EB-A418-3B4EE8EC4366}"/>
              </a:ext>
            </a:extLst>
          </p:cNvPr>
          <p:cNvSpPr txBox="1"/>
          <p:nvPr/>
        </p:nvSpPr>
        <p:spPr>
          <a:xfrm>
            <a:off x="10815195" y="2895167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P0 R2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52992A3-A34E-42B6-BD06-28141BFA85B2}"/>
              </a:ext>
            </a:extLst>
          </p:cNvPr>
          <p:cNvSpPr txBox="1"/>
          <p:nvPr/>
        </p:nvSpPr>
        <p:spPr>
          <a:xfrm>
            <a:off x="10815195" y="4291559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P0 R2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944698E-9878-4B34-877B-E47C2F51F9D4}"/>
              </a:ext>
            </a:extLst>
          </p:cNvPr>
          <p:cNvSpPr txBox="1"/>
          <p:nvPr/>
        </p:nvSpPr>
        <p:spPr>
          <a:xfrm>
            <a:off x="10815195" y="5774630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P1 R1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9F33F58-66D4-4B38-8181-2A83557D0474}"/>
              </a:ext>
            </a:extLst>
          </p:cNvPr>
          <p:cNvSpPr txBox="1"/>
          <p:nvPr/>
        </p:nvSpPr>
        <p:spPr>
          <a:xfrm>
            <a:off x="2355569" y="2296802"/>
            <a:ext cx="8009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* This line wrap and TABS caused reported errors in Marriage and Individual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4D3BCEB9-DE29-4E5E-B04C-591AD1D5D49D}"/>
              </a:ext>
            </a:extLst>
          </p:cNvPr>
          <p:cNvSpPr/>
          <p:nvPr/>
        </p:nvSpPr>
        <p:spPr>
          <a:xfrm>
            <a:off x="10198346" y="1530697"/>
            <a:ext cx="333704" cy="2122599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5514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9CEBA-32BE-4C6D-8718-61072E908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" y="365125"/>
            <a:ext cx="11868150" cy="825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Line Wrap and TABs in Name</a:t>
            </a:r>
            <a:br>
              <a:rPr lang="en-US" dirty="0"/>
            </a:br>
            <a:r>
              <a:rPr lang="en-US" sz="3100" dirty="0"/>
              <a:t>cont’d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AFB1E1-3156-4894-BCE2-4BFA91FBAC5A}"/>
              </a:ext>
            </a:extLst>
          </p:cNvPr>
          <p:cNvSpPr txBox="1"/>
          <p:nvPr/>
        </p:nvSpPr>
        <p:spPr>
          <a:xfrm>
            <a:off x="1238249" y="1504950"/>
            <a:ext cx="984885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W024</a:t>
            </a:r>
          </a:p>
          <a:p>
            <a:r>
              <a:rPr lang="de-DE" dirty="0"/>
              <a:t>Kinder: Henriette Johanna * 29.4.1836, aufgeb. 1862 mit Johann Diedrich Geisweller, Bederkesa, (So. 		Justus Georg G., Gastwirt und Bürger, oo </a:t>
            </a:r>
            <a:r>
              <a:rPr lang="de-DE" dirty="0">
                <a:highlight>
                  <a:srgbClr val="FFFF00"/>
                </a:highlight>
              </a:rPr>
              <a:t>Margarethe Cathrina Maria</a:t>
            </a:r>
          </a:p>
          <a:p>
            <a:r>
              <a:rPr lang="de-DE" dirty="0">
                <a:highlight>
                  <a:srgbClr val="FF0000"/>
                </a:highlight>
              </a:rPr>
              <a:t> 		</a:t>
            </a:r>
            <a:r>
              <a:rPr lang="de-DE" dirty="0">
                <a:highlight>
                  <a:srgbClr val="FFFF00"/>
                </a:highlight>
              </a:rPr>
              <a:t>Borchers</a:t>
            </a:r>
            <a:r>
              <a:rPr lang="de-DE" dirty="0"/>
              <a:t>), * Bederkesa 30.7.1837,</a:t>
            </a:r>
          </a:p>
          <a:p>
            <a:endParaRPr lang="de-DE" dirty="0"/>
          </a:p>
          <a:p>
            <a:r>
              <a:rPr lang="de-DE" dirty="0"/>
              <a:t>	Marie Mathilde, * 13.3.1841, aufgeb. Okt. 1869 mit Wilhelm Hinrich Rüdel, </a:t>
            </a:r>
          </a:p>
          <a:p>
            <a:r>
              <a:rPr lang="de-DE" dirty="0"/>
              <a:t>		Tischlermeister, Bederkesa, (So. Gerd Jacob R., Tischlermeister, oo </a:t>
            </a:r>
            <a:r>
              <a:rPr lang="de-DE" dirty="0">
                <a:highlight>
                  <a:srgbClr val="FFFF00"/>
                </a:highlight>
              </a:rPr>
              <a:t>Margareta 	</a:t>
            </a:r>
            <a:r>
              <a:rPr lang="de-DE" dirty="0">
                <a:highlight>
                  <a:srgbClr val="FF0000"/>
                </a:highlight>
              </a:rPr>
              <a:t>		</a:t>
            </a:r>
            <a:r>
              <a:rPr lang="de-DE" dirty="0">
                <a:highlight>
                  <a:srgbClr val="FFFF00"/>
                </a:highlight>
              </a:rPr>
              <a:t>Katherina Krooß</a:t>
            </a:r>
            <a:r>
              <a:rPr lang="de-DE" dirty="0"/>
              <a:t>), * Bederkesa 19.5.1835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344B44-34FC-4CEF-B676-74B489A5AC30}"/>
              </a:ext>
            </a:extLst>
          </p:cNvPr>
          <p:cNvSpPr txBox="1"/>
          <p:nvPr/>
        </p:nvSpPr>
        <p:spPr>
          <a:xfrm>
            <a:off x="264578" y="1005959"/>
            <a:ext cx="1335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In Individual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B8031C-CD57-4B2E-8C6D-C18E86D4A471}"/>
              </a:ext>
            </a:extLst>
          </p:cNvPr>
          <p:cNvSpPr txBox="1"/>
          <p:nvPr/>
        </p:nvSpPr>
        <p:spPr>
          <a:xfrm>
            <a:off x="10796145" y="2295931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P0 R2</a:t>
            </a:r>
          </a:p>
        </p:txBody>
      </p:sp>
    </p:spTree>
    <p:extLst>
      <p:ext uri="{BB962C8B-B14F-4D97-AF65-F5344CB8AC3E}">
        <p14:creationId xmlns:p14="http://schemas.microsoft.com/office/powerpoint/2010/main" val="36234410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9CEBA-32BE-4C6D-8718-61072E908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5" y="160472"/>
            <a:ext cx="11868150" cy="825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Last Family in the Book</a:t>
            </a:r>
            <a:br>
              <a:rPr lang="en-US" dirty="0"/>
            </a:br>
            <a:r>
              <a:rPr lang="en-US" sz="3100" dirty="0">
                <a:solidFill>
                  <a:srgbClr val="0070C0"/>
                </a:solidFill>
              </a:rPr>
              <a:t>(0 P and 4 R errors)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5AEE35-47FB-44D5-9248-59E9A7CD9F3A}"/>
              </a:ext>
            </a:extLst>
          </p:cNvPr>
          <p:cNvSpPr txBox="1"/>
          <p:nvPr/>
        </p:nvSpPr>
        <p:spPr>
          <a:xfrm>
            <a:off x="597546" y="1498943"/>
            <a:ext cx="10734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Labeled Correctly but not extracted in Marriage and Family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338D46E-C99F-4043-A3AE-7AC5F9A30028}"/>
              </a:ext>
            </a:extLst>
          </p:cNvPr>
          <p:cNvSpPr txBox="1"/>
          <p:nvPr/>
        </p:nvSpPr>
        <p:spPr>
          <a:xfrm>
            <a:off x="1250009" y="2009502"/>
            <a:ext cx="9389412" cy="12003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de-DE" dirty="0"/>
              <a:t>Z001</a:t>
            </a:r>
          </a:p>
          <a:p>
            <a:r>
              <a:rPr lang="de-DE" dirty="0"/>
              <a:t>Johann Zintgraf, ein Reiter,</a:t>
            </a:r>
          </a:p>
          <a:p>
            <a:r>
              <a:rPr lang="en-US" dirty="0"/>
              <a:t>oo Anne Margret Dorthe N.N.,</a:t>
            </a:r>
          </a:p>
          <a:p>
            <a:r>
              <a:rPr lang="en-US" dirty="0"/>
              <a:t>Kind: Johann Christian *22.11.1740, + 10.2.1741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84FFCE2-BA58-46D1-B0F7-F9D141352D03}"/>
              </a:ext>
            </a:extLst>
          </p:cNvPr>
          <p:cNvSpPr txBox="1"/>
          <p:nvPr/>
        </p:nvSpPr>
        <p:spPr>
          <a:xfrm>
            <a:off x="10800465" y="2381246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P0 R4</a:t>
            </a:r>
          </a:p>
        </p:txBody>
      </p:sp>
    </p:spTree>
    <p:extLst>
      <p:ext uri="{BB962C8B-B14F-4D97-AF65-F5344CB8AC3E}">
        <p14:creationId xmlns:p14="http://schemas.microsoft.com/office/powerpoint/2010/main" val="39695173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B834C-DA03-47B8-98D6-C84902082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032" y="258031"/>
            <a:ext cx="11219936" cy="466897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Honorable Mention - Others that weren’t counted as PRF errors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8EB2E4-782B-4C6D-B2A5-0EAB8C74EF3A}"/>
              </a:ext>
            </a:extLst>
          </p:cNvPr>
          <p:cNvSpPr txBox="1"/>
          <p:nvPr/>
        </p:nvSpPr>
        <p:spPr>
          <a:xfrm>
            <a:off x="1299777" y="1541406"/>
            <a:ext cx="9848850" cy="175432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de-DE" dirty="0"/>
              <a:t>W088	(Ground Truth in Marriage)</a:t>
            </a:r>
          </a:p>
          <a:p>
            <a:r>
              <a:rPr lang="de-DE" dirty="0"/>
              <a:t>Albert * ca, 1691, oo </a:t>
            </a:r>
            <a:r>
              <a:rPr lang="de-DE" dirty="0">
                <a:highlight>
                  <a:srgbClr val="FF0000"/>
                </a:highlight>
              </a:rPr>
              <a:t>ca. </a:t>
            </a:r>
            <a:r>
              <a:rPr lang="de-DE" dirty="0">
                <a:highlight>
                  <a:srgbClr val="FFFF00"/>
                </a:highlight>
              </a:rPr>
              <a:t>1725</a:t>
            </a:r>
            <a:r>
              <a:rPr lang="de-DE" dirty="0"/>
              <a:t>, W091</a:t>
            </a:r>
          </a:p>
          <a:p>
            <a:endParaRPr lang="de-DE" dirty="0"/>
          </a:p>
          <a:p>
            <a:r>
              <a:rPr lang="de-DE" dirty="0"/>
              <a:t>W091</a:t>
            </a:r>
          </a:p>
          <a:p>
            <a:r>
              <a:rPr lang="de-DE" dirty="0"/>
              <a:t>Albert Wöhlke, Bm., Hs. Nr. 6, * ca. 1691 aus W088, + 8.5.1776, 85 J.,</a:t>
            </a:r>
          </a:p>
          <a:p>
            <a:r>
              <a:rPr lang="de-DE" dirty="0"/>
              <a:t>oo </a:t>
            </a:r>
            <a:r>
              <a:rPr lang="de-DE" dirty="0">
                <a:highlight>
                  <a:srgbClr val="FF0000"/>
                </a:highlight>
              </a:rPr>
              <a:t>verm. </a:t>
            </a:r>
            <a:r>
              <a:rPr lang="de-DE" dirty="0">
                <a:highlight>
                  <a:srgbClr val="FFFF00"/>
                </a:highlight>
              </a:rPr>
              <a:t>1725 </a:t>
            </a:r>
            <a:r>
              <a:rPr lang="de-DE" dirty="0"/>
              <a:t>Gesche Kors, (To. Ede K., Müller, Holßel), *ca. 1704, + 11.11.1758, 54 J.,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0B243E-FBF1-4E6C-87EF-D4BF6567DD08}"/>
              </a:ext>
            </a:extLst>
          </p:cNvPr>
          <p:cNvSpPr txBox="1"/>
          <p:nvPr/>
        </p:nvSpPr>
        <p:spPr>
          <a:xfrm>
            <a:off x="1299777" y="4229383"/>
            <a:ext cx="897924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W103</a:t>
            </a:r>
          </a:p>
          <a:p>
            <a:r>
              <a:rPr lang="de-DE" dirty="0"/>
              <a:t>Johann Georg von der Wolfsburg, (So. Dr. Johann Georg Wolff v.</a:t>
            </a:r>
            <a:r>
              <a:rPr lang="en-US" dirty="0"/>
              <a:t> </a:t>
            </a:r>
            <a:r>
              <a:rPr lang="de-DE" dirty="0"/>
              <a:t>d. Wolfsburg, + 1695, oo 1668 Elisabeth Eibsen), * aus Mulsum </a:t>
            </a:r>
            <a:r>
              <a:rPr lang="de-DE" dirty="0">
                <a:highlight>
                  <a:srgbClr val="FFFF00"/>
                </a:highlight>
              </a:rPr>
              <a:t>1178</a:t>
            </a:r>
            <a:r>
              <a:rPr lang="de-DE" dirty="0"/>
              <a:t>, </a:t>
            </a:r>
          </a:p>
          <a:p>
            <a:r>
              <a:rPr lang="de-DE" dirty="0"/>
              <a:t>oo 6.6.1718 Julia Eleonora von Langen, (To. Johann Philip v. L., Drost zu Bederkesa), * aus L001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109468-96F8-437E-B2F2-BF119952E4EA}"/>
              </a:ext>
            </a:extLst>
          </p:cNvPr>
          <p:cNvSpPr txBox="1"/>
          <p:nvPr/>
        </p:nvSpPr>
        <p:spPr>
          <a:xfrm>
            <a:off x="638736" y="3860051"/>
            <a:ext cx="10734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Birth date is obviously wrong.  It should probably be 1678 since his marriage date is 1718.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B95C1B4-A202-447E-ADF6-6CC3C2E2CCBA}"/>
              </a:ext>
            </a:extLst>
          </p:cNvPr>
          <p:cNvSpPr txBox="1"/>
          <p:nvPr/>
        </p:nvSpPr>
        <p:spPr>
          <a:xfrm>
            <a:off x="638736" y="1114408"/>
            <a:ext cx="10734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ca. in one place, verm. in another</a:t>
            </a:r>
          </a:p>
        </p:txBody>
      </p:sp>
    </p:spTree>
    <p:extLst>
      <p:ext uri="{BB962C8B-B14F-4D97-AF65-F5344CB8AC3E}">
        <p14:creationId xmlns:p14="http://schemas.microsoft.com/office/powerpoint/2010/main" val="389817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EB721CA-E9B8-44EC-BA0B-3A9670337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3"/>
            <a:ext cx="10175631" cy="70607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Summary of PRF Errors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357DC2B-4F5C-4397-BBB6-520979E41E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355736"/>
              </p:ext>
            </p:extLst>
          </p:nvPr>
        </p:nvGraphicFramePr>
        <p:xfrm>
          <a:off x="560071" y="1054144"/>
          <a:ext cx="6450329" cy="5003755"/>
        </p:xfrm>
        <a:graphic>
          <a:graphicData uri="http://schemas.openxmlformats.org/drawingml/2006/table">
            <a:tbl>
              <a:tblPr/>
              <a:tblGrid>
                <a:gridCol w="717209">
                  <a:extLst>
                    <a:ext uri="{9D8B030D-6E8A-4147-A177-3AD203B41FA5}">
                      <a16:colId xmlns:a16="http://schemas.microsoft.com/office/drawing/2014/main" val="1799771957"/>
                    </a:ext>
                  </a:extLst>
                </a:gridCol>
                <a:gridCol w="3103007">
                  <a:extLst>
                    <a:ext uri="{9D8B030D-6E8A-4147-A177-3AD203B41FA5}">
                      <a16:colId xmlns:a16="http://schemas.microsoft.com/office/drawing/2014/main" val="1575102773"/>
                    </a:ext>
                  </a:extLst>
                </a:gridCol>
                <a:gridCol w="1350508">
                  <a:extLst>
                    <a:ext uri="{9D8B030D-6E8A-4147-A177-3AD203B41FA5}">
                      <a16:colId xmlns:a16="http://schemas.microsoft.com/office/drawing/2014/main" val="39439835"/>
                    </a:ext>
                  </a:extLst>
                </a:gridCol>
                <a:gridCol w="1279605">
                  <a:extLst>
                    <a:ext uri="{9D8B030D-6E8A-4147-A177-3AD203B41FA5}">
                      <a16:colId xmlns:a16="http://schemas.microsoft.com/office/drawing/2014/main" val="1888097571"/>
                    </a:ext>
                  </a:extLst>
                </a:gridCol>
              </a:tblGrid>
              <a:tr h="512514">
                <a:tc gridSpan="2"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Cause of Error</a:t>
                      </a:r>
                      <a:endParaRPr lang="en-US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8776" marR="78776" marT="39388" marB="393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Precision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06" marR="8206" marT="82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Recall</a:t>
                      </a:r>
                      <a:endParaRPr lang="en-US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7988042"/>
                  </a:ext>
                </a:extLst>
              </a:tr>
              <a:tr h="327095">
                <a:tc gridSpan="2"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Author Errors/Inconsistencies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78776" marR="78776" marT="39388" marB="393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270358"/>
                  </a:ext>
                </a:extLst>
              </a:tr>
              <a:tr h="25554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sie +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US" sz="1600" b="0" i="0" u="none" strike="noStrike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1600" b="0" i="0" u="none" strike="noStrike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5340380"/>
                  </a:ext>
                </a:extLst>
              </a:tr>
              <a:tr h="25554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Dates don’t match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1425807"/>
                  </a:ext>
                </a:extLst>
              </a:tr>
              <a:tr h="25554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Names don’t match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5171128"/>
                  </a:ext>
                </a:extLst>
              </a:tr>
              <a:tr h="25554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Other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1600" b="0" i="0" u="none" strike="noStrike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0775178"/>
                  </a:ext>
                </a:extLst>
              </a:tr>
              <a:tr h="327095">
                <a:tc gridSpan="2"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Line Wrap - </a:t>
                      </a:r>
                      <a:r>
                        <a:rPr lang="en-US" sz="16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GreenQQ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8776" marR="78776" marT="39388" marB="393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190571"/>
                  </a:ext>
                </a:extLst>
              </a:tr>
              <a:tr h="25554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Birth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en-US" sz="1600" b="0" i="0" u="none" strike="noStrike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6948345"/>
                  </a:ext>
                </a:extLst>
              </a:tr>
              <a:tr h="25554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Marriage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en-US" sz="1600" b="0" i="0" u="none" strike="noStrike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5723845"/>
                  </a:ext>
                </a:extLst>
              </a:tr>
              <a:tr h="25554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TABs in Name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en-US" sz="1600" b="0" i="0" u="none" strike="noStrike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5098455"/>
                  </a:ext>
                </a:extLst>
              </a:tr>
              <a:tr h="327095">
                <a:tc gridSpan="2"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Last Family in the Book - </a:t>
                      </a:r>
                      <a:r>
                        <a:rPr lang="en-US" sz="16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GreenQQ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8776" marR="78776" marT="39388" marB="393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9800249"/>
                  </a:ext>
                </a:extLst>
              </a:tr>
              <a:tr h="412761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i="0" u="none" strike="noStrike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i="0" u="none" strike="noStrike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5336677"/>
                  </a:ext>
                </a:extLst>
              </a:tr>
              <a:tr h="327095">
                <a:tc gridSpan="2">
                  <a:txBody>
                    <a:bodyPr/>
                    <a:lstStyle/>
                    <a:p>
                      <a:pPr algn="l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– Author Errors/Inconsistencies</a:t>
                      </a:r>
                      <a:endParaRPr lang="en-US" sz="1600" b="0" i="0" u="none" strike="noStrike">
                        <a:effectLst/>
                        <a:latin typeface="+mn-lt"/>
                      </a:endParaRPr>
                    </a:p>
                  </a:txBody>
                  <a:tcPr marL="78776" marR="78776" marT="39388" marB="393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0287178"/>
                  </a:ext>
                </a:extLst>
              </a:tr>
              <a:tr h="327095">
                <a:tc gridSpan="2">
                  <a:txBody>
                    <a:bodyPr/>
                    <a:lstStyle/>
                    <a:p>
                      <a:pPr algn="l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– Other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78776" marR="78776" marT="39388" marB="393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1600" b="0" i="0" u="none" strike="noStrike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8667297"/>
                  </a:ext>
                </a:extLst>
              </a:tr>
              <a:tr h="327095">
                <a:tc gridSpan="2">
                  <a:txBody>
                    <a:bodyPr/>
                    <a:lstStyle/>
                    <a:p>
                      <a:pPr algn="l" rtl="0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– </a:t>
                      </a:r>
                      <a:r>
                        <a:rPr lang="en-US" sz="1600" b="1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GreenQQ</a:t>
                      </a:r>
                      <a:endParaRPr lang="en-US" sz="16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8776" marR="78776" marT="39388" marB="393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1708039"/>
                  </a:ext>
                </a:extLst>
              </a:tr>
              <a:tr h="327095">
                <a:tc gridSpan="2"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GRAND TOTAL</a:t>
                      </a:r>
                      <a:endParaRPr lang="en-US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78776" marR="78776" marT="39388" marB="3938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</a:t>
                      </a:r>
                      <a:endParaRPr lang="en-US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</a:t>
                      </a:r>
                      <a:endParaRPr lang="en-US" sz="1600" b="1" i="0" u="none" strike="noStrike" dirty="0">
                        <a:effectLst/>
                        <a:latin typeface="+mn-lt"/>
                      </a:endParaRPr>
                    </a:p>
                  </a:txBody>
                  <a:tcPr marL="8206" marR="8206" marT="820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62800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2EE80D3-586B-4B82-9833-AE2CAAE952EF}"/>
              </a:ext>
            </a:extLst>
          </p:cNvPr>
          <p:cNvSpPr txBox="1"/>
          <p:nvPr/>
        </p:nvSpPr>
        <p:spPr>
          <a:xfrm>
            <a:off x="7772400" y="3424951"/>
            <a:ext cx="385464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solidFill>
                  <a:srgbClr val="0070C0"/>
                </a:solidFill>
              </a:rPr>
              <a:t>Including everything (P 24, R 41)</a:t>
            </a:r>
          </a:p>
          <a:p>
            <a:r>
              <a:rPr lang="en-US" dirty="0">
                <a:solidFill>
                  <a:srgbClr val="0070C0"/>
                </a:solidFill>
              </a:rPr>
              <a:t>P = 99.874 %</a:t>
            </a:r>
          </a:p>
          <a:p>
            <a:r>
              <a:rPr lang="en-US" dirty="0">
                <a:solidFill>
                  <a:srgbClr val="0070C0"/>
                </a:solidFill>
              </a:rPr>
              <a:t>R = 99.786 %</a:t>
            </a:r>
          </a:p>
          <a:p>
            <a:r>
              <a:rPr lang="en-US" dirty="0">
                <a:solidFill>
                  <a:srgbClr val="0070C0"/>
                </a:solidFill>
              </a:rPr>
              <a:t>F = 99.830 %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u="sng" dirty="0">
                <a:solidFill>
                  <a:srgbClr val="0070C0"/>
                </a:solidFill>
              </a:rPr>
              <a:t>If GreenQQ Issues are fixed (P 9, R 12)</a:t>
            </a:r>
          </a:p>
          <a:p>
            <a:r>
              <a:rPr lang="en-US" dirty="0">
                <a:solidFill>
                  <a:srgbClr val="0070C0"/>
                </a:solidFill>
              </a:rPr>
              <a:t>P = 99.953 %</a:t>
            </a:r>
          </a:p>
          <a:p>
            <a:r>
              <a:rPr lang="en-US" dirty="0">
                <a:solidFill>
                  <a:srgbClr val="0070C0"/>
                </a:solidFill>
              </a:rPr>
              <a:t>R = 99.937 %</a:t>
            </a:r>
          </a:p>
          <a:p>
            <a:r>
              <a:rPr lang="en-US" dirty="0">
                <a:solidFill>
                  <a:srgbClr val="0070C0"/>
                </a:solidFill>
              </a:rPr>
              <a:t>F = 99.945 %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6F9158-CA7F-457C-BF58-6B0E1CAEB8E5}"/>
              </a:ext>
            </a:extLst>
          </p:cNvPr>
          <p:cNvSpPr txBox="1"/>
          <p:nvPr/>
        </p:nvSpPr>
        <p:spPr>
          <a:xfrm>
            <a:off x="7748325" y="1192230"/>
            <a:ext cx="362812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PRF Summary Report </a:t>
            </a:r>
          </a:p>
          <a:p>
            <a:r>
              <a:rPr lang="en-US" sz="2800" b="1" dirty="0">
                <a:solidFill>
                  <a:srgbClr val="FF0000"/>
                </a:solidFill>
                <a:highlight>
                  <a:srgbClr val="FFFF00"/>
                </a:highlight>
              </a:rPr>
              <a:t>uses P 28 and R 36 ??? of 19082</a:t>
            </a:r>
          </a:p>
        </p:txBody>
      </p:sp>
    </p:spTree>
    <p:extLst>
      <p:ext uri="{BB962C8B-B14F-4D97-AF65-F5344CB8AC3E}">
        <p14:creationId xmlns:p14="http://schemas.microsoft.com/office/powerpoint/2010/main" val="2081011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9CEBA-32BE-4C6D-8718-61072E908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" y="365125"/>
            <a:ext cx="11868150" cy="825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sie +, Death date for Child following Spouse Information</a:t>
            </a:r>
            <a:br>
              <a:rPr lang="en-US" dirty="0"/>
            </a:br>
            <a:r>
              <a:rPr lang="en-US" sz="3100" dirty="0">
                <a:solidFill>
                  <a:srgbClr val="0070C0"/>
                </a:solidFill>
              </a:rPr>
              <a:t>(0 P and 1 R error in Person)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D7DBBA-3A6D-434D-8A86-07454647DB2B}"/>
              </a:ext>
            </a:extLst>
          </p:cNvPr>
          <p:cNvSpPr txBox="1"/>
          <p:nvPr/>
        </p:nvSpPr>
        <p:spPr>
          <a:xfrm>
            <a:off x="1557337" y="2592411"/>
            <a:ext cx="92202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H059</a:t>
            </a:r>
          </a:p>
          <a:p>
            <a:r>
              <a:rPr lang="en-US" dirty="0"/>
              <a:t>Kinder: Engel ~ 25.10.1703, oo Ringstedt (luth.) 21.10.1727 Johann Holwegs, Alfstedt, * ca. 1693, </a:t>
            </a:r>
          </a:p>
          <a:p>
            <a:r>
              <a:rPr lang="en-US" dirty="0"/>
              <a:t>                                                            + Alfstedt 2.11.1776, </a:t>
            </a:r>
            <a:r>
              <a:rPr lang="en-US" dirty="0">
                <a:highlight>
                  <a:srgbClr val="FFFF00"/>
                </a:highlight>
              </a:rPr>
              <a:t>sie + 28.11.1783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D6F0AC-BA9E-4A33-873A-2DEEA2EA41C9}"/>
              </a:ext>
            </a:extLst>
          </p:cNvPr>
          <p:cNvSpPr txBox="1"/>
          <p:nvPr/>
        </p:nvSpPr>
        <p:spPr>
          <a:xfrm>
            <a:off x="690562" y="3738512"/>
            <a:ext cx="107346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00B050"/>
                </a:solidFill>
              </a:rPr>
              <a:t>These are OK (with a template workaround)</a:t>
            </a:r>
          </a:p>
          <a:p>
            <a:r>
              <a:rPr lang="en-US" dirty="0">
                <a:solidFill>
                  <a:srgbClr val="0070C0"/>
                </a:solidFill>
              </a:rPr>
              <a:t>There are 2 other instances where there is no information for the Spouse.  </a:t>
            </a:r>
          </a:p>
          <a:p>
            <a:r>
              <a:rPr lang="en-US" dirty="0">
                <a:solidFill>
                  <a:srgbClr val="0070C0"/>
                </a:solidFill>
              </a:rPr>
              <a:t>In those cases, if the Spouse is not Labeled, the death date is correctly matched to the Child.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B75052-66E1-408F-8C21-0C339914D542}"/>
              </a:ext>
            </a:extLst>
          </p:cNvPr>
          <p:cNvSpPr txBox="1"/>
          <p:nvPr/>
        </p:nvSpPr>
        <p:spPr>
          <a:xfrm>
            <a:off x="1557337" y="4808403"/>
            <a:ext cx="98679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W046</a:t>
            </a:r>
          </a:p>
          <a:p>
            <a:r>
              <a:rPr lang="en-US" dirty="0"/>
              <a:t>Kinder: </a:t>
            </a:r>
            <a:r>
              <a:rPr lang="de-DE" dirty="0"/>
              <a:t>Anna Margarete * 13.6.1801, oo Elmlohe 18.11.1825 Claus Zuck, Halbhöfner,</a:t>
            </a:r>
          </a:p>
          <a:p>
            <a:r>
              <a:rPr lang="de-DE" dirty="0"/>
              <a:t>				Marschkamp, </a:t>
            </a:r>
            <a:r>
              <a:rPr lang="de-DE" dirty="0">
                <a:highlight>
                  <a:srgbClr val="FFFF00"/>
                </a:highlight>
              </a:rPr>
              <a:t>sie + Marschkamp 25.1.1858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6A270C-B1C3-460C-9739-46CC6DABE206}"/>
              </a:ext>
            </a:extLst>
          </p:cNvPr>
          <p:cNvSpPr txBox="1"/>
          <p:nvPr/>
        </p:nvSpPr>
        <p:spPr>
          <a:xfrm>
            <a:off x="1557337" y="5731733"/>
            <a:ext cx="98679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W090</a:t>
            </a:r>
          </a:p>
          <a:p>
            <a:r>
              <a:rPr lang="en-US" dirty="0"/>
              <a:t>Kinder: A</a:t>
            </a:r>
            <a:r>
              <a:rPr lang="de-DE" dirty="0"/>
              <a:t>delheit ~ 21.6.1724, ool. Elmlohe 30.10.1742 Christopher Mollenhauer, Bm., Drangstedt, </a:t>
            </a:r>
          </a:p>
          <a:p>
            <a:r>
              <a:rPr lang="de-DE" dirty="0"/>
              <a:t>			</a:t>
            </a:r>
            <a:r>
              <a:rPr lang="de-DE" dirty="0">
                <a:highlight>
                  <a:srgbClr val="FFFF00"/>
                </a:highlight>
              </a:rPr>
              <a:t>sie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de-DE" dirty="0">
                <a:highlight>
                  <a:srgbClr val="FFFF00"/>
                </a:highlight>
              </a:rPr>
              <a:t>+ 27.5.1792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A00659-692F-4F58-9712-3EDA1566DE74}"/>
              </a:ext>
            </a:extLst>
          </p:cNvPr>
          <p:cNvSpPr txBox="1"/>
          <p:nvPr/>
        </p:nvSpPr>
        <p:spPr>
          <a:xfrm>
            <a:off x="690562" y="1522520"/>
            <a:ext cx="107346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Death date is not matched to the Child</a:t>
            </a:r>
          </a:p>
          <a:p>
            <a:r>
              <a:rPr lang="en-US" dirty="0">
                <a:solidFill>
                  <a:srgbClr val="0070C0"/>
                </a:solidFill>
              </a:rPr>
              <a:t>Context switches from Child to Spouse of Child.  Birth and Death information of Johann Holwegs is included.</a:t>
            </a:r>
          </a:p>
          <a:p>
            <a:r>
              <a:rPr lang="en-US" dirty="0">
                <a:solidFill>
                  <a:srgbClr val="0070C0"/>
                </a:solidFill>
              </a:rPr>
              <a:t>Death date for Child, Engel is at the end.  The context doesn’t switch back to Engel.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EFBBCF-76D1-4F60-9F0A-904A779D18F1}"/>
              </a:ext>
            </a:extLst>
          </p:cNvPr>
          <p:cNvSpPr txBox="1"/>
          <p:nvPr/>
        </p:nvSpPr>
        <p:spPr>
          <a:xfrm>
            <a:off x="11238615" y="2090087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P0 R1</a:t>
            </a:r>
          </a:p>
        </p:txBody>
      </p:sp>
    </p:spTree>
    <p:extLst>
      <p:ext uri="{BB962C8B-B14F-4D97-AF65-F5344CB8AC3E}">
        <p14:creationId xmlns:p14="http://schemas.microsoft.com/office/powerpoint/2010/main" val="2784535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9CEBA-32BE-4C6D-8718-61072E908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5" y="160472"/>
            <a:ext cx="11868150" cy="825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Dates Don’t Match</a:t>
            </a:r>
            <a:br>
              <a:rPr lang="en-US" dirty="0"/>
            </a:br>
            <a:r>
              <a:rPr lang="en-US" sz="3100" dirty="0">
                <a:solidFill>
                  <a:srgbClr val="0070C0"/>
                </a:solidFill>
              </a:rPr>
              <a:t>(2 P and 7 R errors)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23CE14-0E67-4038-BA6A-AF4E69306B3C}"/>
              </a:ext>
            </a:extLst>
          </p:cNvPr>
          <p:cNvSpPr txBox="1"/>
          <p:nvPr/>
        </p:nvSpPr>
        <p:spPr>
          <a:xfrm>
            <a:off x="888060" y="2838450"/>
            <a:ext cx="9848850" cy="175432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de-DE" dirty="0"/>
              <a:t>D069</a:t>
            </a:r>
          </a:p>
          <a:p>
            <a:r>
              <a:rPr lang="de-DE" dirty="0"/>
              <a:t>Kinder: Carl Hinrich * 26.2.1809, oo </a:t>
            </a:r>
            <a:r>
              <a:rPr lang="de-DE" dirty="0">
                <a:highlight>
                  <a:srgbClr val="FF0000"/>
                </a:highlight>
              </a:rPr>
              <a:t>19</a:t>
            </a:r>
            <a:r>
              <a:rPr lang="de-DE" dirty="0">
                <a:highlight>
                  <a:srgbClr val="FFFF00"/>
                </a:highlight>
              </a:rPr>
              <a:t>.10.1831</a:t>
            </a:r>
            <a:r>
              <a:rPr lang="de-DE" dirty="0"/>
              <a:t>, D077</a:t>
            </a:r>
          </a:p>
          <a:p>
            <a:endParaRPr lang="de-DE" dirty="0"/>
          </a:p>
          <a:p>
            <a:r>
              <a:rPr lang="de-DE" dirty="0"/>
              <a:t>D077</a:t>
            </a:r>
          </a:p>
          <a:p>
            <a:r>
              <a:rPr lang="de-DE" dirty="0"/>
              <a:t>Carl Hinrich Dröge, Großkö., Hs. Nr. 57, * 26.2.1809 aus D069, □ 8.5.1878, </a:t>
            </a:r>
          </a:p>
          <a:p>
            <a:r>
              <a:rPr lang="de-DE" dirty="0"/>
              <a:t>oo </a:t>
            </a:r>
            <a:r>
              <a:rPr lang="de-DE" dirty="0">
                <a:highlight>
                  <a:srgbClr val="FF0000"/>
                </a:highlight>
              </a:rPr>
              <a:t>14</a:t>
            </a:r>
            <a:r>
              <a:rPr lang="de-DE" dirty="0">
                <a:highlight>
                  <a:srgbClr val="FFFF00"/>
                </a:highlight>
              </a:rPr>
              <a:t>.10.1831</a:t>
            </a:r>
            <a:r>
              <a:rPr lang="de-DE" dirty="0"/>
              <a:t> Anna Catharina Struß, * 15.4.1812 aus S116, □11.9.1887,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93145C-8A4D-47E6-9882-19610A91C079}"/>
              </a:ext>
            </a:extLst>
          </p:cNvPr>
          <p:cNvSpPr txBox="1"/>
          <p:nvPr/>
        </p:nvSpPr>
        <p:spPr>
          <a:xfrm>
            <a:off x="888060" y="4727577"/>
            <a:ext cx="9848850" cy="175432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de-DE" dirty="0"/>
              <a:t>H006</a:t>
            </a:r>
          </a:p>
          <a:p>
            <a:r>
              <a:rPr lang="de-DE" dirty="0"/>
              <a:t>Johann Hinrich *4.1.1841, oo </a:t>
            </a:r>
            <a:r>
              <a:rPr lang="de-DE" dirty="0">
                <a:highlight>
                  <a:srgbClr val="FFFF00"/>
                </a:highlight>
              </a:rPr>
              <a:t>18.5.</a:t>
            </a:r>
            <a:r>
              <a:rPr lang="de-DE" dirty="0">
                <a:highlight>
                  <a:srgbClr val="FF0000"/>
                </a:highlight>
              </a:rPr>
              <a:t>1870</a:t>
            </a:r>
            <a:r>
              <a:rPr lang="de-DE" dirty="0"/>
              <a:t>, H008</a:t>
            </a:r>
          </a:p>
          <a:p>
            <a:endParaRPr lang="de-DE" dirty="0"/>
          </a:p>
          <a:p>
            <a:r>
              <a:rPr lang="de-DE" dirty="0"/>
              <a:t>H008</a:t>
            </a:r>
          </a:p>
          <a:p>
            <a:r>
              <a:rPr lang="de-DE" dirty="0"/>
              <a:t>Johann Hinrich Harms, Anbauer, Hs. Nr. 42, *4.1.1841 aus H006, </a:t>
            </a:r>
          </a:p>
          <a:p>
            <a:r>
              <a:rPr lang="de-DE" dirty="0"/>
              <a:t>oo </a:t>
            </a:r>
            <a:r>
              <a:rPr lang="de-DE" dirty="0">
                <a:highlight>
                  <a:srgbClr val="FFFF00"/>
                </a:highlight>
              </a:rPr>
              <a:t>18.5.</a:t>
            </a:r>
            <a:r>
              <a:rPr lang="de-DE" dirty="0">
                <a:highlight>
                  <a:srgbClr val="FF0000"/>
                </a:highlight>
              </a:rPr>
              <a:t>1877</a:t>
            </a:r>
            <a:r>
              <a:rPr lang="de-DE" dirty="0"/>
              <a:t> Könke von Döhlen aus Drangstedt, * 29.11.1849,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2278E6-27B5-444D-BDCA-4B5B92C0863B}"/>
              </a:ext>
            </a:extLst>
          </p:cNvPr>
          <p:cNvSpPr txBox="1"/>
          <p:nvPr/>
        </p:nvSpPr>
        <p:spPr>
          <a:xfrm>
            <a:off x="888060" y="1120773"/>
            <a:ext cx="838428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2 Non-matching dates: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The correct date can’t be determined from the information in the book.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When 3 or 4 Non-matching dates are given for an event and all but 1 agree: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The non-matching date was changed.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E388EF-7CA0-4B88-9306-F16C8B200D29}"/>
              </a:ext>
            </a:extLst>
          </p:cNvPr>
          <p:cNvSpPr txBox="1"/>
          <p:nvPr/>
        </p:nvSpPr>
        <p:spPr>
          <a:xfrm>
            <a:off x="11125200" y="2859643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P0 R1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43AE28-8631-4B1C-9B8A-AEC7EE73183C}"/>
              </a:ext>
            </a:extLst>
          </p:cNvPr>
          <p:cNvSpPr txBox="1"/>
          <p:nvPr/>
        </p:nvSpPr>
        <p:spPr>
          <a:xfrm>
            <a:off x="11125200" y="4727577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P0 R2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32C6F4B-1222-42E1-AA88-0E4ECE48CAF9}"/>
              </a:ext>
            </a:extLst>
          </p:cNvPr>
          <p:cNvGrpSpPr/>
          <p:nvPr/>
        </p:nvGrpSpPr>
        <p:grpSpPr>
          <a:xfrm>
            <a:off x="6591300" y="2527838"/>
            <a:ext cx="3975312" cy="1326485"/>
            <a:chOff x="6600825" y="2584988"/>
            <a:chExt cx="3975312" cy="1326485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F277B421-8C75-4A30-8E42-E058D1A54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00825" y="3124696"/>
              <a:ext cx="3975312" cy="786777"/>
            </a:xfrm>
            <a:prstGeom prst="rect">
              <a:avLst/>
            </a:prstGeom>
            <a:ln w="19050">
              <a:solidFill>
                <a:srgbClr val="00B0F0"/>
              </a:solidFill>
            </a:ln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D28D245-7207-48DA-891B-978141F69381}"/>
                </a:ext>
              </a:extLst>
            </p:cNvPr>
            <p:cNvSpPr txBox="1"/>
            <p:nvPr/>
          </p:nvSpPr>
          <p:spPr>
            <a:xfrm>
              <a:off x="6600825" y="2584988"/>
              <a:ext cx="3975312" cy="52322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rgbClr val="0070C0"/>
                  </a:solidFill>
                </a:rPr>
                <a:t>FamilySearch indexed the date as 2 Oct,</a:t>
              </a:r>
            </a:p>
            <a:p>
              <a:r>
                <a:rPr lang="en-US" sz="1400" dirty="0">
                  <a:solidFill>
                    <a:srgbClr val="0070C0"/>
                  </a:solidFill>
                </a:rPr>
                <a:t>but it’s really 14 Oct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EB04D33-15B6-48A9-BE84-60B56BDE66EE}"/>
                </a:ext>
              </a:extLst>
            </p:cNvPr>
            <p:cNvSpPr/>
            <p:nvPr/>
          </p:nvSpPr>
          <p:spPr>
            <a:xfrm>
              <a:off x="7114232" y="3124696"/>
              <a:ext cx="550374" cy="425518"/>
            </a:xfrm>
            <a:prstGeom prst="ellipse">
              <a:avLst/>
            </a:prstGeom>
            <a:noFill/>
            <a:ln w="3175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13437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9CEBA-32BE-4C6D-8718-61072E908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5" y="160472"/>
            <a:ext cx="11868150" cy="825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Dates Don’t Match</a:t>
            </a:r>
            <a:br>
              <a:rPr lang="en-US" dirty="0"/>
            </a:br>
            <a:r>
              <a:rPr lang="en-US" sz="3100" dirty="0"/>
              <a:t>cont’d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AFB1E1-3156-4894-BCE2-4BFA91FBAC5A}"/>
              </a:ext>
            </a:extLst>
          </p:cNvPr>
          <p:cNvSpPr txBox="1"/>
          <p:nvPr/>
        </p:nvSpPr>
        <p:spPr>
          <a:xfrm>
            <a:off x="1171575" y="3023031"/>
            <a:ext cx="9848850" cy="175432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de-DE" dirty="0"/>
              <a:t>R011</a:t>
            </a:r>
          </a:p>
          <a:p>
            <a:r>
              <a:rPr lang="de-DE" dirty="0"/>
              <a:t>Kinder: Harm Jacob * 25.2.1770, oo </a:t>
            </a:r>
            <a:r>
              <a:rPr lang="de-DE" dirty="0">
                <a:highlight>
                  <a:srgbClr val="FFFF00"/>
                </a:highlight>
              </a:rPr>
              <a:t>24.</a:t>
            </a:r>
            <a:r>
              <a:rPr lang="de-DE" dirty="0">
                <a:highlight>
                  <a:srgbClr val="FF0000"/>
                </a:highlight>
              </a:rPr>
              <a:t>11</a:t>
            </a:r>
            <a:r>
              <a:rPr lang="de-DE" dirty="0">
                <a:highlight>
                  <a:srgbClr val="FFFF00"/>
                </a:highlight>
              </a:rPr>
              <a:t>.1801</a:t>
            </a:r>
            <a:r>
              <a:rPr lang="de-DE" dirty="0"/>
              <a:t>, R013</a:t>
            </a:r>
          </a:p>
          <a:p>
            <a:endParaRPr lang="de-DE" dirty="0"/>
          </a:p>
          <a:p>
            <a:r>
              <a:rPr lang="de-DE" dirty="0"/>
              <a:t>R013</a:t>
            </a:r>
          </a:p>
          <a:p>
            <a:r>
              <a:rPr lang="de-DE" dirty="0"/>
              <a:t>Harm Jacob Rademacher, Brinksitzer, Fickmühlen, * 25.2.1770 aus R011, + 8.8.1843,</a:t>
            </a:r>
          </a:p>
          <a:p>
            <a:r>
              <a:rPr lang="de-DE" dirty="0"/>
              <a:t>oo </a:t>
            </a:r>
            <a:r>
              <a:rPr lang="de-DE" dirty="0">
                <a:highlight>
                  <a:srgbClr val="FFFF00"/>
                </a:highlight>
              </a:rPr>
              <a:t>24.</a:t>
            </a:r>
            <a:r>
              <a:rPr lang="de-DE" dirty="0">
                <a:highlight>
                  <a:srgbClr val="FF0000"/>
                </a:highlight>
              </a:rPr>
              <a:t>1</a:t>
            </a:r>
            <a:r>
              <a:rPr lang="de-DE" dirty="0">
                <a:highlight>
                  <a:srgbClr val="FFFF00"/>
                </a:highlight>
              </a:rPr>
              <a:t>.1801</a:t>
            </a:r>
            <a:r>
              <a:rPr lang="de-DE" dirty="0"/>
              <a:t> Gesche Schwarz, (To. Albert Jacob S., Alfstedt), * 10.4.1773 (luth.), + 27.3.1822,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23CE14-0E67-4038-BA6A-AF4E69306B3C}"/>
              </a:ext>
            </a:extLst>
          </p:cNvPr>
          <p:cNvSpPr txBox="1"/>
          <p:nvPr/>
        </p:nvSpPr>
        <p:spPr>
          <a:xfrm>
            <a:off x="1171575" y="4907690"/>
            <a:ext cx="9848850" cy="175432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de-DE" dirty="0"/>
              <a:t>W061</a:t>
            </a:r>
          </a:p>
          <a:p>
            <a:r>
              <a:rPr lang="de-DE" dirty="0"/>
              <a:t>Johann Detlef * 8.1.1867, oo </a:t>
            </a:r>
            <a:r>
              <a:rPr lang="de-DE" dirty="0">
                <a:highlight>
                  <a:srgbClr val="FF0000"/>
                </a:highlight>
              </a:rPr>
              <a:t>15</a:t>
            </a:r>
            <a:r>
              <a:rPr lang="de-DE" dirty="0">
                <a:highlight>
                  <a:srgbClr val="FFFF00"/>
                </a:highlight>
              </a:rPr>
              <a:t>.5.1893</a:t>
            </a:r>
            <a:r>
              <a:rPr lang="de-DE" dirty="0"/>
              <a:t>, W066</a:t>
            </a:r>
          </a:p>
          <a:p>
            <a:endParaRPr lang="de-DE" dirty="0"/>
          </a:p>
          <a:p>
            <a:r>
              <a:rPr lang="de-DE" dirty="0"/>
              <a:t>W066</a:t>
            </a:r>
          </a:p>
          <a:p>
            <a:r>
              <a:rPr lang="de-DE" dirty="0"/>
              <a:t>Johann Detlef Wilkens, Landwirt, * 8.1.1867 aus W061,</a:t>
            </a:r>
          </a:p>
          <a:p>
            <a:r>
              <a:rPr lang="de-DE" dirty="0"/>
              <a:t>oo </a:t>
            </a:r>
            <a:r>
              <a:rPr lang="de-DE" dirty="0">
                <a:highlight>
                  <a:srgbClr val="FF0000"/>
                </a:highlight>
              </a:rPr>
              <a:t>16</a:t>
            </a:r>
            <a:r>
              <a:rPr lang="de-DE" dirty="0">
                <a:highlight>
                  <a:srgbClr val="FFFF00"/>
                </a:highlight>
              </a:rPr>
              <a:t>.5.1893</a:t>
            </a:r>
            <a:r>
              <a:rPr lang="de-DE" dirty="0"/>
              <a:t> Anna Gesine Marie Mathilde Stuhr, * 7.8.1869 aus S138,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4F6D3B4-EA49-402C-9FB8-24AB1F53CF42}"/>
              </a:ext>
            </a:extLst>
          </p:cNvPr>
          <p:cNvSpPr txBox="1"/>
          <p:nvPr/>
        </p:nvSpPr>
        <p:spPr>
          <a:xfrm>
            <a:off x="1171575" y="1138372"/>
            <a:ext cx="9848850" cy="175432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de-DE" dirty="0"/>
              <a:t>K024</a:t>
            </a:r>
          </a:p>
          <a:p>
            <a:r>
              <a:rPr lang="de-DE" dirty="0"/>
              <a:t>Albert *25.1.1772, oo </a:t>
            </a:r>
            <a:r>
              <a:rPr lang="de-DE" dirty="0">
                <a:highlight>
                  <a:srgbClr val="FF0000"/>
                </a:highlight>
              </a:rPr>
              <a:t>26.9</a:t>
            </a:r>
            <a:r>
              <a:rPr lang="de-DE" dirty="0">
                <a:highlight>
                  <a:srgbClr val="FFFF00"/>
                </a:highlight>
              </a:rPr>
              <a:t>.1798</a:t>
            </a:r>
            <a:r>
              <a:rPr lang="de-DE" dirty="0"/>
              <a:t>, K026</a:t>
            </a:r>
          </a:p>
          <a:p>
            <a:endParaRPr lang="de-DE" dirty="0"/>
          </a:p>
          <a:p>
            <a:r>
              <a:rPr lang="de-DE" dirty="0"/>
              <a:t>K026</a:t>
            </a:r>
          </a:p>
          <a:p>
            <a:r>
              <a:rPr lang="de-DE" dirty="0"/>
              <a:t>Albert Krooß, Großkö., Hs. Nr. 32, *25.1.1772 aus K024, + 16.6.1845 „als abgetretener Großkö.“, </a:t>
            </a:r>
          </a:p>
          <a:p>
            <a:r>
              <a:rPr lang="de-DE" dirty="0"/>
              <a:t>oo </a:t>
            </a:r>
            <a:r>
              <a:rPr lang="de-DE" dirty="0">
                <a:highlight>
                  <a:srgbClr val="FF0000"/>
                </a:highlight>
              </a:rPr>
              <a:t>29.6</a:t>
            </a:r>
            <a:r>
              <a:rPr lang="de-DE" dirty="0">
                <a:highlight>
                  <a:srgbClr val="FFFF00"/>
                </a:highlight>
              </a:rPr>
              <a:t>.1798</a:t>
            </a:r>
            <a:r>
              <a:rPr lang="de-DE" dirty="0"/>
              <a:t> Sophia Margareta Brokmann geb. Winpen, (Wwe. aus B067),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B29E71-63EC-4727-938A-D923DF2169A7}"/>
              </a:ext>
            </a:extLst>
          </p:cNvPr>
          <p:cNvSpPr txBox="1"/>
          <p:nvPr/>
        </p:nvSpPr>
        <p:spPr>
          <a:xfrm>
            <a:off x="11144250" y="1138372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P1 R1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B8629B-7577-464C-B338-9A9CAA05716A}"/>
              </a:ext>
            </a:extLst>
          </p:cNvPr>
          <p:cNvSpPr txBox="1"/>
          <p:nvPr/>
        </p:nvSpPr>
        <p:spPr>
          <a:xfrm>
            <a:off x="11144250" y="3006306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P0 R2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CF89BCB-C8EE-496C-B918-E84C299E9E98}"/>
              </a:ext>
            </a:extLst>
          </p:cNvPr>
          <p:cNvSpPr txBox="1"/>
          <p:nvPr/>
        </p:nvSpPr>
        <p:spPr>
          <a:xfrm>
            <a:off x="11144250" y="4936265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P1 R1</a:t>
            </a:r>
          </a:p>
        </p:txBody>
      </p:sp>
    </p:spTree>
    <p:extLst>
      <p:ext uri="{BB962C8B-B14F-4D97-AF65-F5344CB8AC3E}">
        <p14:creationId xmlns:p14="http://schemas.microsoft.com/office/powerpoint/2010/main" val="8858924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9CEBA-32BE-4C6D-8718-61072E908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5" y="160472"/>
            <a:ext cx="11868150" cy="825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Names / Other Information Don’t Match</a:t>
            </a:r>
            <a:br>
              <a:rPr lang="en-US" dirty="0"/>
            </a:br>
            <a:r>
              <a:rPr lang="en-US" sz="3100" dirty="0">
                <a:solidFill>
                  <a:srgbClr val="0070C0"/>
                </a:solidFill>
              </a:rPr>
              <a:t>(4 P and 0 R)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AFB1E1-3156-4894-BCE2-4BFA91FBAC5A}"/>
              </a:ext>
            </a:extLst>
          </p:cNvPr>
          <p:cNvSpPr txBox="1"/>
          <p:nvPr/>
        </p:nvSpPr>
        <p:spPr>
          <a:xfrm>
            <a:off x="1266825" y="1513612"/>
            <a:ext cx="9848850" cy="175432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de-DE" dirty="0"/>
              <a:t>D026	(Ground Truth in Marriage)</a:t>
            </a:r>
          </a:p>
          <a:p>
            <a:r>
              <a:rPr lang="de-DE" dirty="0"/>
              <a:t>     Kinder: </a:t>
            </a:r>
            <a:r>
              <a:rPr lang="de-DE" dirty="0">
                <a:highlight>
                  <a:srgbClr val="FFFF00"/>
                </a:highlight>
              </a:rPr>
              <a:t>Berndt</a:t>
            </a:r>
            <a:r>
              <a:rPr lang="de-DE" dirty="0"/>
              <a:t> ~ 9.9.1708, oo 12.11.1743, D031,</a:t>
            </a:r>
          </a:p>
          <a:p>
            <a:r>
              <a:rPr lang="de-DE" dirty="0"/>
              <a:t>        </a:t>
            </a:r>
          </a:p>
          <a:p>
            <a:r>
              <a:rPr lang="de-DE" dirty="0"/>
              <a:t>D031</a:t>
            </a:r>
          </a:p>
          <a:p>
            <a:r>
              <a:rPr lang="de-DE" dirty="0"/>
              <a:t>     </a:t>
            </a:r>
            <a:r>
              <a:rPr lang="de-DE" dirty="0">
                <a:highlight>
                  <a:srgbClr val="FFFF00"/>
                </a:highlight>
              </a:rPr>
              <a:t>Berndt</a:t>
            </a:r>
            <a:r>
              <a:rPr lang="de-DE" dirty="0">
                <a:highlight>
                  <a:srgbClr val="FF0000"/>
                </a:highlight>
              </a:rPr>
              <a:t>/Berend </a:t>
            </a:r>
            <a:r>
              <a:rPr lang="de-DE" dirty="0"/>
              <a:t>Döscher, ~ 9.9.1708, * aus D026, + 31.12.1767,</a:t>
            </a:r>
          </a:p>
          <a:p>
            <a:r>
              <a:rPr lang="de-DE" dirty="0"/>
              <a:t>     oo 12.11.1743 Thrine Schnut geb. Struß, (Wwe. aus S015 und To. Albert S., Drangstedt),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82B451-5067-470D-B83A-6AEFE2960AB8}"/>
              </a:ext>
            </a:extLst>
          </p:cNvPr>
          <p:cNvSpPr txBox="1"/>
          <p:nvPr/>
        </p:nvSpPr>
        <p:spPr>
          <a:xfrm>
            <a:off x="1266825" y="3451043"/>
            <a:ext cx="9848850" cy="147732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r>
              <a:rPr lang="de-DE" dirty="0"/>
              <a:t>H069</a:t>
            </a:r>
          </a:p>
          <a:p>
            <a:r>
              <a:rPr lang="de-DE" dirty="0"/>
              <a:t>Kind: </a:t>
            </a:r>
            <a:r>
              <a:rPr lang="de-DE" dirty="0">
                <a:highlight>
                  <a:srgbClr val="FFFF00"/>
                </a:highlight>
              </a:rPr>
              <a:t>Harm</a:t>
            </a:r>
            <a:r>
              <a:rPr lang="de-DE" dirty="0"/>
              <a:t> (*) 14.10.1810, trägt und vererbt den Namen Wilkens, oo 19.8.1836, W053</a:t>
            </a:r>
          </a:p>
          <a:p>
            <a:r>
              <a:rPr lang="de-DE" dirty="0"/>
              <a:t>        </a:t>
            </a:r>
          </a:p>
          <a:p>
            <a:r>
              <a:rPr lang="de-DE" dirty="0"/>
              <a:t>W053</a:t>
            </a:r>
          </a:p>
          <a:p>
            <a:r>
              <a:rPr lang="de-DE" dirty="0">
                <a:highlight>
                  <a:srgbClr val="FFFF00"/>
                </a:highlight>
              </a:rPr>
              <a:t>Harm</a:t>
            </a:r>
            <a:r>
              <a:rPr lang="de-DE" dirty="0">
                <a:highlight>
                  <a:srgbClr val="FF0000"/>
                </a:highlight>
              </a:rPr>
              <a:t>/Hermann </a:t>
            </a:r>
            <a:r>
              <a:rPr lang="de-DE" dirty="0">
                <a:highlight>
                  <a:srgbClr val="FFFF00"/>
                </a:highlight>
              </a:rPr>
              <a:t>Wilkens</a:t>
            </a:r>
            <a:r>
              <a:rPr lang="de-DE" dirty="0"/>
              <a:t>, (richtig Huljus), Anbauer, (*) 14.10.1810 aus H069 und W044,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DDA358-51B7-48CD-9DB3-E52FA71816F5}"/>
              </a:ext>
            </a:extLst>
          </p:cNvPr>
          <p:cNvSpPr txBox="1"/>
          <p:nvPr/>
        </p:nvSpPr>
        <p:spPr>
          <a:xfrm>
            <a:off x="11220450" y="1907143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P2 R0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FEF9D5-6E9E-4C85-95F0-3A09D88220B9}"/>
              </a:ext>
            </a:extLst>
          </p:cNvPr>
          <p:cNvSpPr txBox="1"/>
          <p:nvPr/>
        </p:nvSpPr>
        <p:spPr>
          <a:xfrm>
            <a:off x="11220450" y="3775077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P2 R0</a:t>
            </a:r>
          </a:p>
        </p:txBody>
      </p:sp>
    </p:spTree>
    <p:extLst>
      <p:ext uri="{BB962C8B-B14F-4D97-AF65-F5344CB8AC3E}">
        <p14:creationId xmlns:p14="http://schemas.microsoft.com/office/powerpoint/2010/main" val="890678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9CEBA-32BE-4C6D-8718-61072E908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5" y="160472"/>
            <a:ext cx="11868150" cy="825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Name and Marriage Date Don’t Match</a:t>
            </a:r>
            <a:br>
              <a:rPr lang="en-US" dirty="0"/>
            </a:br>
            <a:r>
              <a:rPr lang="en-US" sz="3100" dirty="0">
                <a:solidFill>
                  <a:srgbClr val="0070C0"/>
                </a:solidFill>
              </a:rPr>
              <a:t>(2 P and 2 R)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DDA358-51B7-48CD-9DB3-E52FA71816F5}"/>
              </a:ext>
            </a:extLst>
          </p:cNvPr>
          <p:cNvSpPr txBox="1"/>
          <p:nvPr/>
        </p:nvSpPr>
        <p:spPr>
          <a:xfrm>
            <a:off x="11220450" y="1907143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P2 R2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B2A879-5086-4020-813B-676399EAF295}"/>
              </a:ext>
            </a:extLst>
          </p:cNvPr>
          <p:cNvSpPr txBox="1"/>
          <p:nvPr/>
        </p:nvSpPr>
        <p:spPr>
          <a:xfrm>
            <a:off x="1266825" y="1569392"/>
            <a:ext cx="984885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L004</a:t>
            </a:r>
          </a:p>
          <a:p>
            <a:r>
              <a:rPr lang="de-DE" dirty="0"/>
              <a:t>Goerdt </a:t>
            </a:r>
            <a:r>
              <a:rPr lang="de-DE" dirty="0">
                <a:highlight>
                  <a:srgbClr val="FFFF00"/>
                </a:highlight>
              </a:rPr>
              <a:t>von der Lith</a:t>
            </a:r>
            <a:r>
              <a:rPr lang="de-DE" dirty="0"/>
              <a:t>, Erbherr</a:t>
            </a:r>
            <a:r>
              <a:rPr lang="en-US" dirty="0"/>
              <a:t> </a:t>
            </a:r>
            <a:r>
              <a:rPr lang="de-DE" dirty="0"/>
              <a:t>zu Fickmühlen, * ca. 1677, □ 16.1.1721,</a:t>
            </a:r>
          </a:p>
          <a:p>
            <a:r>
              <a:rPr lang="en-US" dirty="0"/>
              <a:t>Kinder: </a:t>
            </a:r>
            <a:r>
              <a:rPr lang="en-US" dirty="0">
                <a:highlight>
                  <a:srgbClr val="FFFF00"/>
                </a:highlight>
              </a:rPr>
              <a:t>Burchard Johann Gustav </a:t>
            </a:r>
            <a:r>
              <a:rPr lang="en-US" dirty="0"/>
              <a:t>~ 18.11.1713, oo </a:t>
            </a:r>
            <a:r>
              <a:rPr lang="en-US" dirty="0">
                <a:highlight>
                  <a:srgbClr val="FFFF00"/>
                </a:highlight>
              </a:rPr>
              <a:t>6.2.</a:t>
            </a:r>
            <a:r>
              <a:rPr lang="en-US" dirty="0">
                <a:highlight>
                  <a:srgbClr val="FF0000"/>
                </a:highlight>
              </a:rPr>
              <a:t>1755</a:t>
            </a:r>
            <a:r>
              <a:rPr lang="en-US" dirty="0"/>
              <a:t>, L005</a:t>
            </a:r>
          </a:p>
          <a:p>
            <a:endParaRPr lang="en-US" dirty="0"/>
          </a:p>
          <a:p>
            <a:r>
              <a:rPr lang="en-US" dirty="0"/>
              <a:t>L005</a:t>
            </a:r>
          </a:p>
          <a:p>
            <a:r>
              <a:rPr lang="en-US" dirty="0">
                <a:highlight>
                  <a:srgbClr val="FFFF00"/>
                </a:highlight>
              </a:rPr>
              <a:t>Burchard Johann Gustav </a:t>
            </a:r>
            <a:r>
              <a:rPr lang="en-US" dirty="0">
                <a:highlight>
                  <a:srgbClr val="FF0000"/>
                </a:highlight>
              </a:rPr>
              <a:t>v. d. Lieth</a:t>
            </a:r>
            <a:r>
              <a:rPr lang="en-US" dirty="0"/>
              <a:t>, Erbherr auf Fickmühlen, Major, ~ 18.11.1713, * aus L004, </a:t>
            </a:r>
          </a:p>
          <a:p>
            <a:r>
              <a:rPr lang="en-US" dirty="0"/>
              <a:t>+ 7.5.1771, wurde tot im </a:t>
            </a:r>
            <a:r>
              <a:rPr lang="en-US" dirty="0" err="1"/>
              <a:t>Mühlengraben</a:t>
            </a:r>
            <a:r>
              <a:rPr lang="en-US" dirty="0"/>
              <a:t> </a:t>
            </a:r>
            <a:r>
              <a:rPr lang="en-US" dirty="0" err="1"/>
              <a:t>aufgefunden</a:t>
            </a:r>
            <a:r>
              <a:rPr lang="en-US" dirty="0"/>
              <a:t>. (Mit </a:t>
            </a:r>
            <a:r>
              <a:rPr lang="en-US" dirty="0" err="1"/>
              <a:t>ihm</a:t>
            </a:r>
            <a:r>
              <a:rPr lang="en-US" dirty="0"/>
              <a:t> </a:t>
            </a:r>
            <a:r>
              <a:rPr lang="en-US" dirty="0" err="1"/>
              <a:t>erlischt</a:t>
            </a:r>
            <a:r>
              <a:rPr lang="en-US" dirty="0"/>
              <a:t> die </a:t>
            </a:r>
            <a:r>
              <a:rPr lang="en-US" dirty="0" err="1"/>
              <a:t>Linie</a:t>
            </a:r>
            <a:r>
              <a:rPr lang="en-US" dirty="0"/>
              <a:t> </a:t>
            </a:r>
            <a:r>
              <a:rPr lang="en-US" dirty="0" err="1"/>
              <a:t>derer</a:t>
            </a:r>
            <a:r>
              <a:rPr lang="en-US" dirty="0"/>
              <a:t> von der Lieth </a:t>
            </a:r>
          </a:p>
          <a:p>
            <a:r>
              <a:rPr lang="en-US" dirty="0"/>
              <a:t>auf Fickmühlen.)</a:t>
            </a:r>
          </a:p>
          <a:p>
            <a:r>
              <a:rPr lang="de-DE" dirty="0"/>
              <a:t>oo </a:t>
            </a:r>
            <a:r>
              <a:rPr lang="de-DE" dirty="0">
                <a:highlight>
                  <a:srgbClr val="FFFF00"/>
                </a:highlight>
              </a:rPr>
              <a:t>6.2.</a:t>
            </a:r>
            <a:r>
              <a:rPr lang="de-DE" dirty="0">
                <a:highlight>
                  <a:srgbClr val="FF0000"/>
                </a:highlight>
              </a:rPr>
              <a:t>1756</a:t>
            </a:r>
            <a:r>
              <a:rPr lang="de-DE" dirty="0"/>
              <a:t> Cäcilie Maria von der Lieth, * ca. 1723, + 19.11.1770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619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9CEBA-32BE-4C6D-8718-61072E908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5" y="542855"/>
            <a:ext cx="11868150" cy="60152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Other</a:t>
            </a:r>
            <a:br>
              <a:rPr lang="en-US" dirty="0"/>
            </a:br>
            <a:r>
              <a:rPr lang="en-US" sz="3100" dirty="0">
                <a:solidFill>
                  <a:srgbClr val="0070C0"/>
                </a:solidFill>
              </a:rPr>
              <a:t>(3 P and 9 R errors)</a:t>
            </a:r>
            <a:br>
              <a:rPr lang="en-US" sz="3100" dirty="0">
                <a:solidFill>
                  <a:srgbClr val="0070C0"/>
                </a:solidFill>
              </a:rPr>
            </a:br>
            <a:endParaRPr lang="en-US" sz="3100" dirty="0">
              <a:solidFill>
                <a:srgbClr val="0070C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AFB1E1-3156-4894-BCE2-4BFA91FBAC5A}"/>
              </a:ext>
            </a:extLst>
          </p:cNvPr>
          <p:cNvSpPr txBox="1"/>
          <p:nvPr/>
        </p:nvSpPr>
        <p:spPr>
          <a:xfrm>
            <a:off x="1202384" y="1586723"/>
            <a:ext cx="9848850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dirty="0"/>
              <a:t>H037</a:t>
            </a:r>
          </a:p>
          <a:p>
            <a:r>
              <a:rPr lang="en-US" dirty="0"/>
              <a:t>Christoph *20.1.1833, ool. </a:t>
            </a:r>
            <a:r>
              <a:rPr lang="en-US" dirty="0">
                <a:highlight>
                  <a:srgbClr val="FFFF00"/>
                </a:highlight>
              </a:rPr>
              <a:t>13.3.1863</a:t>
            </a:r>
            <a:r>
              <a:rPr lang="en-US" dirty="0"/>
              <a:t>, ooll. </a:t>
            </a:r>
            <a:r>
              <a:rPr lang="en-US" dirty="0">
                <a:highlight>
                  <a:srgbClr val="FFFF00"/>
                </a:highlight>
              </a:rPr>
              <a:t>10.10.1873</a:t>
            </a:r>
            <a:r>
              <a:rPr lang="en-US" dirty="0"/>
              <a:t>, </a:t>
            </a:r>
            <a:r>
              <a:rPr lang="en-US" dirty="0">
                <a:highlight>
                  <a:srgbClr val="FFFF00"/>
                </a:highlight>
              </a:rPr>
              <a:t>H039</a:t>
            </a:r>
            <a:endParaRPr lang="de-DE" dirty="0">
              <a:highlight>
                <a:srgbClr val="FF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23CE14-0E67-4038-BA6A-AF4E69306B3C}"/>
              </a:ext>
            </a:extLst>
          </p:cNvPr>
          <p:cNvSpPr txBox="1"/>
          <p:nvPr/>
        </p:nvSpPr>
        <p:spPr>
          <a:xfrm>
            <a:off x="1202384" y="3146088"/>
            <a:ext cx="9848850" cy="12003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de-DE" dirty="0"/>
              <a:t>S047</a:t>
            </a:r>
          </a:p>
          <a:p>
            <a:r>
              <a:rPr lang="de-DE" dirty="0"/>
              <a:t>Margarete Elisabeth Schröder geb. von Dehsen, Fickmühlen, </a:t>
            </a:r>
            <a:r>
              <a:rPr lang="de-DE" dirty="0">
                <a:highlight>
                  <a:srgbClr val="FF0000"/>
                </a:highlight>
              </a:rPr>
              <a:t>lebt getrennt von ihrem </a:t>
            </a:r>
          </a:p>
          <a:p>
            <a:r>
              <a:rPr lang="de-DE" dirty="0">
                <a:highlight>
                  <a:srgbClr val="FF0000"/>
                </a:highlight>
              </a:rPr>
              <a:t>Ehemann </a:t>
            </a:r>
            <a:r>
              <a:rPr lang="de-DE" dirty="0">
                <a:highlight>
                  <a:srgbClr val="FFFF00"/>
                </a:highlight>
              </a:rPr>
              <a:t>Johann Nicolaus Schröder</a:t>
            </a:r>
            <a:r>
              <a:rPr lang="de-DE" dirty="0"/>
              <a:t>, (S045), nach dessen Tod ooll. Debstedt 8.11.1839 (Deb </a:t>
            </a:r>
          </a:p>
          <a:p>
            <a:r>
              <a:rPr lang="de-DE" dirty="0"/>
              <a:t>M133) Harm Hinrich Mollenhauer, Wwr., Hymendorf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93145C-8A4D-47E6-9882-19610A91C079}"/>
              </a:ext>
            </a:extLst>
          </p:cNvPr>
          <p:cNvSpPr txBox="1"/>
          <p:nvPr/>
        </p:nvSpPr>
        <p:spPr>
          <a:xfrm>
            <a:off x="1202384" y="5238477"/>
            <a:ext cx="9848850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de-DE" dirty="0"/>
              <a:t>S082</a:t>
            </a:r>
          </a:p>
          <a:p>
            <a:r>
              <a:rPr lang="de-DE" dirty="0"/>
              <a:t>Kind: Friedrich (*) 28.11.1818, führt den Namen Meier, oo 9.5.1851 </a:t>
            </a:r>
            <a:r>
              <a:rPr lang="de-DE" dirty="0">
                <a:highlight>
                  <a:srgbClr val="FF0000"/>
                </a:highlight>
              </a:rPr>
              <a:t>(M056)</a:t>
            </a:r>
            <a:r>
              <a:rPr lang="de-DE" dirty="0"/>
              <a:t>,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5AEE35-47FB-44D5-9248-59E9A7CD9F3A}"/>
              </a:ext>
            </a:extLst>
          </p:cNvPr>
          <p:cNvSpPr txBox="1"/>
          <p:nvPr/>
        </p:nvSpPr>
        <p:spPr>
          <a:xfrm>
            <a:off x="588022" y="1217391"/>
            <a:ext cx="10734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0070C0"/>
                </a:solidFill>
              </a:rPr>
              <a:t>Two Marriage dates but only 1 RefID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0F4170-1E83-4A2C-932F-E6A8D35515D2}"/>
              </a:ext>
            </a:extLst>
          </p:cNvPr>
          <p:cNvSpPr txBox="1"/>
          <p:nvPr/>
        </p:nvSpPr>
        <p:spPr>
          <a:xfrm>
            <a:off x="609306" y="2726312"/>
            <a:ext cx="10734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0070C0"/>
                </a:solidFill>
              </a:rPr>
              <a:t>Marriage mentioned in Commentary – lives separate from her husband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98F6ED9-75CA-4041-A018-BFA2777786F8}"/>
              </a:ext>
            </a:extLst>
          </p:cNvPr>
          <p:cNvSpPr txBox="1"/>
          <p:nvPr/>
        </p:nvSpPr>
        <p:spPr>
          <a:xfrm>
            <a:off x="609306" y="4788756"/>
            <a:ext cx="10734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0070C0"/>
                </a:solidFill>
              </a:rPr>
              <a:t>RefID is inside parentheses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FDE147E-3E86-4D51-9E79-9031091766E3}"/>
              </a:ext>
            </a:extLst>
          </p:cNvPr>
          <p:cNvSpPr txBox="1"/>
          <p:nvPr/>
        </p:nvSpPr>
        <p:spPr>
          <a:xfrm>
            <a:off x="10796145" y="1781661"/>
            <a:ext cx="1250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P0 R2, in 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66CA05E-6231-410A-9A08-39859150275B}"/>
              </a:ext>
            </a:extLst>
          </p:cNvPr>
          <p:cNvSpPr txBox="1"/>
          <p:nvPr/>
        </p:nvSpPr>
        <p:spPr>
          <a:xfrm>
            <a:off x="10796145" y="3638117"/>
            <a:ext cx="1250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P1 R1, in 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A8211A-53AF-4B4D-A045-CDF29E738579}"/>
              </a:ext>
            </a:extLst>
          </p:cNvPr>
          <p:cNvSpPr txBox="1"/>
          <p:nvPr/>
        </p:nvSpPr>
        <p:spPr>
          <a:xfrm>
            <a:off x="10796145" y="5510759"/>
            <a:ext cx="1250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P2 R0, in M</a:t>
            </a:r>
          </a:p>
        </p:txBody>
      </p:sp>
    </p:spTree>
    <p:extLst>
      <p:ext uri="{BB962C8B-B14F-4D97-AF65-F5344CB8AC3E}">
        <p14:creationId xmlns:p14="http://schemas.microsoft.com/office/powerpoint/2010/main" val="2223473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9CEBA-32BE-4C6D-8718-61072E908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25" y="160472"/>
            <a:ext cx="11868150" cy="8255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Other</a:t>
            </a:r>
            <a:br>
              <a:rPr lang="en-US" dirty="0"/>
            </a:br>
            <a:r>
              <a:rPr lang="en-US" sz="3100" dirty="0"/>
              <a:t>cont’d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9B5E2F4-A1A4-41DA-9F42-74A81964D42F}"/>
              </a:ext>
            </a:extLst>
          </p:cNvPr>
          <p:cNvSpPr txBox="1"/>
          <p:nvPr/>
        </p:nvSpPr>
        <p:spPr>
          <a:xfrm>
            <a:off x="609600" y="3427191"/>
            <a:ext cx="99225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0070C0"/>
                </a:solidFill>
              </a:rPr>
              <a:t>Parents are not assigned to Grandchild</a:t>
            </a:r>
          </a:p>
          <a:p>
            <a:r>
              <a:rPr lang="en-US" b="1" dirty="0">
                <a:solidFill>
                  <a:srgbClr val="0070C0"/>
                </a:solidFill>
              </a:rPr>
              <a:t>Rebecca Catherina is a grandchild of the Head of Household.  </a:t>
            </a:r>
          </a:p>
          <a:p>
            <a:r>
              <a:rPr lang="en-US" b="1" dirty="0">
                <a:solidFill>
                  <a:srgbClr val="0070C0"/>
                </a:solidFill>
              </a:rPr>
              <a:t>Her name and Birth Date are included in the Ontology for Individual, but her parents are not.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60EF83C-4C46-44B9-A323-059DFB27B59C}"/>
              </a:ext>
            </a:extLst>
          </p:cNvPr>
          <p:cNvSpPr txBox="1"/>
          <p:nvPr/>
        </p:nvSpPr>
        <p:spPr>
          <a:xfrm>
            <a:off x="1108399" y="4438055"/>
            <a:ext cx="8991600" cy="203132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ea typeface="Calibri" panose="020F0502020204030204" pitchFamily="34" charset="0"/>
              </a:rPr>
              <a:t>S025</a:t>
            </a:r>
          </a:p>
          <a:p>
            <a:pPr indent="457200"/>
            <a:r>
              <a:rPr lang="de-DE" dirty="0"/>
              <a:t>Dierich Schörfmann, …</a:t>
            </a:r>
          </a:p>
          <a:p>
            <a:pPr indent="457200"/>
            <a:r>
              <a:rPr lang="de-DE" dirty="0"/>
              <a:t>oo Altenwalde 20.11.1778 Elisabeth von der Heide, </a:t>
            </a:r>
          </a:p>
          <a:p>
            <a:pPr indent="457200"/>
            <a:r>
              <a:rPr lang="de-DE" dirty="0"/>
              <a:t>…</a:t>
            </a:r>
            <a:endParaRPr lang="en-US" dirty="0"/>
          </a:p>
          <a:p>
            <a:pPr marL="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ea typeface="Calibri" panose="020F0502020204030204" pitchFamily="34" charset="0"/>
              </a:rPr>
              <a:t>Kinder: </a:t>
            </a:r>
            <a:r>
              <a:rPr lang="en-US" sz="1800" dirty="0">
                <a:effectLst/>
                <a:highlight>
                  <a:srgbClr val="FF0000"/>
                </a:highlight>
                <a:ea typeface="Calibri" panose="020F0502020204030204" pitchFamily="34" charset="0"/>
              </a:rPr>
              <a:t>Catharina</a:t>
            </a:r>
            <a:r>
              <a:rPr lang="en-US" sz="1800" dirty="0">
                <a:effectLst/>
                <a:ea typeface="Calibri" panose="020F0502020204030204" pitchFamily="34" charset="0"/>
              </a:rPr>
              <a:t> o-o </a:t>
            </a:r>
            <a:r>
              <a:rPr lang="en-US" sz="1800" dirty="0">
                <a:effectLst/>
                <a:highlight>
                  <a:srgbClr val="FF0000"/>
                </a:highlight>
                <a:ea typeface="Calibri" panose="020F0502020204030204" pitchFamily="34" charset="0"/>
              </a:rPr>
              <a:t>Joh. Christopher Garsen</a:t>
            </a:r>
            <a:r>
              <a:rPr lang="en-US" sz="1800" dirty="0">
                <a:effectLst/>
                <a:ea typeface="Calibri" panose="020F0502020204030204" pitchFamily="34" charset="0"/>
              </a:rPr>
              <a:t>/Gersen, Tgl., Gudendorf, </a:t>
            </a:r>
          </a:p>
          <a:p>
            <a:pPr marL="9144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ea typeface="Calibri" panose="020F0502020204030204" pitchFamily="34" charset="0"/>
              </a:rPr>
              <a:t>Kind: </a:t>
            </a:r>
            <a:r>
              <a:rPr lang="en-US" sz="1800" dirty="0">
                <a:effectLst/>
                <a:highlight>
                  <a:srgbClr val="FFFF00"/>
                </a:highlight>
                <a:ea typeface="Calibri" panose="020F0502020204030204" pitchFamily="34" charset="0"/>
              </a:rPr>
              <a:t>Rebecca Catherina</a:t>
            </a:r>
            <a:r>
              <a:rPr lang="en-US" sz="1800" dirty="0">
                <a:effectLst/>
                <a:ea typeface="Calibri" panose="020F0502020204030204" pitchFamily="34" charset="0"/>
              </a:rPr>
              <a:t> (*) </a:t>
            </a:r>
            <a:r>
              <a:rPr lang="en-US" sz="1800" dirty="0">
                <a:effectLst/>
                <a:highlight>
                  <a:srgbClr val="FFFF00"/>
                </a:highlight>
                <a:ea typeface="Calibri" panose="020F0502020204030204" pitchFamily="34" charset="0"/>
              </a:rPr>
              <a:t>16.4.1806</a:t>
            </a:r>
            <a:r>
              <a:rPr lang="en-US" sz="1800" dirty="0">
                <a:effectLst/>
                <a:ea typeface="Calibri" panose="020F0502020204030204" pitchFamily="34" charset="0"/>
              </a:rPr>
              <a:t>, s. Nw S007a</a:t>
            </a:r>
          </a:p>
          <a:p>
            <a:endParaRPr lang="de-DE" dirty="0">
              <a:highlight>
                <a:srgbClr val="FF0000"/>
              </a:highligh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CF927B5-71D2-4CFB-8863-523535641896}"/>
              </a:ext>
            </a:extLst>
          </p:cNvPr>
          <p:cNvSpPr txBox="1"/>
          <p:nvPr/>
        </p:nvSpPr>
        <p:spPr>
          <a:xfrm>
            <a:off x="10800465" y="5269051"/>
            <a:ext cx="111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P0 R1, in 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1C6CF2-6748-411E-B550-DAB967F064D0}"/>
              </a:ext>
            </a:extLst>
          </p:cNvPr>
          <p:cNvSpPr txBox="1"/>
          <p:nvPr/>
        </p:nvSpPr>
        <p:spPr>
          <a:xfrm>
            <a:off x="1108399" y="2107531"/>
            <a:ext cx="89916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/>
              <a:t>D013</a:t>
            </a:r>
          </a:p>
          <a:p>
            <a:r>
              <a:rPr lang="de-DE" dirty="0">
                <a:highlight>
                  <a:srgbClr val="FF0000"/>
                </a:highlight>
              </a:rPr>
              <a:t>Claus von Dehsen</a:t>
            </a:r>
            <a:r>
              <a:rPr lang="de-DE" dirty="0"/>
              <a:t>, Fickmühlen, * 8.3.1791 aus D007, (o-o </a:t>
            </a:r>
            <a:r>
              <a:rPr lang="de-DE" dirty="0">
                <a:highlight>
                  <a:srgbClr val="FF0000"/>
                </a:highlight>
              </a:rPr>
              <a:t>Anna Margaretha Stürcken</a:t>
            </a:r>
            <a:r>
              <a:rPr lang="de-DE" dirty="0"/>
              <a:t>, Alfstedt: Kind: </a:t>
            </a:r>
            <a:r>
              <a:rPr lang="de-DE" dirty="0">
                <a:highlight>
                  <a:srgbClr val="FFFF00"/>
                </a:highlight>
              </a:rPr>
              <a:t>Gesche Maria </a:t>
            </a:r>
            <a:r>
              <a:rPr lang="de-DE" dirty="0"/>
              <a:t>(*) Alfstedt 13.6.1812), + 6.5.1857,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76E8E75-03E9-4A3E-8AC7-041695E941A6}"/>
              </a:ext>
            </a:extLst>
          </p:cNvPr>
          <p:cNvSpPr txBox="1"/>
          <p:nvPr/>
        </p:nvSpPr>
        <p:spPr>
          <a:xfrm>
            <a:off x="609600" y="1152099"/>
            <a:ext cx="102774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0070C0"/>
                </a:solidFill>
              </a:rPr>
              <a:t>Parents are not assigned to Child</a:t>
            </a:r>
          </a:p>
          <a:p>
            <a:r>
              <a:rPr lang="en-US" b="1" dirty="0">
                <a:solidFill>
                  <a:srgbClr val="0070C0"/>
                </a:solidFill>
              </a:rPr>
              <a:t>Gesche Maria is a child of the Head of Household, but she is in a non-standard format inside parentheses.  </a:t>
            </a:r>
          </a:p>
          <a:p>
            <a:r>
              <a:rPr lang="en-US" b="1" dirty="0">
                <a:solidFill>
                  <a:srgbClr val="0070C0"/>
                </a:solidFill>
              </a:rPr>
              <a:t>Her name is included in the Ontology for Individual, but her parents are not.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1DDF361-F309-43D0-98EC-02743AE31ECB}"/>
              </a:ext>
            </a:extLst>
          </p:cNvPr>
          <p:cNvSpPr txBox="1"/>
          <p:nvPr/>
        </p:nvSpPr>
        <p:spPr>
          <a:xfrm>
            <a:off x="10893449" y="2075855"/>
            <a:ext cx="111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P0 R1, in I</a:t>
            </a:r>
          </a:p>
        </p:txBody>
      </p:sp>
    </p:spTree>
    <p:extLst>
      <p:ext uri="{BB962C8B-B14F-4D97-AF65-F5344CB8AC3E}">
        <p14:creationId xmlns:p14="http://schemas.microsoft.com/office/powerpoint/2010/main" val="1175340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2440</Words>
  <Application>Microsoft Office PowerPoint</Application>
  <PresentationFormat>Widescreen</PresentationFormat>
  <Paragraphs>306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Unresolved PRF Errors  3 May 2021</vt:lpstr>
      <vt:lpstr>Summary of PRF Errors</vt:lpstr>
      <vt:lpstr>sie +, Death date for Child following Spouse Information (0 P and 1 R error in Person)</vt:lpstr>
      <vt:lpstr>Dates Don’t Match (2 P and 7 R errors)</vt:lpstr>
      <vt:lpstr>Dates Don’t Match cont’d</vt:lpstr>
      <vt:lpstr>Names / Other Information Don’t Match (4 P and 0 R)</vt:lpstr>
      <vt:lpstr>Name and Marriage Date Don’t Match (2 P and 2 R)</vt:lpstr>
      <vt:lpstr>Other (3 P and 9 R errors) </vt:lpstr>
      <vt:lpstr>Other cont’d</vt:lpstr>
      <vt:lpstr>Other cont’d</vt:lpstr>
      <vt:lpstr>Line Wrap – Birth dates/RefIDs in Person (6 P and 6 R errors)</vt:lpstr>
      <vt:lpstr>Line Wrap – Marriage Date, SpouseName in Marriage (8 P and 6 R errors)</vt:lpstr>
      <vt:lpstr>Line Wrap – Marriage Date, SpouseName in Marriage cont’d</vt:lpstr>
      <vt:lpstr>Line Wrap – Marriage Date, SpouseName in Marriage cont’d</vt:lpstr>
      <vt:lpstr>Line Wrap and TABs in Name (1 P and 8 R errors)</vt:lpstr>
      <vt:lpstr>Line Wrap and TABs in Name cont’d</vt:lpstr>
      <vt:lpstr>Last Family in the Book (0 P and 4 R errors)</vt:lpstr>
      <vt:lpstr>Honorable Mention - Others that weren’t counted as PRF errors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Norris</dc:creator>
  <cp:lastModifiedBy>Gary Norris</cp:lastModifiedBy>
  <cp:revision>80</cp:revision>
  <dcterms:created xsi:type="dcterms:W3CDTF">2021-04-24T11:08:40Z</dcterms:created>
  <dcterms:modified xsi:type="dcterms:W3CDTF">2021-05-04T14:50:01Z</dcterms:modified>
</cp:coreProperties>
</file>